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69" r:id="rId2"/>
    <p:sldId id="357" r:id="rId3"/>
    <p:sldId id="368" r:id="rId4"/>
    <p:sldId id="391" r:id="rId5"/>
    <p:sldId id="394" r:id="rId6"/>
    <p:sldId id="400" r:id="rId7"/>
    <p:sldId id="393" r:id="rId8"/>
    <p:sldId id="407" r:id="rId9"/>
    <p:sldId id="408" r:id="rId10"/>
    <p:sldId id="409" r:id="rId11"/>
    <p:sldId id="410" r:id="rId12"/>
    <p:sldId id="411" r:id="rId13"/>
    <p:sldId id="405" r:id="rId14"/>
    <p:sldId id="412" r:id="rId15"/>
    <p:sldId id="401" r:id="rId16"/>
    <p:sldId id="376" r:id="rId17"/>
    <p:sldId id="404" r:id="rId18"/>
    <p:sldId id="379" r:id="rId19"/>
    <p:sldId id="381" r:id="rId20"/>
    <p:sldId id="392" r:id="rId21"/>
    <p:sldId id="380" r:id="rId22"/>
    <p:sldId id="395" r:id="rId23"/>
    <p:sldId id="396" r:id="rId24"/>
    <p:sldId id="397" r:id="rId25"/>
    <p:sldId id="398" r:id="rId26"/>
    <p:sldId id="402" r:id="rId27"/>
    <p:sldId id="399" r:id="rId28"/>
    <p:sldId id="375" r:id="rId29"/>
    <p:sldId id="373" r:id="rId30"/>
    <p:sldId id="354"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9C6454-3B55-4101-A0AD-EB3F6967A79A}" v="28" dt="2023-09-25T21:16:32.5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90" d="100"/>
          <a:sy n="90" d="100"/>
        </p:scale>
        <p:origin x="87"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276E62-5001-44B3-A17B-85A521CFA57F}" type="datetimeFigureOut">
              <a:rPr lang="en-GB" smtClean="0"/>
              <a:t>03/10/2023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BFF142-545D-4BE6-97F2-37E2FDF1A143}" type="slidenum">
              <a:rPr lang="en-GB" smtClean="0"/>
              <a:t>‹#›</a:t>
            </a:fld>
            <a:endParaRPr lang="en-GB"/>
          </a:p>
        </p:txBody>
      </p:sp>
    </p:spTree>
    <p:extLst>
      <p:ext uri="{BB962C8B-B14F-4D97-AF65-F5344CB8AC3E}">
        <p14:creationId xmlns:p14="http://schemas.microsoft.com/office/powerpoint/2010/main" val="30360568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17D5D534-DC5B-460D-5E62-31A2BF836BA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A0966C9E-E52D-FFD7-3F0C-A2F7293EE3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Full-time students,   a great university:                   No Exam / 10 modules 1 x month</a:t>
            </a:r>
          </a:p>
          <a:p>
            <a:pPr eaLnBrk="1" hangingPunct="1">
              <a:spcBef>
                <a:spcPct val="0"/>
              </a:spcBef>
            </a:pPr>
            <a:endParaRPr lang="en-GB" altLang="en-US"/>
          </a:p>
          <a:p>
            <a:pPr eaLnBrk="1" hangingPunct="1">
              <a:spcBef>
                <a:spcPct val="0"/>
              </a:spcBef>
            </a:pPr>
            <a:r>
              <a:rPr lang="en-GB" altLang="en-US"/>
              <a:t>Improve Your Workplace Skills 	        Only way fail – can’t be bothered / we can’t be bothered</a:t>
            </a:r>
          </a:p>
          <a:p>
            <a:pPr eaLnBrk="1" hangingPunct="1">
              <a:spcBef>
                <a:spcPct val="0"/>
              </a:spcBef>
            </a:pPr>
            <a:endParaRPr lang="en-GB" altLang="en-US"/>
          </a:p>
          <a:p>
            <a:pPr eaLnBrk="1" hangingPunct="1">
              <a:spcBef>
                <a:spcPct val="0"/>
              </a:spcBef>
            </a:pPr>
            <a:r>
              <a:rPr lang="en-GB" altLang="en-US"/>
              <a:t>First module - Personal Development for Improvement:            Always slides &amp; Hand-outs</a:t>
            </a:r>
          </a:p>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D4044803-F989-B971-2A44-009AA357B3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259EC3A-D713-4830-ACF5-174DC13050D1}" type="slidenum">
              <a:rPr lang="en-GB" altLang="en-US" smtClean="0"/>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2E9AC975-9B9D-6C13-5C02-DEBDA497D36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06C19107-4B54-D51A-F04F-B85EE92C816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Full-time students,   a great university:                   No Exam / 10 modules 1 x month</a:t>
            </a:r>
          </a:p>
          <a:p>
            <a:pPr eaLnBrk="1" hangingPunct="1">
              <a:spcBef>
                <a:spcPct val="0"/>
              </a:spcBef>
            </a:pPr>
            <a:endParaRPr lang="en-GB" altLang="en-US"/>
          </a:p>
          <a:p>
            <a:pPr eaLnBrk="1" hangingPunct="1">
              <a:spcBef>
                <a:spcPct val="0"/>
              </a:spcBef>
            </a:pPr>
            <a:r>
              <a:rPr lang="en-GB" altLang="en-US"/>
              <a:t>Improve Your Workplace Skills 	        Only way fail – can’t be bothered / we can’t be bothered</a:t>
            </a:r>
          </a:p>
          <a:p>
            <a:pPr eaLnBrk="1" hangingPunct="1">
              <a:spcBef>
                <a:spcPct val="0"/>
              </a:spcBef>
            </a:pPr>
            <a:endParaRPr lang="en-GB" altLang="en-US"/>
          </a:p>
          <a:p>
            <a:pPr eaLnBrk="1" hangingPunct="1">
              <a:spcBef>
                <a:spcPct val="0"/>
              </a:spcBef>
            </a:pPr>
            <a:r>
              <a:rPr lang="en-GB" altLang="en-US"/>
              <a:t>First module - Personal Development for Improvement:            Always slides &amp; Hand-outs</a:t>
            </a:r>
          </a:p>
          <a:p>
            <a:pPr eaLnBrk="1" hangingPunct="1">
              <a:spcBef>
                <a:spcPct val="0"/>
              </a:spcBef>
            </a:pPr>
            <a:endParaRPr lang="en-GB" altLang="en-US"/>
          </a:p>
        </p:txBody>
      </p:sp>
      <p:sp>
        <p:nvSpPr>
          <p:cNvPr id="9220" name="Slide Number Placeholder 3">
            <a:extLst>
              <a:ext uri="{FF2B5EF4-FFF2-40B4-BE49-F238E27FC236}">
                <a16:creationId xmlns:a16="http://schemas.microsoft.com/office/drawing/2014/main" id="{C69096A5-72EE-FBD1-72B0-AF5711B1C2D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83A61E3-2BDE-4D06-B10E-2AC2BC00D029}" type="slidenum">
              <a:rPr lang="en-GB" altLang="en-US" smtClean="0"/>
              <a:pPr>
                <a:spcBef>
                  <a:spcPct val="0"/>
                </a:spcBef>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8">
            <a:extLst>
              <a:ext uri="{FF2B5EF4-FFF2-40B4-BE49-F238E27FC236}">
                <a16:creationId xmlns:a16="http://schemas.microsoft.com/office/drawing/2014/main" id="{3510A417-349C-13A2-DA2C-8A6EF3FC30F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FBCEACC-3134-4218-AE1C-D0055696C7CE}" type="slidenum">
              <a:rPr lang="en-GB" altLang="en-US" smtClean="0"/>
              <a:pPr>
                <a:spcBef>
                  <a:spcPct val="0"/>
                </a:spcBef>
              </a:pPr>
              <a:t>28</a:t>
            </a:fld>
            <a:endParaRPr lang="en-GB" altLang="en-US"/>
          </a:p>
        </p:txBody>
      </p:sp>
      <p:sp>
        <p:nvSpPr>
          <p:cNvPr id="31747" name="Rectangle 2">
            <a:extLst>
              <a:ext uri="{FF2B5EF4-FFF2-40B4-BE49-F238E27FC236}">
                <a16:creationId xmlns:a16="http://schemas.microsoft.com/office/drawing/2014/main" id="{B13DB70C-5F84-EC98-4E8A-8E000A0E28B7}"/>
              </a:ext>
            </a:extLst>
          </p:cNvPr>
          <p:cNvSpPr>
            <a:spLocks noGrp="1" noRot="1" noChangeAspect="1" noChangeArrowheads="1" noTextEdit="1"/>
          </p:cNvSpPr>
          <p:nvPr>
            <p:ph type="sldImg"/>
          </p:nvPr>
        </p:nvSpPr>
        <p:spPr bwMode="auto">
          <a:xfrm>
            <a:off x="85725" y="731838"/>
            <a:ext cx="6496050" cy="36544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8" name="Rectangle 3">
            <a:extLst>
              <a:ext uri="{FF2B5EF4-FFF2-40B4-BE49-F238E27FC236}">
                <a16:creationId xmlns:a16="http://schemas.microsoft.com/office/drawing/2014/main" id="{29084EBC-C068-31FB-4645-B5D912535ED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8">
            <a:extLst>
              <a:ext uri="{FF2B5EF4-FFF2-40B4-BE49-F238E27FC236}">
                <a16:creationId xmlns:a16="http://schemas.microsoft.com/office/drawing/2014/main" id="{10891F30-7A1D-1A73-0BF8-9BAD0BE0B1D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187A51F-1B24-4E26-97FD-09A92E94DEA4}" type="slidenum">
              <a:rPr lang="en-GB" altLang="en-US" smtClean="0"/>
              <a:pPr>
                <a:spcBef>
                  <a:spcPct val="0"/>
                </a:spcBef>
              </a:pPr>
              <a:t>29</a:t>
            </a:fld>
            <a:endParaRPr lang="en-GB" altLang="en-US"/>
          </a:p>
        </p:txBody>
      </p:sp>
      <p:sp>
        <p:nvSpPr>
          <p:cNvPr id="33795" name="Rectangle 2">
            <a:extLst>
              <a:ext uri="{FF2B5EF4-FFF2-40B4-BE49-F238E27FC236}">
                <a16:creationId xmlns:a16="http://schemas.microsoft.com/office/drawing/2014/main" id="{C53C9B54-A2D4-3D5C-DFD0-F3B45F8C84C8}"/>
              </a:ext>
            </a:extLst>
          </p:cNvPr>
          <p:cNvSpPr>
            <a:spLocks noGrp="1" noRot="1" noChangeAspect="1" noChangeArrowheads="1" noTextEdit="1"/>
          </p:cNvSpPr>
          <p:nvPr>
            <p:ph type="sldImg"/>
          </p:nvPr>
        </p:nvSpPr>
        <p:spPr bwMode="auto">
          <a:xfrm>
            <a:off x="85725" y="731838"/>
            <a:ext cx="6496050" cy="36544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6" name="Rectangle 3">
            <a:extLst>
              <a:ext uri="{FF2B5EF4-FFF2-40B4-BE49-F238E27FC236}">
                <a16:creationId xmlns:a16="http://schemas.microsoft.com/office/drawing/2014/main" id="{5EF7BE13-BB26-91C0-0C77-6E82888448C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38C28A6C-739D-02C5-7DA6-65933213AD4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B4CC5104-76FE-4F16-8FAC-1D96905E6456}" type="slidenum">
              <a:rPr lang="en-GB" altLang="en-US" smtClean="0">
                <a:latin typeface="Calibri" panose="020F0502020204030204" pitchFamily="34" charset="0"/>
              </a:rPr>
              <a:pPr/>
              <a:t>30</a:t>
            </a:fld>
            <a:endParaRPr lang="en-GB" altLang="en-US">
              <a:latin typeface="Calibri" panose="020F0502020204030204" pitchFamily="34" charset="0"/>
            </a:endParaRPr>
          </a:p>
        </p:txBody>
      </p:sp>
      <p:sp>
        <p:nvSpPr>
          <p:cNvPr id="35843" name="Rectangle 2">
            <a:extLst>
              <a:ext uri="{FF2B5EF4-FFF2-40B4-BE49-F238E27FC236}">
                <a16:creationId xmlns:a16="http://schemas.microsoft.com/office/drawing/2014/main" id="{305847F0-371D-92C0-5C91-9572D890283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4" name="Rectangle 3">
            <a:extLst>
              <a:ext uri="{FF2B5EF4-FFF2-40B4-BE49-F238E27FC236}">
                <a16:creationId xmlns:a16="http://schemas.microsoft.com/office/drawing/2014/main" id="{84D1C160-16EE-DDBD-50F7-8EB46A9CC34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204F5-2D4D-5805-2FB2-D9B2D2A4722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144B1D7-14BB-FA6B-4F5D-61B25052AA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336EFAF-1539-2431-63C8-BB91DD89A081}"/>
              </a:ext>
            </a:extLst>
          </p:cNvPr>
          <p:cNvSpPr>
            <a:spLocks noGrp="1"/>
          </p:cNvSpPr>
          <p:nvPr>
            <p:ph type="dt" sz="half" idx="10"/>
          </p:nvPr>
        </p:nvSpPr>
        <p:spPr/>
        <p:txBody>
          <a:bodyPr/>
          <a:lstStyle/>
          <a:p>
            <a:fld id="{9FFDEB8C-7214-4E13-BD98-FBEC777C1F99}" type="datetimeFigureOut">
              <a:rPr lang="en-GB" smtClean="0"/>
              <a:t>03/10/2023</a:t>
            </a:fld>
            <a:endParaRPr lang="en-GB"/>
          </a:p>
        </p:txBody>
      </p:sp>
      <p:sp>
        <p:nvSpPr>
          <p:cNvPr id="5" name="Footer Placeholder 4">
            <a:extLst>
              <a:ext uri="{FF2B5EF4-FFF2-40B4-BE49-F238E27FC236}">
                <a16:creationId xmlns:a16="http://schemas.microsoft.com/office/drawing/2014/main" id="{C4D72E2E-A0EE-66BA-6A8D-CB2AAE508B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6734AE-562E-7BCD-0ACF-87F1957DDCC7}"/>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2266644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56C1A-4FE5-76C3-91E3-7AAF46A890D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F7C8C5D-637B-71C3-35F1-B90008788AF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ADE6D65-C2A6-535C-F4AE-BC5FA22FFBE5}"/>
              </a:ext>
            </a:extLst>
          </p:cNvPr>
          <p:cNvSpPr>
            <a:spLocks noGrp="1"/>
          </p:cNvSpPr>
          <p:nvPr>
            <p:ph type="dt" sz="half" idx="10"/>
          </p:nvPr>
        </p:nvSpPr>
        <p:spPr/>
        <p:txBody>
          <a:bodyPr/>
          <a:lstStyle/>
          <a:p>
            <a:fld id="{9FFDEB8C-7214-4E13-BD98-FBEC777C1F99}" type="datetimeFigureOut">
              <a:rPr lang="en-GB" smtClean="0"/>
              <a:t>03/10/2023</a:t>
            </a:fld>
            <a:endParaRPr lang="en-GB"/>
          </a:p>
        </p:txBody>
      </p:sp>
      <p:sp>
        <p:nvSpPr>
          <p:cNvPr id="5" name="Footer Placeholder 4">
            <a:extLst>
              <a:ext uri="{FF2B5EF4-FFF2-40B4-BE49-F238E27FC236}">
                <a16:creationId xmlns:a16="http://schemas.microsoft.com/office/drawing/2014/main" id="{89D6F9AB-1CED-774C-4383-B2FDFF437B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E22F8F-B7B3-6C5A-4F8F-174800671FB0}"/>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74844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65A0F-58A1-9135-4465-65AD97EBCFA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B6536E1-4D6E-A889-E673-A2846E05C16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9158E41-CFE4-3EA3-EBDB-E3026A8ED180}"/>
              </a:ext>
            </a:extLst>
          </p:cNvPr>
          <p:cNvSpPr>
            <a:spLocks noGrp="1"/>
          </p:cNvSpPr>
          <p:nvPr>
            <p:ph type="dt" sz="half" idx="10"/>
          </p:nvPr>
        </p:nvSpPr>
        <p:spPr/>
        <p:txBody>
          <a:bodyPr/>
          <a:lstStyle/>
          <a:p>
            <a:fld id="{9FFDEB8C-7214-4E13-BD98-FBEC777C1F99}" type="datetimeFigureOut">
              <a:rPr lang="en-GB" smtClean="0"/>
              <a:t>03/10/2023</a:t>
            </a:fld>
            <a:endParaRPr lang="en-GB"/>
          </a:p>
        </p:txBody>
      </p:sp>
      <p:sp>
        <p:nvSpPr>
          <p:cNvPr id="5" name="Footer Placeholder 4">
            <a:extLst>
              <a:ext uri="{FF2B5EF4-FFF2-40B4-BE49-F238E27FC236}">
                <a16:creationId xmlns:a16="http://schemas.microsoft.com/office/drawing/2014/main" id="{85392281-7052-27A1-9298-C56D9FF489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649959-B7CA-9290-3374-CBBBF3309E21}"/>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990693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4B47B-D7B2-7974-5AE8-B80BCAAF4C9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ADB5517-5773-FCA3-4889-7D11C348FCC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359568C-D85F-EB00-F5D0-0F5FFF0AA13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298660F-F7FD-EBE3-9D60-E654F28465A5}"/>
              </a:ext>
            </a:extLst>
          </p:cNvPr>
          <p:cNvSpPr>
            <a:spLocks noGrp="1"/>
          </p:cNvSpPr>
          <p:nvPr>
            <p:ph type="dt" sz="half" idx="10"/>
          </p:nvPr>
        </p:nvSpPr>
        <p:spPr/>
        <p:txBody>
          <a:bodyPr/>
          <a:lstStyle/>
          <a:p>
            <a:fld id="{9FFDEB8C-7214-4E13-BD98-FBEC777C1F99}" type="datetimeFigureOut">
              <a:rPr lang="en-GB" smtClean="0"/>
              <a:t>03/10/2023</a:t>
            </a:fld>
            <a:endParaRPr lang="en-GB"/>
          </a:p>
        </p:txBody>
      </p:sp>
      <p:sp>
        <p:nvSpPr>
          <p:cNvPr id="6" name="Footer Placeholder 5">
            <a:extLst>
              <a:ext uri="{FF2B5EF4-FFF2-40B4-BE49-F238E27FC236}">
                <a16:creationId xmlns:a16="http://schemas.microsoft.com/office/drawing/2014/main" id="{25697B8D-E6AA-6062-E944-647C1C60D8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B3304E-B13F-5CE9-388A-3A8461FBB966}"/>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1029799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81EE1-D783-6C60-A425-915DF03AA38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405E6EB-0250-21D0-42FB-836037014C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7605840-0888-3273-3CFF-BE779B2C0E0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30BA635-3FF9-361B-BE98-34B2F25AA7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EBE8F68-B431-F274-ABD6-4D53F79A21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7D34D51-E0AC-6306-A30F-ADE41727A414}"/>
              </a:ext>
            </a:extLst>
          </p:cNvPr>
          <p:cNvSpPr>
            <a:spLocks noGrp="1"/>
          </p:cNvSpPr>
          <p:nvPr>
            <p:ph type="dt" sz="half" idx="10"/>
          </p:nvPr>
        </p:nvSpPr>
        <p:spPr/>
        <p:txBody>
          <a:bodyPr/>
          <a:lstStyle/>
          <a:p>
            <a:fld id="{9FFDEB8C-7214-4E13-BD98-FBEC777C1F99}" type="datetimeFigureOut">
              <a:rPr lang="en-GB" smtClean="0"/>
              <a:t>03/10/2023</a:t>
            </a:fld>
            <a:endParaRPr lang="en-GB"/>
          </a:p>
        </p:txBody>
      </p:sp>
      <p:sp>
        <p:nvSpPr>
          <p:cNvPr id="8" name="Footer Placeholder 7">
            <a:extLst>
              <a:ext uri="{FF2B5EF4-FFF2-40B4-BE49-F238E27FC236}">
                <a16:creationId xmlns:a16="http://schemas.microsoft.com/office/drawing/2014/main" id="{18AE04E6-D6B4-446D-5CDF-537E422DA8F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725359D-7913-2AC1-D94D-B33B7D58D453}"/>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1400179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70221-6186-538F-DA8E-FA9B2CA7049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8E533C1-5E90-AE51-BB69-AF8BB846181C}"/>
              </a:ext>
            </a:extLst>
          </p:cNvPr>
          <p:cNvSpPr>
            <a:spLocks noGrp="1"/>
          </p:cNvSpPr>
          <p:nvPr>
            <p:ph type="dt" sz="half" idx="10"/>
          </p:nvPr>
        </p:nvSpPr>
        <p:spPr/>
        <p:txBody>
          <a:bodyPr/>
          <a:lstStyle/>
          <a:p>
            <a:fld id="{9FFDEB8C-7214-4E13-BD98-FBEC777C1F99}" type="datetimeFigureOut">
              <a:rPr lang="en-GB" smtClean="0"/>
              <a:t>03/10/2023</a:t>
            </a:fld>
            <a:endParaRPr lang="en-GB"/>
          </a:p>
        </p:txBody>
      </p:sp>
      <p:sp>
        <p:nvSpPr>
          <p:cNvPr id="4" name="Footer Placeholder 3">
            <a:extLst>
              <a:ext uri="{FF2B5EF4-FFF2-40B4-BE49-F238E27FC236}">
                <a16:creationId xmlns:a16="http://schemas.microsoft.com/office/drawing/2014/main" id="{44C535BA-5ED1-67DE-491B-ECF7CC23104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C9EB345-5B59-8288-8C41-91E30C3A60C1}"/>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326985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F9AB36-0C74-A21B-72C8-8B2052463887}"/>
              </a:ext>
            </a:extLst>
          </p:cNvPr>
          <p:cNvSpPr>
            <a:spLocks noGrp="1"/>
          </p:cNvSpPr>
          <p:nvPr>
            <p:ph type="dt" sz="half" idx="10"/>
          </p:nvPr>
        </p:nvSpPr>
        <p:spPr/>
        <p:txBody>
          <a:bodyPr/>
          <a:lstStyle/>
          <a:p>
            <a:fld id="{9FFDEB8C-7214-4E13-BD98-FBEC777C1F99}" type="datetimeFigureOut">
              <a:rPr lang="en-GB" smtClean="0"/>
              <a:t>03/10/2023</a:t>
            </a:fld>
            <a:endParaRPr lang="en-GB"/>
          </a:p>
        </p:txBody>
      </p:sp>
      <p:sp>
        <p:nvSpPr>
          <p:cNvPr id="3" name="Footer Placeholder 2">
            <a:extLst>
              <a:ext uri="{FF2B5EF4-FFF2-40B4-BE49-F238E27FC236}">
                <a16:creationId xmlns:a16="http://schemas.microsoft.com/office/drawing/2014/main" id="{798E1E7B-B02C-331D-6D81-59C206A26F2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3F1F656-8CCC-B1C1-2C50-88418905966D}"/>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7462284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F07CA-E4B9-3683-38DB-E3F990B7D7B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334B53C-B7AC-27B4-CAB6-FA7A3F15B4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55CB9B5-F6A7-CB40-7445-F4DCDB1117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E7A4D86-2317-EB6D-3A53-929A4FB626BD}"/>
              </a:ext>
            </a:extLst>
          </p:cNvPr>
          <p:cNvSpPr>
            <a:spLocks noGrp="1"/>
          </p:cNvSpPr>
          <p:nvPr>
            <p:ph type="dt" sz="half" idx="10"/>
          </p:nvPr>
        </p:nvSpPr>
        <p:spPr/>
        <p:txBody>
          <a:bodyPr/>
          <a:lstStyle/>
          <a:p>
            <a:fld id="{9FFDEB8C-7214-4E13-BD98-FBEC777C1F99}" type="datetimeFigureOut">
              <a:rPr lang="en-GB" smtClean="0"/>
              <a:t>03/10/2023</a:t>
            </a:fld>
            <a:endParaRPr lang="en-GB"/>
          </a:p>
        </p:txBody>
      </p:sp>
      <p:sp>
        <p:nvSpPr>
          <p:cNvPr id="6" name="Footer Placeholder 5">
            <a:extLst>
              <a:ext uri="{FF2B5EF4-FFF2-40B4-BE49-F238E27FC236}">
                <a16:creationId xmlns:a16="http://schemas.microsoft.com/office/drawing/2014/main" id="{D0FA8A45-745E-7E52-F87B-2782366FCA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C3DFD6-E5DF-9CB4-9228-DDDBEFF3B4D1}"/>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3711587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30404-EBE4-7E55-2D76-E7122736BC7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B49028B-3F50-574C-A35D-19253E7592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D57BA78-3158-72E4-511C-95B9A76717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A939B35-9846-BDC5-37DF-B39E52FC924A}"/>
              </a:ext>
            </a:extLst>
          </p:cNvPr>
          <p:cNvSpPr>
            <a:spLocks noGrp="1"/>
          </p:cNvSpPr>
          <p:nvPr>
            <p:ph type="dt" sz="half" idx="10"/>
          </p:nvPr>
        </p:nvSpPr>
        <p:spPr/>
        <p:txBody>
          <a:bodyPr/>
          <a:lstStyle/>
          <a:p>
            <a:fld id="{9FFDEB8C-7214-4E13-BD98-FBEC777C1F99}" type="datetimeFigureOut">
              <a:rPr lang="en-GB" smtClean="0"/>
              <a:t>03/10/2023</a:t>
            </a:fld>
            <a:endParaRPr lang="en-GB"/>
          </a:p>
        </p:txBody>
      </p:sp>
      <p:sp>
        <p:nvSpPr>
          <p:cNvPr id="6" name="Footer Placeholder 5">
            <a:extLst>
              <a:ext uri="{FF2B5EF4-FFF2-40B4-BE49-F238E27FC236}">
                <a16:creationId xmlns:a16="http://schemas.microsoft.com/office/drawing/2014/main" id="{1CEF26EC-342F-E7EA-D288-4F231B7852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1629D9-D786-B2E2-AA7B-5358EE59ABA3}"/>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438159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592A-E2B4-FE75-B528-CCD38E36E73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C4E3DFA-3DEF-FD2F-9649-174E834089B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5D56DAF-99E1-0AA2-8410-F384FF5A010D}"/>
              </a:ext>
            </a:extLst>
          </p:cNvPr>
          <p:cNvSpPr>
            <a:spLocks noGrp="1"/>
          </p:cNvSpPr>
          <p:nvPr>
            <p:ph type="dt" sz="half" idx="10"/>
          </p:nvPr>
        </p:nvSpPr>
        <p:spPr/>
        <p:txBody>
          <a:bodyPr/>
          <a:lstStyle/>
          <a:p>
            <a:fld id="{9FFDEB8C-7214-4E13-BD98-FBEC777C1F99}" type="datetimeFigureOut">
              <a:rPr lang="en-GB" smtClean="0"/>
              <a:t>03/10/2023</a:t>
            </a:fld>
            <a:endParaRPr lang="en-GB"/>
          </a:p>
        </p:txBody>
      </p:sp>
      <p:sp>
        <p:nvSpPr>
          <p:cNvPr id="5" name="Footer Placeholder 4">
            <a:extLst>
              <a:ext uri="{FF2B5EF4-FFF2-40B4-BE49-F238E27FC236}">
                <a16:creationId xmlns:a16="http://schemas.microsoft.com/office/drawing/2014/main" id="{353B27C4-14EF-0C32-8613-9DCD04E338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4183FC-8025-FDC1-ABD7-94B92B1503D1}"/>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1949568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CA4EEB-E76D-F134-D826-FCA799AAC93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E69BB23-1B2F-8514-B23E-B3D3501E47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D47674A-9AF4-D047-11F3-37A202F56A03}"/>
              </a:ext>
            </a:extLst>
          </p:cNvPr>
          <p:cNvSpPr>
            <a:spLocks noGrp="1"/>
          </p:cNvSpPr>
          <p:nvPr>
            <p:ph type="dt" sz="half" idx="10"/>
          </p:nvPr>
        </p:nvSpPr>
        <p:spPr/>
        <p:txBody>
          <a:bodyPr/>
          <a:lstStyle/>
          <a:p>
            <a:fld id="{9FFDEB8C-7214-4E13-BD98-FBEC777C1F99}" type="datetimeFigureOut">
              <a:rPr lang="en-GB" smtClean="0"/>
              <a:t>03/10/2023</a:t>
            </a:fld>
            <a:endParaRPr lang="en-GB"/>
          </a:p>
        </p:txBody>
      </p:sp>
      <p:sp>
        <p:nvSpPr>
          <p:cNvPr id="5" name="Footer Placeholder 4">
            <a:extLst>
              <a:ext uri="{FF2B5EF4-FFF2-40B4-BE49-F238E27FC236}">
                <a16:creationId xmlns:a16="http://schemas.microsoft.com/office/drawing/2014/main" id="{8986F1FF-0663-ED6B-CFF6-0BF90564AD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F471BF-B9C1-E73E-90E5-FD4B73EE8B8B}"/>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945094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331181-1C94-3DBC-3AE7-4C5E8F4707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1597159-91E4-F795-AD65-52ECA4EBA8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DCC9454-6F64-098D-4B27-B4B0AE9AF4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FDEB8C-7214-4E13-BD98-FBEC777C1F99}" type="datetimeFigureOut">
              <a:rPr lang="en-GB" smtClean="0"/>
              <a:t>03/10/2023</a:t>
            </a:fld>
            <a:endParaRPr lang="en-GB"/>
          </a:p>
        </p:txBody>
      </p:sp>
      <p:sp>
        <p:nvSpPr>
          <p:cNvPr id="5" name="Footer Placeholder 4">
            <a:extLst>
              <a:ext uri="{FF2B5EF4-FFF2-40B4-BE49-F238E27FC236}">
                <a16:creationId xmlns:a16="http://schemas.microsoft.com/office/drawing/2014/main" id="{EDB9879C-CB3C-D676-0B12-3A3B1654B5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E1D83E5-8F6A-A9E7-49B3-E386065AEC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FE9471-B9EA-4824-9EB5-9816F21C8431}" type="slidenum">
              <a:rPr lang="en-GB" smtClean="0"/>
              <a:t>‹#›</a:t>
            </a:fld>
            <a:endParaRPr lang="en-GB"/>
          </a:p>
        </p:txBody>
      </p:sp>
    </p:spTree>
    <p:extLst>
      <p:ext uri="{BB962C8B-B14F-4D97-AF65-F5344CB8AC3E}">
        <p14:creationId xmlns:p14="http://schemas.microsoft.com/office/powerpoint/2010/main" val="6073141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en.wikipedia.org/wiki/Factor_analysis" TargetMode="External"/><Relationship Id="rId2" Type="http://schemas.openxmlformats.org/officeDocument/2006/relationships/hyperlink" Target="https://en.wikipedia.org/wiki/SERVQUAL#cite_note-14" TargetMode="External"/><Relationship Id="rId1" Type="http://schemas.openxmlformats.org/officeDocument/2006/relationships/slideLayout" Target="../slideLayouts/slideLayout2.xml"/><Relationship Id="rId4" Type="http://schemas.openxmlformats.org/officeDocument/2006/relationships/hyperlink" Target="https://en.wikipedia.org/wiki/Principal_components_analysis"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en.wikipedia.org/wiki/Valarie_Zeithaml" TargetMode="External"/><Relationship Id="rId2" Type="http://schemas.openxmlformats.org/officeDocument/2006/relationships/hyperlink" Target="https://en.wikipedia.org/wiki/A._Parasuraman" TargetMode="External"/><Relationship Id="rId1" Type="http://schemas.openxmlformats.org/officeDocument/2006/relationships/slideLayout" Target="../slideLayouts/slideLayout2.xml"/><Relationship Id="rId4" Type="http://schemas.openxmlformats.org/officeDocument/2006/relationships/hyperlink" Target="https://en.wikipedia.org/wiki/Leonard_Berry_(professor)"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W6yXonvwRVs" TargetMode="External"/><Relationship Id="rId2" Type="http://schemas.openxmlformats.org/officeDocument/2006/relationships/hyperlink" Target="http://www.youtube.com/watch?v=OJVHg_JAGNU&amp;feature=related"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www.youtube.com/watch?v=5BgeA2IifcM&amp;feature=PlayList&amp;p=F97C951C06D3899D&amp;index=5"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4" name="Rectangle 6153">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6" name="Rectangle 6155">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8" name="Rectangle 6157">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4" name="Title 1">
            <a:extLst>
              <a:ext uri="{FF2B5EF4-FFF2-40B4-BE49-F238E27FC236}">
                <a16:creationId xmlns:a16="http://schemas.microsoft.com/office/drawing/2014/main" id="{AA35F9E8-3E0C-9722-1F4F-325BAF45FF28}"/>
              </a:ext>
            </a:extLst>
          </p:cNvPr>
          <p:cNvSpPr>
            <a:spLocks noGrp="1"/>
          </p:cNvSpPr>
          <p:nvPr>
            <p:ph type="ctrTitle"/>
          </p:nvPr>
        </p:nvSpPr>
        <p:spPr>
          <a:xfrm>
            <a:off x="1127208" y="857251"/>
            <a:ext cx="4747280" cy="3098061"/>
          </a:xfrm>
        </p:spPr>
        <p:txBody>
          <a:bodyPr rtlCol="0" anchor="b">
            <a:normAutofit/>
          </a:bodyPr>
          <a:lstStyle/>
          <a:p>
            <a:pPr algn="l">
              <a:defRPr/>
            </a:pPr>
            <a:r>
              <a:rPr lang="en-GB" altLang="en-US" sz="2300" b="1">
                <a:solidFill>
                  <a:srgbClr val="FFFFFF"/>
                </a:solidFill>
                <a:effectLst>
                  <a:outerShdw blurRad="38100" dist="38100" dir="2700000" algn="tl">
                    <a:srgbClr val="000000">
                      <a:alpha val="43137"/>
                    </a:srgbClr>
                  </a:outerShdw>
                </a:effectLst>
              </a:rPr>
              <a:t>MBA – Master of Business Administration</a:t>
            </a:r>
            <a:br>
              <a:rPr lang="en-GB" altLang="en-US" sz="2300">
                <a:solidFill>
                  <a:srgbClr val="FFFFFF"/>
                </a:solidFill>
              </a:rPr>
            </a:br>
            <a:br>
              <a:rPr lang="en-GB" altLang="en-US" sz="2300">
                <a:solidFill>
                  <a:srgbClr val="FFFFFF"/>
                </a:solidFill>
              </a:rPr>
            </a:br>
            <a:r>
              <a:rPr lang="en-GB" sz="2300" b="1">
                <a:solidFill>
                  <a:srgbClr val="FFFFFF"/>
                </a:solidFill>
              </a:rPr>
              <a:t>LCMB7024 </a:t>
            </a:r>
            <a:br>
              <a:rPr lang="en-GB" sz="2300" b="1">
                <a:solidFill>
                  <a:srgbClr val="FFFFFF"/>
                </a:solidFill>
              </a:rPr>
            </a:br>
            <a:br>
              <a:rPr lang="en-GB" sz="2300" b="1" u="sng">
                <a:solidFill>
                  <a:srgbClr val="FFFFFF"/>
                </a:solidFill>
              </a:rPr>
            </a:br>
            <a:r>
              <a:rPr lang="en-GB" sz="2300" b="1">
                <a:solidFill>
                  <a:srgbClr val="FFFFFF"/>
                </a:solidFill>
                <a:cs typeface="Arial" panose="020B0604020202020204" pitchFamily="34" charset="0"/>
              </a:rPr>
              <a:t>Marketing Management</a:t>
            </a:r>
            <a:br>
              <a:rPr lang="en-GB" sz="2300" b="1">
                <a:solidFill>
                  <a:srgbClr val="FFFFFF"/>
                </a:solidFill>
                <a:effectLst>
                  <a:outerShdw blurRad="38100" dist="38100" dir="2700000" algn="tl">
                    <a:srgbClr val="000000">
                      <a:alpha val="43137"/>
                    </a:srgbClr>
                  </a:outerShdw>
                </a:effectLst>
                <a:cs typeface="Arial" panose="020B0604020202020204" pitchFamily="34" charset="0"/>
              </a:rPr>
            </a:br>
            <a:br>
              <a:rPr lang="en-GB" altLang="en-US" sz="2300">
                <a:solidFill>
                  <a:srgbClr val="FFFFFF"/>
                </a:solidFill>
              </a:rPr>
            </a:br>
            <a:br>
              <a:rPr lang="en-GB" altLang="en-US" sz="2300">
                <a:solidFill>
                  <a:srgbClr val="FFFFFF"/>
                </a:solidFill>
              </a:rPr>
            </a:br>
            <a:endParaRPr lang="en-GB" altLang="en-US" sz="2300">
              <a:solidFill>
                <a:srgbClr val="FFFFFF"/>
              </a:solidFill>
            </a:endParaRPr>
          </a:p>
        </p:txBody>
      </p:sp>
      <p:sp>
        <p:nvSpPr>
          <p:cNvPr id="6160" name="Rectangle 6159">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2" name="Oval 6161">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7" name="Picture 1" descr="TSD_logo2010">
            <a:extLst>
              <a:ext uri="{FF2B5EF4-FFF2-40B4-BE49-F238E27FC236}">
                <a16:creationId xmlns:a16="http://schemas.microsoft.com/office/drawing/2014/main" id="{AB338965-450E-4D69-E23C-07336B67954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20559" y="2732454"/>
            <a:ext cx="3737164" cy="14073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0" name="Rectangle 8199">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2" name="Rectangle 8201">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4" name="Rectangle 8203">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6" name="Rectangle 8205">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4" name="Title 1">
            <a:extLst>
              <a:ext uri="{FF2B5EF4-FFF2-40B4-BE49-F238E27FC236}">
                <a16:creationId xmlns:a16="http://schemas.microsoft.com/office/drawing/2014/main" id="{881FADA4-071B-F58A-927A-FA8833CE0953}"/>
              </a:ext>
            </a:extLst>
          </p:cNvPr>
          <p:cNvSpPr>
            <a:spLocks noGrp="1"/>
          </p:cNvSpPr>
          <p:nvPr>
            <p:ph type="ctrTitle"/>
          </p:nvPr>
        </p:nvSpPr>
        <p:spPr>
          <a:xfrm>
            <a:off x="1127208" y="857251"/>
            <a:ext cx="4747280" cy="3098061"/>
          </a:xfrm>
        </p:spPr>
        <p:txBody>
          <a:bodyPr rtlCol="0" anchor="b">
            <a:normAutofit fontScale="90000"/>
          </a:bodyPr>
          <a:lstStyle/>
          <a:p>
            <a:pPr algn="l">
              <a:spcAft>
                <a:spcPts val="800"/>
              </a:spcAft>
              <a:defRPr/>
            </a:pPr>
            <a:br>
              <a:rPr lang="en-GB" altLang="en-US" sz="1200" b="1" dirty="0">
                <a:solidFill>
                  <a:srgbClr val="FFFFFF"/>
                </a:solidFill>
                <a:effectLst>
                  <a:outerShdw blurRad="38100" dist="38100" dir="2700000" algn="tl">
                    <a:srgbClr val="000000">
                      <a:alpha val="43137"/>
                    </a:srgbClr>
                  </a:outerShdw>
                </a:effectLst>
              </a:rPr>
            </a:br>
            <a:br>
              <a:rPr lang="en-GB" altLang="en-US" sz="1200" b="1" dirty="0">
                <a:solidFill>
                  <a:srgbClr val="FFFFFF"/>
                </a:solidFill>
                <a:effectLst>
                  <a:outerShdw blurRad="38100" dist="38100" dir="2700000" algn="tl">
                    <a:srgbClr val="000000">
                      <a:alpha val="43137"/>
                    </a:srgbClr>
                  </a:outerShdw>
                </a:effectLst>
              </a:rPr>
            </a:br>
            <a:br>
              <a:rPr lang="en-GB" altLang="en-US" sz="1200" b="1" dirty="0">
                <a:solidFill>
                  <a:srgbClr val="FFFFFF"/>
                </a:solidFill>
                <a:effectLst>
                  <a:outerShdw blurRad="38100" dist="38100" dir="2700000" algn="tl">
                    <a:srgbClr val="000000">
                      <a:alpha val="43137"/>
                    </a:srgbClr>
                  </a:outerShdw>
                </a:effectLst>
              </a:rPr>
            </a:br>
            <a:br>
              <a:rPr lang="en-GB" altLang="en-US" sz="1200" b="1" dirty="0">
                <a:solidFill>
                  <a:srgbClr val="FFFFFF"/>
                </a:solidFill>
                <a:effectLst>
                  <a:outerShdw blurRad="38100" dist="38100" dir="2700000" algn="tl">
                    <a:srgbClr val="000000">
                      <a:alpha val="43137"/>
                    </a:srgbClr>
                  </a:outerShdw>
                </a:effectLst>
              </a:rPr>
            </a:br>
            <a:br>
              <a:rPr lang="en-GB" altLang="en-US" sz="1200" b="1" dirty="0">
                <a:solidFill>
                  <a:srgbClr val="FFFFFF"/>
                </a:solidFill>
                <a:effectLst>
                  <a:outerShdw blurRad="38100" dist="38100" dir="2700000" algn="tl">
                    <a:srgbClr val="000000">
                      <a:alpha val="43137"/>
                    </a:srgbClr>
                  </a:outerShdw>
                </a:effectLst>
              </a:rPr>
            </a:br>
            <a:br>
              <a:rPr lang="en-GB" altLang="en-US" sz="1200" b="1" dirty="0">
                <a:solidFill>
                  <a:srgbClr val="FFFFFF"/>
                </a:solidFill>
                <a:effectLst>
                  <a:outerShdw blurRad="38100" dist="38100" dir="2700000" algn="tl">
                    <a:srgbClr val="000000">
                      <a:alpha val="43137"/>
                    </a:srgbClr>
                  </a:outerShdw>
                </a:effectLst>
              </a:rPr>
            </a:br>
            <a:br>
              <a:rPr lang="en-GB" altLang="en-US" sz="1200" b="1" dirty="0">
                <a:solidFill>
                  <a:srgbClr val="FFFFFF"/>
                </a:solidFill>
                <a:effectLst>
                  <a:outerShdw blurRad="38100" dist="38100" dir="2700000" algn="tl">
                    <a:srgbClr val="000000">
                      <a:alpha val="43137"/>
                    </a:srgbClr>
                  </a:outerShdw>
                </a:effectLst>
              </a:rPr>
            </a:br>
            <a:br>
              <a:rPr lang="en-GB" altLang="en-US" sz="1200" b="1" dirty="0">
                <a:solidFill>
                  <a:srgbClr val="FFFFFF"/>
                </a:solidFill>
                <a:effectLst>
                  <a:outerShdw blurRad="38100" dist="38100" dir="2700000" algn="tl">
                    <a:srgbClr val="000000">
                      <a:alpha val="43137"/>
                    </a:srgbClr>
                  </a:outerShdw>
                </a:effectLst>
              </a:rPr>
            </a:br>
            <a:br>
              <a:rPr lang="en-GB" altLang="en-US" sz="1200" b="1" dirty="0">
                <a:solidFill>
                  <a:srgbClr val="FFFFFF"/>
                </a:solidFill>
                <a:effectLst>
                  <a:outerShdw blurRad="38100" dist="38100" dir="2700000" algn="tl">
                    <a:srgbClr val="000000">
                      <a:alpha val="43137"/>
                    </a:srgbClr>
                  </a:outerShdw>
                </a:effectLst>
              </a:rPr>
            </a:br>
            <a:br>
              <a:rPr lang="en-GB" altLang="en-US" sz="4000" b="1" dirty="0">
                <a:solidFill>
                  <a:srgbClr val="FFFFFF"/>
                </a:solidFill>
                <a:effectLst>
                  <a:outerShdw blurRad="38100" dist="38100" dir="2700000" algn="tl">
                    <a:srgbClr val="000000">
                      <a:alpha val="43137"/>
                    </a:srgbClr>
                  </a:outerShdw>
                </a:effectLst>
              </a:rPr>
            </a:br>
            <a:r>
              <a:rPr lang="en-GB" altLang="en-US" sz="4000" b="1" dirty="0">
                <a:solidFill>
                  <a:srgbClr val="FFFFFF"/>
                </a:solidFill>
                <a:effectLst>
                  <a:outerShdw blurRad="38100" dist="38100" dir="2700000" algn="tl">
                    <a:srgbClr val="000000">
                      <a:alpha val="43137"/>
                    </a:srgbClr>
                  </a:outerShdw>
                </a:effectLst>
              </a:rPr>
              <a:t>Week 4</a:t>
            </a:r>
            <a:br>
              <a:rPr lang="en-GB" altLang="en-US" sz="4000" b="1" dirty="0">
                <a:solidFill>
                  <a:srgbClr val="FFFFFF"/>
                </a:solidFill>
                <a:effectLst>
                  <a:outerShdw blurRad="38100" dist="38100" dir="2700000" algn="tl">
                    <a:srgbClr val="000000">
                      <a:alpha val="43137"/>
                    </a:srgbClr>
                  </a:outerShdw>
                </a:effectLst>
              </a:rPr>
            </a:br>
            <a:r>
              <a:rPr lang="en-GB" altLang="en-US" sz="4000" b="1" dirty="0">
                <a:solidFill>
                  <a:srgbClr val="FFFFFF"/>
                </a:solidFill>
                <a:effectLst>
                  <a:outerShdw blurRad="38100" dist="38100" dir="2700000" algn="tl">
                    <a:srgbClr val="000000">
                      <a:alpha val="43137"/>
                    </a:srgbClr>
                  </a:outerShdw>
                </a:effectLst>
              </a:rPr>
              <a:t>Lecture  7</a:t>
            </a:r>
            <a:br>
              <a:rPr lang="en-GB" altLang="en-US" sz="4000" b="1" dirty="0">
                <a:solidFill>
                  <a:srgbClr val="FFFFFF"/>
                </a:solidFill>
                <a:effectLst>
                  <a:outerShdw blurRad="38100" dist="38100" dir="2700000" algn="tl">
                    <a:srgbClr val="000000">
                      <a:alpha val="43137"/>
                    </a:srgbClr>
                  </a:outerShdw>
                </a:effectLst>
              </a:rPr>
            </a:br>
            <a:r>
              <a:rPr lang="en-GB" sz="4000" b="1" dirty="0">
                <a:solidFill>
                  <a:srgbClr val="FFFFFF"/>
                </a:solidFill>
                <a:ea typeface="Calibri" panose="020F0502020204030204" pitchFamily="34" charset="0"/>
                <a:cs typeface="Times New Roman" panose="02020603050405020304" pitchFamily="18" charset="0"/>
              </a:rPr>
              <a:t>Service Quality</a:t>
            </a:r>
            <a:br>
              <a:rPr lang="en-GB" sz="1200" b="1" dirty="0">
                <a:solidFill>
                  <a:srgbClr val="FFFFFF"/>
                </a:solidFill>
                <a:ea typeface="Calibri" panose="020F0502020204030204" pitchFamily="34" charset="0"/>
                <a:cs typeface="Times New Roman" panose="02020603050405020304" pitchFamily="18" charset="0"/>
              </a:rPr>
            </a:br>
            <a:r>
              <a:rPr lang="en-GB" altLang="en-US" sz="1200" b="1" dirty="0">
                <a:solidFill>
                  <a:srgbClr val="FFFFFF"/>
                </a:solidFill>
                <a:ea typeface="Calibri" panose="020F0502020204030204" pitchFamily="34" charset="0"/>
                <a:cs typeface="Times New Roman" panose="02020603050405020304" pitchFamily="18" charset="0"/>
              </a:rPr>
              <a:t> </a:t>
            </a:r>
            <a:br>
              <a:rPr lang="en-GB" altLang="en-US" sz="1200" b="1" dirty="0">
                <a:solidFill>
                  <a:srgbClr val="FFFFFF"/>
                </a:solidFill>
                <a:ea typeface="Calibri" panose="020F0502020204030204" pitchFamily="34" charset="0"/>
                <a:cs typeface="Times New Roman" panose="02020603050405020304" pitchFamily="18" charset="0"/>
              </a:rPr>
            </a:br>
            <a:br>
              <a:rPr lang="en-GB" altLang="en-US" sz="1200" b="1" dirty="0">
                <a:solidFill>
                  <a:srgbClr val="FFFFFF"/>
                </a:solidFill>
                <a:ea typeface="Calibri" panose="020F0502020204030204" pitchFamily="34" charset="0"/>
                <a:cs typeface="Times New Roman" panose="02020603050405020304" pitchFamily="18" charset="0"/>
              </a:rPr>
            </a:br>
            <a:br>
              <a:rPr lang="en-GB" altLang="en-US" sz="1200" b="1" dirty="0">
                <a:solidFill>
                  <a:srgbClr val="FFFFFF"/>
                </a:solidFill>
              </a:rPr>
            </a:br>
            <a:br>
              <a:rPr lang="en-GB" sz="1200" b="1" dirty="0">
                <a:solidFill>
                  <a:srgbClr val="FFFFFF"/>
                </a:solidFill>
                <a:effectLst>
                  <a:outerShdw blurRad="38100" dist="38100" dir="2700000" algn="tl">
                    <a:srgbClr val="000000">
                      <a:alpha val="43137"/>
                    </a:srgbClr>
                  </a:outerShdw>
                </a:effectLst>
                <a:cs typeface="Arial" panose="020B0604020202020204" pitchFamily="34" charset="0"/>
              </a:rPr>
            </a:br>
            <a:br>
              <a:rPr lang="en-GB" altLang="en-US" sz="1200" dirty="0">
                <a:solidFill>
                  <a:srgbClr val="FFFFFF"/>
                </a:solidFill>
              </a:rPr>
            </a:br>
            <a:r>
              <a:rPr lang="en-GB" altLang="en-US" sz="1200" dirty="0">
                <a:solidFill>
                  <a:srgbClr val="FFFFFF"/>
                </a:solidFill>
              </a:rPr>
              <a:t> </a:t>
            </a:r>
            <a:br>
              <a:rPr lang="en-GB" altLang="en-US" sz="1200" dirty="0">
                <a:solidFill>
                  <a:srgbClr val="FFFFFF"/>
                </a:solidFill>
              </a:rPr>
            </a:br>
            <a:endParaRPr lang="en-GB" altLang="en-US" sz="1200" dirty="0">
              <a:solidFill>
                <a:srgbClr val="FFFFFF"/>
              </a:solidFill>
            </a:endParaRPr>
          </a:p>
        </p:txBody>
      </p:sp>
      <p:sp>
        <p:nvSpPr>
          <p:cNvPr id="8208" name="Rectangle 8207">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0" name="Oval 8209">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5" name="Picture 1" descr="TSD_logo2010">
            <a:extLst>
              <a:ext uri="{FF2B5EF4-FFF2-40B4-BE49-F238E27FC236}">
                <a16:creationId xmlns:a16="http://schemas.microsoft.com/office/drawing/2014/main" id="{51ED007C-B98A-53EE-B1C5-442EA04FE5D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20559" y="2732454"/>
            <a:ext cx="3737164" cy="14073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1024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1" name="Rectangle 1025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3" name="Rectangle 1025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5" name="Rectangle 1025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7" name="Rectangle 1025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Title 1">
            <a:extLst>
              <a:ext uri="{FF2B5EF4-FFF2-40B4-BE49-F238E27FC236}">
                <a16:creationId xmlns:a16="http://schemas.microsoft.com/office/drawing/2014/main" id="{11DD9696-42D5-880F-9E73-3838058A9F78}"/>
              </a:ext>
            </a:extLst>
          </p:cNvPr>
          <p:cNvSpPr>
            <a:spLocks noGrp="1" noChangeArrowheads="1"/>
          </p:cNvSpPr>
          <p:nvPr>
            <p:ph type="title"/>
          </p:nvPr>
        </p:nvSpPr>
        <p:spPr>
          <a:xfrm>
            <a:off x="1371599" y="294538"/>
            <a:ext cx="9895951" cy="1033669"/>
          </a:xfrm>
        </p:spPr>
        <p:txBody>
          <a:bodyPr>
            <a:normAutofit/>
          </a:bodyPr>
          <a:lstStyle/>
          <a:p>
            <a:br>
              <a:rPr lang="en-GB" altLang="en-US" sz="2200" b="1">
                <a:solidFill>
                  <a:srgbClr val="FFFFFF"/>
                </a:solidFill>
              </a:rPr>
            </a:br>
            <a:r>
              <a:rPr lang="en-GB" altLang="en-US" sz="2200" b="1">
                <a:solidFill>
                  <a:srgbClr val="FFFFFF"/>
                </a:solidFill>
                <a:ea typeface="Calibri" panose="020F0502020204030204" pitchFamily="34" charset="0"/>
                <a:cs typeface="Times New Roman" panose="02020603050405020304" pitchFamily="18" charset="0"/>
              </a:rPr>
              <a:t>Service Quality</a:t>
            </a:r>
            <a:br>
              <a:rPr lang="en-GB" altLang="en-US" sz="2200" b="1">
                <a:solidFill>
                  <a:srgbClr val="FFFFFF"/>
                </a:solidFill>
              </a:rPr>
            </a:br>
            <a:endParaRPr lang="en-GB" altLang="en-US" sz="2200">
              <a:solidFill>
                <a:srgbClr val="FFFFFF"/>
              </a:solidFill>
            </a:endParaRPr>
          </a:p>
        </p:txBody>
      </p:sp>
      <p:sp>
        <p:nvSpPr>
          <p:cNvPr id="10243" name="Content Placeholder 2">
            <a:extLst>
              <a:ext uri="{FF2B5EF4-FFF2-40B4-BE49-F238E27FC236}">
                <a16:creationId xmlns:a16="http://schemas.microsoft.com/office/drawing/2014/main" id="{2A58ED1C-D3E5-0E6E-619B-1CD97B5321C2}"/>
              </a:ext>
            </a:extLst>
          </p:cNvPr>
          <p:cNvSpPr>
            <a:spLocks noGrp="1" noChangeArrowheads="1"/>
          </p:cNvSpPr>
          <p:nvPr>
            <p:ph idx="1"/>
          </p:nvPr>
        </p:nvSpPr>
        <p:spPr>
          <a:xfrm>
            <a:off x="1371599" y="2318197"/>
            <a:ext cx="9724031" cy="3683358"/>
          </a:xfrm>
        </p:spPr>
        <p:txBody>
          <a:bodyPr anchor="ctr">
            <a:normAutofit/>
          </a:bodyPr>
          <a:lstStyle/>
          <a:p>
            <a:pPr marL="0" indent="0">
              <a:buNone/>
              <a:defRPr/>
            </a:pPr>
            <a:r>
              <a:rPr lang="en-GB" altLang="en-US" sz="2000"/>
              <a:t>At the end of today’s lecture, students should be able to:</a:t>
            </a:r>
          </a:p>
          <a:p>
            <a:pPr marL="533400" indent="-533400">
              <a:spcBef>
                <a:spcPct val="0"/>
              </a:spcBef>
              <a:spcAft>
                <a:spcPts val="1200"/>
              </a:spcAft>
              <a:buFontTx/>
              <a:buAutoNum type="arabicPeriod"/>
              <a:defRPr/>
            </a:pPr>
            <a:r>
              <a:rPr lang="en-US" altLang="en-US" sz="2000"/>
              <a:t>Understand the service concept</a:t>
            </a:r>
          </a:p>
          <a:p>
            <a:pPr marL="533400" indent="-533400">
              <a:spcBef>
                <a:spcPct val="0"/>
              </a:spcBef>
              <a:spcAft>
                <a:spcPts val="1200"/>
              </a:spcAft>
              <a:buFontTx/>
              <a:buAutoNum type="arabicPeriod"/>
              <a:defRPr/>
            </a:pPr>
            <a:r>
              <a:rPr lang="en-US" altLang="en-US" sz="2000"/>
              <a:t>Understand the concept of service quality</a:t>
            </a:r>
          </a:p>
          <a:p>
            <a:pPr marL="533400" indent="-533400">
              <a:spcBef>
                <a:spcPct val="0"/>
              </a:spcBef>
              <a:spcAft>
                <a:spcPts val="1200"/>
              </a:spcAft>
              <a:buFontTx/>
              <a:buAutoNum type="arabicPeriod"/>
              <a:defRPr/>
            </a:pPr>
            <a:r>
              <a:rPr lang="en-US" altLang="en-US" sz="2000"/>
              <a:t>How is the service process designed and managed?</a:t>
            </a:r>
          </a:p>
          <a:p>
            <a:pPr marL="533400" indent="-533400">
              <a:spcBef>
                <a:spcPct val="0"/>
              </a:spcBef>
              <a:spcAft>
                <a:spcPts val="1200"/>
              </a:spcAft>
              <a:buFontTx/>
              <a:buAutoNum type="arabicPeriod"/>
              <a:defRPr/>
            </a:pPr>
            <a:r>
              <a:rPr lang="en-US" altLang="en-US" sz="2000"/>
              <a:t>What are the people management issues (both staff and consumers) during the service process?</a:t>
            </a:r>
          </a:p>
          <a:p>
            <a:pPr>
              <a:buFont typeface="Wingdings" panose="05000000000000000000" pitchFamily="2" charset="2"/>
              <a:buChar char="§"/>
              <a:defRPr/>
            </a:pPr>
            <a:endParaRPr lang="en-GB" altLang="en-US" sz="2000"/>
          </a:p>
        </p:txBody>
      </p:sp>
      <p:sp>
        <p:nvSpPr>
          <p:cNvPr id="10244" name="Slide Number Placeholder 3">
            <a:extLst>
              <a:ext uri="{FF2B5EF4-FFF2-40B4-BE49-F238E27FC236}">
                <a16:creationId xmlns:a16="http://schemas.microsoft.com/office/drawing/2014/main" id="{25C1BF64-92C7-4D2E-2A00-BD790253B6AB}"/>
              </a:ext>
            </a:extLst>
          </p:cNvPr>
          <p:cNvSpPr>
            <a:spLocks noGrp="1" noChangeArrowheads="1"/>
          </p:cNvSpPr>
          <p:nvPr>
            <p:ph type="sldNum" sz="quarter" idx="12"/>
          </p:nvPr>
        </p:nvSpPr>
        <p:spPr bwMode="auto">
          <a:xfrm>
            <a:off x="11704320" y="6455431"/>
            <a:ext cx="445913"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DED04465-BC35-462E-8146-D6CD5C397D04}" type="slidenum">
              <a:rPr lang="en-GB" altLang="en-US" sz="1100">
                <a:solidFill>
                  <a:schemeClr val="tx1">
                    <a:lumMod val="50000"/>
                    <a:lumOff val="50000"/>
                  </a:schemeClr>
                </a:solidFill>
              </a:rPr>
              <a:pPr>
                <a:spcBef>
                  <a:spcPct val="0"/>
                </a:spcBef>
                <a:spcAft>
                  <a:spcPts val="600"/>
                </a:spcAft>
                <a:buFontTx/>
                <a:buNone/>
              </a:pPr>
              <a:t>3</a:t>
            </a:fld>
            <a:endParaRPr lang="en-GB" altLang="en-US" sz="1100">
              <a:solidFill>
                <a:schemeClr val="tx1">
                  <a:lumMod val="50000"/>
                  <a:lumOff val="50000"/>
                </a:schemeClr>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3" name="Rectangle 1127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5" name="Rectangle 11274">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7" name="Rectangle 1127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9" name="Rectangle 1127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1" name="Rectangle 1128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Title 1">
            <a:extLst>
              <a:ext uri="{FF2B5EF4-FFF2-40B4-BE49-F238E27FC236}">
                <a16:creationId xmlns:a16="http://schemas.microsoft.com/office/drawing/2014/main" id="{4211CC15-F665-AF11-7B64-6A9737F3894A}"/>
              </a:ext>
            </a:extLst>
          </p:cNvPr>
          <p:cNvSpPr>
            <a:spLocks noGrp="1" noChangeArrowheads="1"/>
          </p:cNvSpPr>
          <p:nvPr>
            <p:ph type="title"/>
          </p:nvPr>
        </p:nvSpPr>
        <p:spPr>
          <a:xfrm>
            <a:off x="1371599" y="294538"/>
            <a:ext cx="9895951" cy="1033669"/>
          </a:xfrm>
        </p:spPr>
        <p:txBody>
          <a:bodyPr>
            <a:normAutofit/>
          </a:bodyPr>
          <a:lstStyle/>
          <a:p>
            <a:br>
              <a:rPr lang="en-GB" altLang="en-US" sz="2200" b="1">
                <a:solidFill>
                  <a:srgbClr val="FFFFFF"/>
                </a:solidFill>
              </a:rPr>
            </a:br>
            <a:r>
              <a:rPr lang="en-GB" altLang="en-US" sz="2200" b="1">
                <a:solidFill>
                  <a:srgbClr val="FFFFFF"/>
                </a:solidFill>
                <a:ea typeface="Calibri" panose="020F0502020204030204" pitchFamily="34" charset="0"/>
                <a:cs typeface="Times New Roman" panose="02020603050405020304" pitchFamily="18" charset="0"/>
              </a:rPr>
              <a:t>Service Defined</a:t>
            </a:r>
            <a:br>
              <a:rPr lang="en-GB" altLang="en-US" sz="2200" b="1">
                <a:solidFill>
                  <a:srgbClr val="FFFFFF"/>
                </a:solidFill>
              </a:rPr>
            </a:br>
            <a:endParaRPr lang="en-GB" altLang="en-US" sz="2200">
              <a:solidFill>
                <a:srgbClr val="FFFFFF"/>
              </a:solidFill>
            </a:endParaRPr>
          </a:p>
        </p:txBody>
      </p:sp>
      <p:sp>
        <p:nvSpPr>
          <p:cNvPr id="11267" name="Content Placeholder 2">
            <a:extLst>
              <a:ext uri="{FF2B5EF4-FFF2-40B4-BE49-F238E27FC236}">
                <a16:creationId xmlns:a16="http://schemas.microsoft.com/office/drawing/2014/main" id="{0FC4DFB8-4E46-3272-3AA0-8FA2669FB56A}"/>
              </a:ext>
            </a:extLst>
          </p:cNvPr>
          <p:cNvSpPr>
            <a:spLocks noGrp="1" noChangeArrowheads="1"/>
          </p:cNvSpPr>
          <p:nvPr>
            <p:ph idx="1"/>
          </p:nvPr>
        </p:nvSpPr>
        <p:spPr>
          <a:xfrm>
            <a:off x="1371599" y="2318197"/>
            <a:ext cx="9724031" cy="3683358"/>
          </a:xfrm>
        </p:spPr>
        <p:txBody>
          <a:bodyPr anchor="ctr">
            <a:normAutofit/>
          </a:bodyPr>
          <a:lstStyle/>
          <a:p>
            <a:pPr>
              <a:buFontTx/>
              <a:buNone/>
            </a:pPr>
            <a:endParaRPr lang="en-US" altLang="en-US" sz="2000" b="1"/>
          </a:p>
          <a:p>
            <a:pPr>
              <a:buFontTx/>
              <a:buNone/>
            </a:pPr>
            <a:r>
              <a:rPr lang="en-US" altLang="en-US" sz="2000" b="1"/>
              <a:t>A service is any act of performance that one party can offer another that is essentially </a:t>
            </a:r>
            <a:r>
              <a:rPr lang="en-US" altLang="en-US" sz="2000" b="1" u="sng"/>
              <a:t>intangible</a:t>
            </a:r>
            <a:r>
              <a:rPr lang="en-US" altLang="en-US" sz="2000" b="1"/>
              <a:t> and </a:t>
            </a:r>
            <a:r>
              <a:rPr lang="en-US" altLang="en-US" sz="2000" b="1" u="sng"/>
              <a:t>does not result in the ownership of anything</a:t>
            </a:r>
            <a:r>
              <a:rPr lang="en-US" altLang="en-US" sz="2000" b="1"/>
              <a:t>; its production may or may not be tied to a physical product.</a:t>
            </a:r>
          </a:p>
          <a:p>
            <a:pPr>
              <a:buFont typeface="Wingdings" panose="05000000000000000000" pitchFamily="2" charset="2"/>
              <a:buChar char="§"/>
            </a:pPr>
            <a:endParaRPr lang="en-GB" altLang="en-US" sz="2000"/>
          </a:p>
        </p:txBody>
      </p:sp>
      <p:sp>
        <p:nvSpPr>
          <p:cNvPr id="11268" name="Slide Number Placeholder 3">
            <a:extLst>
              <a:ext uri="{FF2B5EF4-FFF2-40B4-BE49-F238E27FC236}">
                <a16:creationId xmlns:a16="http://schemas.microsoft.com/office/drawing/2014/main" id="{92B92D44-BD9E-8244-68EC-CB6FA2AC0CB4}"/>
              </a:ext>
            </a:extLst>
          </p:cNvPr>
          <p:cNvSpPr>
            <a:spLocks noGrp="1" noChangeArrowheads="1"/>
          </p:cNvSpPr>
          <p:nvPr>
            <p:ph type="sldNum" sz="quarter" idx="12"/>
          </p:nvPr>
        </p:nvSpPr>
        <p:spPr bwMode="auto">
          <a:xfrm>
            <a:off x="11704320" y="6455431"/>
            <a:ext cx="445913"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726BBCAB-9B64-47DF-BFC7-D4369AAA2C47}" type="slidenum">
              <a:rPr lang="en-GB" altLang="en-US" sz="1100">
                <a:solidFill>
                  <a:schemeClr val="tx1">
                    <a:lumMod val="50000"/>
                    <a:lumOff val="50000"/>
                  </a:schemeClr>
                </a:solidFill>
              </a:rPr>
              <a:pPr>
                <a:spcBef>
                  <a:spcPct val="0"/>
                </a:spcBef>
                <a:spcAft>
                  <a:spcPts val="600"/>
                </a:spcAft>
                <a:buFontTx/>
                <a:buNone/>
              </a:pPr>
              <a:t>4</a:t>
            </a:fld>
            <a:endParaRPr lang="en-GB" altLang="en-US" sz="1100">
              <a:solidFill>
                <a:schemeClr val="tx1">
                  <a:lumMod val="50000"/>
                  <a:lumOff val="50000"/>
                </a:schemeClr>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7" name="Rectangle 1229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1" name="Rectangle 1230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3" name="Rectangle 1230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5" name="Rectangle 1230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Title 1">
            <a:extLst>
              <a:ext uri="{FF2B5EF4-FFF2-40B4-BE49-F238E27FC236}">
                <a16:creationId xmlns:a16="http://schemas.microsoft.com/office/drawing/2014/main" id="{B33F2E15-104A-981E-E607-DC12ACFBA637}"/>
              </a:ext>
            </a:extLst>
          </p:cNvPr>
          <p:cNvSpPr>
            <a:spLocks noGrp="1" noChangeArrowheads="1"/>
          </p:cNvSpPr>
          <p:nvPr>
            <p:ph type="title"/>
          </p:nvPr>
        </p:nvSpPr>
        <p:spPr>
          <a:xfrm>
            <a:off x="1371599" y="294538"/>
            <a:ext cx="9895951" cy="1033669"/>
          </a:xfrm>
        </p:spPr>
        <p:txBody>
          <a:bodyPr>
            <a:normAutofit/>
          </a:bodyPr>
          <a:lstStyle/>
          <a:p>
            <a:br>
              <a:rPr lang="en-GB" altLang="en-US" sz="2200" b="1">
                <a:solidFill>
                  <a:srgbClr val="FFFFFF"/>
                </a:solidFill>
              </a:rPr>
            </a:br>
            <a:r>
              <a:rPr lang="en-GB" altLang="en-US" sz="2200" b="1">
                <a:solidFill>
                  <a:srgbClr val="FFFFFF"/>
                </a:solidFill>
                <a:ea typeface="Calibri" panose="020F0502020204030204" pitchFamily="34" charset="0"/>
                <a:cs typeface="Times New Roman" panose="02020603050405020304" pitchFamily="18" charset="0"/>
              </a:rPr>
              <a:t>Service Quality</a:t>
            </a:r>
            <a:br>
              <a:rPr lang="en-GB" altLang="en-US" sz="2200" b="1">
                <a:solidFill>
                  <a:srgbClr val="FFFFFF"/>
                </a:solidFill>
              </a:rPr>
            </a:br>
            <a:endParaRPr lang="en-GB" altLang="en-US" sz="2200">
              <a:solidFill>
                <a:srgbClr val="FFFFFF"/>
              </a:solidFill>
            </a:endParaRPr>
          </a:p>
        </p:txBody>
      </p:sp>
      <p:sp>
        <p:nvSpPr>
          <p:cNvPr id="12291" name="Content Placeholder 2">
            <a:extLst>
              <a:ext uri="{FF2B5EF4-FFF2-40B4-BE49-F238E27FC236}">
                <a16:creationId xmlns:a16="http://schemas.microsoft.com/office/drawing/2014/main" id="{E3AC9989-5420-5022-A3AF-1752FD72B6A3}"/>
              </a:ext>
            </a:extLst>
          </p:cNvPr>
          <p:cNvSpPr>
            <a:spLocks noGrp="1" noChangeArrowheads="1"/>
          </p:cNvSpPr>
          <p:nvPr>
            <p:ph idx="1"/>
          </p:nvPr>
        </p:nvSpPr>
        <p:spPr>
          <a:xfrm>
            <a:off x="1371599" y="2318197"/>
            <a:ext cx="9724031" cy="3683358"/>
          </a:xfrm>
        </p:spPr>
        <p:txBody>
          <a:bodyPr anchor="ctr">
            <a:normAutofit/>
          </a:bodyPr>
          <a:lstStyle/>
          <a:p>
            <a:pPr>
              <a:buFont typeface="Wingdings" panose="05000000000000000000" pitchFamily="2" charset="2"/>
              <a:buChar char="§"/>
            </a:pPr>
            <a:r>
              <a:rPr lang="en-GB" altLang="en-US" sz="2000"/>
              <a:t>Service quality is conceptualized ‘as the customers’ overall judgment or attitude about the quality of the service’ (Parasuraman, Zeithaml, &amp; Berry, 1985).</a:t>
            </a:r>
          </a:p>
          <a:p>
            <a:pPr>
              <a:buFont typeface="Wingdings" panose="05000000000000000000" pitchFamily="2" charset="2"/>
              <a:buChar char="§"/>
            </a:pPr>
            <a:r>
              <a:rPr lang="en-GB" altLang="en-US" sz="2000"/>
              <a:t>It is related to rational ‘judgments' (Parasuraman et al., 1985). </a:t>
            </a:r>
          </a:p>
          <a:p>
            <a:pPr>
              <a:buFont typeface="Wingdings" panose="05000000000000000000" pitchFamily="2" charset="2"/>
              <a:buChar char="§"/>
            </a:pPr>
            <a:r>
              <a:rPr lang="en-GB" altLang="en-US" sz="2000"/>
              <a:t>For example, the evaluation of whether the service is delivered on time would be a measure of service quality.</a:t>
            </a:r>
          </a:p>
        </p:txBody>
      </p:sp>
      <p:sp>
        <p:nvSpPr>
          <p:cNvPr id="12292" name="Slide Number Placeholder 3">
            <a:extLst>
              <a:ext uri="{FF2B5EF4-FFF2-40B4-BE49-F238E27FC236}">
                <a16:creationId xmlns:a16="http://schemas.microsoft.com/office/drawing/2014/main" id="{7A780183-A112-1868-96BF-6F0EB91EF410}"/>
              </a:ext>
            </a:extLst>
          </p:cNvPr>
          <p:cNvSpPr>
            <a:spLocks noGrp="1" noChangeArrowheads="1"/>
          </p:cNvSpPr>
          <p:nvPr>
            <p:ph type="sldNum" sz="quarter" idx="12"/>
          </p:nvPr>
        </p:nvSpPr>
        <p:spPr bwMode="auto">
          <a:xfrm>
            <a:off x="11704320" y="6455431"/>
            <a:ext cx="445913"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75542841-AFA1-4EDC-BF47-32B0FE0BF812}" type="slidenum">
              <a:rPr lang="en-GB" altLang="en-US" sz="1100">
                <a:solidFill>
                  <a:schemeClr val="tx1">
                    <a:lumMod val="50000"/>
                    <a:lumOff val="50000"/>
                  </a:schemeClr>
                </a:solidFill>
              </a:rPr>
              <a:pPr>
                <a:spcBef>
                  <a:spcPct val="0"/>
                </a:spcBef>
                <a:spcAft>
                  <a:spcPts val="600"/>
                </a:spcAft>
                <a:buFontTx/>
                <a:buNone/>
              </a:pPr>
              <a:t>5</a:t>
            </a:fld>
            <a:endParaRPr lang="en-GB" altLang="en-US" sz="1100">
              <a:solidFill>
                <a:schemeClr val="tx1">
                  <a:lumMod val="50000"/>
                  <a:lumOff val="50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1" name="Rectangle 1332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3" name="Rectangle 1332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5" name="Rectangle 1332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7" name="Rectangle 1332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9" name="Rectangle 1332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Title 1">
            <a:extLst>
              <a:ext uri="{FF2B5EF4-FFF2-40B4-BE49-F238E27FC236}">
                <a16:creationId xmlns:a16="http://schemas.microsoft.com/office/drawing/2014/main" id="{913D168A-0DD9-83E5-63BE-9DEF2B7F31D8}"/>
              </a:ext>
            </a:extLst>
          </p:cNvPr>
          <p:cNvSpPr>
            <a:spLocks noGrp="1" noChangeArrowheads="1"/>
          </p:cNvSpPr>
          <p:nvPr>
            <p:ph type="title"/>
          </p:nvPr>
        </p:nvSpPr>
        <p:spPr>
          <a:xfrm>
            <a:off x="1371599" y="294538"/>
            <a:ext cx="9895951" cy="1033669"/>
          </a:xfrm>
        </p:spPr>
        <p:txBody>
          <a:bodyPr>
            <a:normAutofit/>
          </a:bodyPr>
          <a:lstStyle/>
          <a:p>
            <a:br>
              <a:rPr lang="en-GB" altLang="en-US" sz="2200" b="1">
                <a:solidFill>
                  <a:srgbClr val="FFFFFF"/>
                </a:solidFill>
              </a:rPr>
            </a:br>
            <a:r>
              <a:rPr lang="en-GB" altLang="en-US" sz="2200" b="1">
                <a:solidFill>
                  <a:srgbClr val="FFFFFF"/>
                </a:solidFill>
                <a:ea typeface="Calibri" panose="020F0502020204030204" pitchFamily="34" charset="0"/>
                <a:cs typeface="Times New Roman" panose="02020603050405020304" pitchFamily="18" charset="0"/>
              </a:rPr>
              <a:t>Service Quality</a:t>
            </a:r>
            <a:br>
              <a:rPr lang="en-GB" altLang="en-US" sz="2200" b="1">
                <a:solidFill>
                  <a:srgbClr val="FFFFFF"/>
                </a:solidFill>
              </a:rPr>
            </a:br>
            <a:endParaRPr lang="en-GB" altLang="en-US" sz="2200">
              <a:solidFill>
                <a:srgbClr val="FFFFFF"/>
              </a:solidFill>
            </a:endParaRPr>
          </a:p>
        </p:txBody>
      </p:sp>
      <p:sp>
        <p:nvSpPr>
          <p:cNvPr id="13315" name="Content Placeholder 2">
            <a:extLst>
              <a:ext uri="{FF2B5EF4-FFF2-40B4-BE49-F238E27FC236}">
                <a16:creationId xmlns:a16="http://schemas.microsoft.com/office/drawing/2014/main" id="{288C7F68-6384-4C10-9DAB-654EF7C63206}"/>
              </a:ext>
            </a:extLst>
          </p:cNvPr>
          <p:cNvSpPr>
            <a:spLocks noGrp="1" noChangeArrowheads="1"/>
          </p:cNvSpPr>
          <p:nvPr>
            <p:ph idx="1"/>
          </p:nvPr>
        </p:nvSpPr>
        <p:spPr>
          <a:xfrm>
            <a:off x="1371599" y="2318197"/>
            <a:ext cx="9724031" cy="3683358"/>
          </a:xfrm>
        </p:spPr>
        <p:txBody>
          <a:bodyPr anchor="ctr">
            <a:normAutofit/>
          </a:bodyPr>
          <a:lstStyle/>
          <a:p>
            <a:pPr>
              <a:buFontTx/>
              <a:buNone/>
            </a:pPr>
            <a:endParaRPr lang="en-US" altLang="en-US" sz="2000" b="1"/>
          </a:p>
          <a:p>
            <a:pPr>
              <a:buFontTx/>
              <a:buNone/>
            </a:pPr>
            <a:r>
              <a:rPr lang="en-GB" altLang="en-US" sz="2000" b="1"/>
              <a:t>Delivering quality service is considered an essential strategy for success and survival in today's competitive environment</a:t>
            </a:r>
          </a:p>
        </p:txBody>
      </p:sp>
      <p:sp>
        <p:nvSpPr>
          <p:cNvPr id="13316" name="Slide Number Placeholder 3">
            <a:extLst>
              <a:ext uri="{FF2B5EF4-FFF2-40B4-BE49-F238E27FC236}">
                <a16:creationId xmlns:a16="http://schemas.microsoft.com/office/drawing/2014/main" id="{E77D7217-59B7-DCD3-363E-E993830BFFB1}"/>
              </a:ext>
            </a:extLst>
          </p:cNvPr>
          <p:cNvSpPr>
            <a:spLocks noGrp="1" noChangeArrowheads="1"/>
          </p:cNvSpPr>
          <p:nvPr>
            <p:ph type="sldNum" sz="quarter" idx="12"/>
          </p:nvPr>
        </p:nvSpPr>
        <p:spPr bwMode="auto">
          <a:xfrm>
            <a:off x="11704320" y="6455431"/>
            <a:ext cx="445913"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AA9BA62A-C025-404C-9ECB-703715F054B5}" type="slidenum">
              <a:rPr lang="en-GB" altLang="en-US" sz="1100">
                <a:solidFill>
                  <a:schemeClr val="tx1">
                    <a:lumMod val="50000"/>
                    <a:lumOff val="50000"/>
                  </a:schemeClr>
                </a:solidFill>
              </a:rPr>
              <a:pPr>
                <a:spcBef>
                  <a:spcPct val="0"/>
                </a:spcBef>
                <a:spcAft>
                  <a:spcPts val="600"/>
                </a:spcAft>
                <a:buFontTx/>
                <a:buNone/>
              </a:pPr>
              <a:t>6</a:t>
            </a:fld>
            <a:endParaRPr lang="en-GB" altLang="en-US" sz="1100">
              <a:solidFill>
                <a:schemeClr val="tx1">
                  <a:lumMod val="50000"/>
                  <a:lumOff val="50000"/>
                </a:schemeClr>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6" name="Rectangle 14345">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8" name="Rectangle 1434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0" name="Rectangle 1434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2" name="Rectangle 1435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54" name="Freeform: Shape 1435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356" name="Rectangle 1435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Title 1">
            <a:extLst>
              <a:ext uri="{FF2B5EF4-FFF2-40B4-BE49-F238E27FC236}">
                <a16:creationId xmlns:a16="http://schemas.microsoft.com/office/drawing/2014/main" id="{4BC663F1-2646-76AB-C8D3-923A001D3BD7}"/>
              </a:ext>
            </a:extLst>
          </p:cNvPr>
          <p:cNvSpPr>
            <a:spLocks noGrp="1" noChangeArrowheads="1"/>
          </p:cNvSpPr>
          <p:nvPr>
            <p:ph type="title"/>
          </p:nvPr>
        </p:nvSpPr>
        <p:spPr>
          <a:xfrm>
            <a:off x="466722" y="586855"/>
            <a:ext cx="3201366" cy="3387497"/>
          </a:xfrm>
        </p:spPr>
        <p:txBody>
          <a:bodyPr anchor="b">
            <a:normAutofit/>
          </a:bodyPr>
          <a:lstStyle/>
          <a:p>
            <a:pPr algn="r"/>
            <a:br>
              <a:rPr lang="en-GB" altLang="en-US" sz="4000" b="1">
                <a:solidFill>
                  <a:srgbClr val="FFFFFF"/>
                </a:solidFill>
              </a:rPr>
            </a:br>
            <a:r>
              <a:rPr lang="en-GB" altLang="en-US" sz="4000" b="1">
                <a:solidFill>
                  <a:srgbClr val="FFFFFF"/>
                </a:solidFill>
                <a:ea typeface="Calibri" panose="020F0502020204030204" pitchFamily="34" charset="0"/>
                <a:cs typeface="Times New Roman" panose="02020603050405020304" pitchFamily="18" charset="0"/>
              </a:rPr>
              <a:t>Service Quality</a:t>
            </a:r>
            <a:br>
              <a:rPr lang="en-GB" altLang="en-US" sz="4000" b="1">
                <a:solidFill>
                  <a:srgbClr val="FFFFFF"/>
                </a:solidFill>
              </a:rPr>
            </a:br>
            <a:endParaRPr lang="en-GB" altLang="en-US" sz="4000">
              <a:solidFill>
                <a:srgbClr val="FFFFFF"/>
              </a:solidFill>
            </a:endParaRPr>
          </a:p>
        </p:txBody>
      </p:sp>
      <p:sp>
        <p:nvSpPr>
          <p:cNvPr id="10243" name="Content Placeholder 2">
            <a:extLst>
              <a:ext uri="{FF2B5EF4-FFF2-40B4-BE49-F238E27FC236}">
                <a16:creationId xmlns:a16="http://schemas.microsoft.com/office/drawing/2014/main" id="{41BAC1B5-F744-6A21-6AE7-BCBCEDB4792D}"/>
              </a:ext>
            </a:extLst>
          </p:cNvPr>
          <p:cNvSpPr>
            <a:spLocks noGrp="1" noChangeArrowheads="1"/>
          </p:cNvSpPr>
          <p:nvPr>
            <p:ph idx="1"/>
          </p:nvPr>
        </p:nvSpPr>
        <p:spPr>
          <a:xfrm>
            <a:off x="4581727" y="649480"/>
            <a:ext cx="3025303" cy="5546047"/>
          </a:xfrm>
        </p:spPr>
        <p:txBody>
          <a:bodyPr anchor="ctr">
            <a:normAutofit/>
          </a:bodyPr>
          <a:lstStyle/>
          <a:p>
            <a:pPr marL="0" indent="0">
              <a:buNone/>
              <a:defRPr/>
            </a:pPr>
            <a:r>
              <a:rPr lang="en-US" altLang="en-US" sz="1900" b="1" dirty="0"/>
              <a:t>Swiss exemplifies great service</a:t>
            </a:r>
            <a:r>
              <a:rPr lang="en-GB" altLang="en-US" sz="1900" b="1" dirty="0"/>
              <a:t>:</a:t>
            </a:r>
          </a:p>
          <a:p>
            <a:pPr>
              <a:buFont typeface="Wingdings" panose="05000000000000000000" pitchFamily="2" charset="2"/>
              <a:buChar char="§"/>
              <a:defRPr/>
            </a:pPr>
            <a:endParaRPr lang="en-GB" altLang="en-US" sz="1900" dirty="0"/>
          </a:p>
          <a:p>
            <a:pPr>
              <a:buFont typeface="Wingdings" panose="05000000000000000000" pitchFamily="2" charset="2"/>
              <a:buChar char="§"/>
              <a:defRPr/>
            </a:pPr>
            <a:endParaRPr lang="en-GB" altLang="en-US" sz="1900" dirty="0"/>
          </a:p>
          <a:p>
            <a:pPr>
              <a:buFont typeface="Wingdings" panose="05000000000000000000" pitchFamily="2" charset="2"/>
              <a:buChar char="§"/>
              <a:defRPr/>
            </a:pPr>
            <a:endParaRPr lang="en-GB" altLang="en-US" sz="1900" dirty="0"/>
          </a:p>
          <a:p>
            <a:pPr>
              <a:buFont typeface="Wingdings" panose="05000000000000000000" pitchFamily="2" charset="2"/>
              <a:buChar char="§"/>
              <a:defRPr/>
            </a:pPr>
            <a:endParaRPr lang="en-GB" altLang="en-US" sz="1900" dirty="0"/>
          </a:p>
          <a:p>
            <a:pPr>
              <a:buFont typeface="Wingdings" panose="05000000000000000000" pitchFamily="2" charset="2"/>
              <a:buChar char="§"/>
              <a:defRPr/>
            </a:pPr>
            <a:endParaRPr lang="en-GB" altLang="en-US" sz="1900" dirty="0"/>
          </a:p>
          <a:p>
            <a:pPr>
              <a:buFont typeface="Wingdings" panose="05000000000000000000" pitchFamily="2" charset="2"/>
              <a:buChar char="§"/>
              <a:defRPr/>
            </a:pPr>
            <a:endParaRPr lang="en-GB" altLang="en-US" sz="1900" dirty="0"/>
          </a:p>
          <a:p>
            <a:pPr>
              <a:buFont typeface="Wingdings" panose="05000000000000000000" pitchFamily="2" charset="2"/>
              <a:buChar char="§"/>
              <a:defRPr/>
            </a:pPr>
            <a:endParaRPr lang="en-GB" altLang="en-US" sz="1900" dirty="0"/>
          </a:p>
          <a:p>
            <a:pPr>
              <a:buFont typeface="Wingdings" panose="05000000000000000000" pitchFamily="2" charset="2"/>
              <a:buChar char="§"/>
              <a:defRPr/>
            </a:pPr>
            <a:endParaRPr lang="en-GB" altLang="en-US" sz="1900" dirty="0"/>
          </a:p>
          <a:p>
            <a:pPr>
              <a:buFont typeface="Wingdings" panose="05000000000000000000" pitchFamily="2" charset="2"/>
              <a:buChar char="§"/>
              <a:defRPr/>
            </a:pPr>
            <a:endParaRPr lang="en-GB" altLang="en-US" sz="1900" dirty="0"/>
          </a:p>
          <a:p>
            <a:pPr>
              <a:buFont typeface="Wingdings" panose="05000000000000000000" pitchFamily="2" charset="2"/>
              <a:buChar char="§"/>
              <a:defRPr/>
            </a:pPr>
            <a:endParaRPr lang="en-GB" altLang="en-US" sz="1900" dirty="0"/>
          </a:p>
          <a:p>
            <a:pPr>
              <a:buFont typeface="Wingdings" panose="05000000000000000000" pitchFamily="2" charset="2"/>
              <a:buChar char="§"/>
              <a:defRPr/>
            </a:pPr>
            <a:endParaRPr lang="en-GB" altLang="en-US" sz="1900" dirty="0"/>
          </a:p>
          <a:p>
            <a:pPr marL="0" indent="0">
              <a:buNone/>
              <a:defRPr/>
            </a:pPr>
            <a:r>
              <a:rPr lang="en-US" altLang="en-US" sz="1900" b="1" i="1" dirty="0"/>
              <a:t>Source</a:t>
            </a:r>
            <a:r>
              <a:rPr lang="en-US" altLang="en-US" sz="1900" b="1" dirty="0"/>
              <a:t>: Courtesy of Swiss International Air Lines</a:t>
            </a:r>
          </a:p>
          <a:p>
            <a:pPr marL="0" indent="0">
              <a:buNone/>
              <a:defRPr/>
            </a:pPr>
            <a:endParaRPr lang="en-GB" altLang="en-US" sz="1900" b="1" dirty="0"/>
          </a:p>
          <a:p>
            <a:pPr>
              <a:buFont typeface="Wingdings" panose="05000000000000000000" pitchFamily="2" charset="2"/>
              <a:buChar char="§"/>
              <a:defRPr/>
            </a:pPr>
            <a:endParaRPr lang="en-GB" altLang="en-US" sz="1900" dirty="0"/>
          </a:p>
        </p:txBody>
      </p:sp>
      <p:pic>
        <p:nvPicPr>
          <p:cNvPr id="14341" name="Picture 5">
            <a:extLst>
              <a:ext uri="{FF2B5EF4-FFF2-40B4-BE49-F238E27FC236}">
                <a16:creationId xmlns:a16="http://schemas.microsoft.com/office/drawing/2014/main" id="{E684475F-F4AB-865C-7E8A-8C11EBFCC2F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0" b="3453"/>
          <a:stretch/>
        </p:blipFill>
        <p:spPr bwMode="auto">
          <a:xfrm>
            <a:off x="8109502" y="10"/>
            <a:ext cx="4082498"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0" name="Slide Number Placeholder 3">
            <a:extLst>
              <a:ext uri="{FF2B5EF4-FFF2-40B4-BE49-F238E27FC236}">
                <a16:creationId xmlns:a16="http://schemas.microsoft.com/office/drawing/2014/main" id="{C1655A4D-E89F-1F67-CDF1-746B16FA48B4}"/>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49FB5119-DAF0-426F-A351-32A1206E7657}" type="slidenum">
              <a:rPr lang="en-GB" altLang="en-US" sz="1100">
                <a:solidFill>
                  <a:srgbClr val="FFFFFF"/>
                </a:solidFill>
              </a:rPr>
              <a:pPr>
                <a:spcBef>
                  <a:spcPct val="0"/>
                </a:spcBef>
                <a:spcAft>
                  <a:spcPts val="600"/>
                </a:spcAft>
                <a:buFontTx/>
                <a:buNone/>
              </a:pPr>
              <a:t>7</a:t>
            </a:fld>
            <a:endParaRPr lang="en-GB" altLang="en-US" sz="1100">
              <a:solidFill>
                <a:srgbClr val="FFFFFF"/>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1F8F6-36A5-BCEF-598B-4306C0F925BF}"/>
              </a:ext>
            </a:extLst>
          </p:cNvPr>
          <p:cNvSpPr>
            <a:spLocks noGrp="1"/>
          </p:cNvSpPr>
          <p:nvPr>
            <p:ph type="title"/>
          </p:nvPr>
        </p:nvSpPr>
        <p:spPr>
          <a:xfrm>
            <a:off x="1300480" y="365125"/>
            <a:ext cx="10053320" cy="945515"/>
          </a:xfrm>
        </p:spPr>
        <p:txBody>
          <a:bodyPr/>
          <a:lstStyle/>
          <a:p>
            <a:r>
              <a:rPr lang="en-GB" dirty="0"/>
              <a:t>THE SERVQUAL MODEL  </a:t>
            </a:r>
          </a:p>
        </p:txBody>
      </p:sp>
      <p:sp>
        <p:nvSpPr>
          <p:cNvPr id="3" name="Content Placeholder 2">
            <a:extLst>
              <a:ext uri="{FF2B5EF4-FFF2-40B4-BE49-F238E27FC236}">
                <a16:creationId xmlns:a16="http://schemas.microsoft.com/office/drawing/2014/main" id="{2AA4BC8D-1E98-E646-D302-D823A04D6CB2}"/>
              </a:ext>
            </a:extLst>
          </p:cNvPr>
          <p:cNvSpPr>
            <a:spLocks noGrp="1"/>
          </p:cNvSpPr>
          <p:nvPr>
            <p:ph idx="1"/>
          </p:nvPr>
        </p:nvSpPr>
        <p:spPr/>
        <p:txBody>
          <a:bodyPr>
            <a:normAutofit lnSpcReduction="10000"/>
          </a:bodyPr>
          <a:lstStyle/>
          <a:p>
            <a:r>
              <a:rPr lang="en-GB" b="0" i="0" dirty="0">
                <a:solidFill>
                  <a:srgbClr val="202122"/>
                </a:solidFill>
                <a:effectLst/>
                <a:latin typeface="Arial" panose="020B0604020202020204" pitchFamily="34" charset="0"/>
              </a:rPr>
              <a:t>The development of the model of service quality involved a systematic research undertaking which began in 1983, and after various refinements, resulted in the publication of the SERVQUAL instrument in 1988.</a:t>
            </a:r>
            <a:r>
              <a:rPr lang="en-GB" b="0" i="0" u="none" strike="noStrike" baseline="30000" dirty="0">
                <a:solidFill>
                  <a:srgbClr val="3366CC"/>
                </a:solidFill>
                <a:effectLst/>
                <a:latin typeface="Arial" panose="020B0604020202020204" pitchFamily="34" charset="0"/>
                <a:hlinkClick r:id="rId2"/>
              </a:rPr>
              <a:t>[14]</a:t>
            </a:r>
            <a:r>
              <a:rPr lang="en-GB" b="0" i="0" dirty="0">
                <a:solidFill>
                  <a:srgbClr val="202122"/>
                </a:solidFill>
                <a:effectLst/>
                <a:latin typeface="Arial" panose="020B0604020202020204" pitchFamily="34" charset="0"/>
              </a:rPr>
              <a:t> The model's developers began with an exhaustive literature search in order to identify items that were believed to impact on perceived service quality. This initial search identified some 100 items which were used in the first rounds of consumer testing. Preliminary data analysis, using a data reduction technique known as </a:t>
            </a:r>
            <a:r>
              <a:rPr lang="en-GB" b="0" i="0" u="none" strike="noStrike" dirty="0">
                <a:solidFill>
                  <a:srgbClr val="3366CC"/>
                </a:solidFill>
                <a:effectLst/>
                <a:latin typeface="Arial" panose="020B0604020202020204" pitchFamily="34" charset="0"/>
                <a:hlinkClick r:id="rId3" tooltip="Factor analysis"/>
              </a:rPr>
              <a:t>factor analysis</a:t>
            </a:r>
            <a:r>
              <a:rPr lang="en-GB" b="0" i="0" dirty="0">
                <a:solidFill>
                  <a:srgbClr val="202122"/>
                </a:solidFill>
                <a:effectLst/>
                <a:latin typeface="Arial" panose="020B0604020202020204" pitchFamily="34" charset="0"/>
              </a:rPr>
              <a:t> (also known as </a:t>
            </a:r>
            <a:r>
              <a:rPr lang="en-GB" b="0" i="0" u="none" strike="noStrike" dirty="0">
                <a:solidFill>
                  <a:srgbClr val="3366CC"/>
                </a:solidFill>
                <a:effectLst/>
                <a:latin typeface="Arial" panose="020B0604020202020204" pitchFamily="34" charset="0"/>
                <a:hlinkClick r:id="rId4" tooltip="Principal components analysis"/>
              </a:rPr>
              <a:t>principal components analysis</a:t>
            </a:r>
            <a:r>
              <a:rPr lang="en-GB" b="0" i="0" dirty="0">
                <a:solidFill>
                  <a:srgbClr val="202122"/>
                </a:solidFill>
                <a:effectLst/>
                <a:latin typeface="Arial" panose="020B0604020202020204" pitchFamily="34" charset="0"/>
              </a:rPr>
              <a:t>) revealed that these items loaded onto ten dimensions (or components) of service quality.</a:t>
            </a:r>
            <a:endParaRPr lang="en-GB" dirty="0"/>
          </a:p>
        </p:txBody>
      </p:sp>
    </p:spTree>
    <p:extLst>
      <p:ext uri="{BB962C8B-B14F-4D97-AF65-F5344CB8AC3E}">
        <p14:creationId xmlns:p14="http://schemas.microsoft.com/office/powerpoint/2010/main" val="3547107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8866-1D97-8693-149D-6A1E7B61CC92}"/>
              </a:ext>
            </a:extLst>
          </p:cNvPr>
          <p:cNvSpPr>
            <a:spLocks noGrp="1"/>
          </p:cNvSpPr>
          <p:nvPr>
            <p:ph type="title"/>
          </p:nvPr>
        </p:nvSpPr>
        <p:spPr/>
        <p:txBody>
          <a:bodyPr/>
          <a:lstStyle/>
          <a:p>
            <a:r>
              <a:rPr lang="en-GB" sz="4400" dirty="0"/>
              <a:t>Summary of SERVQUAL Items</a:t>
            </a:r>
            <a:br>
              <a:rPr lang="en-GB" sz="4400" dirty="0"/>
            </a:br>
            <a:endParaRPr lang="en-GB" dirty="0"/>
          </a:p>
        </p:txBody>
      </p:sp>
      <p:graphicFrame>
        <p:nvGraphicFramePr>
          <p:cNvPr id="4" name="Content Placeholder 3">
            <a:extLst>
              <a:ext uri="{FF2B5EF4-FFF2-40B4-BE49-F238E27FC236}">
                <a16:creationId xmlns:a16="http://schemas.microsoft.com/office/drawing/2014/main" id="{427D716A-AADF-3C40-3EAF-44D979300B5C}"/>
              </a:ext>
            </a:extLst>
          </p:cNvPr>
          <p:cNvGraphicFramePr>
            <a:graphicFrameLocks noGrp="1"/>
          </p:cNvGraphicFramePr>
          <p:nvPr>
            <p:ph idx="1"/>
            <p:extLst>
              <p:ext uri="{D42A27DB-BD31-4B8C-83A1-F6EECF244321}">
                <p14:modId xmlns:p14="http://schemas.microsoft.com/office/powerpoint/2010/main" val="2234059464"/>
              </p:ext>
            </p:extLst>
          </p:nvPr>
        </p:nvGraphicFramePr>
        <p:xfrm>
          <a:off x="1284424" y="1825625"/>
          <a:ext cx="9623151" cy="4351338"/>
        </p:xfrm>
        <a:graphic>
          <a:graphicData uri="http://schemas.openxmlformats.org/drawingml/2006/table">
            <a:tbl>
              <a:tblPr/>
              <a:tblGrid>
                <a:gridCol w="3207717">
                  <a:extLst>
                    <a:ext uri="{9D8B030D-6E8A-4147-A177-3AD203B41FA5}">
                      <a16:colId xmlns:a16="http://schemas.microsoft.com/office/drawing/2014/main" val="3157113790"/>
                    </a:ext>
                  </a:extLst>
                </a:gridCol>
                <a:gridCol w="3207717">
                  <a:extLst>
                    <a:ext uri="{9D8B030D-6E8A-4147-A177-3AD203B41FA5}">
                      <a16:colId xmlns:a16="http://schemas.microsoft.com/office/drawing/2014/main" val="80780228"/>
                    </a:ext>
                  </a:extLst>
                </a:gridCol>
                <a:gridCol w="3207717">
                  <a:extLst>
                    <a:ext uri="{9D8B030D-6E8A-4147-A177-3AD203B41FA5}">
                      <a16:colId xmlns:a16="http://schemas.microsoft.com/office/drawing/2014/main" val="3884872309"/>
                    </a:ext>
                  </a:extLst>
                </a:gridCol>
              </a:tblGrid>
              <a:tr h="334718">
                <a:tc gridSpan="3">
                  <a:txBody>
                    <a:bodyPr/>
                    <a:lstStyle/>
                    <a:p>
                      <a:endParaRPr lang="en-GB" sz="1600" dirty="0"/>
                    </a:p>
                  </a:txBody>
                  <a:tcPr marL="83680" marR="83680" marT="41840" marB="41840" anchor="ctr">
                    <a:solidFill>
                      <a:srgbClr val="F8F9FA"/>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074684222"/>
                  </a:ext>
                </a:extLst>
              </a:tr>
              <a:tr h="334718">
                <a:tc>
                  <a:txBody>
                    <a:bodyPr/>
                    <a:lstStyle/>
                    <a:p>
                      <a:pPr algn="ctr"/>
                      <a:r>
                        <a:rPr lang="en-GB" sz="1600">
                          <a:effectLst/>
                        </a:rPr>
                        <a:t>Dimension</a:t>
                      </a:r>
                    </a:p>
                  </a:txBody>
                  <a:tcPr marL="83680" marR="83680" marT="41840" marB="41840"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B w="6350" cap="flat" cmpd="sng" algn="ctr">
                      <a:solidFill>
                        <a:srgbClr val="A2A9B1"/>
                      </a:solidFill>
                      <a:prstDash val="solid"/>
                      <a:round/>
                      <a:headEnd type="none" w="med" len="med"/>
                      <a:tailEnd type="none" w="med" len="med"/>
                    </a:lnB>
                    <a:solidFill>
                      <a:srgbClr val="EAECF0"/>
                    </a:solidFill>
                  </a:tcPr>
                </a:tc>
                <a:tc>
                  <a:txBody>
                    <a:bodyPr/>
                    <a:lstStyle/>
                    <a:p>
                      <a:pPr algn="ctr"/>
                      <a:r>
                        <a:rPr lang="en-GB" sz="1600">
                          <a:effectLst/>
                        </a:rPr>
                        <a:t>No. of Items in Questionnaire</a:t>
                      </a:r>
                    </a:p>
                  </a:txBody>
                  <a:tcPr marL="83680" marR="83680" marT="41840" marB="41840"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EAECF0"/>
                    </a:solidFill>
                  </a:tcPr>
                </a:tc>
                <a:tc>
                  <a:txBody>
                    <a:bodyPr/>
                    <a:lstStyle/>
                    <a:p>
                      <a:pPr algn="ctr"/>
                      <a:r>
                        <a:rPr lang="en-GB" sz="1600">
                          <a:effectLst/>
                        </a:rPr>
                        <a:t>Definition</a:t>
                      </a:r>
                    </a:p>
                  </a:txBody>
                  <a:tcPr marL="83680" marR="83680" marT="41840" marB="41840"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EAECF0"/>
                    </a:solidFill>
                  </a:tcPr>
                </a:tc>
                <a:extLst>
                  <a:ext uri="{0D108BD9-81ED-4DB2-BD59-A6C34878D82A}">
                    <a16:rowId xmlns:a16="http://schemas.microsoft.com/office/drawing/2014/main" val="733059410"/>
                  </a:ext>
                </a:extLst>
              </a:tr>
              <a:tr h="585757">
                <a:tc>
                  <a:txBody>
                    <a:bodyPr/>
                    <a:lstStyle/>
                    <a:p>
                      <a:r>
                        <a:rPr lang="en-GB" sz="1600" b="1">
                          <a:effectLst/>
                        </a:rPr>
                        <a:t>Reliability</a:t>
                      </a:r>
                      <a:endParaRPr lang="en-GB" sz="1600">
                        <a:effectLst/>
                      </a:endParaRPr>
                    </a:p>
                  </a:txBody>
                  <a:tcPr marL="83680" marR="83680" marT="41840" marB="41840"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pPr algn="ctr"/>
                      <a:r>
                        <a:rPr lang="en-GB" sz="1600">
                          <a:effectLst/>
                        </a:rPr>
                        <a:t>5</a:t>
                      </a:r>
                    </a:p>
                  </a:txBody>
                  <a:tcPr marL="83680" marR="83680" marT="41840" marB="41840"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r>
                        <a:rPr lang="en-GB" sz="1600">
                          <a:effectLst/>
                        </a:rPr>
                        <a:t>The ability to perform the promised service dependably and accurately</a:t>
                      </a:r>
                    </a:p>
                  </a:txBody>
                  <a:tcPr marL="83680" marR="83680" marT="41840" marB="41840"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596520276"/>
                  </a:ext>
                </a:extLst>
              </a:tr>
              <a:tr h="836796">
                <a:tc>
                  <a:txBody>
                    <a:bodyPr/>
                    <a:lstStyle/>
                    <a:p>
                      <a:r>
                        <a:rPr lang="en-GB" sz="1600" b="1">
                          <a:effectLst/>
                        </a:rPr>
                        <a:t>Assurance</a:t>
                      </a:r>
                      <a:endParaRPr lang="en-GB" sz="1600">
                        <a:effectLst/>
                      </a:endParaRPr>
                    </a:p>
                  </a:txBody>
                  <a:tcPr marL="83680" marR="83680" marT="41840" marB="41840"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pPr algn="ctr"/>
                      <a:r>
                        <a:rPr lang="en-GB" sz="1600">
                          <a:effectLst/>
                        </a:rPr>
                        <a:t>4</a:t>
                      </a:r>
                    </a:p>
                  </a:txBody>
                  <a:tcPr marL="83680" marR="83680" marT="41840" marB="41840"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r>
                        <a:rPr lang="en-GB" sz="1600">
                          <a:effectLst/>
                        </a:rPr>
                        <a:t>The knowledge and courtesy of employees and their ability to convey trust and confidence</a:t>
                      </a:r>
                    </a:p>
                  </a:txBody>
                  <a:tcPr marL="83680" marR="83680" marT="41840" marB="41840"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1091645887"/>
                  </a:ext>
                </a:extLst>
              </a:tr>
              <a:tr h="836796">
                <a:tc>
                  <a:txBody>
                    <a:bodyPr/>
                    <a:lstStyle/>
                    <a:p>
                      <a:r>
                        <a:rPr lang="en-GB" sz="1600" b="1">
                          <a:effectLst/>
                        </a:rPr>
                        <a:t>Tangibles</a:t>
                      </a:r>
                      <a:endParaRPr lang="en-GB" sz="1600">
                        <a:effectLst/>
                      </a:endParaRPr>
                    </a:p>
                  </a:txBody>
                  <a:tcPr marL="83680" marR="83680" marT="41840" marB="41840"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pPr algn="ctr"/>
                      <a:r>
                        <a:rPr lang="en-GB" sz="1600">
                          <a:effectLst/>
                        </a:rPr>
                        <a:t>4</a:t>
                      </a:r>
                    </a:p>
                  </a:txBody>
                  <a:tcPr marL="83680" marR="83680" marT="41840" marB="41840"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r>
                        <a:rPr lang="en-GB" sz="1600">
                          <a:effectLst/>
                        </a:rPr>
                        <a:t>The appearance of physical facilities, equipment, personnel and communication materials</a:t>
                      </a:r>
                    </a:p>
                  </a:txBody>
                  <a:tcPr marL="83680" marR="83680" marT="41840" marB="41840"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3988605239"/>
                  </a:ext>
                </a:extLst>
              </a:tr>
              <a:tr h="836796">
                <a:tc>
                  <a:txBody>
                    <a:bodyPr/>
                    <a:lstStyle/>
                    <a:p>
                      <a:r>
                        <a:rPr lang="en-GB" sz="1600" b="1">
                          <a:effectLst/>
                        </a:rPr>
                        <a:t>Empathy</a:t>
                      </a:r>
                      <a:endParaRPr lang="en-GB" sz="1600">
                        <a:effectLst/>
                      </a:endParaRPr>
                    </a:p>
                  </a:txBody>
                  <a:tcPr marL="83680" marR="83680" marT="41840" marB="41840"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pPr algn="ctr"/>
                      <a:r>
                        <a:rPr lang="en-GB" sz="1600">
                          <a:effectLst/>
                        </a:rPr>
                        <a:t>5</a:t>
                      </a:r>
                    </a:p>
                  </a:txBody>
                  <a:tcPr marL="83680" marR="83680" marT="41840" marB="41840"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r>
                        <a:rPr lang="en-GB" sz="1600">
                          <a:effectLst/>
                        </a:rPr>
                        <a:t>The provision of caring, individualized attention to customer</a:t>
                      </a:r>
                    </a:p>
                  </a:txBody>
                  <a:tcPr marL="83680" marR="83680" marT="41840" marB="41840"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3624861430"/>
                  </a:ext>
                </a:extLst>
              </a:tr>
              <a:tr h="585757">
                <a:tc>
                  <a:txBody>
                    <a:bodyPr/>
                    <a:lstStyle/>
                    <a:p>
                      <a:r>
                        <a:rPr lang="en-GB" sz="1600" b="1">
                          <a:effectLst/>
                        </a:rPr>
                        <a:t>Responsiveness</a:t>
                      </a:r>
                      <a:endParaRPr lang="en-GB" sz="1600">
                        <a:effectLst/>
                      </a:endParaRPr>
                    </a:p>
                  </a:txBody>
                  <a:tcPr marL="83680" marR="83680" marT="41840" marB="41840"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pPr algn="ctr"/>
                      <a:r>
                        <a:rPr lang="en-GB" sz="1600">
                          <a:effectLst/>
                        </a:rPr>
                        <a:t>4</a:t>
                      </a:r>
                    </a:p>
                  </a:txBody>
                  <a:tcPr marL="83680" marR="83680" marT="41840" marB="41840"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r>
                        <a:rPr lang="en-GB" sz="1600" dirty="0">
                          <a:effectLst/>
                        </a:rPr>
                        <a:t>The willingness to help customers and to provide prompt service</a:t>
                      </a:r>
                    </a:p>
                  </a:txBody>
                  <a:tcPr marL="83680" marR="83680" marT="41840" marB="41840"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70331719"/>
                  </a:ext>
                </a:extLst>
              </a:tr>
            </a:tbl>
          </a:graphicData>
        </a:graphic>
      </p:graphicFrame>
    </p:spTree>
    <p:extLst>
      <p:ext uri="{BB962C8B-B14F-4D97-AF65-F5344CB8AC3E}">
        <p14:creationId xmlns:p14="http://schemas.microsoft.com/office/powerpoint/2010/main" val="24926888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860BA-D697-2F7F-A908-E17237A26F80}"/>
              </a:ext>
            </a:extLst>
          </p:cNvPr>
          <p:cNvSpPr>
            <a:spLocks noGrp="1"/>
          </p:cNvSpPr>
          <p:nvPr>
            <p:ph type="title"/>
          </p:nvPr>
        </p:nvSpPr>
        <p:spPr/>
        <p:txBody>
          <a:bodyPr>
            <a:normAutofit/>
          </a:bodyPr>
          <a:lstStyle/>
          <a:p>
            <a:r>
              <a:rPr lang="en-GB" sz="2700" dirty="0"/>
              <a:t>Examples of matched pairs of items in the SERVQUAL questionnaire </a:t>
            </a:r>
            <a:br>
              <a:rPr lang="en-GB" sz="4400" dirty="0"/>
            </a:br>
            <a:endParaRPr lang="en-GB" dirty="0"/>
          </a:p>
        </p:txBody>
      </p:sp>
      <p:graphicFrame>
        <p:nvGraphicFramePr>
          <p:cNvPr id="4" name="Content Placeholder 3">
            <a:extLst>
              <a:ext uri="{FF2B5EF4-FFF2-40B4-BE49-F238E27FC236}">
                <a16:creationId xmlns:a16="http://schemas.microsoft.com/office/drawing/2014/main" id="{A75F14D1-57C9-F776-4EB0-B43DF81CF44A}"/>
              </a:ext>
            </a:extLst>
          </p:cNvPr>
          <p:cNvGraphicFramePr>
            <a:graphicFrameLocks noGrp="1"/>
          </p:cNvGraphicFramePr>
          <p:nvPr>
            <p:ph idx="1"/>
            <p:extLst>
              <p:ext uri="{D42A27DB-BD31-4B8C-83A1-F6EECF244321}">
                <p14:modId xmlns:p14="http://schemas.microsoft.com/office/powerpoint/2010/main" val="2973081051"/>
              </p:ext>
            </p:extLst>
          </p:nvPr>
        </p:nvGraphicFramePr>
        <p:xfrm>
          <a:off x="1546873" y="1651748"/>
          <a:ext cx="9098253" cy="4699092"/>
        </p:xfrm>
        <a:graphic>
          <a:graphicData uri="http://schemas.openxmlformats.org/drawingml/2006/table">
            <a:tbl>
              <a:tblPr/>
              <a:tblGrid>
                <a:gridCol w="3032751">
                  <a:extLst>
                    <a:ext uri="{9D8B030D-6E8A-4147-A177-3AD203B41FA5}">
                      <a16:colId xmlns:a16="http://schemas.microsoft.com/office/drawing/2014/main" val="2936793336"/>
                    </a:ext>
                  </a:extLst>
                </a:gridCol>
                <a:gridCol w="3032751">
                  <a:extLst>
                    <a:ext uri="{9D8B030D-6E8A-4147-A177-3AD203B41FA5}">
                      <a16:colId xmlns:a16="http://schemas.microsoft.com/office/drawing/2014/main" val="2577020065"/>
                    </a:ext>
                  </a:extLst>
                </a:gridCol>
                <a:gridCol w="3032751">
                  <a:extLst>
                    <a:ext uri="{9D8B030D-6E8A-4147-A177-3AD203B41FA5}">
                      <a16:colId xmlns:a16="http://schemas.microsoft.com/office/drawing/2014/main" val="3604685125"/>
                    </a:ext>
                  </a:extLst>
                </a:gridCol>
              </a:tblGrid>
              <a:tr h="316461">
                <a:tc gridSpan="3">
                  <a:txBody>
                    <a:bodyPr/>
                    <a:lstStyle/>
                    <a:p>
                      <a:endParaRPr lang="en-GB" sz="1600" dirty="0"/>
                    </a:p>
                  </a:txBody>
                  <a:tcPr marL="79115" marR="79115" marT="39558" marB="39558" anchor="ctr">
                    <a:solidFill>
                      <a:srgbClr val="F8F9FA"/>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584104361"/>
                  </a:ext>
                </a:extLst>
              </a:tr>
              <a:tr h="316461">
                <a:tc>
                  <a:txBody>
                    <a:bodyPr/>
                    <a:lstStyle/>
                    <a:p>
                      <a:pPr algn="ctr"/>
                      <a:r>
                        <a:rPr lang="en-GB" sz="1600">
                          <a:effectLst/>
                        </a:rPr>
                        <a:t>Dimension</a:t>
                      </a:r>
                    </a:p>
                  </a:txBody>
                  <a:tcPr marL="79115" marR="79115" marT="39558" marB="39558"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B w="6350" cap="flat" cmpd="sng" algn="ctr">
                      <a:solidFill>
                        <a:srgbClr val="A2A9B1"/>
                      </a:solidFill>
                      <a:prstDash val="solid"/>
                      <a:round/>
                      <a:headEnd type="none" w="med" len="med"/>
                      <a:tailEnd type="none" w="med" len="med"/>
                    </a:lnB>
                    <a:solidFill>
                      <a:srgbClr val="EAECF0"/>
                    </a:solidFill>
                  </a:tcPr>
                </a:tc>
                <a:tc>
                  <a:txBody>
                    <a:bodyPr/>
                    <a:lstStyle/>
                    <a:p>
                      <a:pPr algn="ctr"/>
                      <a:r>
                        <a:rPr lang="en-GB" sz="1600">
                          <a:effectLst/>
                        </a:rPr>
                        <a:t>Sample expectations item</a:t>
                      </a:r>
                    </a:p>
                  </a:txBody>
                  <a:tcPr marL="79115" marR="79115" marT="39558" marB="39558"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EAECF0"/>
                    </a:solidFill>
                  </a:tcPr>
                </a:tc>
                <a:tc>
                  <a:txBody>
                    <a:bodyPr/>
                    <a:lstStyle/>
                    <a:p>
                      <a:pPr algn="ctr"/>
                      <a:r>
                        <a:rPr lang="en-GB" sz="1600" dirty="0">
                          <a:effectLst/>
                        </a:rPr>
                        <a:t>Sample perceptions item</a:t>
                      </a:r>
                    </a:p>
                  </a:txBody>
                  <a:tcPr marL="79115" marR="79115" marT="39558" marB="39558"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EAECF0"/>
                    </a:solidFill>
                  </a:tcPr>
                </a:tc>
                <a:extLst>
                  <a:ext uri="{0D108BD9-81ED-4DB2-BD59-A6C34878D82A}">
                    <a16:rowId xmlns:a16="http://schemas.microsoft.com/office/drawing/2014/main" val="2135284436"/>
                  </a:ext>
                </a:extLst>
              </a:tr>
              <a:tr h="1028498">
                <a:tc>
                  <a:txBody>
                    <a:bodyPr/>
                    <a:lstStyle/>
                    <a:p>
                      <a:r>
                        <a:rPr lang="en-GB" sz="1600" b="1">
                          <a:effectLst/>
                        </a:rPr>
                        <a:t>Reliability</a:t>
                      </a:r>
                      <a:endParaRPr lang="en-GB" sz="1600">
                        <a:effectLst/>
                      </a:endParaRPr>
                    </a:p>
                  </a:txBody>
                  <a:tcPr marL="79115" marR="79115" marT="39558" marB="39558"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r>
                        <a:rPr lang="en-GB" sz="1600">
                          <a:effectLst/>
                        </a:rPr>
                        <a:t>When excellent telephone companies promise to do something by a certain time, they do so</a:t>
                      </a:r>
                    </a:p>
                  </a:txBody>
                  <a:tcPr marL="79115" marR="79115" marT="39558" marB="39558"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r>
                        <a:rPr lang="en-GB" sz="1600">
                          <a:effectLst/>
                        </a:rPr>
                        <a:t>XYZ company provides its services at the promised time</a:t>
                      </a:r>
                    </a:p>
                  </a:txBody>
                  <a:tcPr marL="79115" marR="79115" marT="39558" marB="39558"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710823783"/>
                  </a:ext>
                </a:extLst>
              </a:tr>
              <a:tr h="791152">
                <a:tc>
                  <a:txBody>
                    <a:bodyPr/>
                    <a:lstStyle/>
                    <a:p>
                      <a:r>
                        <a:rPr lang="en-GB" sz="1600" b="1" dirty="0">
                          <a:effectLst/>
                        </a:rPr>
                        <a:t>Assurance</a:t>
                      </a:r>
                      <a:endParaRPr lang="en-GB" sz="1600" dirty="0">
                        <a:effectLst/>
                      </a:endParaRPr>
                    </a:p>
                  </a:txBody>
                  <a:tcPr marL="79115" marR="79115" marT="39558" marB="39558"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r>
                        <a:rPr lang="en-GB" sz="1600">
                          <a:effectLst/>
                        </a:rPr>
                        <a:t>The behaviour of employees in excellent banks will instill confidence in customers</a:t>
                      </a:r>
                    </a:p>
                  </a:txBody>
                  <a:tcPr marL="79115" marR="79115" marT="39558" marB="39558"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r>
                        <a:rPr lang="en-GB" sz="1600">
                          <a:effectLst/>
                        </a:rPr>
                        <a:t>The behaviour of employees in the XYZ bank instils confidence in you.</a:t>
                      </a:r>
                    </a:p>
                  </a:txBody>
                  <a:tcPr marL="79115" marR="79115" marT="39558" marB="39558"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1983690205"/>
                  </a:ext>
                </a:extLst>
              </a:tr>
              <a:tr h="553807">
                <a:tc>
                  <a:txBody>
                    <a:bodyPr/>
                    <a:lstStyle/>
                    <a:p>
                      <a:r>
                        <a:rPr lang="en-GB" sz="1600" b="1">
                          <a:effectLst/>
                        </a:rPr>
                        <a:t>Tangibles</a:t>
                      </a:r>
                      <a:endParaRPr lang="en-GB" sz="1600">
                        <a:effectLst/>
                      </a:endParaRPr>
                    </a:p>
                  </a:txBody>
                  <a:tcPr marL="79115" marR="79115" marT="39558" marB="39558"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r>
                        <a:rPr lang="en-GB" sz="1600">
                          <a:effectLst/>
                        </a:rPr>
                        <a:t>Excellent telephone companies will have modern looking equipment</a:t>
                      </a:r>
                    </a:p>
                  </a:txBody>
                  <a:tcPr marL="79115" marR="79115" marT="39558" marB="39558"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r>
                        <a:rPr lang="en-GB" sz="1600">
                          <a:effectLst/>
                        </a:rPr>
                        <a:t>XYZ company has modern looking equipment</a:t>
                      </a:r>
                    </a:p>
                  </a:txBody>
                  <a:tcPr marL="79115" marR="79115" marT="39558" marB="39558"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2247590371"/>
                  </a:ext>
                </a:extLst>
              </a:tr>
              <a:tr h="553807">
                <a:tc>
                  <a:txBody>
                    <a:bodyPr/>
                    <a:lstStyle/>
                    <a:p>
                      <a:r>
                        <a:rPr lang="en-GB" sz="1600" b="1">
                          <a:effectLst/>
                        </a:rPr>
                        <a:t>Empathy</a:t>
                      </a:r>
                      <a:endParaRPr lang="en-GB" sz="1600">
                        <a:effectLst/>
                      </a:endParaRPr>
                    </a:p>
                  </a:txBody>
                  <a:tcPr marL="79115" marR="79115" marT="39558" marB="39558"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r>
                        <a:rPr lang="en-GB" sz="1600">
                          <a:effectLst/>
                        </a:rPr>
                        <a:t>Excellent banks will have operating hours convenient to customers</a:t>
                      </a:r>
                    </a:p>
                  </a:txBody>
                  <a:tcPr marL="79115" marR="79115" marT="39558" marB="39558"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r>
                        <a:rPr lang="en-GB" sz="1600">
                          <a:effectLst/>
                        </a:rPr>
                        <a:t>XYZ bank has convenient operating hours</a:t>
                      </a:r>
                    </a:p>
                  </a:txBody>
                  <a:tcPr marL="79115" marR="79115" marT="39558" marB="39558"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545908076"/>
                  </a:ext>
                </a:extLst>
              </a:tr>
              <a:tr h="791152">
                <a:tc>
                  <a:txBody>
                    <a:bodyPr/>
                    <a:lstStyle/>
                    <a:p>
                      <a:r>
                        <a:rPr lang="en-GB" sz="1600" b="1">
                          <a:effectLst/>
                        </a:rPr>
                        <a:t>Responsiveness</a:t>
                      </a:r>
                      <a:endParaRPr lang="en-GB" sz="1600">
                        <a:effectLst/>
                      </a:endParaRPr>
                    </a:p>
                  </a:txBody>
                  <a:tcPr marL="79115" marR="79115" marT="39558" marB="39558"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r>
                        <a:rPr lang="en-GB" sz="1600">
                          <a:effectLst/>
                        </a:rPr>
                        <a:t>Employees of excellent telephone companies will never be too busy to help a customer</a:t>
                      </a:r>
                    </a:p>
                  </a:txBody>
                  <a:tcPr marL="79115" marR="79115" marT="39558" marB="39558"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r>
                        <a:rPr lang="en-GB" sz="1600" dirty="0">
                          <a:effectLst/>
                        </a:rPr>
                        <a:t>XYZ employees are never too busy to help you</a:t>
                      </a:r>
                    </a:p>
                  </a:txBody>
                  <a:tcPr marL="79115" marR="79115" marT="39558" marB="39558"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4194536969"/>
                  </a:ext>
                </a:extLst>
              </a:tr>
            </a:tbl>
          </a:graphicData>
        </a:graphic>
      </p:graphicFrame>
    </p:spTree>
    <p:extLst>
      <p:ext uri="{BB962C8B-B14F-4D97-AF65-F5344CB8AC3E}">
        <p14:creationId xmlns:p14="http://schemas.microsoft.com/office/powerpoint/2010/main" val="19468249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4F899-59B1-E6B1-4363-45892D1B2037}"/>
              </a:ext>
            </a:extLst>
          </p:cNvPr>
          <p:cNvSpPr>
            <a:spLocks noGrp="1"/>
          </p:cNvSpPr>
          <p:nvPr>
            <p:ph type="title"/>
          </p:nvPr>
        </p:nvSpPr>
        <p:spPr>
          <a:xfrm>
            <a:off x="838200" y="314325"/>
            <a:ext cx="10515600" cy="1325563"/>
          </a:xfrm>
        </p:spPr>
        <p:txBody>
          <a:bodyPr/>
          <a:lstStyle/>
          <a:p>
            <a:r>
              <a:rPr lang="en-GB" b="0" i="0" dirty="0">
                <a:solidFill>
                  <a:srgbClr val="000000"/>
                </a:solidFill>
                <a:effectLst/>
                <a:latin typeface="Linux Libertine"/>
              </a:rPr>
              <a:t>The Model of Service </a:t>
            </a:r>
            <a:r>
              <a:rPr lang="en-GB" dirty="0">
                <a:solidFill>
                  <a:srgbClr val="000000"/>
                </a:solidFill>
                <a:latin typeface="Linux Libertine"/>
              </a:rPr>
              <a:t>Q</a:t>
            </a:r>
            <a:r>
              <a:rPr lang="en-GB" b="0" i="0" dirty="0">
                <a:solidFill>
                  <a:srgbClr val="000000"/>
                </a:solidFill>
                <a:effectLst/>
                <a:latin typeface="Linux Libertine"/>
              </a:rPr>
              <a:t>uality</a:t>
            </a:r>
            <a:br>
              <a:rPr lang="en-GB" b="0" i="0" dirty="0">
                <a:solidFill>
                  <a:srgbClr val="000000"/>
                </a:solidFill>
                <a:effectLst/>
                <a:latin typeface="Linux Libertine"/>
              </a:rPr>
            </a:br>
            <a:endParaRPr lang="en-GB" dirty="0"/>
          </a:p>
        </p:txBody>
      </p:sp>
      <p:sp>
        <p:nvSpPr>
          <p:cNvPr id="3" name="Content Placeholder 2">
            <a:extLst>
              <a:ext uri="{FF2B5EF4-FFF2-40B4-BE49-F238E27FC236}">
                <a16:creationId xmlns:a16="http://schemas.microsoft.com/office/drawing/2014/main" id="{D4081FAB-A713-1EAF-40E6-371240312823}"/>
              </a:ext>
            </a:extLst>
          </p:cNvPr>
          <p:cNvSpPr>
            <a:spLocks noGrp="1"/>
          </p:cNvSpPr>
          <p:nvPr>
            <p:ph idx="1"/>
          </p:nvPr>
        </p:nvSpPr>
        <p:spPr/>
        <p:txBody>
          <a:bodyPr>
            <a:normAutofit fontScale="92500" lnSpcReduction="20000"/>
          </a:bodyPr>
          <a:lstStyle/>
          <a:p>
            <a:r>
              <a:rPr lang="en-GB" b="0" i="0" dirty="0">
                <a:solidFill>
                  <a:srgbClr val="202122"/>
                </a:solidFill>
                <a:effectLst/>
                <a:latin typeface="Arial" panose="020B0604020202020204" pitchFamily="34" charset="0"/>
              </a:rPr>
              <a:t>The model of service quality, popularly known as the </a:t>
            </a:r>
            <a:r>
              <a:rPr lang="en-GB" b="0" i="1" dirty="0">
                <a:solidFill>
                  <a:srgbClr val="202122"/>
                </a:solidFill>
                <a:effectLst/>
                <a:latin typeface="Arial" panose="020B0604020202020204" pitchFamily="34" charset="0"/>
              </a:rPr>
              <a:t>gaps model</a:t>
            </a:r>
            <a:r>
              <a:rPr lang="en-GB" b="0" i="0" dirty="0">
                <a:solidFill>
                  <a:srgbClr val="202122"/>
                </a:solidFill>
                <a:effectLst/>
                <a:latin typeface="Arial" panose="020B0604020202020204" pitchFamily="34" charset="0"/>
              </a:rPr>
              <a:t> was developed by a group of American authors, </a:t>
            </a:r>
            <a:r>
              <a:rPr lang="en-GB" b="0" i="0" u="none" strike="noStrike" dirty="0">
                <a:solidFill>
                  <a:srgbClr val="3366CC"/>
                </a:solidFill>
                <a:effectLst/>
                <a:latin typeface="Arial" panose="020B0604020202020204" pitchFamily="34" charset="0"/>
                <a:hlinkClick r:id="rId2" tooltip="A. Parasuraman"/>
              </a:rPr>
              <a:t>A. Parasuraman</a:t>
            </a: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3" tooltip="Valarie Zeithaml"/>
              </a:rPr>
              <a:t>Valarie A. Zeithaml</a:t>
            </a:r>
            <a:r>
              <a:rPr lang="en-GB" b="0" i="0" dirty="0">
                <a:solidFill>
                  <a:srgbClr val="202122"/>
                </a:solidFill>
                <a:effectLst/>
                <a:latin typeface="Arial" panose="020B0604020202020204" pitchFamily="34" charset="0"/>
              </a:rPr>
              <a:t> and </a:t>
            </a:r>
            <a:r>
              <a:rPr lang="en-GB" b="0" i="0" u="none" strike="noStrike" dirty="0">
                <a:solidFill>
                  <a:srgbClr val="3366CC"/>
                </a:solidFill>
                <a:effectLst/>
                <a:latin typeface="Arial" panose="020B0604020202020204" pitchFamily="34" charset="0"/>
                <a:hlinkClick r:id="rId4" tooltip="Leonard Berry (professor)"/>
              </a:rPr>
              <a:t>Len Berry</a:t>
            </a:r>
            <a:r>
              <a:rPr lang="en-GB" b="0" i="0" dirty="0">
                <a:solidFill>
                  <a:srgbClr val="202122"/>
                </a:solidFill>
                <a:effectLst/>
                <a:latin typeface="Arial" panose="020B0604020202020204" pitchFamily="34" charset="0"/>
              </a:rPr>
              <a:t>, in a systematic research program carried out between 1983 and 1988. The model identifies the principal dimensions (or components) of service quality; proposes a scale for measuring service quality (SERVQUAL) and suggests possible causes of service quality problems.</a:t>
            </a:r>
          </a:p>
          <a:p>
            <a:r>
              <a:rPr lang="en-GB" b="0" i="0" dirty="0">
                <a:solidFill>
                  <a:srgbClr val="202122"/>
                </a:solidFill>
                <a:effectLst/>
                <a:latin typeface="Arial" panose="020B0604020202020204" pitchFamily="34" charset="0"/>
              </a:rPr>
              <a:t> The model's developers originally identified ten dimensions of service quality, but after testing and retesting, some of the dimensions were found to be autocorrelated and the total number of dimensions was reduced to five, namely - reliability, assurance, tangibles, empathy and responsiveness. These five dimensions are thought to represent the dimensions of service quality across a range of industries and settings.</a:t>
            </a:r>
            <a:endParaRPr lang="en-GB" dirty="0"/>
          </a:p>
        </p:txBody>
      </p:sp>
    </p:spTree>
    <p:extLst>
      <p:ext uri="{BB962C8B-B14F-4D97-AF65-F5344CB8AC3E}">
        <p14:creationId xmlns:p14="http://schemas.microsoft.com/office/powerpoint/2010/main" val="14895654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057BF-9D77-2D1F-6272-91711F444655}"/>
              </a:ext>
            </a:extLst>
          </p:cNvPr>
          <p:cNvSpPr>
            <a:spLocks noGrp="1"/>
          </p:cNvSpPr>
          <p:nvPr>
            <p:ph type="title"/>
          </p:nvPr>
        </p:nvSpPr>
        <p:spPr/>
        <p:txBody>
          <a:bodyPr/>
          <a:lstStyle/>
          <a:p>
            <a:r>
              <a:rPr lang="en-GB" b="0" i="0" dirty="0">
                <a:solidFill>
                  <a:srgbClr val="000000"/>
                </a:solidFill>
                <a:effectLst/>
                <a:latin typeface="Linux Libertine"/>
              </a:rPr>
              <a:t>The Model of Service </a:t>
            </a:r>
            <a:r>
              <a:rPr lang="en-GB" dirty="0">
                <a:solidFill>
                  <a:srgbClr val="000000"/>
                </a:solidFill>
                <a:latin typeface="Linux Libertine"/>
              </a:rPr>
              <a:t>Q</a:t>
            </a:r>
            <a:r>
              <a:rPr lang="en-GB" b="0" i="0" dirty="0">
                <a:solidFill>
                  <a:srgbClr val="000000"/>
                </a:solidFill>
                <a:effectLst/>
                <a:latin typeface="Linux Libertine"/>
              </a:rPr>
              <a:t>uality</a:t>
            </a:r>
            <a:endParaRPr lang="en-GB" dirty="0"/>
          </a:p>
        </p:txBody>
      </p:sp>
      <p:sp>
        <p:nvSpPr>
          <p:cNvPr id="4" name="Rectangle 1">
            <a:extLst>
              <a:ext uri="{FF2B5EF4-FFF2-40B4-BE49-F238E27FC236}">
                <a16:creationId xmlns:a16="http://schemas.microsoft.com/office/drawing/2014/main" id="{B9F63467-0CA8-C31E-91FF-251092692C83}"/>
              </a:ext>
            </a:extLst>
          </p:cNvPr>
          <p:cNvSpPr>
            <a:spLocks noGrp="1" noChangeArrowheads="1"/>
          </p:cNvSpPr>
          <p:nvPr>
            <p:ph idx="1"/>
          </p:nvPr>
        </p:nvSpPr>
        <p:spPr bwMode="auto">
          <a:xfrm>
            <a:off x="431533" y="1505968"/>
            <a:ext cx="9849853" cy="3833727"/>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253920" tIns="31740" rIns="0" bIns="1587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GB" sz="1600" b="0" i="0" dirty="0">
                <a:solidFill>
                  <a:srgbClr val="202122"/>
                </a:solidFill>
                <a:effectLst/>
                <a:latin typeface="Arial" panose="020B0604020202020204" pitchFamily="34" charset="0"/>
              </a:rPr>
              <a:t>When customer expectations are greater than their perceptions of received delivery, service quality is deemed low. When perceptions exceed expectations then service quality is high. The model of service quality identifies five gaps that may cause customers to experience poor service quality. In this model, gap 5 is the service quality gap and is the </a:t>
            </a:r>
            <a:r>
              <a:rPr lang="en-GB" sz="1600" b="0" i="1" dirty="0">
                <a:solidFill>
                  <a:srgbClr val="202122"/>
                </a:solidFill>
                <a:effectLst/>
                <a:latin typeface="Arial" panose="020B0604020202020204" pitchFamily="34" charset="0"/>
              </a:rPr>
              <a:t>only</a:t>
            </a:r>
            <a:r>
              <a:rPr lang="en-GB" sz="1600" b="0" i="0" dirty="0">
                <a:solidFill>
                  <a:srgbClr val="202122"/>
                </a:solidFill>
                <a:effectLst/>
                <a:latin typeface="Arial" panose="020B0604020202020204" pitchFamily="34" charset="0"/>
              </a:rPr>
              <a:t> gap that can be directly measured. In other words, the SERVQUAL instrument was specifically designed to capture gap 5. In contrast, Gaps 1-4 cannot be measured, but have diagnostic value.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600" u="none" strike="noStrike" cap="none" normalizeH="0" baseline="0" dirty="0">
              <a:ln>
                <a:noFill/>
              </a:ln>
              <a:solidFill>
                <a:srgbClr val="202122"/>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600" b="0" i="0" dirty="0">
              <a:solidFill>
                <a:srgbClr val="202122"/>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600" u="none" strike="noStrike" cap="none" normalizeH="0" baseline="0" dirty="0">
              <a:ln>
                <a:noFill/>
              </a:ln>
              <a:solidFill>
                <a:srgbClr val="202122"/>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b="0" i="0" dirty="0">
              <a:solidFill>
                <a:srgbClr val="202122"/>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u="none" strike="noStrike" cap="none" normalizeH="0" baseline="0" dirty="0">
              <a:ln>
                <a:noFill/>
              </a:ln>
              <a:solidFill>
                <a:srgbClr val="202122"/>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b="0" i="0" dirty="0">
              <a:solidFill>
                <a:srgbClr val="202122"/>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u="none" strike="noStrike" cap="none" normalizeH="0" baseline="0" dirty="0">
              <a:ln>
                <a:noFill/>
              </a:ln>
              <a:solidFill>
                <a:srgbClr val="202122"/>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b="0" i="0" dirty="0">
              <a:solidFill>
                <a:srgbClr val="202122"/>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u="none" strike="noStrike" cap="none" normalizeH="0" baseline="0" dirty="0">
              <a:ln>
                <a:noFill/>
              </a:ln>
              <a:solidFill>
                <a:srgbClr val="202122"/>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b="0" i="0" dirty="0">
              <a:solidFill>
                <a:srgbClr val="202122"/>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D18D9C7C-EF01-85A8-B9B9-52A58C60364B}"/>
              </a:ext>
            </a:extLst>
          </p:cNvPr>
          <p:cNvSpPr>
            <a:spLocks noChangeArrowheads="1"/>
          </p:cNvSpPr>
          <p:nvPr/>
        </p:nvSpPr>
        <p:spPr bwMode="auto">
          <a:xfrm>
            <a:off x="634733" y="3422832"/>
            <a:ext cx="10774680" cy="155618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253920" tIns="31740" rIns="0" bIns="1587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rgbClr val="202122"/>
                </a:solidFill>
                <a:effectLst/>
                <a:latin typeface="Arial" panose="020B0604020202020204" pitchFamily="34" charset="0"/>
                <a:cs typeface="Arial" panose="020B0604020202020204" pitchFamily="34" charset="0"/>
              </a:rPr>
              <a:t>SQ = P- E</a:t>
            </a:r>
            <a:endParaRPr kumimoji="0" lang="en-US" altLang="en-US" sz="1600" b="0" i="0" u="none" strike="noStrike" cap="none" normalizeH="0" baseline="0" dirty="0">
              <a:ln>
                <a:noFill/>
              </a:ln>
              <a:solidFill>
                <a:schemeClr val="tx1"/>
              </a:solidFill>
              <a:effectLst/>
            </a:endParaRPr>
          </a:p>
          <a:p>
            <a:pPr marL="457200" marR="0" lvl="1" indent="-45720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202122"/>
                </a:solidFill>
                <a:effectLst/>
                <a:latin typeface="Arial" panose="020B0604020202020204" pitchFamily="34" charset="0"/>
                <a:cs typeface="Arial" panose="020B0604020202020204" pitchFamily="34" charset="0"/>
              </a:rPr>
              <a:t>where;</a:t>
            </a:r>
          </a:p>
          <a:p>
            <a:pPr marL="457200" marR="0" lvl="1" indent="-45720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rgbClr val="202122"/>
                </a:solidFill>
                <a:effectLst/>
                <a:latin typeface="Arial" panose="020B0604020202020204" pitchFamily="34" charset="0"/>
                <a:cs typeface="Arial" panose="020B0604020202020204" pitchFamily="34" charset="0"/>
              </a:rPr>
              <a:t>SQ</a:t>
            </a:r>
            <a:r>
              <a:rPr kumimoji="0" lang="en-US" altLang="en-US" sz="1600" b="0" i="0" u="none" strike="noStrike" cap="none" normalizeH="0" baseline="0" dirty="0">
                <a:ln>
                  <a:noFill/>
                </a:ln>
                <a:solidFill>
                  <a:srgbClr val="202122"/>
                </a:solidFill>
                <a:effectLst/>
                <a:latin typeface="Arial" panose="020B0604020202020204" pitchFamily="34" charset="0"/>
                <a:cs typeface="Arial" panose="020B0604020202020204" pitchFamily="34" charset="0"/>
              </a:rPr>
              <a:t> is service quality</a:t>
            </a:r>
          </a:p>
          <a:p>
            <a:pPr marL="457200" marR="0" lvl="1" indent="-45720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rgbClr val="202122"/>
                </a:solidFill>
                <a:effectLst/>
                <a:latin typeface="Arial" panose="020B0604020202020204" pitchFamily="34" charset="0"/>
                <a:cs typeface="Arial" panose="020B0604020202020204" pitchFamily="34" charset="0"/>
              </a:rPr>
              <a:t>P</a:t>
            </a:r>
            <a:r>
              <a:rPr kumimoji="0" lang="en-US" altLang="en-US" sz="1600" b="0" i="0" u="none" strike="noStrike" cap="none" normalizeH="0" baseline="0" dirty="0">
                <a:ln>
                  <a:noFill/>
                </a:ln>
                <a:solidFill>
                  <a:srgbClr val="202122"/>
                </a:solidFill>
                <a:effectLst/>
                <a:latin typeface="Arial" panose="020B0604020202020204" pitchFamily="34" charset="0"/>
                <a:cs typeface="Arial" panose="020B0604020202020204" pitchFamily="34" charset="0"/>
              </a:rPr>
              <a:t> is the individual's perceptions of given service delivery</a:t>
            </a:r>
          </a:p>
          <a:p>
            <a:pPr marL="457200" marR="0" lvl="1" indent="-45720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rgbClr val="202122"/>
                </a:solidFill>
                <a:effectLst/>
                <a:latin typeface="Arial" panose="020B0604020202020204" pitchFamily="34" charset="0"/>
                <a:cs typeface="Arial" panose="020B0604020202020204" pitchFamily="34" charset="0"/>
              </a:rPr>
              <a:t>E</a:t>
            </a:r>
            <a:r>
              <a:rPr kumimoji="0" lang="en-US" altLang="en-US" sz="1600" b="0" i="0" u="none" strike="noStrike" cap="none" normalizeH="0" baseline="0" dirty="0">
                <a:ln>
                  <a:noFill/>
                </a:ln>
                <a:solidFill>
                  <a:srgbClr val="202122"/>
                </a:solidFill>
                <a:effectLst/>
                <a:latin typeface="Arial" panose="020B0604020202020204" pitchFamily="34" charset="0"/>
                <a:cs typeface="Arial" panose="020B0604020202020204" pitchFamily="34" charset="0"/>
              </a:rPr>
              <a:t> is the individual's expectations of a given service delivery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823010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BB720-000B-D7B6-112F-64F0819B9993}"/>
              </a:ext>
            </a:extLst>
          </p:cNvPr>
          <p:cNvSpPr>
            <a:spLocks noGrp="1"/>
          </p:cNvSpPr>
          <p:nvPr>
            <p:ph type="title"/>
          </p:nvPr>
        </p:nvSpPr>
        <p:spPr/>
        <p:txBody>
          <a:bodyPr/>
          <a:lstStyle/>
          <a:p>
            <a:r>
              <a:rPr lang="en-GB" dirty="0"/>
              <a:t>THE GAP MODEL </a:t>
            </a:r>
          </a:p>
        </p:txBody>
      </p:sp>
      <p:pic>
        <p:nvPicPr>
          <p:cNvPr id="1026" name="Picture 2" descr="undefined">
            <a:extLst>
              <a:ext uri="{FF2B5EF4-FFF2-40B4-BE49-F238E27FC236}">
                <a16:creationId xmlns:a16="http://schemas.microsoft.com/office/drawing/2014/main" id="{86C0FEF3-64BC-5A9C-1BCA-F788539797A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10447" y="1956715"/>
            <a:ext cx="6567117" cy="4220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0367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5DEF84CF-5A3D-6813-98F1-BB3E53169EDF}"/>
              </a:ext>
            </a:extLst>
          </p:cNvPr>
          <p:cNvGraphicFramePr>
            <a:graphicFrameLocks noGrp="1"/>
          </p:cNvGraphicFramePr>
          <p:nvPr>
            <p:ph idx="1"/>
          </p:nvPr>
        </p:nvGraphicFramePr>
        <p:xfrm>
          <a:off x="2280841" y="161925"/>
          <a:ext cx="7685880" cy="6015038"/>
        </p:xfrm>
        <a:graphic>
          <a:graphicData uri="http://schemas.openxmlformats.org/drawingml/2006/table">
            <a:tbl>
              <a:tblPr/>
              <a:tblGrid>
                <a:gridCol w="2561960">
                  <a:extLst>
                    <a:ext uri="{9D8B030D-6E8A-4147-A177-3AD203B41FA5}">
                      <a16:colId xmlns:a16="http://schemas.microsoft.com/office/drawing/2014/main" val="2975043694"/>
                    </a:ext>
                  </a:extLst>
                </a:gridCol>
                <a:gridCol w="2561960">
                  <a:extLst>
                    <a:ext uri="{9D8B030D-6E8A-4147-A177-3AD203B41FA5}">
                      <a16:colId xmlns:a16="http://schemas.microsoft.com/office/drawing/2014/main" val="3525642837"/>
                    </a:ext>
                  </a:extLst>
                </a:gridCol>
                <a:gridCol w="2561960">
                  <a:extLst>
                    <a:ext uri="{9D8B030D-6E8A-4147-A177-3AD203B41FA5}">
                      <a16:colId xmlns:a16="http://schemas.microsoft.com/office/drawing/2014/main" val="425992232"/>
                    </a:ext>
                  </a:extLst>
                </a:gridCol>
              </a:tblGrid>
              <a:tr h="267335">
                <a:tc gridSpan="3">
                  <a:txBody>
                    <a:bodyPr/>
                    <a:lstStyle/>
                    <a:p>
                      <a:r>
                        <a:rPr lang="en-GB" sz="1300"/>
                        <a:t>Summary of Gaps with Diagnostic Indications [13]</a:t>
                      </a:r>
                    </a:p>
                  </a:txBody>
                  <a:tcPr marL="66834" marR="66834" marT="33417" marB="33417" anchor="ctr">
                    <a:solidFill>
                      <a:srgbClr val="F8F9FA"/>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212825007"/>
                  </a:ext>
                </a:extLst>
              </a:tr>
              <a:tr h="267335">
                <a:tc>
                  <a:txBody>
                    <a:bodyPr/>
                    <a:lstStyle/>
                    <a:p>
                      <a:pPr algn="ctr"/>
                      <a:r>
                        <a:rPr lang="en-GB" sz="1300" b="1">
                          <a:effectLst/>
                        </a:rPr>
                        <a:t>Gap</a:t>
                      </a:r>
                      <a:endParaRPr lang="en-GB" sz="1300">
                        <a:effectLst/>
                      </a:endParaRPr>
                    </a:p>
                  </a:txBody>
                  <a:tcPr marL="66834" marR="66834" marT="33417" marB="33417"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B w="6350" cap="flat" cmpd="sng" algn="ctr">
                      <a:solidFill>
                        <a:srgbClr val="A2A9B1"/>
                      </a:solidFill>
                      <a:prstDash val="solid"/>
                      <a:round/>
                      <a:headEnd type="none" w="med" len="med"/>
                      <a:tailEnd type="none" w="med" len="med"/>
                    </a:lnB>
                    <a:solidFill>
                      <a:srgbClr val="EAECF0"/>
                    </a:solidFill>
                  </a:tcPr>
                </a:tc>
                <a:tc>
                  <a:txBody>
                    <a:bodyPr/>
                    <a:lstStyle/>
                    <a:p>
                      <a:pPr algn="ctr"/>
                      <a:r>
                        <a:rPr lang="en-GB" sz="1300" b="1">
                          <a:effectLst/>
                        </a:rPr>
                        <a:t>Brief description</a:t>
                      </a:r>
                      <a:endParaRPr lang="en-GB" sz="1300">
                        <a:effectLst/>
                      </a:endParaRPr>
                    </a:p>
                  </a:txBody>
                  <a:tcPr marL="66834" marR="66834" marT="33417" marB="33417"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EAECF0"/>
                    </a:solidFill>
                  </a:tcPr>
                </a:tc>
                <a:tc>
                  <a:txBody>
                    <a:bodyPr/>
                    <a:lstStyle/>
                    <a:p>
                      <a:pPr algn="ctr"/>
                      <a:r>
                        <a:rPr lang="en-GB" sz="1300" b="1">
                          <a:effectLst/>
                        </a:rPr>
                        <a:t>Probable Causes</a:t>
                      </a:r>
                      <a:endParaRPr lang="en-GB" sz="1300">
                        <a:effectLst/>
                      </a:endParaRPr>
                    </a:p>
                  </a:txBody>
                  <a:tcPr marL="66834" marR="66834" marT="33417" marB="33417"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EAECF0"/>
                    </a:solidFill>
                  </a:tcPr>
                </a:tc>
                <a:extLst>
                  <a:ext uri="{0D108BD9-81ED-4DB2-BD59-A6C34878D82A}">
                    <a16:rowId xmlns:a16="http://schemas.microsoft.com/office/drawing/2014/main" val="1153244171"/>
                  </a:ext>
                </a:extLst>
              </a:tr>
              <a:tr h="868839">
                <a:tc>
                  <a:txBody>
                    <a:bodyPr/>
                    <a:lstStyle/>
                    <a:p>
                      <a:r>
                        <a:rPr lang="en-GB" sz="1300" b="1">
                          <a:effectLst/>
                        </a:rPr>
                        <a:t>Gap 1</a:t>
                      </a:r>
                      <a:r>
                        <a:rPr lang="en-GB" sz="1300">
                          <a:effectLst/>
                        </a:rPr>
                        <a:t>The Knowledge Gap</a:t>
                      </a:r>
                    </a:p>
                  </a:txBody>
                  <a:tcPr marL="66834" marR="66834" marT="33417" marB="33417"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r>
                        <a:rPr lang="en-GB" sz="1300">
                          <a:effectLst/>
                        </a:rPr>
                        <a:t>Difference between the target market's expected service and management's perceptions of the target market's expected service</a:t>
                      </a:r>
                    </a:p>
                  </a:txBody>
                  <a:tcPr marL="66834" marR="66834" marT="33417" marB="33417"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pPr algn="l">
                        <a:buFont typeface="Arial" panose="020B0604020202020204" pitchFamily="34" charset="0"/>
                        <a:buChar char="•"/>
                      </a:pPr>
                      <a:r>
                        <a:rPr lang="en-GB" sz="1300">
                          <a:effectLst/>
                        </a:rPr>
                        <a:t>Insufficient marketing research</a:t>
                      </a:r>
                    </a:p>
                    <a:p>
                      <a:pPr algn="l">
                        <a:buFont typeface="Arial" panose="020B0604020202020204" pitchFamily="34" charset="0"/>
                        <a:buChar char="•"/>
                      </a:pPr>
                      <a:r>
                        <a:rPr lang="en-GB" sz="1300">
                          <a:effectLst/>
                        </a:rPr>
                        <a:t>Inadequate upward communications</a:t>
                      </a:r>
                    </a:p>
                    <a:p>
                      <a:pPr algn="l">
                        <a:buFont typeface="Arial" panose="020B0604020202020204" pitchFamily="34" charset="0"/>
                        <a:buChar char="•"/>
                      </a:pPr>
                      <a:r>
                        <a:rPr lang="en-GB" sz="1300">
                          <a:effectLst/>
                        </a:rPr>
                        <a:t>Too many layers of management</a:t>
                      </a:r>
                    </a:p>
                  </a:txBody>
                  <a:tcPr marL="66834" marR="66834" marT="33417" marB="33417"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2617830644"/>
                  </a:ext>
                </a:extLst>
              </a:tr>
              <a:tr h="1269841">
                <a:tc>
                  <a:txBody>
                    <a:bodyPr/>
                    <a:lstStyle/>
                    <a:p>
                      <a:r>
                        <a:rPr lang="en-GB" sz="1300" b="1">
                          <a:effectLst/>
                        </a:rPr>
                        <a:t>Gap 2</a:t>
                      </a:r>
                      <a:r>
                        <a:rPr lang="en-GB" sz="1300">
                          <a:effectLst/>
                        </a:rPr>
                        <a:t>The standards Gap</a:t>
                      </a:r>
                    </a:p>
                  </a:txBody>
                  <a:tcPr marL="66834" marR="66834" marT="33417" marB="33417"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r>
                        <a:rPr lang="en-GB" sz="1300">
                          <a:effectLst/>
                        </a:rPr>
                        <a:t>Difference between management's perceptions of customer expectations and the translation into service procedures and specifications</a:t>
                      </a:r>
                    </a:p>
                  </a:txBody>
                  <a:tcPr marL="66834" marR="66834" marT="33417" marB="33417"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pPr algn="l">
                        <a:buFont typeface="Arial" panose="020B0604020202020204" pitchFamily="34" charset="0"/>
                        <a:buChar char="•"/>
                      </a:pPr>
                      <a:r>
                        <a:rPr lang="en-GB" sz="1300">
                          <a:effectLst/>
                        </a:rPr>
                        <a:t>Lack of management commitment to service quality</a:t>
                      </a:r>
                    </a:p>
                    <a:p>
                      <a:pPr algn="l">
                        <a:buFont typeface="Arial" panose="020B0604020202020204" pitchFamily="34" charset="0"/>
                        <a:buChar char="•"/>
                      </a:pPr>
                      <a:r>
                        <a:rPr lang="en-GB" sz="1300">
                          <a:effectLst/>
                        </a:rPr>
                        <a:t>Employee perceptions of infeasibility</a:t>
                      </a:r>
                    </a:p>
                    <a:p>
                      <a:pPr algn="l">
                        <a:buFont typeface="Arial" panose="020B0604020202020204" pitchFamily="34" charset="0"/>
                        <a:buChar char="•"/>
                      </a:pPr>
                      <a:r>
                        <a:rPr lang="en-GB" sz="1300">
                          <a:effectLst/>
                        </a:rPr>
                        <a:t>Inadequate goal setting</a:t>
                      </a:r>
                    </a:p>
                    <a:p>
                      <a:pPr algn="l">
                        <a:buFont typeface="Arial" panose="020B0604020202020204" pitchFamily="34" charset="0"/>
                        <a:buChar char="•"/>
                      </a:pPr>
                      <a:r>
                        <a:rPr lang="en-GB" sz="1300">
                          <a:effectLst/>
                        </a:rPr>
                        <a:t>Inadequate task standardisation</a:t>
                      </a:r>
                    </a:p>
                  </a:txBody>
                  <a:tcPr marL="66834" marR="66834" marT="33417" marB="33417"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3619179957"/>
                  </a:ext>
                </a:extLst>
              </a:tr>
              <a:tr h="1470343">
                <a:tc>
                  <a:txBody>
                    <a:bodyPr/>
                    <a:lstStyle/>
                    <a:p>
                      <a:r>
                        <a:rPr lang="en-GB" sz="1300" b="1">
                          <a:effectLst/>
                        </a:rPr>
                        <a:t>Gap 3</a:t>
                      </a:r>
                      <a:r>
                        <a:rPr lang="en-GB" sz="1300">
                          <a:effectLst/>
                        </a:rPr>
                        <a:t>The Delivery Gap</a:t>
                      </a:r>
                    </a:p>
                  </a:txBody>
                  <a:tcPr marL="66834" marR="66834" marT="33417" marB="33417"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r>
                        <a:rPr lang="en-GB" sz="1300">
                          <a:effectLst/>
                        </a:rPr>
                        <a:t>Difference between service quality specifications and the service actually delivered</a:t>
                      </a:r>
                    </a:p>
                  </a:txBody>
                  <a:tcPr marL="66834" marR="66834" marT="33417" marB="33417"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pPr algn="l">
                        <a:buFont typeface="Arial" panose="020B0604020202020204" pitchFamily="34" charset="0"/>
                        <a:buChar char="•"/>
                      </a:pPr>
                      <a:r>
                        <a:rPr lang="en-GB" sz="1300">
                          <a:effectLst/>
                        </a:rPr>
                        <a:t>Technical breakdowns or malfunctions</a:t>
                      </a:r>
                    </a:p>
                    <a:p>
                      <a:pPr algn="l">
                        <a:buFont typeface="Arial" panose="020B0604020202020204" pitchFamily="34" charset="0"/>
                        <a:buChar char="•"/>
                      </a:pPr>
                      <a:r>
                        <a:rPr lang="en-GB" sz="1300">
                          <a:effectLst/>
                        </a:rPr>
                        <a:t>Role conflict/ ambiguity</a:t>
                      </a:r>
                    </a:p>
                    <a:p>
                      <a:pPr algn="l">
                        <a:buFont typeface="Arial" panose="020B0604020202020204" pitchFamily="34" charset="0"/>
                        <a:buChar char="•"/>
                      </a:pPr>
                      <a:r>
                        <a:rPr lang="en-GB" sz="1300">
                          <a:effectLst/>
                        </a:rPr>
                        <a:t>Lack of perceived control</a:t>
                      </a:r>
                    </a:p>
                    <a:p>
                      <a:pPr algn="l">
                        <a:buFont typeface="Arial" panose="020B0604020202020204" pitchFamily="34" charset="0"/>
                        <a:buChar char="•"/>
                      </a:pPr>
                      <a:r>
                        <a:rPr lang="en-GB" sz="1300">
                          <a:effectLst/>
                        </a:rPr>
                        <a:t>Poor employee-job fit</a:t>
                      </a:r>
                    </a:p>
                    <a:p>
                      <a:pPr algn="l">
                        <a:buFont typeface="Arial" panose="020B0604020202020204" pitchFamily="34" charset="0"/>
                        <a:buChar char="•"/>
                      </a:pPr>
                      <a:r>
                        <a:rPr lang="en-GB" sz="1300">
                          <a:effectLst/>
                        </a:rPr>
                        <a:t>Poor technology- fit</a:t>
                      </a:r>
                    </a:p>
                    <a:p>
                      <a:pPr algn="l">
                        <a:buFont typeface="Arial" panose="020B0604020202020204" pitchFamily="34" charset="0"/>
                        <a:buChar char="•"/>
                      </a:pPr>
                      <a:r>
                        <a:rPr lang="en-GB" sz="1300">
                          <a:effectLst/>
                        </a:rPr>
                        <a:t>Poor supervision or training</a:t>
                      </a:r>
                    </a:p>
                  </a:txBody>
                  <a:tcPr marL="66834" marR="66834" marT="33417" marB="33417"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1136712914"/>
                  </a:ext>
                </a:extLst>
              </a:tr>
              <a:tr h="1871345">
                <a:tc>
                  <a:txBody>
                    <a:bodyPr/>
                    <a:lstStyle/>
                    <a:p>
                      <a:r>
                        <a:rPr lang="en-GB" sz="1300" b="1">
                          <a:effectLst/>
                        </a:rPr>
                        <a:t>Gap 4</a:t>
                      </a:r>
                      <a:r>
                        <a:rPr lang="en-GB" sz="1300">
                          <a:effectLst/>
                        </a:rPr>
                        <a:t>The Communications Gap</a:t>
                      </a:r>
                    </a:p>
                  </a:txBody>
                  <a:tcPr marL="66834" marR="66834" marT="33417" marB="33417"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r>
                        <a:rPr lang="en-GB" sz="1300">
                          <a:effectLst/>
                        </a:rPr>
                        <a:t>Difference between service delivery intentions and what is communicated to the customer</a:t>
                      </a:r>
                    </a:p>
                  </a:txBody>
                  <a:tcPr marL="66834" marR="66834" marT="33417" marB="33417"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tc>
                  <a:txBody>
                    <a:bodyPr/>
                    <a:lstStyle/>
                    <a:p>
                      <a:pPr algn="l">
                        <a:buFont typeface="Arial" panose="020B0604020202020204" pitchFamily="34" charset="0"/>
                        <a:buChar char="•"/>
                      </a:pPr>
                      <a:r>
                        <a:rPr lang="en-GB" sz="1300" dirty="0">
                          <a:effectLst/>
                        </a:rPr>
                        <a:t>Lack of horizontal communications</a:t>
                      </a:r>
                    </a:p>
                    <a:p>
                      <a:pPr algn="l">
                        <a:buFont typeface="Arial" panose="020B0604020202020204" pitchFamily="34" charset="0"/>
                        <a:buChar char="•"/>
                      </a:pPr>
                      <a:r>
                        <a:rPr lang="en-GB" sz="1300" dirty="0">
                          <a:effectLst/>
                        </a:rPr>
                        <a:t>Poor communication with advertising agency</a:t>
                      </a:r>
                    </a:p>
                    <a:p>
                      <a:pPr algn="l">
                        <a:buFont typeface="Arial" panose="020B0604020202020204" pitchFamily="34" charset="0"/>
                        <a:buChar char="•"/>
                      </a:pPr>
                      <a:r>
                        <a:rPr lang="en-GB" sz="1300" dirty="0">
                          <a:effectLst/>
                        </a:rPr>
                        <a:t>Inadequate communications between sales and operations</a:t>
                      </a:r>
                    </a:p>
                    <a:p>
                      <a:pPr algn="l">
                        <a:buFont typeface="Arial" panose="020B0604020202020204" pitchFamily="34" charset="0"/>
                        <a:buChar char="•"/>
                      </a:pPr>
                      <a:r>
                        <a:rPr lang="en-GB" sz="1300" dirty="0">
                          <a:effectLst/>
                        </a:rPr>
                        <a:t>Differences in policies and procedures across branches or divisions of an entity</a:t>
                      </a:r>
                    </a:p>
                    <a:p>
                      <a:pPr algn="l">
                        <a:buFont typeface="Arial" panose="020B0604020202020204" pitchFamily="34" charset="0"/>
                        <a:buChar char="•"/>
                      </a:pPr>
                      <a:r>
                        <a:rPr lang="en-GB" sz="1300" dirty="0">
                          <a:effectLst/>
                        </a:rPr>
                        <a:t>Propensity to overpromise</a:t>
                      </a:r>
                    </a:p>
                  </a:txBody>
                  <a:tcPr marL="66834" marR="66834" marT="33417" marB="33417" anchor="ctr">
                    <a:lnL w="6350" cap="flat" cmpd="sng" algn="ctr">
                      <a:solidFill>
                        <a:srgbClr val="A2A9B1"/>
                      </a:solidFill>
                      <a:prstDash val="solid"/>
                      <a:round/>
                      <a:headEnd type="none" w="med" len="med"/>
                      <a:tailEnd type="none" w="med" len="med"/>
                    </a:lnL>
                    <a:lnR w="6350" cap="flat" cmpd="sng" algn="ctr">
                      <a:solidFill>
                        <a:srgbClr val="A2A9B1"/>
                      </a:solidFill>
                      <a:prstDash val="solid"/>
                      <a:round/>
                      <a:headEnd type="none" w="med" len="med"/>
                      <a:tailEnd type="none" w="med" len="med"/>
                    </a:lnR>
                    <a:lnT w="6350" cap="flat" cmpd="sng" algn="ctr">
                      <a:solidFill>
                        <a:srgbClr val="A2A9B1"/>
                      </a:solidFill>
                      <a:prstDash val="solid"/>
                      <a:round/>
                      <a:headEnd type="none" w="med" len="med"/>
                      <a:tailEnd type="none" w="med" len="med"/>
                    </a:lnT>
                    <a:lnB w="6350"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1440716812"/>
                  </a:ext>
                </a:extLst>
              </a:tr>
            </a:tbl>
          </a:graphicData>
        </a:graphic>
      </p:graphicFrame>
    </p:spTree>
    <p:extLst>
      <p:ext uri="{BB962C8B-B14F-4D97-AF65-F5344CB8AC3E}">
        <p14:creationId xmlns:p14="http://schemas.microsoft.com/office/powerpoint/2010/main" val="6220421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7" name="Rectangle 1741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9" name="Rectangle 1741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269283"/>
            <a:ext cx="12191998" cy="1590742"/>
          </a:xfrm>
          <a:prstGeom prst="rect">
            <a:avLst/>
          </a:prstGeom>
          <a:gradFill>
            <a:gsLst>
              <a:gs pos="0">
                <a:srgbClr val="000000"/>
              </a:gs>
              <a:gs pos="54000">
                <a:schemeClr val="accent1">
                  <a:lumMod val="50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1" name="Rectangle 1742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6610" y="5269283"/>
            <a:ext cx="12208610" cy="1590742"/>
          </a:xfrm>
          <a:prstGeom prst="rect">
            <a:avLst/>
          </a:prstGeom>
          <a:gradFill>
            <a:gsLst>
              <a:gs pos="18000">
                <a:schemeClr val="accent1">
                  <a:lumMod val="75000"/>
                  <a:alpha val="0"/>
                </a:schemeClr>
              </a:gs>
              <a:gs pos="100000">
                <a:schemeClr val="accent1"/>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3" name="Rectangle 174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98694" y="5267258"/>
            <a:ext cx="4093306" cy="1590742"/>
          </a:xfrm>
          <a:prstGeom prst="rect">
            <a:avLst/>
          </a:prstGeom>
          <a:gradFill>
            <a:gsLst>
              <a:gs pos="23000">
                <a:schemeClr val="accent1">
                  <a:lumMod val="50000"/>
                  <a:alpha val="61000"/>
                </a:schemeClr>
              </a:gs>
              <a:gs pos="100000">
                <a:schemeClr val="accent1">
                  <a:lumMod val="50000"/>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5" name="Rectangle 1742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9" y="5267258"/>
            <a:ext cx="12198669" cy="1131515"/>
          </a:xfrm>
          <a:prstGeom prst="rect">
            <a:avLst/>
          </a:prstGeom>
          <a:gradFill>
            <a:gsLst>
              <a:gs pos="18000">
                <a:schemeClr val="accent1">
                  <a:alpha val="0"/>
                </a:schemeClr>
              </a:gs>
              <a:gs pos="100000">
                <a:schemeClr val="accent1">
                  <a:lumMod val="60000"/>
                  <a:lumOff val="40000"/>
                  <a:alpha val="5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7" name="Rectangle 17426">
            <a:extLst>
              <a:ext uri="{FF2B5EF4-FFF2-40B4-BE49-F238E27FC236}">
                <a16:creationId xmlns:a16="http://schemas.microsoft.com/office/drawing/2014/main" id="{B3FA1AAC-C1ED-4F77-BFA4-BE80FC0AC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6607" y="5278400"/>
            <a:ext cx="7736926" cy="1590741"/>
          </a:xfrm>
          <a:prstGeom prst="rect">
            <a:avLst/>
          </a:prstGeom>
          <a:gradFill>
            <a:gsLst>
              <a:gs pos="50000">
                <a:schemeClr val="accent1">
                  <a:alpha val="0"/>
                </a:schemeClr>
              </a:gs>
              <a:gs pos="100000">
                <a:schemeClr val="accent1">
                  <a:lumMod val="75000"/>
                  <a:alpha val="41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Title 1">
            <a:extLst>
              <a:ext uri="{FF2B5EF4-FFF2-40B4-BE49-F238E27FC236}">
                <a16:creationId xmlns:a16="http://schemas.microsoft.com/office/drawing/2014/main" id="{30484897-345B-1D8D-E853-9FC9575B0342}"/>
              </a:ext>
            </a:extLst>
          </p:cNvPr>
          <p:cNvSpPr>
            <a:spLocks noGrp="1" noChangeArrowheads="1"/>
          </p:cNvSpPr>
          <p:nvPr>
            <p:ph type="title"/>
          </p:nvPr>
        </p:nvSpPr>
        <p:spPr>
          <a:xfrm>
            <a:off x="1388209" y="5554639"/>
            <a:ext cx="9654076" cy="982473"/>
          </a:xfrm>
        </p:spPr>
        <p:txBody>
          <a:bodyPr>
            <a:normAutofit/>
          </a:bodyPr>
          <a:lstStyle/>
          <a:p>
            <a:br>
              <a:rPr lang="en-GB" altLang="en-US" sz="1900" b="1">
                <a:solidFill>
                  <a:srgbClr val="FFFFFF"/>
                </a:solidFill>
              </a:rPr>
            </a:br>
            <a:r>
              <a:rPr lang="en-GB" altLang="en-US" sz="1900" b="1">
                <a:solidFill>
                  <a:srgbClr val="FFFFFF"/>
                </a:solidFill>
                <a:ea typeface="Calibri" panose="020F0502020204030204" pitchFamily="34" charset="0"/>
                <a:cs typeface="Times New Roman" panose="02020603050405020304" pitchFamily="18" charset="0"/>
              </a:rPr>
              <a:t>Service Quality</a:t>
            </a:r>
            <a:br>
              <a:rPr lang="en-GB" altLang="en-US" sz="1900" b="1">
                <a:solidFill>
                  <a:srgbClr val="FFFFFF"/>
                </a:solidFill>
              </a:rPr>
            </a:br>
            <a:endParaRPr lang="en-GB" altLang="en-US" sz="1900">
              <a:solidFill>
                <a:srgbClr val="FFFFFF"/>
              </a:solidFill>
            </a:endParaRPr>
          </a:p>
        </p:txBody>
      </p:sp>
      <p:sp>
        <p:nvSpPr>
          <p:cNvPr id="13315" name="Content Placeholder 2">
            <a:extLst>
              <a:ext uri="{FF2B5EF4-FFF2-40B4-BE49-F238E27FC236}">
                <a16:creationId xmlns:a16="http://schemas.microsoft.com/office/drawing/2014/main" id="{900D5116-6199-69CC-5BCC-D284114FDA50}"/>
              </a:ext>
            </a:extLst>
          </p:cNvPr>
          <p:cNvSpPr>
            <a:spLocks noGrp="1" noChangeArrowheads="1"/>
          </p:cNvSpPr>
          <p:nvPr>
            <p:ph idx="1"/>
          </p:nvPr>
        </p:nvSpPr>
        <p:spPr>
          <a:xfrm>
            <a:off x="1388210" y="824249"/>
            <a:ext cx="9654076" cy="3837904"/>
          </a:xfrm>
        </p:spPr>
        <p:txBody>
          <a:bodyPr anchor="ctr">
            <a:normAutofit/>
          </a:bodyPr>
          <a:lstStyle/>
          <a:p>
            <a:pPr marL="0" indent="0">
              <a:buNone/>
              <a:defRPr/>
            </a:pPr>
            <a:r>
              <a:rPr lang="en-US" altLang="en-US" sz="2000" b="1"/>
              <a:t>Elements Affecting Duration:</a:t>
            </a:r>
            <a:endParaRPr lang="en-GB" altLang="en-US" sz="2000" b="1"/>
          </a:p>
          <a:p>
            <a:pPr>
              <a:spcBef>
                <a:spcPct val="0"/>
              </a:spcBef>
              <a:spcAft>
                <a:spcPts val="2400"/>
              </a:spcAft>
              <a:buFont typeface="Wingdings" panose="05000000000000000000" pitchFamily="2" charset="2"/>
              <a:buChar char="§"/>
              <a:defRPr/>
            </a:pPr>
            <a:r>
              <a:rPr lang="en-US" altLang="en-US" sz="2000"/>
              <a:t>Task time</a:t>
            </a:r>
          </a:p>
          <a:p>
            <a:pPr>
              <a:spcBef>
                <a:spcPct val="0"/>
              </a:spcBef>
              <a:spcAft>
                <a:spcPts val="2400"/>
              </a:spcAft>
              <a:buFont typeface="Wingdings" panose="05000000000000000000" pitchFamily="2" charset="2"/>
              <a:buChar char="§"/>
              <a:defRPr/>
            </a:pPr>
            <a:r>
              <a:rPr lang="en-US" altLang="en-US" sz="2000"/>
              <a:t>Total process time</a:t>
            </a:r>
          </a:p>
          <a:p>
            <a:pPr>
              <a:spcBef>
                <a:spcPct val="0"/>
              </a:spcBef>
              <a:spcAft>
                <a:spcPts val="2400"/>
              </a:spcAft>
              <a:buFont typeface="Wingdings" panose="05000000000000000000" pitchFamily="2" charset="2"/>
              <a:buChar char="§"/>
              <a:defRPr/>
            </a:pPr>
            <a:r>
              <a:rPr lang="en-US" altLang="en-US" sz="2000"/>
              <a:t>Customer contact time</a:t>
            </a:r>
          </a:p>
          <a:p>
            <a:pPr>
              <a:spcBef>
                <a:spcPct val="0"/>
              </a:spcBef>
              <a:spcAft>
                <a:spcPts val="2400"/>
              </a:spcAft>
              <a:buFont typeface="Wingdings" panose="05000000000000000000" pitchFamily="2" charset="2"/>
              <a:buChar char="§"/>
              <a:defRPr/>
            </a:pPr>
            <a:r>
              <a:rPr lang="en-US" altLang="en-US" sz="2000"/>
              <a:t>Output time</a:t>
            </a:r>
          </a:p>
          <a:p>
            <a:pPr>
              <a:spcBef>
                <a:spcPct val="0"/>
              </a:spcBef>
              <a:spcAft>
                <a:spcPts val="2400"/>
              </a:spcAft>
              <a:buFont typeface="Wingdings" panose="05000000000000000000" pitchFamily="2" charset="2"/>
              <a:buChar char="§"/>
              <a:defRPr/>
            </a:pPr>
            <a:r>
              <a:rPr lang="en-US" altLang="en-US" sz="2000"/>
              <a:t>Waiting time</a:t>
            </a:r>
            <a:endParaRPr lang="en-GB" altLang="en-US" sz="2000"/>
          </a:p>
        </p:txBody>
      </p:sp>
      <p:sp>
        <p:nvSpPr>
          <p:cNvPr id="17412" name="Slide Number Placeholder 3">
            <a:extLst>
              <a:ext uri="{FF2B5EF4-FFF2-40B4-BE49-F238E27FC236}">
                <a16:creationId xmlns:a16="http://schemas.microsoft.com/office/drawing/2014/main" id="{4690BFA3-D52B-6665-B9DC-CFE8F209611D}"/>
              </a:ext>
            </a:extLst>
          </p:cNvPr>
          <p:cNvSpPr>
            <a:spLocks noGrp="1" noChangeArrowheads="1"/>
          </p:cNvSpPr>
          <p:nvPr>
            <p:ph type="sldNum" sz="quarter" idx="12"/>
          </p:nvPr>
        </p:nvSpPr>
        <p:spPr bwMode="auto">
          <a:xfrm>
            <a:off x="11704320" y="6455431"/>
            <a:ext cx="445913"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C87938BE-BB0E-4C0F-B9C7-4B07D4EBB806}" type="slidenum">
              <a:rPr lang="en-GB" altLang="en-US" sz="1100">
                <a:solidFill>
                  <a:srgbClr val="FFFFFF"/>
                </a:solidFill>
              </a:rPr>
              <a:pPr>
                <a:spcBef>
                  <a:spcPct val="0"/>
                </a:spcBef>
                <a:spcAft>
                  <a:spcPts val="600"/>
                </a:spcAft>
                <a:buFontTx/>
                <a:buNone/>
              </a:pPr>
              <a:t>15</a:t>
            </a:fld>
            <a:endParaRPr lang="en-GB" altLang="en-US" sz="1100">
              <a:solidFill>
                <a:srgbClr val="FFFFFF"/>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1" name="Rectangle 1844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3" name="Rectangle 1844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5" name="Rectangle 1844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7" name="Rectangle 1844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9" name="Rectangle 1844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Title 1">
            <a:extLst>
              <a:ext uri="{FF2B5EF4-FFF2-40B4-BE49-F238E27FC236}">
                <a16:creationId xmlns:a16="http://schemas.microsoft.com/office/drawing/2014/main" id="{2593B900-75DE-BEBE-AB82-2BF99F08DD66}"/>
              </a:ext>
            </a:extLst>
          </p:cNvPr>
          <p:cNvSpPr>
            <a:spLocks noGrp="1" noChangeArrowheads="1"/>
          </p:cNvSpPr>
          <p:nvPr>
            <p:ph type="title"/>
          </p:nvPr>
        </p:nvSpPr>
        <p:spPr>
          <a:xfrm>
            <a:off x="1371599" y="294538"/>
            <a:ext cx="9895951" cy="1033669"/>
          </a:xfrm>
        </p:spPr>
        <p:txBody>
          <a:bodyPr>
            <a:normAutofit/>
          </a:bodyPr>
          <a:lstStyle/>
          <a:p>
            <a:br>
              <a:rPr lang="en-GB" altLang="en-US" sz="2200" b="1">
                <a:solidFill>
                  <a:srgbClr val="FFFFFF"/>
                </a:solidFill>
              </a:rPr>
            </a:br>
            <a:r>
              <a:rPr lang="en-GB" altLang="en-US" sz="2200" b="1">
                <a:solidFill>
                  <a:srgbClr val="FFFFFF"/>
                </a:solidFill>
                <a:ea typeface="Calibri" panose="020F0502020204030204" pitchFamily="34" charset="0"/>
                <a:cs typeface="Times New Roman" panose="02020603050405020304" pitchFamily="18" charset="0"/>
              </a:rPr>
              <a:t>Service Quality</a:t>
            </a:r>
            <a:br>
              <a:rPr lang="en-GB" altLang="en-US" sz="2200" b="1">
                <a:solidFill>
                  <a:srgbClr val="FFFFFF"/>
                </a:solidFill>
              </a:rPr>
            </a:br>
            <a:endParaRPr lang="en-GB" altLang="en-US" sz="2200">
              <a:solidFill>
                <a:srgbClr val="FFFFFF"/>
              </a:solidFill>
            </a:endParaRPr>
          </a:p>
        </p:txBody>
      </p:sp>
      <p:sp>
        <p:nvSpPr>
          <p:cNvPr id="13315" name="Content Placeholder 2">
            <a:extLst>
              <a:ext uri="{FF2B5EF4-FFF2-40B4-BE49-F238E27FC236}">
                <a16:creationId xmlns:a16="http://schemas.microsoft.com/office/drawing/2014/main" id="{349EE0D0-E920-4BD8-EBF5-207191961066}"/>
              </a:ext>
            </a:extLst>
          </p:cNvPr>
          <p:cNvSpPr>
            <a:spLocks noGrp="1" noChangeArrowheads="1"/>
          </p:cNvSpPr>
          <p:nvPr>
            <p:ph idx="1"/>
          </p:nvPr>
        </p:nvSpPr>
        <p:spPr>
          <a:xfrm>
            <a:off x="1371599" y="2318197"/>
            <a:ext cx="9724031" cy="3683358"/>
          </a:xfrm>
        </p:spPr>
        <p:txBody>
          <a:bodyPr anchor="ctr">
            <a:normAutofit/>
          </a:bodyPr>
          <a:lstStyle/>
          <a:p>
            <a:pPr marL="0" indent="0">
              <a:buNone/>
              <a:defRPr/>
            </a:pPr>
            <a:r>
              <a:rPr lang="en-US" altLang="en-US" sz="2000" b="1"/>
              <a:t>Service Blueprint:</a:t>
            </a:r>
            <a:endParaRPr lang="en-GB" altLang="en-US" sz="2000" b="1"/>
          </a:p>
          <a:p>
            <a:pPr>
              <a:spcBef>
                <a:spcPct val="0"/>
              </a:spcBef>
              <a:spcAft>
                <a:spcPts val="2400"/>
              </a:spcAft>
              <a:buFont typeface="Wingdings" panose="05000000000000000000" pitchFamily="2" charset="2"/>
              <a:buChar char="§"/>
              <a:defRPr/>
            </a:pPr>
            <a:r>
              <a:rPr lang="en-GB" sz="2000" b="1"/>
              <a:t>A (service) blueprint is a graphical tool to visualize the different parts of a given service and the interactions between the stakeholders of such service.</a:t>
            </a:r>
            <a:endParaRPr lang="en-GB" altLang="en-US" sz="2000" b="1"/>
          </a:p>
        </p:txBody>
      </p:sp>
      <p:sp>
        <p:nvSpPr>
          <p:cNvPr id="18436" name="Slide Number Placeholder 3">
            <a:extLst>
              <a:ext uri="{FF2B5EF4-FFF2-40B4-BE49-F238E27FC236}">
                <a16:creationId xmlns:a16="http://schemas.microsoft.com/office/drawing/2014/main" id="{273C6181-3F57-5D66-246D-9A02A159B68E}"/>
              </a:ext>
            </a:extLst>
          </p:cNvPr>
          <p:cNvSpPr>
            <a:spLocks noGrp="1" noChangeArrowheads="1"/>
          </p:cNvSpPr>
          <p:nvPr>
            <p:ph type="sldNum" sz="quarter" idx="12"/>
          </p:nvPr>
        </p:nvSpPr>
        <p:spPr bwMode="auto">
          <a:xfrm>
            <a:off x="11704320" y="6455431"/>
            <a:ext cx="445913"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BA2F926C-73B5-466E-AAFB-B320167E3FD5}" type="slidenum">
              <a:rPr lang="en-GB" altLang="en-US" sz="1100">
                <a:solidFill>
                  <a:schemeClr val="tx1">
                    <a:lumMod val="50000"/>
                    <a:lumOff val="50000"/>
                  </a:schemeClr>
                </a:solidFill>
              </a:rPr>
              <a:pPr>
                <a:spcBef>
                  <a:spcPct val="0"/>
                </a:spcBef>
                <a:spcAft>
                  <a:spcPts val="600"/>
                </a:spcAft>
                <a:buFontTx/>
                <a:buNone/>
              </a:pPr>
              <a:t>16</a:t>
            </a:fld>
            <a:endParaRPr lang="en-GB" altLang="en-US" sz="1100">
              <a:solidFill>
                <a:schemeClr val="tx1">
                  <a:lumMod val="50000"/>
                  <a:lumOff val="50000"/>
                </a:schemeClr>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0F27ED58-B73A-CD69-0268-0A21F3960C8C}"/>
              </a:ext>
            </a:extLst>
          </p:cNvPr>
          <p:cNvSpPr>
            <a:spLocks noGrp="1" noChangeArrowheads="1"/>
          </p:cNvSpPr>
          <p:nvPr>
            <p:ph type="title"/>
          </p:nvPr>
        </p:nvSpPr>
        <p:spPr>
          <a:xfrm>
            <a:off x="761840" y="1138265"/>
            <a:ext cx="4544762" cy="1401183"/>
          </a:xfrm>
        </p:spPr>
        <p:txBody>
          <a:bodyPr anchor="t">
            <a:normAutofit/>
          </a:bodyPr>
          <a:lstStyle/>
          <a:p>
            <a:br>
              <a:rPr lang="en-GB" altLang="en-US" sz="3000" b="1"/>
            </a:br>
            <a:r>
              <a:rPr lang="en-GB" altLang="en-US" sz="3000" b="1">
                <a:ea typeface="Calibri" panose="020F0502020204030204" pitchFamily="34" charset="0"/>
                <a:cs typeface="Times New Roman" panose="02020603050405020304" pitchFamily="18" charset="0"/>
              </a:rPr>
              <a:t>Service Quality</a:t>
            </a:r>
            <a:br>
              <a:rPr lang="en-GB" altLang="en-US" sz="3000" b="1"/>
            </a:br>
            <a:endParaRPr lang="en-GB" altLang="en-US" sz="3000"/>
          </a:p>
        </p:txBody>
      </p:sp>
      <p:cxnSp>
        <p:nvCxnSpPr>
          <p:cNvPr id="19476" name="Straight Connector 19465">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315" name="Content Placeholder 2">
            <a:extLst>
              <a:ext uri="{FF2B5EF4-FFF2-40B4-BE49-F238E27FC236}">
                <a16:creationId xmlns:a16="http://schemas.microsoft.com/office/drawing/2014/main" id="{AF4C4A61-E827-9844-0B70-9057FF9DE76B}"/>
              </a:ext>
            </a:extLst>
          </p:cNvPr>
          <p:cNvSpPr>
            <a:spLocks noGrp="1" noChangeArrowheads="1"/>
          </p:cNvSpPr>
          <p:nvPr>
            <p:ph idx="1"/>
          </p:nvPr>
        </p:nvSpPr>
        <p:spPr>
          <a:xfrm>
            <a:off x="761840" y="2551176"/>
            <a:ext cx="4544762" cy="3602935"/>
          </a:xfrm>
        </p:spPr>
        <p:txBody>
          <a:bodyPr>
            <a:normAutofit/>
          </a:bodyPr>
          <a:lstStyle/>
          <a:p>
            <a:pPr marL="0" indent="0">
              <a:buNone/>
              <a:defRPr/>
            </a:pPr>
            <a:r>
              <a:rPr lang="en-US" altLang="en-US" sz="2000" b="1"/>
              <a:t>Service Blueprint:</a:t>
            </a:r>
          </a:p>
          <a:p>
            <a:pPr marL="0" indent="0">
              <a:buNone/>
              <a:defRPr/>
            </a:pPr>
            <a:endParaRPr lang="en-US" altLang="en-US" sz="2000" b="1"/>
          </a:p>
          <a:p>
            <a:pPr marL="0" indent="0">
              <a:buNone/>
              <a:defRPr/>
            </a:pPr>
            <a:endParaRPr lang="en-US" altLang="en-US" sz="2000" b="1"/>
          </a:p>
          <a:p>
            <a:pPr marL="0" indent="0">
              <a:buNone/>
              <a:defRPr/>
            </a:pPr>
            <a:endParaRPr lang="en-US" altLang="en-US" sz="2000" b="1"/>
          </a:p>
          <a:p>
            <a:pPr marL="0" indent="0">
              <a:buNone/>
              <a:defRPr/>
            </a:pPr>
            <a:endParaRPr lang="en-US" altLang="en-US" sz="2000" b="1"/>
          </a:p>
          <a:p>
            <a:pPr marL="0" indent="0">
              <a:buNone/>
              <a:defRPr/>
            </a:pPr>
            <a:endParaRPr lang="en-US" altLang="en-US" sz="2000" b="1"/>
          </a:p>
          <a:p>
            <a:pPr marL="0" indent="0">
              <a:buNone/>
              <a:defRPr/>
            </a:pPr>
            <a:r>
              <a:rPr lang="en-US" altLang="en-US" sz="2000">
                <a:latin typeface="+mj-lt"/>
              </a:rPr>
              <a:t>Source:  Metters, King-Metters, Pullman, &amp; Walton, 2006, p. 84</a:t>
            </a:r>
          </a:p>
          <a:p>
            <a:pPr marL="0" indent="0">
              <a:buNone/>
              <a:defRPr/>
            </a:pPr>
            <a:endParaRPr lang="en-GB" altLang="en-US" sz="2000" b="1"/>
          </a:p>
        </p:txBody>
      </p:sp>
      <p:pic>
        <p:nvPicPr>
          <p:cNvPr id="19461" name="Picture 6" descr="service quality2">
            <a:extLst>
              <a:ext uri="{FF2B5EF4-FFF2-40B4-BE49-F238E27FC236}">
                <a16:creationId xmlns:a16="http://schemas.microsoft.com/office/drawing/2014/main" id="{4BA19CB1-57F0-3B1C-5411-271ABFFE79A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82748" y="1956239"/>
            <a:ext cx="5334160" cy="294712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0" name="Slide Number Placeholder 3">
            <a:extLst>
              <a:ext uri="{FF2B5EF4-FFF2-40B4-BE49-F238E27FC236}">
                <a16:creationId xmlns:a16="http://schemas.microsoft.com/office/drawing/2014/main" id="{26D4E28D-54E6-6676-D42C-64C2CA44897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spcAft>
                <a:spcPts val="600"/>
              </a:spcAft>
              <a:buFontTx/>
              <a:buNone/>
            </a:pPr>
            <a:fld id="{BCC86DC2-151B-4B4C-8D02-24B8308935EC}" type="slidenum">
              <a:rPr lang="en-GB" altLang="en-US" sz="1800"/>
              <a:pPr>
                <a:lnSpc>
                  <a:spcPct val="90000"/>
                </a:lnSpc>
                <a:spcBef>
                  <a:spcPct val="0"/>
                </a:spcBef>
                <a:spcAft>
                  <a:spcPts val="600"/>
                </a:spcAft>
                <a:buFontTx/>
                <a:buNone/>
              </a:pPr>
              <a:t>17</a:t>
            </a:fld>
            <a:endParaRPr lang="en-GB" altLang="en-US" sz="18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9" name="Rectangle 2048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1" name="Rectangle 2049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493" name="Rectangle 2049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5" name="Rectangle 2049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497" name="Freeform: Shape 2049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482" name="Title 1">
            <a:extLst>
              <a:ext uri="{FF2B5EF4-FFF2-40B4-BE49-F238E27FC236}">
                <a16:creationId xmlns:a16="http://schemas.microsoft.com/office/drawing/2014/main" id="{C8F1559A-7847-C622-C7C0-506A188D4C45}"/>
              </a:ext>
            </a:extLst>
          </p:cNvPr>
          <p:cNvSpPr>
            <a:spLocks noGrp="1" noChangeArrowheads="1"/>
          </p:cNvSpPr>
          <p:nvPr>
            <p:ph type="title"/>
          </p:nvPr>
        </p:nvSpPr>
        <p:spPr>
          <a:xfrm>
            <a:off x="660041" y="2767106"/>
            <a:ext cx="2880828" cy="3071906"/>
          </a:xfrm>
        </p:spPr>
        <p:txBody>
          <a:bodyPr vert="horz" lIns="91440" tIns="45720" rIns="91440" bIns="45720" rtlCol="0" anchor="t">
            <a:normAutofit/>
          </a:bodyPr>
          <a:lstStyle/>
          <a:p>
            <a:br>
              <a:rPr lang="en-US" altLang="en-US" sz="4000" b="1" kern="1200">
                <a:solidFill>
                  <a:srgbClr val="FFFFFF"/>
                </a:solidFill>
                <a:latin typeface="+mj-lt"/>
                <a:ea typeface="+mj-ea"/>
                <a:cs typeface="+mj-cs"/>
              </a:rPr>
            </a:br>
            <a:r>
              <a:rPr lang="en-US" altLang="en-US" sz="4000" b="1" kern="1200">
                <a:solidFill>
                  <a:srgbClr val="FFFFFF"/>
                </a:solidFill>
                <a:latin typeface="+mj-lt"/>
                <a:ea typeface="+mj-ea"/>
                <a:cs typeface="+mj-cs"/>
              </a:rPr>
              <a:t>Service Quality</a:t>
            </a:r>
            <a:br>
              <a:rPr lang="en-US" altLang="en-US" sz="4000" b="1" kern="1200">
                <a:solidFill>
                  <a:srgbClr val="FFFFFF"/>
                </a:solidFill>
                <a:latin typeface="+mj-lt"/>
                <a:ea typeface="+mj-ea"/>
                <a:cs typeface="+mj-cs"/>
              </a:rPr>
            </a:br>
            <a:endParaRPr lang="en-US" altLang="en-US" sz="4000" kern="1200">
              <a:solidFill>
                <a:srgbClr val="FFFFFF"/>
              </a:solidFill>
              <a:latin typeface="+mj-lt"/>
              <a:ea typeface="+mj-ea"/>
              <a:cs typeface="+mj-cs"/>
            </a:endParaRPr>
          </a:p>
        </p:txBody>
      </p:sp>
      <p:sp>
        <p:nvSpPr>
          <p:cNvPr id="20483" name="Content Placeholder 2">
            <a:extLst>
              <a:ext uri="{FF2B5EF4-FFF2-40B4-BE49-F238E27FC236}">
                <a16:creationId xmlns:a16="http://schemas.microsoft.com/office/drawing/2014/main" id="{586D902E-9679-A686-EF3C-D9C02D1C3675}"/>
              </a:ext>
            </a:extLst>
          </p:cNvPr>
          <p:cNvSpPr>
            <a:spLocks noGrp="1" noChangeArrowheads="1"/>
          </p:cNvSpPr>
          <p:nvPr>
            <p:ph idx="1"/>
          </p:nvPr>
        </p:nvSpPr>
        <p:spPr>
          <a:xfrm>
            <a:off x="4502427" y="1147247"/>
            <a:ext cx="7508869" cy="5475622"/>
          </a:xfrm>
        </p:spPr>
        <p:txBody>
          <a:bodyPr>
            <a:normAutofit fontScale="92500" lnSpcReduction="20000"/>
          </a:bodyPr>
          <a:lstStyle/>
          <a:p>
            <a:pPr marL="0" indent="0" algn="just" defTabSz="676656">
              <a:spcBef>
                <a:spcPts val="740"/>
              </a:spcBef>
              <a:buNone/>
            </a:pPr>
            <a:r>
              <a:rPr lang="en-US" altLang="en-US" sz="2664" b="1" kern="1200" dirty="0">
                <a:solidFill>
                  <a:srgbClr val="000000"/>
                </a:solidFill>
                <a:latin typeface="+mn-lt"/>
                <a:ea typeface="+mn-ea"/>
                <a:cs typeface="+mn-cs"/>
              </a:rPr>
              <a:t>Steps in Preparing a Service Blueprint: </a:t>
            </a:r>
          </a:p>
          <a:p>
            <a:pPr marL="0" indent="0" algn="just" defTabSz="676656">
              <a:spcBef>
                <a:spcPts val="740"/>
              </a:spcBef>
              <a:buNone/>
            </a:pPr>
            <a:endParaRPr lang="en-US" altLang="en-US" sz="2664" b="1" kern="1200" dirty="0">
              <a:solidFill>
                <a:srgbClr val="000000"/>
              </a:solidFill>
              <a:latin typeface="+mn-lt"/>
              <a:ea typeface="+mn-ea"/>
              <a:cs typeface="+mn-cs"/>
            </a:endParaRPr>
          </a:p>
          <a:p>
            <a:pPr marL="0" indent="0" algn="just" defTabSz="676656">
              <a:spcBef>
                <a:spcPts val="740"/>
              </a:spcBef>
              <a:buNone/>
            </a:pPr>
            <a:endParaRPr lang="en-US" altLang="en-US" sz="2664" b="1" kern="1200" dirty="0">
              <a:solidFill>
                <a:srgbClr val="000000"/>
              </a:solidFill>
              <a:latin typeface="+mn-lt"/>
              <a:ea typeface="+mn-ea"/>
              <a:cs typeface="+mn-cs"/>
            </a:endParaRPr>
          </a:p>
          <a:p>
            <a:pPr marL="0" indent="0" algn="just" defTabSz="676656">
              <a:spcBef>
                <a:spcPts val="740"/>
              </a:spcBef>
              <a:buNone/>
            </a:pPr>
            <a:endParaRPr lang="en-US" altLang="en-US" sz="2664" b="1" kern="1200" dirty="0">
              <a:solidFill>
                <a:srgbClr val="000000"/>
              </a:solidFill>
              <a:latin typeface="+mn-lt"/>
              <a:ea typeface="+mn-ea"/>
              <a:cs typeface="+mn-cs"/>
            </a:endParaRPr>
          </a:p>
          <a:p>
            <a:pPr marL="0" indent="0" algn="just" defTabSz="676656">
              <a:spcBef>
                <a:spcPts val="740"/>
              </a:spcBef>
              <a:buNone/>
            </a:pPr>
            <a:endParaRPr lang="en-US" altLang="en-US" sz="2664" b="1" kern="1200" dirty="0">
              <a:solidFill>
                <a:srgbClr val="000000"/>
              </a:solidFill>
              <a:latin typeface="+mn-lt"/>
              <a:ea typeface="+mn-ea"/>
              <a:cs typeface="+mn-cs"/>
            </a:endParaRPr>
          </a:p>
          <a:p>
            <a:pPr marL="0" indent="0" defTabSz="676656">
              <a:spcBef>
                <a:spcPct val="50000"/>
              </a:spcBef>
              <a:buNone/>
            </a:pPr>
            <a:endParaRPr lang="en-IE" altLang="en-US" sz="1480" kern="1200" dirty="0">
              <a:solidFill>
                <a:schemeClr val="tx1"/>
              </a:solidFill>
              <a:latin typeface="+mn-lt"/>
              <a:ea typeface="+mn-ea"/>
              <a:cs typeface="+mn-cs"/>
            </a:endParaRPr>
          </a:p>
          <a:p>
            <a:pPr marL="0" indent="0" defTabSz="676656">
              <a:spcBef>
                <a:spcPct val="50000"/>
              </a:spcBef>
              <a:buNone/>
            </a:pPr>
            <a:endParaRPr lang="en-IE" altLang="en-US" sz="1480" kern="1200" dirty="0">
              <a:solidFill>
                <a:schemeClr val="tx1"/>
              </a:solidFill>
              <a:latin typeface="+mn-lt"/>
              <a:ea typeface="+mn-ea"/>
              <a:cs typeface="+mn-cs"/>
            </a:endParaRPr>
          </a:p>
          <a:p>
            <a:pPr marL="0" indent="0" defTabSz="676656">
              <a:spcBef>
                <a:spcPct val="50000"/>
              </a:spcBef>
              <a:buNone/>
            </a:pPr>
            <a:endParaRPr lang="en-IE" altLang="en-US" sz="1480" dirty="0"/>
          </a:p>
          <a:p>
            <a:pPr marL="0" indent="0" defTabSz="676656">
              <a:spcBef>
                <a:spcPct val="50000"/>
              </a:spcBef>
              <a:buNone/>
            </a:pPr>
            <a:endParaRPr lang="en-IE" altLang="en-US" kern="1200" dirty="0">
              <a:solidFill>
                <a:schemeClr val="tx1"/>
              </a:solidFill>
              <a:latin typeface="+mn-lt"/>
              <a:ea typeface="+mn-ea"/>
              <a:cs typeface="+mn-cs"/>
            </a:endParaRPr>
          </a:p>
          <a:p>
            <a:pPr marL="0" indent="0" defTabSz="676656">
              <a:spcBef>
                <a:spcPct val="50000"/>
              </a:spcBef>
              <a:buNone/>
            </a:pPr>
            <a:r>
              <a:rPr lang="en-IE" altLang="en-US" kern="1200" dirty="0">
                <a:solidFill>
                  <a:schemeClr val="tx1"/>
                </a:solidFill>
                <a:latin typeface="+mn-lt"/>
                <a:ea typeface="+mn-ea"/>
                <a:cs typeface="+mn-cs"/>
              </a:rPr>
              <a:t>Here is a short video from the US on the best and worst of customer service:</a:t>
            </a:r>
          </a:p>
          <a:p>
            <a:pPr marL="0" indent="0" defTabSz="676656">
              <a:spcBef>
                <a:spcPct val="50000"/>
              </a:spcBef>
              <a:buNone/>
            </a:pPr>
            <a:r>
              <a:rPr lang="en-GB" altLang="en-US" kern="1200" dirty="0">
                <a:solidFill>
                  <a:schemeClr val="tx1"/>
                </a:solidFill>
                <a:latin typeface="+mn-lt"/>
                <a:ea typeface="+mn-ea"/>
                <a:cs typeface="+mn-cs"/>
                <a:hlinkClick r:id="rId2"/>
              </a:rPr>
              <a:t>www.youtube.com/watch?v=OJVHg_JAGNU&amp;feature=related</a:t>
            </a:r>
            <a:endParaRPr lang="en-GB" altLang="en-US" kern="1200" dirty="0">
              <a:solidFill>
                <a:schemeClr val="tx1"/>
              </a:solidFill>
              <a:latin typeface="+mn-lt"/>
              <a:ea typeface="+mn-ea"/>
              <a:cs typeface="+mn-cs"/>
            </a:endParaRPr>
          </a:p>
          <a:p>
            <a:pPr marL="0" indent="0" defTabSz="676656">
              <a:spcBef>
                <a:spcPct val="50000"/>
              </a:spcBef>
              <a:buNone/>
            </a:pPr>
            <a:r>
              <a:rPr lang="en-GB" altLang="en-US" kern="1200" dirty="0">
                <a:solidFill>
                  <a:schemeClr val="tx1"/>
                </a:solidFill>
                <a:latin typeface="+mn-lt"/>
                <a:ea typeface="+mn-ea"/>
                <a:cs typeface="+mn-cs"/>
                <a:hlinkClick r:id="rId3"/>
              </a:rPr>
              <a:t>Cleveland, Ohio Training Video - Poor Customer Service Satire - YouTube</a:t>
            </a:r>
            <a:endParaRPr lang="en-IE" altLang="en-US" kern="1200" dirty="0">
              <a:solidFill>
                <a:schemeClr val="tx1"/>
              </a:solidFill>
              <a:latin typeface="+mn-lt"/>
              <a:ea typeface="+mn-ea"/>
              <a:cs typeface="+mn-cs"/>
            </a:endParaRPr>
          </a:p>
          <a:p>
            <a:pPr marL="0" indent="0" algn="just">
              <a:buNone/>
            </a:pPr>
            <a:endParaRPr lang="en-GB" altLang="en-US" sz="3600" b="1" dirty="0"/>
          </a:p>
        </p:txBody>
      </p:sp>
      <p:sp>
        <p:nvSpPr>
          <p:cNvPr id="20484" name="Slide Number Placeholder 3">
            <a:extLst>
              <a:ext uri="{FF2B5EF4-FFF2-40B4-BE49-F238E27FC236}">
                <a16:creationId xmlns:a16="http://schemas.microsoft.com/office/drawing/2014/main" id="{5D50DA76-26B2-C912-EE44-88B09E64C696}"/>
              </a:ext>
            </a:extLst>
          </p:cNvPr>
          <p:cNvSpPr>
            <a:spLocks noGrp="1" noChangeArrowheads="1"/>
          </p:cNvSpPr>
          <p:nvPr>
            <p:ph type="sldNum" sz="quarter" idx="12"/>
          </p:nvPr>
        </p:nvSpPr>
        <p:spPr bwMode="auto">
          <a:xfrm>
            <a:off x="9679932" y="5438127"/>
            <a:ext cx="2048244" cy="2726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defTabSz="676656">
              <a:spcBef>
                <a:spcPct val="0"/>
              </a:spcBef>
              <a:spcAft>
                <a:spcPts val="600"/>
              </a:spcAft>
              <a:buNone/>
            </a:pPr>
            <a:fld id="{760D71CD-16C6-40C5-B487-DD4112C83ACC}" type="slidenum">
              <a:rPr lang="en-GB" altLang="en-US" sz="888" kern="1200">
                <a:solidFill>
                  <a:srgbClr val="898989"/>
                </a:solidFill>
                <a:latin typeface="Myriad Pro"/>
                <a:ea typeface="+mn-ea"/>
                <a:cs typeface="+mn-cs"/>
              </a:rPr>
              <a:pPr defTabSz="676656">
                <a:spcBef>
                  <a:spcPct val="0"/>
                </a:spcBef>
                <a:spcAft>
                  <a:spcPts val="600"/>
                </a:spcAft>
                <a:buNone/>
              </a:pPr>
              <a:t>18</a:t>
            </a:fld>
            <a:endParaRPr lang="en-GB" altLang="en-US" sz="1200">
              <a:solidFill>
                <a:srgbClr val="898989"/>
              </a:solidFill>
            </a:endParaRPr>
          </a:p>
        </p:txBody>
      </p:sp>
      <p:sp>
        <p:nvSpPr>
          <p:cNvPr id="5" name="Rounded Rectangle 3">
            <a:extLst>
              <a:ext uri="{FF2B5EF4-FFF2-40B4-BE49-F238E27FC236}">
                <a16:creationId xmlns:a16="http://schemas.microsoft.com/office/drawing/2014/main" id="{D3C01CD1-A426-6EFE-0073-797BD904CE5B}"/>
              </a:ext>
            </a:extLst>
          </p:cNvPr>
          <p:cNvSpPr/>
          <p:nvPr/>
        </p:nvSpPr>
        <p:spPr>
          <a:xfrm>
            <a:off x="5022787" y="1621377"/>
            <a:ext cx="2389617" cy="566586"/>
          </a:xfrm>
          <a:prstGeom prst="roundRect">
            <a:avLst>
              <a:gd name="adj" fmla="val 23022"/>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76656">
              <a:spcAft>
                <a:spcPts val="600"/>
              </a:spcAft>
              <a:defRPr/>
            </a:pPr>
            <a:r>
              <a:rPr lang="en-US" sz="2072" kern="1200">
                <a:solidFill>
                  <a:schemeClr val="accent4"/>
                </a:solidFill>
                <a:latin typeface="+mn-lt"/>
                <a:ea typeface="+mn-ea"/>
                <a:cs typeface="+mn-cs"/>
              </a:rPr>
              <a:t>Sequencing</a:t>
            </a:r>
            <a:endParaRPr lang="en-US" sz="2800">
              <a:solidFill>
                <a:schemeClr val="accent4"/>
              </a:solidFill>
            </a:endParaRPr>
          </a:p>
        </p:txBody>
      </p:sp>
      <p:sp>
        <p:nvSpPr>
          <p:cNvPr id="6" name="Rounded Rectangle 4">
            <a:extLst>
              <a:ext uri="{FF2B5EF4-FFF2-40B4-BE49-F238E27FC236}">
                <a16:creationId xmlns:a16="http://schemas.microsoft.com/office/drawing/2014/main" id="{277E6674-EE23-B171-29F2-4F5D40268BB2}"/>
              </a:ext>
            </a:extLst>
          </p:cNvPr>
          <p:cNvSpPr/>
          <p:nvPr/>
        </p:nvSpPr>
        <p:spPr>
          <a:xfrm>
            <a:off x="5026342" y="2222338"/>
            <a:ext cx="2389617" cy="5665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76656">
              <a:spcAft>
                <a:spcPts val="600"/>
              </a:spcAft>
              <a:defRPr/>
            </a:pPr>
            <a:r>
              <a:rPr lang="en-US" sz="2072" kern="1200">
                <a:solidFill>
                  <a:schemeClr val="accent4"/>
                </a:solidFill>
                <a:latin typeface="+mn-lt"/>
                <a:ea typeface="+mn-ea"/>
                <a:cs typeface="+mn-cs"/>
              </a:rPr>
              <a:t>Visibility</a:t>
            </a:r>
            <a:endParaRPr lang="en-US" sz="2800">
              <a:solidFill>
                <a:schemeClr val="accent4"/>
              </a:solidFill>
            </a:endParaRPr>
          </a:p>
        </p:txBody>
      </p:sp>
      <p:sp>
        <p:nvSpPr>
          <p:cNvPr id="7" name="Rounded Rectangle 5">
            <a:extLst>
              <a:ext uri="{FF2B5EF4-FFF2-40B4-BE49-F238E27FC236}">
                <a16:creationId xmlns:a16="http://schemas.microsoft.com/office/drawing/2014/main" id="{F17D4143-A76C-C938-3C02-3F746FE8727B}"/>
              </a:ext>
            </a:extLst>
          </p:cNvPr>
          <p:cNvSpPr/>
          <p:nvPr/>
        </p:nvSpPr>
        <p:spPr>
          <a:xfrm>
            <a:off x="5020416" y="2820928"/>
            <a:ext cx="2389617" cy="5665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76656">
              <a:spcAft>
                <a:spcPts val="600"/>
              </a:spcAft>
              <a:defRPr/>
            </a:pPr>
            <a:r>
              <a:rPr lang="en-US" sz="2072" kern="1200">
                <a:solidFill>
                  <a:schemeClr val="accent4"/>
                </a:solidFill>
                <a:latin typeface="+mn-lt"/>
                <a:ea typeface="+mn-ea"/>
                <a:cs typeface="+mn-cs"/>
              </a:rPr>
              <a:t>Timing</a:t>
            </a:r>
            <a:endParaRPr lang="en-US" sz="2800">
              <a:solidFill>
                <a:schemeClr val="accent4"/>
              </a:solidFill>
            </a:endParaRPr>
          </a:p>
        </p:txBody>
      </p:sp>
      <p:sp>
        <p:nvSpPr>
          <p:cNvPr id="8" name="Rounded Rectangle 6">
            <a:extLst>
              <a:ext uri="{FF2B5EF4-FFF2-40B4-BE49-F238E27FC236}">
                <a16:creationId xmlns:a16="http://schemas.microsoft.com/office/drawing/2014/main" id="{54EFDD33-209B-D103-2260-F7A846B599E7}"/>
              </a:ext>
            </a:extLst>
          </p:cNvPr>
          <p:cNvSpPr/>
          <p:nvPr/>
        </p:nvSpPr>
        <p:spPr>
          <a:xfrm>
            <a:off x="4995524" y="3434927"/>
            <a:ext cx="2389617" cy="6104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76656">
              <a:spcAft>
                <a:spcPts val="600"/>
              </a:spcAft>
              <a:defRPr/>
            </a:pPr>
            <a:r>
              <a:rPr lang="en-US" sz="2072" kern="1200">
                <a:solidFill>
                  <a:schemeClr val="accent4"/>
                </a:solidFill>
                <a:latin typeface="+mn-lt"/>
                <a:ea typeface="+mn-ea"/>
                <a:cs typeface="+mn-cs"/>
              </a:rPr>
              <a:t>Tolerance</a:t>
            </a:r>
            <a:endParaRPr lang="en-US" sz="2800">
              <a:solidFill>
                <a:schemeClr val="accent4"/>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linds(horizontal)">
                                      <p:cBhvr>
                                        <p:cTn id="7" dur="500"/>
                                        <p:tgtEl>
                                          <p:spTgt spid="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blinds(horizontal)">
                                      <p:cBhvr>
                                        <p:cTn id="12" dur="500"/>
                                        <p:tgtEl>
                                          <p:spTgt spid="6">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blinds(horizontal)">
                                      <p:cBhvr>
                                        <p:cTn id="17" dur="500"/>
                                        <p:tgtEl>
                                          <p:spTgt spid="7">
                                            <p:txEl>
                                              <p:pRg st="0" end="0"/>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8">
                                            <p:txEl>
                                              <p:pRg st="0" end="0"/>
                                            </p:txEl>
                                          </p:spTgt>
                                        </p:tgtEl>
                                        <p:attrNameLst>
                                          <p:attrName>style.visibility</p:attrName>
                                        </p:attrNameLst>
                                      </p:cBhvr>
                                      <p:to>
                                        <p:strVal val="visible"/>
                                      </p:to>
                                    </p:set>
                                    <p:animEffect transition="in" filter="blinds(horizontal)">
                                      <p:cBhvr>
                                        <p:cTn id="22"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4" name="Rectangle 2151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6" name="Rectangle 2151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8" name="Rectangle 2151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20" name="Rectangle 2151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522" name="Freeform: Shape 2152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524" name="Rectangle 2152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Title 1">
            <a:extLst>
              <a:ext uri="{FF2B5EF4-FFF2-40B4-BE49-F238E27FC236}">
                <a16:creationId xmlns:a16="http://schemas.microsoft.com/office/drawing/2014/main" id="{8B7BC68E-0C16-5D30-50C0-4A32D5D258CA}"/>
              </a:ext>
            </a:extLst>
          </p:cNvPr>
          <p:cNvSpPr>
            <a:spLocks noGrp="1" noChangeArrowheads="1"/>
          </p:cNvSpPr>
          <p:nvPr>
            <p:ph type="title"/>
          </p:nvPr>
        </p:nvSpPr>
        <p:spPr>
          <a:xfrm>
            <a:off x="466722" y="586855"/>
            <a:ext cx="3201366" cy="3387497"/>
          </a:xfrm>
        </p:spPr>
        <p:txBody>
          <a:bodyPr anchor="b">
            <a:normAutofit/>
          </a:bodyPr>
          <a:lstStyle/>
          <a:p>
            <a:pPr algn="r"/>
            <a:br>
              <a:rPr lang="en-GB" altLang="en-US" sz="4000" b="1">
                <a:solidFill>
                  <a:srgbClr val="FFFFFF"/>
                </a:solidFill>
              </a:rPr>
            </a:br>
            <a:r>
              <a:rPr lang="en-GB" altLang="en-US" sz="4000" b="1">
                <a:solidFill>
                  <a:srgbClr val="FFFFFF"/>
                </a:solidFill>
                <a:ea typeface="Calibri" panose="020F0502020204030204" pitchFamily="34" charset="0"/>
                <a:cs typeface="Times New Roman" panose="02020603050405020304" pitchFamily="18" charset="0"/>
              </a:rPr>
              <a:t>Service Quality</a:t>
            </a:r>
            <a:br>
              <a:rPr lang="en-GB" altLang="en-US" sz="4000" b="1">
                <a:solidFill>
                  <a:srgbClr val="FFFFFF"/>
                </a:solidFill>
              </a:rPr>
            </a:br>
            <a:endParaRPr lang="en-GB" altLang="en-US" sz="4000">
              <a:solidFill>
                <a:srgbClr val="FFFFFF"/>
              </a:solidFill>
            </a:endParaRPr>
          </a:p>
        </p:txBody>
      </p:sp>
      <p:sp>
        <p:nvSpPr>
          <p:cNvPr id="10243" name="Content Placeholder 2">
            <a:extLst>
              <a:ext uri="{FF2B5EF4-FFF2-40B4-BE49-F238E27FC236}">
                <a16:creationId xmlns:a16="http://schemas.microsoft.com/office/drawing/2014/main" id="{AC3352DE-9A70-D125-E2CF-D77E7451879E}"/>
              </a:ext>
            </a:extLst>
          </p:cNvPr>
          <p:cNvSpPr>
            <a:spLocks noGrp="1" noChangeArrowheads="1"/>
          </p:cNvSpPr>
          <p:nvPr>
            <p:ph idx="1"/>
          </p:nvPr>
        </p:nvSpPr>
        <p:spPr>
          <a:xfrm>
            <a:off x="4581727" y="649480"/>
            <a:ext cx="3025303" cy="5546047"/>
          </a:xfrm>
        </p:spPr>
        <p:txBody>
          <a:bodyPr anchor="ctr">
            <a:normAutofit/>
          </a:bodyPr>
          <a:lstStyle/>
          <a:p>
            <a:pPr marL="0" indent="0">
              <a:buNone/>
              <a:defRPr/>
            </a:pPr>
            <a:r>
              <a:rPr lang="en-US" altLang="en-US" sz="1400" b="1"/>
              <a:t>Modelling the Service Process</a:t>
            </a:r>
            <a:endParaRPr lang="en-GB" altLang="en-US" sz="1400" b="1"/>
          </a:p>
          <a:p>
            <a:pPr marL="0" indent="0">
              <a:buNone/>
              <a:defRPr/>
            </a:pPr>
            <a:r>
              <a:rPr lang="en-US" altLang="en-US" sz="1400" b="1"/>
              <a:t>A services process model shows relationships and interactions between service providers and customers</a:t>
            </a:r>
          </a:p>
          <a:p>
            <a:pPr>
              <a:buFont typeface="Wingdings" panose="05000000000000000000" pitchFamily="2" charset="2"/>
              <a:buChar char="§"/>
              <a:defRPr/>
            </a:pPr>
            <a:endParaRPr lang="en-GB" sz="1400"/>
          </a:p>
          <a:p>
            <a:pPr>
              <a:buFont typeface="Wingdings" panose="05000000000000000000" pitchFamily="2" charset="2"/>
              <a:buChar char="§"/>
              <a:defRPr/>
            </a:pPr>
            <a:endParaRPr lang="en-GB" sz="1400"/>
          </a:p>
          <a:p>
            <a:pPr>
              <a:buFont typeface="Wingdings" panose="05000000000000000000" pitchFamily="2" charset="2"/>
              <a:buChar char="§"/>
              <a:defRPr/>
            </a:pPr>
            <a:endParaRPr lang="en-GB" sz="1400"/>
          </a:p>
          <a:p>
            <a:pPr>
              <a:buFont typeface="Wingdings" panose="05000000000000000000" pitchFamily="2" charset="2"/>
              <a:buChar char="§"/>
              <a:defRPr/>
            </a:pPr>
            <a:endParaRPr lang="en-GB" sz="1400"/>
          </a:p>
          <a:p>
            <a:pPr>
              <a:buFont typeface="Wingdings" panose="05000000000000000000" pitchFamily="2" charset="2"/>
              <a:buChar char="§"/>
              <a:defRPr/>
            </a:pPr>
            <a:endParaRPr lang="en-GB" sz="1400"/>
          </a:p>
          <a:p>
            <a:pPr>
              <a:buFont typeface="Wingdings" panose="05000000000000000000" pitchFamily="2" charset="2"/>
              <a:buChar char="§"/>
              <a:defRPr/>
            </a:pPr>
            <a:endParaRPr lang="en-GB" sz="1400"/>
          </a:p>
          <a:p>
            <a:pPr>
              <a:buFont typeface="Wingdings" panose="05000000000000000000" pitchFamily="2" charset="2"/>
              <a:buChar char="§"/>
              <a:defRPr/>
            </a:pPr>
            <a:endParaRPr lang="en-GB" sz="1400"/>
          </a:p>
          <a:p>
            <a:pPr>
              <a:spcBef>
                <a:spcPct val="50000"/>
              </a:spcBef>
              <a:defRPr/>
            </a:pPr>
            <a:endParaRPr lang="en-US" altLang="en-US" sz="1400" i="1"/>
          </a:p>
          <a:p>
            <a:pPr>
              <a:spcBef>
                <a:spcPct val="50000"/>
              </a:spcBef>
              <a:defRPr/>
            </a:pPr>
            <a:endParaRPr lang="en-US" altLang="en-US" sz="1400" b="1" i="1"/>
          </a:p>
          <a:p>
            <a:pPr>
              <a:spcBef>
                <a:spcPct val="50000"/>
              </a:spcBef>
              <a:defRPr/>
            </a:pPr>
            <a:endParaRPr lang="en-US" altLang="en-US" sz="1400" b="1" i="1"/>
          </a:p>
          <a:p>
            <a:pPr>
              <a:spcBef>
                <a:spcPct val="50000"/>
              </a:spcBef>
              <a:defRPr/>
            </a:pPr>
            <a:r>
              <a:rPr lang="en-US" altLang="en-US" sz="1400" b="1" i="1"/>
              <a:t>Source</a:t>
            </a:r>
            <a:r>
              <a:rPr lang="en-US" altLang="en-US" sz="1400" b="1"/>
              <a:t>: Gummesson, E., (2002) </a:t>
            </a:r>
            <a:r>
              <a:rPr lang="en-US" altLang="en-US" sz="1400" b="1" i="1"/>
              <a:t>Total Relationship Marketing, </a:t>
            </a:r>
            <a:r>
              <a:rPr lang="en-US" altLang="en-US" sz="1400" b="1"/>
              <a:t>2nd edn, London: Elsevier, p. 68. Copyright © 2002 Elsevier. Reproduced with permission </a:t>
            </a:r>
            <a:endParaRPr lang="en-GB" sz="1400"/>
          </a:p>
          <a:p>
            <a:pPr>
              <a:spcBef>
                <a:spcPct val="50000"/>
              </a:spcBef>
              <a:defRPr/>
            </a:pPr>
            <a:endParaRPr lang="en-US" altLang="en-US" sz="1400" b="1"/>
          </a:p>
        </p:txBody>
      </p:sp>
      <p:pic>
        <p:nvPicPr>
          <p:cNvPr id="21509" name="Picture 5">
            <a:extLst>
              <a:ext uri="{FF2B5EF4-FFF2-40B4-BE49-F238E27FC236}">
                <a16:creationId xmlns:a16="http://schemas.microsoft.com/office/drawing/2014/main" id="{D668F330-2B4B-6301-A34F-076DD51A99F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09502" y="2600921"/>
            <a:ext cx="3615776" cy="16680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8" name="Slide Number Placeholder 3">
            <a:extLst>
              <a:ext uri="{FF2B5EF4-FFF2-40B4-BE49-F238E27FC236}">
                <a16:creationId xmlns:a16="http://schemas.microsoft.com/office/drawing/2014/main" id="{5F071A5A-9F89-6E00-37A5-B30A948DED47}"/>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733F9613-4370-43A5-89A3-23B6C09A5303}" type="slidenum">
              <a:rPr lang="en-GB" altLang="en-US" sz="1100">
                <a:solidFill>
                  <a:schemeClr val="tx1">
                    <a:lumMod val="50000"/>
                    <a:lumOff val="50000"/>
                  </a:schemeClr>
                </a:solidFill>
              </a:rPr>
              <a:pPr>
                <a:spcBef>
                  <a:spcPct val="0"/>
                </a:spcBef>
                <a:spcAft>
                  <a:spcPts val="600"/>
                </a:spcAft>
                <a:buFontTx/>
                <a:buNone/>
              </a:pPr>
              <a:t>19</a:t>
            </a:fld>
            <a:endParaRPr lang="en-GB" altLang="en-US" sz="1100">
              <a:solidFill>
                <a:schemeClr val="tx1">
                  <a:lumMod val="50000"/>
                  <a:lumOff val="50000"/>
                </a:schemeClr>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7" name="Rectangle 2253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9" name="Rectangle 22538">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41" name="Rectangle 22540">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43" name="Rectangle 22542">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0" name="Title 1">
            <a:extLst>
              <a:ext uri="{FF2B5EF4-FFF2-40B4-BE49-F238E27FC236}">
                <a16:creationId xmlns:a16="http://schemas.microsoft.com/office/drawing/2014/main" id="{B5748D73-80B4-9A1C-32A2-E6964995159E}"/>
              </a:ext>
            </a:extLst>
          </p:cNvPr>
          <p:cNvSpPr>
            <a:spLocks noGrp="1" noChangeArrowheads="1"/>
          </p:cNvSpPr>
          <p:nvPr>
            <p:ph type="title"/>
          </p:nvPr>
        </p:nvSpPr>
        <p:spPr>
          <a:xfrm>
            <a:off x="699713" y="248038"/>
            <a:ext cx="7063721" cy="1159200"/>
          </a:xfrm>
        </p:spPr>
        <p:txBody>
          <a:bodyPr vert="horz" lIns="91440" tIns="45720" rIns="91440" bIns="45720" rtlCol="0" anchor="ctr">
            <a:normAutofit/>
          </a:bodyPr>
          <a:lstStyle/>
          <a:p>
            <a:br>
              <a:rPr lang="en-US" altLang="en-US" sz="2500" b="1" kern="1200">
                <a:solidFill>
                  <a:srgbClr val="FFFFFF"/>
                </a:solidFill>
                <a:latin typeface="+mj-lt"/>
                <a:ea typeface="+mj-ea"/>
                <a:cs typeface="+mj-cs"/>
              </a:rPr>
            </a:br>
            <a:r>
              <a:rPr lang="en-US" altLang="en-US" sz="2500" b="1" kern="1200">
                <a:solidFill>
                  <a:srgbClr val="FFFFFF"/>
                </a:solidFill>
                <a:latin typeface="+mj-lt"/>
                <a:ea typeface="+mj-ea"/>
                <a:cs typeface="+mj-cs"/>
              </a:rPr>
              <a:t>Service Quality</a:t>
            </a:r>
            <a:br>
              <a:rPr lang="en-US" altLang="en-US" sz="2500" b="1" kern="1200">
                <a:solidFill>
                  <a:srgbClr val="FFFFFF"/>
                </a:solidFill>
                <a:latin typeface="+mj-lt"/>
                <a:ea typeface="+mj-ea"/>
                <a:cs typeface="+mj-cs"/>
              </a:rPr>
            </a:br>
            <a:endParaRPr lang="en-US" altLang="en-US" sz="2500" kern="1200">
              <a:solidFill>
                <a:srgbClr val="FFFFFF"/>
              </a:solidFill>
              <a:latin typeface="+mj-lt"/>
              <a:ea typeface="+mj-ea"/>
              <a:cs typeface="+mj-cs"/>
            </a:endParaRPr>
          </a:p>
        </p:txBody>
      </p:sp>
      <p:sp>
        <p:nvSpPr>
          <p:cNvPr id="11267" name="Content Placeholder 2">
            <a:extLst>
              <a:ext uri="{FF2B5EF4-FFF2-40B4-BE49-F238E27FC236}">
                <a16:creationId xmlns:a16="http://schemas.microsoft.com/office/drawing/2014/main" id="{27D3CD2E-F41F-16DB-9C9B-EF887B622B5B}"/>
              </a:ext>
            </a:extLst>
          </p:cNvPr>
          <p:cNvSpPr>
            <a:spLocks noGrp="1" noChangeArrowheads="1"/>
          </p:cNvSpPr>
          <p:nvPr>
            <p:ph idx="1"/>
          </p:nvPr>
        </p:nvSpPr>
        <p:spPr>
          <a:xfrm>
            <a:off x="2469100" y="1966293"/>
            <a:ext cx="6573754" cy="3573770"/>
          </a:xfrm>
        </p:spPr>
        <p:txBody>
          <a:bodyPr/>
          <a:lstStyle/>
          <a:p>
            <a:pPr marL="0" indent="0" defTabSz="676656">
              <a:spcBef>
                <a:spcPts val="740"/>
              </a:spcBef>
              <a:buNone/>
              <a:defRPr/>
            </a:pPr>
            <a:r>
              <a:rPr lang="en-US" altLang="en-US" sz="2072" b="1" kern="1200">
                <a:solidFill>
                  <a:srgbClr val="000000"/>
                </a:solidFill>
                <a:latin typeface="+mn-lt"/>
                <a:ea typeface="+mn-ea"/>
                <a:cs typeface="+mn-cs"/>
              </a:rPr>
              <a:t>Distinctive Characteristics of Services</a:t>
            </a:r>
            <a:r>
              <a:rPr lang="en-GB" altLang="en-US" sz="2072" b="1" kern="1200">
                <a:solidFill>
                  <a:schemeClr val="tx1"/>
                </a:solidFill>
                <a:latin typeface="+mn-lt"/>
                <a:ea typeface="+mn-ea"/>
                <a:cs typeface="+mn-cs"/>
              </a:rPr>
              <a:t>:</a:t>
            </a:r>
          </a:p>
          <a:p>
            <a:pPr marL="169164" indent="-169164" algn="just" defTabSz="676656">
              <a:spcBef>
                <a:spcPts val="740"/>
              </a:spcBef>
              <a:buFont typeface="Wingdings" panose="05000000000000000000" pitchFamily="2" charset="2"/>
              <a:buChar char="§"/>
              <a:defRPr/>
            </a:pPr>
            <a:endParaRPr lang="en-GB" sz="2072" kern="1200">
              <a:solidFill>
                <a:schemeClr val="tx1"/>
              </a:solidFill>
              <a:latin typeface="+mn-lt"/>
              <a:ea typeface="+mn-ea"/>
              <a:cs typeface="+mn-cs"/>
            </a:endParaRPr>
          </a:p>
          <a:p>
            <a:pPr marL="169164" indent="-169164" algn="just" defTabSz="676656">
              <a:spcBef>
                <a:spcPts val="740"/>
              </a:spcBef>
              <a:buFont typeface="Wingdings" panose="05000000000000000000" pitchFamily="2" charset="2"/>
              <a:buChar char="§"/>
              <a:defRPr/>
            </a:pPr>
            <a:endParaRPr lang="en-GB" sz="2072" kern="1200">
              <a:solidFill>
                <a:schemeClr val="tx1"/>
              </a:solidFill>
              <a:latin typeface="+mn-lt"/>
              <a:ea typeface="+mn-ea"/>
              <a:cs typeface="+mn-cs"/>
            </a:endParaRPr>
          </a:p>
          <a:p>
            <a:pPr marL="169164" indent="-169164" algn="just" defTabSz="676656">
              <a:spcBef>
                <a:spcPts val="740"/>
              </a:spcBef>
              <a:buFont typeface="Wingdings" panose="05000000000000000000" pitchFamily="2" charset="2"/>
              <a:buChar char="§"/>
              <a:defRPr/>
            </a:pPr>
            <a:endParaRPr lang="en-GB" sz="2072" kern="1200">
              <a:solidFill>
                <a:schemeClr val="tx1"/>
              </a:solidFill>
              <a:latin typeface="+mn-lt"/>
              <a:ea typeface="+mn-ea"/>
              <a:cs typeface="+mn-cs"/>
            </a:endParaRPr>
          </a:p>
          <a:p>
            <a:pPr marL="169164" indent="-169164" algn="just" defTabSz="676656">
              <a:spcBef>
                <a:spcPts val="740"/>
              </a:spcBef>
              <a:buFont typeface="Wingdings" panose="05000000000000000000" pitchFamily="2" charset="2"/>
              <a:buChar char="§"/>
              <a:defRPr/>
            </a:pPr>
            <a:endParaRPr lang="en-GB" sz="2072" kern="1200">
              <a:solidFill>
                <a:schemeClr val="tx1"/>
              </a:solidFill>
              <a:latin typeface="+mn-lt"/>
              <a:ea typeface="+mn-ea"/>
              <a:cs typeface="+mn-cs"/>
            </a:endParaRPr>
          </a:p>
          <a:p>
            <a:pPr marL="169164" indent="-169164" algn="just" defTabSz="676656">
              <a:spcBef>
                <a:spcPts val="740"/>
              </a:spcBef>
              <a:buFont typeface="Wingdings" panose="05000000000000000000" pitchFamily="2" charset="2"/>
              <a:buChar char="§"/>
              <a:defRPr/>
            </a:pPr>
            <a:endParaRPr lang="en-GB" sz="2072" kern="1200">
              <a:solidFill>
                <a:schemeClr val="tx1"/>
              </a:solidFill>
              <a:latin typeface="+mn-lt"/>
              <a:ea typeface="+mn-ea"/>
              <a:cs typeface="+mn-cs"/>
            </a:endParaRPr>
          </a:p>
          <a:p>
            <a:pPr marL="169164" indent="-169164" algn="just" defTabSz="676656">
              <a:spcBef>
                <a:spcPts val="740"/>
              </a:spcBef>
              <a:buFont typeface="Wingdings" panose="05000000000000000000" pitchFamily="2" charset="2"/>
              <a:buChar char="§"/>
              <a:defRPr/>
            </a:pPr>
            <a:endParaRPr lang="en-GB" sz="2072" kern="1200">
              <a:solidFill>
                <a:schemeClr val="tx1"/>
              </a:solidFill>
              <a:latin typeface="+mn-lt"/>
              <a:ea typeface="+mn-ea"/>
              <a:cs typeface="+mn-cs"/>
            </a:endParaRPr>
          </a:p>
          <a:p>
            <a:pPr marL="169164" indent="-169164" algn="just" defTabSz="676656">
              <a:spcBef>
                <a:spcPts val="740"/>
              </a:spcBef>
              <a:buFont typeface="Wingdings" panose="05000000000000000000" pitchFamily="2" charset="2"/>
              <a:buChar char="§"/>
              <a:defRPr/>
            </a:pPr>
            <a:endParaRPr lang="en-GB" sz="2072" kern="1200">
              <a:solidFill>
                <a:schemeClr val="tx1"/>
              </a:solidFill>
              <a:latin typeface="+mn-lt"/>
              <a:ea typeface="+mn-ea"/>
              <a:cs typeface="+mn-cs"/>
            </a:endParaRPr>
          </a:p>
          <a:p>
            <a:pPr marL="169164" indent="-169164" algn="just" defTabSz="676656">
              <a:spcBef>
                <a:spcPts val="740"/>
              </a:spcBef>
              <a:buFont typeface="Wingdings" panose="05000000000000000000" pitchFamily="2" charset="2"/>
              <a:buChar char="§"/>
              <a:defRPr/>
            </a:pPr>
            <a:endParaRPr lang="en-GB" sz="2072" kern="1200">
              <a:solidFill>
                <a:schemeClr val="tx1"/>
              </a:solidFill>
              <a:latin typeface="+mn-lt"/>
              <a:ea typeface="+mn-ea"/>
              <a:cs typeface="+mn-cs"/>
            </a:endParaRPr>
          </a:p>
          <a:p>
            <a:pPr algn="just">
              <a:buFont typeface="Wingdings" panose="05000000000000000000" pitchFamily="2" charset="2"/>
              <a:buChar char="§"/>
              <a:defRPr/>
            </a:pPr>
            <a:endParaRPr lang="en-GB" altLang="en-US" sz="1200" dirty="0"/>
          </a:p>
        </p:txBody>
      </p:sp>
      <p:sp>
        <p:nvSpPr>
          <p:cNvPr id="22532" name="Slide Number Placeholder 3">
            <a:extLst>
              <a:ext uri="{FF2B5EF4-FFF2-40B4-BE49-F238E27FC236}">
                <a16:creationId xmlns:a16="http://schemas.microsoft.com/office/drawing/2014/main" id="{9A7111E0-3AB2-3352-E989-9B74C97E0B2A}"/>
              </a:ext>
            </a:extLst>
          </p:cNvPr>
          <p:cNvSpPr>
            <a:spLocks noGrp="1" noChangeArrowheads="1"/>
          </p:cNvSpPr>
          <p:nvPr>
            <p:ph type="sldNum" sz="quarter" idx="12"/>
          </p:nvPr>
        </p:nvSpPr>
        <p:spPr bwMode="auto">
          <a:xfrm>
            <a:off x="7682767" y="6146908"/>
            <a:ext cx="2040131" cy="27154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defTabSz="676656">
              <a:spcBef>
                <a:spcPct val="0"/>
              </a:spcBef>
              <a:spcAft>
                <a:spcPts val="600"/>
              </a:spcAft>
              <a:buNone/>
            </a:pPr>
            <a:fld id="{F0760FC0-8243-4896-BDFD-2DD3CC62E9A2}" type="slidenum">
              <a:rPr lang="en-GB" altLang="en-US" sz="888" kern="1200">
                <a:solidFill>
                  <a:srgbClr val="898989"/>
                </a:solidFill>
                <a:latin typeface="Myriad Pro"/>
                <a:ea typeface="+mn-ea"/>
                <a:cs typeface="+mn-cs"/>
              </a:rPr>
              <a:pPr defTabSz="676656">
                <a:spcBef>
                  <a:spcPct val="0"/>
                </a:spcBef>
                <a:spcAft>
                  <a:spcPts val="600"/>
                </a:spcAft>
                <a:buNone/>
              </a:pPr>
              <a:t>20</a:t>
            </a:fld>
            <a:endParaRPr lang="en-GB" altLang="en-US" sz="1200">
              <a:solidFill>
                <a:srgbClr val="898989"/>
              </a:solidFill>
            </a:endParaRPr>
          </a:p>
        </p:txBody>
      </p:sp>
      <p:sp>
        <p:nvSpPr>
          <p:cNvPr id="5" name="AutoShape 4">
            <a:extLst>
              <a:ext uri="{FF2B5EF4-FFF2-40B4-BE49-F238E27FC236}">
                <a16:creationId xmlns:a16="http://schemas.microsoft.com/office/drawing/2014/main" id="{BA19E869-D58F-E4F8-0212-130E9F63FAB5}"/>
              </a:ext>
            </a:extLst>
          </p:cNvPr>
          <p:cNvSpPr>
            <a:spLocks noChangeArrowheads="1"/>
          </p:cNvSpPr>
          <p:nvPr/>
        </p:nvSpPr>
        <p:spPr bwMode="auto">
          <a:xfrm>
            <a:off x="3262484" y="2472783"/>
            <a:ext cx="4986986" cy="623373"/>
          </a:xfrm>
          <a:prstGeom prst="roundRect">
            <a:avLst>
              <a:gd name="adj" fmla="val 16667"/>
            </a:avLst>
          </a:prstGeom>
          <a:gradFill rotWithShape="1">
            <a:gsLst>
              <a:gs pos="0">
                <a:srgbClr val="FFDD4F"/>
              </a:gs>
              <a:gs pos="100000">
                <a:srgbClr val="FFFFFF"/>
              </a:gs>
            </a:gsLst>
            <a:lin ang="5400000" scaled="1"/>
          </a:gradFill>
          <a:ln w="9525" algn="ctr">
            <a:solidFill>
              <a:schemeClr val="tx1"/>
            </a:solidFill>
            <a:round/>
            <a:headEnd/>
            <a:tailEnd/>
          </a:ln>
        </p:spPr>
        <p:txBody>
          <a:bodyPr wrap="none" anchor="ct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253746" indent="-253746" algn="ctr" defTabSz="676656">
              <a:buNone/>
            </a:pPr>
            <a:r>
              <a:rPr lang="en-US" altLang="en-US" sz="2072" kern="1200">
                <a:solidFill>
                  <a:schemeClr val="tx1"/>
                </a:solidFill>
                <a:latin typeface="Arial" panose="020B0604020202020204" pitchFamily="34" charset="0"/>
                <a:ea typeface="+mn-ea"/>
                <a:cs typeface="Arial" panose="020B0604020202020204" pitchFamily="34" charset="0"/>
              </a:rPr>
              <a:t>Intangibility</a:t>
            </a:r>
            <a:endParaRPr lang="en-US" altLang="en-US" sz="2800">
              <a:latin typeface="Arial" panose="020B0604020202020204" pitchFamily="34" charset="0"/>
              <a:cs typeface="Arial" panose="020B0604020202020204" pitchFamily="34" charset="0"/>
            </a:endParaRPr>
          </a:p>
        </p:txBody>
      </p:sp>
      <p:sp>
        <p:nvSpPr>
          <p:cNvPr id="6" name="AutoShape 5">
            <a:extLst>
              <a:ext uri="{FF2B5EF4-FFF2-40B4-BE49-F238E27FC236}">
                <a16:creationId xmlns:a16="http://schemas.microsoft.com/office/drawing/2014/main" id="{1737F2AE-5C81-34E2-5F96-7BB4B67A72EB}"/>
              </a:ext>
            </a:extLst>
          </p:cNvPr>
          <p:cNvSpPr>
            <a:spLocks noChangeArrowheads="1"/>
          </p:cNvSpPr>
          <p:nvPr/>
        </p:nvSpPr>
        <p:spPr bwMode="auto">
          <a:xfrm>
            <a:off x="3489165" y="3151647"/>
            <a:ext cx="4363613" cy="623373"/>
          </a:xfrm>
          <a:prstGeom prst="roundRect">
            <a:avLst>
              <a:gd name="adj" fmla="val 16667"/>
            </a:avLst>
          </a:prstGeom>
          <a:gradFill rotWithShape="1">
            <a:gsLst>
              <a:gs pos="0">
                <a:srgbClr val="FFDD4F"/>
              </a:gs>
              <a:gs pos="100000">
                <a:srgbClr val="FFFFFF"/>
              </a:gs>
            </a:gsLst>
            <a:lin ang="5400000" scaled="1"/>
          </a:gradFill>
          <a:ln w="9525" algn="ctr">
            <a:solidFill>
              <a:schemeClr val="tx1"/>
            </a:solidFill>
            <a:round/>
            <a:headEnd/>
            <a:tailEnd/>
          </a:ln>
        </p:spPr>
        <p:txBody>
          <a:bodyPr wrap="none" anchor="ct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253746" indent="-253746" algn="ctr" defTabSz="676656">
              <a:buNone/>
            </a:pPr>
            <a:r>
              <a:rPr lang="en-US" altLang="en-US" sz="2072" kern="1200">
                <a:solidFill>
                  <a:schemeClr val="tx1"/>
                </a:solidFill>
                <a:latin typeface="Arial" panose="020B0604020202020204" pitchFamily="34" charset="0"/>
                <a:ea typeface="+mn-ea"/>
                <a:cs typeface="Arial" panose="020B0604020202020204" pitchFamily="34" charset="0"/>
              </a:rPr>
              <a:t>Inseparability</a:t>
            </a:r>
            <a:endParaRPr lang="en-US" altLang="en-US" sz="2800">
              <a:latin typeface="Arial" panose="020B0604020202020204" pitchFamily="34" charset="0"/>
              <a:cs typeface="Arial" panose="020B0604020202020204" pitchFamily="34" charset="0"/>
            </a:endParaRPr>
          </a:p>
        </p:txBody>
      </p:sp>
      <p:sp>
        <p:nvSpPr>
          <p:cNvPr id="7" name="AutoShape 6">
            <a:extLst>
              <a:ext uri="{FF2B5EF4-FFF2-40B4-BE49-F238E27FC236}">
                <a16:creationId xmlns:a16="http://schemas.microsoft.com/office/drawing/2014/main" id="{F1EC371C-0247-0AE5-B09F-65E73008E768}"/>
              </a:ext>
            </a:extLst>
          </p:cNvPr>
          <p:cNvSpPr>
            <a:spLocks noChangeArrowheads="1"/>
          </p:cNvSpPr>
          <p:nvPr/>
        </p:nvSpPr>
        <p:spPr bwMode="auto">
          <a:xfrm>
            <a:off x="3885857" y="3831690"/>
            <a:ext cx="3570229" cy="623373"/>
          </a:xfrm>
          <a:prstGeom prst="roundRect">
            <a:avLst>
              <a:gd name="adj" fmla="val 16667"/>
            </a:avLst>
          </a:prstGeom>
          <a:gradFill rotWithShape="1">
            <a:gsLst>
              <a:gs pos="0">
                <a:srgbClr val="FFDD4F"/>
              </a:gs>
              <a:gs pos="100000">
                <a:srgbClr val="FFFFFF"/>
              </a:gs>
            </a:gsLst>
            <a:lin ang="5400000" scaled="1"/>
          </a:gradFill>
          <a:ln w="9525" algn="ctr">
            <a:solidFill>
              <a:schemeClr val="tx1"/>
            </a:solidFill>
            <a:round/>
            <a:headEnd/>
            <a:tailEnd/>
          </a:ln>
        </p:spPr>
        <p:txBody>
          <a:bodyPr wrap="none" anchor="ct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253746" indent="-253746" algn="ctr" defTabSz="676656">
              <a:buNone/>
            </a:pPr>
            <a:r>
              <a:rPr lang="en-US" altLang="en-US" sz="2072" kern="1200">
                <a:solidFill>
                  <a:schemeClr val="tx1"/>
                </a:solidFill>
                <a:latin typeface="Arial" panose="020B0604020202020204" pitchFamily="34" charset="0"/>
                <a:ea typeface="+mn-ea"/>
                <a:cs typeface="Arial" panose="020B0604020202020204" pitchFamily="34" charset="0"/>
              </a:rPr>
              <a:t>Variability</a:t>
            </a:r>
            <a:endParaRPr lang="en-US" altLang="en-US" sz="2800">
              <a:latin typeface="Arial" panose="020B0604020202020204" pitchFamily="34" charset="0"/>
              <a:cs typeface="Arial" panose="020B0604020202020204" pitchFamily="34" charset="0"/>
            </a:endParaRPr>
          </a:p>
        </p:txBody>
      </p:sp>
      <p:sp>
        <p:nvSpPr>
          <p:cNvPr id="8" name="AutoShape 7">
            <a:extLst>
              <a:ext uri="{FF2B5EF4-FFF2-40B4-BE49-F238E27FC236}">
                <a16:creationId xmlns:a16="http://schemas.microsoft.com/office/drawing/2014/main" id="{B4E708CE-CB1C-6C57-208C-19883B9B4F42}"/>
              </a:ext>
            </a:extLst>
          </p:cNvPr>
          <p:cNvSpPr>
            <a:spLocks noChangeArrowheads="1"/>
          </p:cNvSpPr>
          <p:nvPr/>
        </p:nvSpPr>
        <p:spPr bwMode="auto">
          <a:xfrm>
            <a:off x="4169209" y="4511734"/>
            <a:ext cx="3003526" cy="623373"/>
          </a:xfrm>
          <a:prstGeom prst="roundRect">
            <a:avLst>
              <a:gd name="adj" fmla="val 16667"/>
            </a:avLst>
          </a:prstGeom>
          <a:gradFill rotWithShape="1">
            <a:gsLst>
              <a:gs pos="0">
                <a:srgbClr val="FFDD4F"/>
              </a:gs>
              <a:gs pos="100000">
                <a:srgbClr val="FFFFFF"/>
              </a:gs>
            </a:gsLst>
            <a:lin ang="5400000" scaled="1"/>
          </a:gradFill>
          <a:ln w="9525" algn="ctr">
            <a:solidFill>
              <a:schemeClr val="tx1"/>
            </a:solidFill>
            <a:round/>
            <a:headEnd/>
            <a:tailEnd/>
          </a:ln>
        </p:spPr>
        <p:txBody>
          <a:bodyPr wrap="none" anchor="ct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253746" indent="-253746" algn="ctr" defTabSz="676656">
              <a:buNone/>
            </a:pPr>
            <a:r>
              <a:rPr lang="en-US" altLang="en-US" sz="2072" kern="1200">
                <a:solidFill>
                  <a:schemeClr val="tx1"/>
                </a:solidFill>
                <a:latin typeface="Arial" panose="020B0604020202020204" pitchFamily="34" charset="0"/>
                <a:ea typeface="+mn-ea"/>
                <a:cs typeface="Arial" panose="020B0604020202020204" pitchFamily="34" charset="0"/>
              </a:rPr>
              <a:t>Perishability</a:t>
            </a:r>
            <a:endParaRPr lang="en-US" altLang="en-US" sz="28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linds(horizontal)">
                                      <p:cBhvr>
                                        <p:cTn id="17" dur="500"/>
                                        <p:tgtEl>
                                          <p:spTgt spid="7"/>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blinds(horizontal)">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A6ACBFFD-9655-652D-90BF-A1B6CB01C06F}"/>
              </a:ext>
            </a:extLst>
          </p:cNvPr>
          <p:cNvSpPr>
            <a:spLocks noGrp="1" noChangeArrowheads="1"/>
          </p:cNvSpPr>
          <p:nvPr>
            <p:ph type="title"/>
          </p:nvPr>
        </p:nvSpPr>
        <p:spPr>
          <a:xfrm>
            <a:off x="1752600" y="136526"/>
            <a:ext cx="8763000" cy="625475"/>
          </a:xfrm>
        </p:spPr>
        <p:txBody>
          <a:bodyPr/>
          <a:lstStyle/>
          <a:p>
            <a:r>
              <a:rPr lang="en-GB" altLang="en-US" sz="3600" b="1">
                <a:ea typeface="Calibri" panose="020F0502020204030204" pitchFamily="34" charset="0"/>
                <a:cs typeface="Times New Roman" panose="02020603050405020304" pitchFamily="18" charset="0"/>
              </a:rPr>
              <a:t>Service Quality</a:t>
            </a:r>
            <a:endParaRPr lang="en-GB" altLang="en-US">
              <a:ea typeface="Calibri" panose="020F0502020204030204" pitchFamily="34" charset="0"/>
              <a:cs typeface="Times New Roman" panose="02020603050405020304" pitchFamily="18" charset="0"/>
            </a:endParaRPr>
          </a:p>
        </p:txBody>
      </p:sp>
      <p:sp>
        <p:nvSpPr>
          <p:cNvPr id="16387" name="Content Placeholder 2">
            <a:extLst>
              <a:ext uri="{FF2B5EF4-FFF2-40B4-BE49-F238E27FC236}">
                <a16:creationId xmlns:a16="http://schemas.microsoft.com/office/drawing/2014/main" id="{6BAFDE32-9AAC-D1C9-B40B-D927BB3103F2}"/>
              </a:ext>
            </a:extLst>
          </p:cNvPr>
          <p:cNvSpPr>
            <a:spLocks noGrp="1" noChangeArrowheads="1"/>
          </p:cNvSpPr>
          <p:nvPr>
            <p:ph idx="1"/>
          </p:nvPr>
        </p:nvSpPr>
        <p:spPr>
          <a:xfrm>
            <a:off x="1676400" y="685801"/>
            <a:ext cx="8839200" cy="4881563"/>
          </a:xfrm>
        </p:spPr>
        <p:txBody>
          <a:bodyPr>
            <a:normAutofit lnSpcReduction="10000"/>
          </a:bodyPr>
          <a:lstStyle/>
          <a:p>
            <a:pPr algn="just">
              <a:buFont typeface="Wingdings" panose="05000000000000000000" pitchFamily="2" charset="2"/>
              <a:buChar char="§"/>
              <a:defRPr/>
            </a:pPr>
            <a:r>
              <a:rPr lang="en-US" altLang="en-US">
                <a:solidFill>
                  <a:srgbClr val="000000"/>
                </a:solidFill>
              </a:rPr>
              <a:t>Determinants of Service Quality: </a:t>
            </a:r>
          </a:p>
          <a:p>
            <a:pPr algn="just">
              <a:buFont typeface="Wingdings" panose="05000000000000000000" pitchFamily="2" charset="2"/>
              <a:buChar char="§"/>
              <a:defRPr/>
            </a:pPr>
            <a:endParaRPr lang="en-US" altLang="en-US">
              <a:solidFill>
                <a:srgbClr val="000000"/>
              </a:solidFill>
            </a:endParaRPr>
          </a:p>
          <a:p>
            <a:pPr algn="just">
              <a:buFont typeface="Wingdings" panose="05000000000000000000" pitchFamily="2" charset="2"/>
              <a:buChar char="§"/>
              <a:defRPr/>
            </a:pPr>
            <a:endParaRPr lang="en-US" altLang="en-US">
              <a:solidFill>
                <a:srgbClr val="000000"/>
              </a:solidFill>
            </a:endParaRPr>
          </a:p>
          <a:p>
            <a:pPr algn="just">
              <a:buFont typeface="Wingdings" panose="05000000000000000000" pitchFamily="2" charset="2"/>
              <a:buChar char="§"/>
              <a:defRPr/>
            </a:pPr>
            <a:endParaRPr lang="en-US" altLang="en-US">
              <a:solidFill>
                <a:srgbClr val="000000"/>
              </a:solidFill>
            </a:endParaRPr>
          </a:p>
          <a:p>
            <a:pPr algn="just">
              <a:buFont typeface="Wingdings" panose="05000000000000000000" pitchFamily="2" charset="2"/>
              <a:buChar char="§"/>
              <a:defRPr/>
            </a:pPr>
            <a:endParaRPr lang="en-US" altLang="en-US">
              <a:solidFill>
                <a:srgbClr val="000000"/>
              </a:solidFill>
            </a:endParaRPr>
          </a:p>
          <a:p>
            <a:pPr algn="just">
              <a:buFont typeface="Wingdings" panose="05000000000000000000" pitchFamily="2" charset="2"/>
              <a:buChar char="§"/>
              <a:defRPr/>
            </a:pPr>
            <a:endParaRPr lang="en-US" altLang="en-US">
              <a:solidFill>
                <a:srgbClr val="000000"/>
              </a:solidFill>
            </a:endParaRPr>
          </a:p>
          <a:p>
            <a:pPr algn="just">
              <a:buFont typeface="Wingdings" panose="05000000000000000000" pitchFamily="2" charset="2"/>
              <a:buChar char="§"/>
              <a:defRPr/>
            </a:pPr>
            <a:endParaRPr lang="en-US" altLang="en-US">
              <a:solidFill>
                <a:srgbClr val="000000"/>
              </a:solidFill>
            </a:endParaRPr>
          </a:p>
          <a:p>
            <a:pPr marL="0" indent="0">
              <a:spcAft>
                <a:spcPts val="1200"/>
              </a:spcAft>
              <a:buNone/>
              <a:defRPr/>
            </a:pPr>
            <a:endParaRPr lang="en-GB" altLang="en-US" sz="1600"/>
          </a:p>
          <a:p>
            <a:pPr marL="0" indent="0">
              <a:spcAft>
                <a:spcPts val="1200"/>
              </a:spcAft>
              <a:buNone/>
              <a:defRPr/>
            </a:pPr>
            <a:r>
              <a:rPr lang="en-GB" altLang="en-US" sz="1600"/>
              <a:t>In this video clip, Gordon Ramsay shows how service can be really poor for customers if the operation lack empathy or becomes more important than the customers satisfaction:</a:t>
            </a:r>
          </a:p>
          <a:p>
            <a:pPr marL="0" indent="0">
              <a:spcAft>
                <a:spcPts val="1200"/>
              </a:spcAft>
              <a:buNone/>
              <a:defRPr/>
            </a:pPr>
            <a:r>
              <a:rPr lang="en-GB" altLang="en-US" sz="1600">
                <a:hlinkClick r:id="rId2"/>
              </a:rPr>
              <a:t>www.youtube.com/watch?v=5BgeA2IifcM&amp;feature=PlayList&amp;p=F97C951C06D3899D&amp;index=5</a:t>
            </a:r>
            <a:endParaRPr lang="en-GB" altLang="en-US" sz="1600"/>
          </a:p>
          <a:p>
            <a:pPr marL="0" indent="0" algn="just">
              <a:buNone/>
              <a:defRPr/>
            </a:pPr>
            <a:endParaRPr lang="en-GB" altLang="en-US" sz="2400" dirty="0"/>
          </a:p>
        </p:txBody>
      </p:sp>
      <p:sp>
        <p:nvSpPr>
          <p:cNvPr id="23556" name="Slide Number Placeholder 3">
            <a:extLst>
              <a:ext uri="{FF2B5EF4-FFF2-40B4-BE49-F238E27FC236}">
                <a16:creationId xmlns:a16="http://schemas.microsoft.com/office/drawing/2014/main" id="{CE4760E6-0A98-24BB-C4B8-10798616A28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66F4F6E-F6FD-462B-B29B-AAAB55D4BB98}"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
        <p:nvSpPr>
          <p:cNvPr id="5" name="AutoShape 4">
            <a:extLst>
              <a:ext uri="{FF2B5EF4-FFF2-40B4-BE49-F238E27FC236}">
                <a16:creationId xmlns:a16="http://schemas.microsoft.com/office/drawing/2014/main" id="{A3194006-867E-A3D6-2048-E404DCB12676}"/>
              </a:ext>
            </a:extLst>
          </p:cNvPr>
          <p:cNvSpPr>
            <a:spLocks noChangeArrowheads="1"/>
          </p:cNvSpPr>
          <p:nvPr/>
        </p:nvSpPr>
        <p:spPr bwMode="auto">
          <a:xfrm>
            <a:off x="3733800" y="1219201"/>
            <a:ext cx="4648200" cy="625475"/>
          </a:xfrm>
          <a:prstGeom prst="roundRect">
            <a:avLst>
              <a:gd name="adj" fmla="val 16667"/>
            </a:avLst>
          </a:prstGeom>
          <a:gradFill rotWithShape="1">
            <a:gsLst>
              <a:gs pos="0">
                <a:srgbClr val="FFDD4F"/>
              </a:gs>
              <a:gs pos="100000">
                <a:srgbClr val="FFFFFF"/>
              </a:gs>
            </a:gsLst>
            <a:lin ang="5400000" scaled="1"/>
          </a:gradFill>
          <a:ln w="9525" algn="ctr">
            <a:solidFill>
              <a:schemeClr val="tx1"/>
            </a:solidFill>
            <a:round/>
            <a:headEnd/>
            <a:tailEnd/>
          </a:ln>
        </p:spPr>
        <p:txBody>
          <a:bodyPr wrap="none" anchor="ct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buFontTx/>
              <a:buNone/>
            </a:pPr>
            <a:r>
              <a:rPr lang="en-US" altLang="en-US" sz="2800">
                <a:solidFill>
                  <a:srgbClr val="000046"/>
                </a:solidFill>
                <a:latin typeface="Arial" panose="020B0604020202020204" pitchFamily="34" charset="0"/>
                <a:cs typeface="Arial" panose="020B0604020202020204" pitchFamily="34" charset="0"/>
              </a:rPr>
              <a:t>Reliability</a:t>
            </a:r>
          </a:p>
        </p:txBody>
      </p:sp>
      <p:sp>
        <p:nvSpPr>
          <p:cNvPr id="6" name="AutoShape 5">
            <a:extLst>
              <a:ext uri="{FF2B5EF4-FFF2-40B4-BE49-F238E27FC236}">
                <a16:creationId xmlns:a16="http://schemas.microsoft.com/office/drawing/2014/main" id="{4FF43F88-2CB6-7105-B945-A8DC58F08BD5}"/>
              </a:ext>
            </a:extLst>
          </p:cNvPr>
          <p:cNvSpPr>
            <a:spLocks noChangeArrowheads="1"/>
          </p:cNvSpPr>
          <p:nvPr/>
        </p:nvSpPr>
        <p:spPr bwMode="auto">
          <a:xfrm>
            <a:off x="3733800" y="1828800"/>
            <a:ext cx="4648200" cy="609600"/>
          </a:xfrm>
          <a:prstGeom prst="roundRect">
            <a:avLst>
              <a:gd name="adj" fmla="val 16667"/>
            </a:avLst>
          </a:prstGeom>
          <a:gradFill rotWithShape="1">
            <a:gsLst>
              <a:gs pos="0">
                <a:srgbClr val="FFDD4F"/>
              </a:gs>
              <a:gs pos="100000">
                <a:srgbClr val="FFFFFF"/>
              </a:gs>
            </a:gsLst>
            <a:lin ang="5400000" scaled="1"/>
          </a:gradFill>
          <a:ln w="9525" algn="ctr">
            <a:solidFill>
              <a:schemeClr val="tx1"/>
            </a:solidFill>
            <a:round/>
            <a:headEnd/>
            <a:tailEnd/>
          </a:ln>
        </p:spPr>
        <p:txBody>
          <a:bodyPr wrap="none" anchor="ct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buFontTx/>
              <a:buNone/>
            </a:pPr>
            <a:r>
              <a:rPr lang="en-US" altLang="en-US" sz="2800">
                <a:solidFill>
                  <a:srgbClr val="000046"/>
                </a:solidFill>
                <a:latin typeface="Arial" panose="020B0604020202020204" pitchFamily="34" charset="0"/>
                <a:cs typeface="Arial" panose="020B0604020202020204" pitchFamily="34" charset="0"/>
              </a:rPr>
              <a:t>Responsiveness</a:t>
            </a:r>
          </a:p>
        </p:txBody>
      </p:sp>
      <p:sp>
        <p:nvSpPr>
          <p:cNvPr id="7" name="AutoShape 6">
            <a:extLst>
              <a:ext uri="{FF2B5EF4-FFF2-40B4-BE49-F238E27FC236}">
                <a16:creationId xmlns:a16="http://schemas.microsoft.com/office/drawing/2014/main" id="{7B3A56D1-D7FB-B5C8-37DA-3F27516EDA6A}"/>
              </a:ext>
            </a:extLst>
          </p:cNvPr>
          <p:cNvSpPr>
            <a:spLocks noChangeArrowheads="1"/>
          </p:cNvSpPr>
          <p:nvPr/>
        </p:nvSpPr>
        <p:spPr bwMode="auto">
          <a:xfrm>
            <a:off x="3702050" y="2454275"/>
            <a:ext cx="4648200" cy="609600"/>
          </a:xfrm>
          <a:prstGeom prst="roundRect">
            <a:avLst>
              <a:gd name="adj" fmla="val 16667"/>
            </a:avLst>
          </a:prstGeom>
          <a:gradFill rotWithShape="1">
            <a:gsLst>
              <a:gs pos="0">
                <a:srgbClr val="FFDD4F"/>
              </a:gs>
              <a:gs pos="100000">
                <a:srgbClr val="FFFFFF"/>
              </a:gs>
            </a:gsLst>
            <a:lin ang="5400000" scaled="1"/>
          </a:gradFill>
          <a:ln w="9525" algn="ctr">
            <a:solidFill>
              <a:schemeClr val="tx1"/>
            </a:solidFill>
            <a:round/>
            <a:headEnd/>
            <a:tailEnd/>
          </a:ln>
        </p:spPr>
        <p:txBody>
          <a:bodyPr wrap="none" anchor="ct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buFontTx/>
              <a:buNone/>
            </a:pPr>
            <a:r>
              <a:rPr lang="en-US" altLang="en-US" sz="2800">
                <a:solidFill>
                  <a:srgbClr val="000046"/>
                </a:solidFill>
                <a:latin typeface="Arial" panose="020B0604020202020204" pitchFamily="34" charset="0"/>
                <a:cs typeface="Arial" panose="020B0604020202020204" pitchFamily="34" charset="0"/>
              </a:rPr>
              <a:t>Assurance</a:t>
            </a:r>
          </a:p>
        </p:txBody>
      </p:sp>
      <p:sp>
        <p:nvSpPr>
          <p:cNvPr id="8" name="AutoShape 7">
            <a:extLst>
              <a:ext uri="{FF2B5EF4-FFF2-40B4-BE49-F238E27FC236}">
                <a16:creationId xmlns:a16="http://schemas.microsoft.com/office/drawing/2014/main" id="{D9B63E87-FD28-BC29-6991-51BB2D523B82}"/>
              </a:ext>
            </a:extLst>
          </p:cNvPr>
          <p:cNvSpPr>
            <a:spLocks noChangeArrowheads="1"/>
          </p:cNvSpPr>
          <p:nvPr/>
        </p:nvSpPr>
        <p:spPr bwMode="auto">
          <a:xfrm>
            <a:off x="3702050" y="3079750"/>
            <a:ext cx="4648200" cy="609600"/>
          </a:xfrm>
          <a:prstGeom prst="roundRect">
            <a:avLst>
              <a:gd name="adj" fmla="val 16667"/>
            </a:avLst>
          </a:prstGeom>
          <a:gradFill rotWithShape="1">
            <a:gsLst>
              <a:gs pos="0">
                <a:srgbClr val="FFDD4F"/>
              </a:gs>
              <a:gs pos="100000">
                <a:srgbClr val="FFFFFF"/>
              </a:gs>
            </a:gsLst>
            <a:lin ang="5400000" scaled="1"/>
          </a:gradFill>
          <a:ln w="9525" algn="ctr">
            <a:solidFill>
              <a:schemeClr val="tx1"/>
            </a:solidFill>
            <a:round/>
            <a:headEnd/>
            <a:tailEnd/>
          </a:ln>
        </p:spPr>
        <p:txBody>
          <a:bodyPr wrap="none" anchor="ct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buFontTx/>
              <a:buNone/>
            </a:pPr>
            <a:r>
              <a:rPr lang="en-US" altLang="en-US" sz="2800">
                <a:solidFill>
                  <a:srgbClr val="000046"/>
                </a:solidFill>
                <a:latin typeface="Arial" panose="020B0604020202020204" pitchFamily="34" charset="0"/>
                <a:cs typeface="Arial" panose="020B0604020202020204" pitchFamily="34" charset="0"/>
              </a:rPr>
              <a:t>Empathy</a:t>
            </a:r>
          </a:p>
        </p:txBody>
      </p:sp>
      <p:sp>
        <p:nvSpPr>
          <p:cNvPr id="9" name="AutoShape 8">
            <a:extLst>
              <a:ext uri="{FF2B5EF4-FFF2-40B4-BE49-F238E27FC236}">
                <a16:creationId xmlns:a16="http://schemas.microsoft.com/office/drawing/2014/main" id="{622593AD-F708-7887-38D2-1D6EE2D07A01}"/>
              </a:ext>
            </a:extLst>
          </p:cNvPr>
          <p:cNvSpPr>
            <a:spLocks noChangeArrowheads="1"/>
          </p:cNvSpPr>
          <p:nvPr/>
        </p:nvSpPr>
        <p:spPr bwMode="auto">
          <a:xfrm>
            <a:off x="3716338" y="3694113"/>
            <a:ext cx="4648200" cy="609600"/>
          </a:xfrm>
          <a:prstGeom prst="roundRect">
            <a:avLst>
              <a:gd name="adj" fmla="val 16667"/>
            </a:avLst>
          </a:prstGeom>
          <a:gradFill rotWithShape="1">
            <a:gsLst>
              <a:gs pos="0">
                <a:srgbClr val="FFDD4F"/>
              </a:gs>
              <a:gs pos="100000">
                <a:srgbClr val="FFFFFF"/>
              </a:gs>
            </a:gsLst>
            <a:lin ang="5400000" scaled="1"/>
          </a:gradFill>
          <a:ln w="9525" algn="ctr">
            <a:solidFill>
              <a:schemeClr val="tx1"/>
            </a:solidFill>
            <a:round/>
            <a:headEnd/>
            <a:tailEnd/>
          </a:ln>
        </p:spPr>
        <p:txBody>
          <a:bodyPr wrap="none" anchor="ct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buFontTx/>
              <a:buNone/>
            </a:pPr>
            <a:r>
              <a:rPr lang="en-US" altLang="en-US" sz="2800">
                <a:solidFill>
                  <a:srgbClr val="000046"/>
                </a:solidFill>
                <a:latin typeface="Arial" panose="020B0604020202020204" pitchFamily="34" charset="0"/>
                <a:cs typeface="Arial" panose="020B0604020202020204" pitchFamily="34" charset="0"/>
              </a:rPr>
              <a:t>Tangibles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linds(horizontal)">
                                      <p:cBhvr>
                                        <p:cTn id="17" dur="500"/>
                                        <p:tgtEl>
                                          <p:spTgt spid="7"/>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blinds(horizontal)">
                                      <p:cBhvr>
                                        <p:cTn id="22" dur="500"/>
                                        <p:tgtEl>
                                          <p:spTgt spid="8"/>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blinds(horizontal)">
                                      <p:cBhvr>
                                        <p:cTn id="2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D54AC237-60DF-198D-EF60-8AF24D8F6C37}"/>
              </a:ext>
            </a:extLst>
          </p:cNvPr>
          <p:cNvSpPr>
            <a:spLocks noGrp="1" noChangeArrowheads="1"/>
          </p:cNvSpPr>
          <p:nvPr>
            <p:ph type="title"/>
          </p:nvPr>
        </p:nvSpPr>
        <p:spPr>
          <a:xfrm>
            <a:off x="1752600" y="136526"/>
            <a:ext cx="8763000" cy="625475"/>
          </a:xfrm>
        </p:spPr>
        <p:txBody>
          <a:bodyPr>
            <a:normAutofit fontScale="90000"/>
          </a:bodyPr>
          <a:lstStyle/>
          <a:p>
            <a:br>
              <a:rPr lang="en-GB" altLang="en-US" b="1"/>
            </a:br>
            <a:r>
              <a:rPr lang="en-GB" altLang="en-US" sz="3600" b="1">
                <a:ea typeface="Calibri" panose="020F0502020204030204" pitchFamily="34" charset="0"/>
                <a:cs typeface="Times New Roman" panose="02020603050405020304" pitchFamily="18" charset="0"/>
              </a:rPr>
              <a:t>Service Quality</a:t>
            </a:r>
            <a:br>
              <a:rPr lang="en-GB" altLang="en-US" b="1"/>
            </a:br>
            <a:endParaRPr lang="en-GB" altLang="en-US"/>
          </a:p>
        </p:txBody>
      </p:sp>
      <p:sp>
        <p:nvSpPr>
          <p:cNvPr id="11267" name="Content Placeholder 2">
            <a:extLst>
              <a:ext uri="{FF2B5EF4-FFF2-40B4-BE49-F238E27FC236}">
                <a16:creationId xmlns:a16="http://schemas.microsoft.com/office/drawing/2014/main" id="{DB62B520-078E-032F-9FC6-FD4086EF2D48}"/>
              </a:ext>
            </a:extLst>
          </p:cNvPr>
          <p:cNvSpPr>
            <a:spLocks noGrp="1" noChangeArrowheads="1"/>
          </p:cNvSpPr>
          <p:nvPr>
            <p:ph idx="1"/>
          </p:nvPr>
        </p:nvSpPr>
        <p:spPr>
          <a:xfrm>
            <a:off x="1676400" y="762001"/>
            <a:ext cx="8839200" cy="4805363"/>
          </a:xfrm>
        </p:spPr>
        <p:txBody>
          <a:bodyPr/>
          <a:lstStyle/>
          <a:p>
            <a:pPr marL="0" indent="0" algn="just">
              <a:buNone/>
              <a:defRPr/>
            </a:pPr>
            <a:r>
              <a:rPr lang="en-US" altLang="en-US" sz="4000" b="1" dirty="0"/>
              <a:t>Servicescape:</a:t>
            </a:r>
          </a:p>
          <a:p>
            <a:pPr marL="0" indent="0" algn="just">
              <a:buNone/>
              <a:defRPr/>
            </a:pPr>
            <a:r>
              <a:rPr lang="en-US" altLang="en-US" b="1" dirty="0"/>
              <a:t>Servicescape </a:t>
            </a:r>
            <a:r>
              <a:rPr lang="en-US" altLang="en-US" dirty="0"/>
              <a:t>is the impact on customer and employee behaviour of a service firm’s physical surroundings or environment.</a:t>
            </a:r>
          </a:p>
          <a:p>
            <a:pPr algn="just">
              <a:spcAft>
                <a:spcPts val="2400"/>
              </a:spcAft>
              <a:buFont typeface="Wingdings" panose="05000000000000000000" pitchFamily="2" charset="2"/>
              <a:buChar char="§"/>
              <a:defRPr/>
            </a:pPr>
            <a:r>
              <a:rPr lang="en-US" altLang="en-US" dirty="0"/>
              <a:t>The servicescape model recognises that the unique characteristics of services mean that the surroundings or physical environments where the service takes place are likely to affect customers and employees alike.</a:t>
            </a:r>
          </a:p>
          <a:p>
            <a:pPr marL="0" indent="0" algn="just">
              <a:buNone/>
              <a:defRPr/>
            </a:pPr>
            <a:endParaRPr lang="en-GB" altLang="en-US" dirty="0"/>
          </a:p>
        </p:txBody>
      </p:sp>
      <p:sp>
        <p:nvSpPr>
          <p:cNvPr id="24580" name="Slide Number Placeholder 3">
            <a:extLst>
              <a:ext uri="{FF2B5EF4-FFF2-40B4-BE49-F238E27FC236}">
                <a16:creationId xmlns:a16="http://schemas.microsoft.com/office/drawing/2014/main" id="{B80EFEA1-DD84-6530-5407-F61EBB28227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F77ADD1-E32D-45C6-80E0-C2917E9BC5AF}" type="slidenum">
              <a:rPr lang="en-GB" altLang="en-US" sz="1200">
                <a:solidFill>
                  <a:srgbClr val="898989"/>
                </a:solidFill>
              </a:rPr>
              <a:pPr>
                <a:spcBef>
                  <a:spcPct val="0"/>
                </a:spcBef>
                <a:buFontTx/>
                <a:buNone/>
              </a:pPr>
              <a:t>22</a:t>
            </a:fld>
            <a:endParaRPr lang="en-GB" altLang="en-US" sz="1200">
              <a:solidFill>
                <a:srgbClr val="898989"/>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244D2D88-4E92-0B87-A259-D8CD8D3F9101}"/>
              </a:ext>
            </a:extLst>
          </p:cNvPr>
          <p:cNvSpPr>
            <a:spLocks noGrp="1" noChangeArrowheads="1"/>
          </p:cNvSpPr>
          <p:nvPr>
            <p:ph type="title"/>
          </p:nvPr>
        </p:nvSpPr>
        <p:spPr>
          <a:xfrm>
            <a:off x="1752600" y="136526"/>
            <a:ext cx="8763000" cy="625475"/>
          </a:xfrm>
        </p:spPr>
        <p:txBody>
          <a:bodyPr>
            <a:normAutofit fontScale="90000"/>
          </a:bodyPr>
          <a:lstStyle/>
          <a:p>
            <a:br>
              <a:rPr lang="en-GB" altLang="en-US" b="1"/>
            </a:br>
            <a:r>
              <a:rPr lang="en-GB" altLang="en-US" sz="3600" b="1">
                <a:ea typeface="Calibri" panose="020F0502020204030204" pitchFamily="34" charset="0"/>
                <a:cs typeface="Times New Roman" panose="02020603050405020304" pitchFamily="18" charset="0"/>
              </a:rPr>
              <a:t>Service Quality</a:t>
            </a:r>
            <a:br>
              <a:rPr lang="en-GB" altLang="en-US" b="1"/>
            </a:br>
            <a:endParaRPr lang="en-GB" altLang="en-US"/>
          </a:p>
        </p:txBody>
      </p:sp>
      <p:sp>
        <p:nvSpPr>
          <p:cNvPr id="11267" name="Content Placeholder 2">
            <a:extLst>
              <a:ext uri="{FF2B5EF4-FFF2-40B4-BE49-F238E27FC236}">
                <a16:creationId xmlns:a16="http://schemas.microsoft.com/office/drawing/2014/main" id="{B86A394F-A343-46F2-A65A-6E508DC0AE80}"/>
              </a:ext>
            </a:extLst>
          </p:cNvPr>
          <p:cNvSpPr>
            <a:spLocks noGrp="1" noChangeArrowheads="1"/>
          </p:cNvSpPr>
          <p:nvPr>
            <p:ph idx="1"/>
          </p:nvPr>
        </p:nvSpPr>
        <p:spPr>
          <a:xfrm>
            <a:off x="1676400" y="762001"/>
            <a:ext cx="8839200" cy="4805363"/>
          </a:xfrm>
        </p:spPr>
        <p:txBody>
          <a:bodyPr/>
          <a:lstStyle/>
          <a:p>
            <a:pPr marL="0" indent="0" algn="just">
              <a:buNone/>
              <a:defRPr/>
            </a:pPr>
            <a:r>
              <a:rPr lang="en-US" altLang="en-US" sz="4400" b="1" dirty="0"/>
              <a:t>Strategic Roles of </a:t>
            </a:r>
            <a:r>
              <a:rPr lang="en-US" altLang="en-US" sz="4400" b="1" dirty="0" err="1"/>
              <a:t>Servicescapes</a:t>
            </a:r>
            <a:r>
              <a:rPr lang="en-US" altLang="en-US" sz="4000" b="1" dirty="0"/>
              <a:t>:</a:t>
            </a:r>
          </a:p>
          <a:p>
            <a:pPr>
              <a:spcBef>
                <a:spcPct val="0"/>
              </a:spcBef>
              <a:spcAft>
                <a:spcPts val="2400"/>
              </a:spcAft>
              <a:defRPr/>
            </a:pPr>
            <a:r>
              <a:rPr lang="en-US" altLang="en-US" sz="2400" dirty="0"/>
              <a:t>It provides a visual metaphor for an </a:t>
            </a:r>
            <a:r>
              <a:rPr lang="en-US" altLang="en-US" sz="2400" dirty="0" err="1"/>
              <a:t>organisation’s</a:t>
            </a:r>
            <a:r>
              <a:rPr lang="en-US" altLang="en-US" sz="2400" dirty="0"/>
              <a:t> total offering.</a:t>
            </a:r>
          </a:p>
          <a:p>
            <a:pPr>
              <a:spcBef>
                <a:spcPct val="0"/>
              </a:spcBef>
              <a:spcAft>
                <a:spcPts val="2400"/>
              </a:spcAft>
              <a:defRPr/>
            </a:pPr>
            <a:r>
              <a:rPr lang="en-US" altLang="en-US" sz="2400" dirty="0"/>
              <a:t>It can assume a facilitator role by either helping or hindering the ability of customers and employees to carry out their respective activities.</a:t>
            </a:r>
          </a:p>
          <a:p>
            <a:pPr>
              <a:spcBef>
                <a:spcPct val="0"/>
              </a:spcBef>
              <a:spcAft>
                <a:spcPts val="2400"/>
              </a:spcAft>
              <a:defRPr/>
            </a:pPr>
            <a:r>
              <a:rPr lang="en-US" altLang="en-US" sz="2400" dirty="0"/>
              <a:t>It can serve as a differentiator in </a:t>
            </a:r>
            <a:r>
              <a:rPr lang="en-US" altLang="en-US" sz="2400" dirty="0" err="1"/>
              <a:t>signalling</a:t>
            </a:r>
            <a:r>
              <a:rPr lang="en-US" altLang="en-US" sz="2400" dirty="0"/>
              <a:t> the intended market segment, positioning the </a:t>
            </a:r>
            <a:r>
              <a:rPr lang="en-US" altLang="en-US" sz="2400" dirty="0" err="1"/>
              <a:t>organisation</a:t>
            </a:r>
            <a:r>
              <a:rPr lang="en-US" altLang="en-US" sz="2400" dirty="0"/>
              <a:t> and conveying distinctiveness from competitors.</a:t>
            </a:r>
          </a:p>
          <a:p>
            <a:pPr marL="0" indent="0" algn="just">
              <a:buNone/>
              <a:defRPr/>
            </a:pPr>
            <a:endParaRPr lang="en-GB" altLang="en-US" dirty="0"/>
          </a:p>
        </p:txBody>
      </p:sp>
      <p:sp>
        <p:nvSpPr>
          <p:cNvPr id="25604" name="Slide Number Placeholder 3">
            <a:extLst>
              <a:ext uri="{FF2B5EF4-FFF2-40B4-BE49-F238E27FC236}">
                <a16:creationId xmlns:a16="http://schemas.microsoft.com/office/drawing/2014/main" id="{7F09CBB5-215F-8098-AA7A-3BB897628B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144BA1F-E4E1-4E59-8C83-5E130F9F4CAB}" type="slidenum">
              <a:rPr lang="en-GB" altLang="en-US" sz="1200">
                <a:solidFill>
                  <a:srgbClr val="898989"/>
                </a:solidFill>
              </a:rPr>
              <a:pPr>
                <a:spcBef>
                  <a:spcPct val="0"/>
                </a:spcBef>
                <a:buFontTx/>
                <a:buNone/>
              </a:pPr>
              <a:t>23</a:t>
            </a:fld>
            <a:endParaRPr lang="en-GB" altLang="en-US" sz="1200">
              <a:solidFill>
                <a:srgbClr val="898989"/>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7F8553C6-D657-5C18-40C5-5A3F95C4254B}"/>
              </a:ext>
            </a:extLst>
          </p:cNvPr>
          <p:cNvSpPr>
            <a:spLocks noGrp="1" noChangeArrowheads="1"/>
          </p:cNvSpPr>
          <p:nvPr>
            <p:ph type="title"/>
          </p:nvPr>
        </p:nvSpPr>
        <p:spPr>
          <a:xfrm>
            <a:off x="1752600" y="136526"/>
            <a:ext cx="8763000" cy="625475"/>
          </a:xfrm>
        </p:spPr>
        <p:txBody>
          <a:bodyPr>
            <a:normAutofit fontScale="90000"/>
          </a:bodyPr>
          <a:lstStyle/>
          <a:p>
            <a:br>
              <a:rPr lang="en-GB" altLang="en-US" b="1"/>
            </a:br>
            <a:r>
              <a:rPr lang="en-GB" altLang="en-US" sz="3600" b="1">
                <a:ea typeface="Calibri" panose="020F0502020204030204" pitchFamily="34" charset="0"/>
                <a:cs typeface="Times New Roman" panose="02020603050405020304" pitchFamily="18" charset="0"/>
              </a:rPr>
              <a:t>Service Quality</a:t>
            </a:r>
            <a:br>
              <a:rPr lang="en-GB" altLang="en-US" b="1"/>
            </a:br>
            <a:endParaRPr lang="en-GB" altLang="en-US"/>
          </a:p>
        </p:txBody>
      </p:sp>
      <p:sp>
        <p:nvSpPr>
          <p:cNvPr id="11267" name="Content Placeholder 2">
            <a:extLst>
              <a:ext uri="{FF2B5EF4-FFF2-40B4-BE49-F238E27FC236}">
                <a16:creationId xmlns:a16="http://schemas.microsoft.com/office/drawing/2014/main" id="{FDC2DECA-9EC5-6259-B871-510A79FC0BCB}"/>
              </a:ext>
            </a:extLst>
          </p:cNvPr>
          <p:cNvSpPr>
            <a:spLocks noGrp="1" noChangeArrowheads="1"/>
          </p:cNvSpPr>
          <p:nvPr>
            <p:ph idx="1"/>
          </p:nvPr>
        </p:nvSpPr>
        <p:spPr>
          <a:xfrm>
            <a:off x="1676400" y="762001"/>
            <a:ext cx="8839200" cy="4805363"/>
          </a:xfrm>
        </p:spPr>
        <p:txBody>
          <a:bodyPr/>
          <a:lstStyle/>
          <a:p>
            <a:pPr marL="0" indent="0" algn="just">
              <a:buNone/>
              <a:defRPr/>
            </a:pPr>
            <a:r>
              <a:rPr lang="en-US" altLang="en-US" b="1" dirty="0"/>
              <a:t>The Experience Space:</a:t>
            </a:r>
          </a:p>
          <a:p>
            <a:pPr>
              <a:spcBef>
                <a:spcPct val="0"/>
              </a:spcBef>
              <a:spcAft>
                <a:spcPts val="2400"/>
              </a:spcAft>
              <a:defRPr/>
            </a:pPr>
            <a:endParaRPr lang="en-US" altLang="en-US" sz="2000" dirty="0"/>
          </a:p>
          <a:p>
            <a:pPr>
              <a:spcBef>
                <a:spcPct val="0"/>
              </a:spcBef>
              <a:spcAft>
                <a:spcPts val="2400"/>
              </a:spcAft>
              <a:defRPr/>
            </a:pPr>
            <a:endParaRPr lang="en-US" altLang="en-US" sz="2400" dirty="0"/>
          </a:p>
          <a:p>
            <a:pPr>
              <a:spcBef>
                <a:spcPct val="0"/>
              </a:spcBef>
              <a:spcAft>
                <a:spcPts val="2400"/>
              </a:spcAft>
              <a:defRPr/>
            </a:pPr>
            <a:endParaRPr lang="en-US" altLang="en-US" sz="2400" dirty="0"/>
          </a:p>
          <a:p>
            <a:pPr>
              <a:spcBef>
                <a:spcPct val="0"/>
              </a:spcBef>
              <a:spcAft>
                <a:spcPts val="2400"/>
              </a:spcAft>
              <a:defRPr/>
            </a:pPr>
            <a:endParaRPr lang="en-US" altLang="en-US" sz="2400" dirty="0"/>
          </a:p>
          <a:p>
            <a:pPr>
              <a:spcBef>
                <a:spcPct val="0"/>
              </a:spcBef>
              <a:spcAft>
                <a:spcPts val="2400"/>
              </a:spcAft>
              <a:defRPr/>
            </a:pPr>
            <a:endParaRPr lang="en-US" altLang="en-US" sz="2400" dirty="0"/>
          </a:p>
          <a:p>
            <a:pPr>
              <a:spcBef>
                <a:spcPct val="0"/>
              </a:spcBef>
              <a:spcAft>
                <a:spcPts val="2400"/>
              </a:spcAft>
              <a:defRPr/>
            </a:pPr>
            <a:endParaRPr lang="en-US" altLang="en-US" sz="2400" dirty="0"/>
          </a:p>
          <a:p>
            <a:pPr>
              <a:spcBef>
                <a:spcPct val="0"/>
              </a:spcBef>
              <a:spcAft>
                <a:spcPts val="2400"/>
              </a:spcAft>
              <a:defRPr/>
            </a:pPr>
            <a:endParaRPr lang="en-US" altLang="en-US" sz="2400" dirty="0"/>
          </a:p>
          <a:p>
            <a:pPr marL="0" indent="0" algn="just">
              <a:buNone/>
              <a:defRPr/>
            </a:pPr>
            <a:endParaRPr lang="en-GB" altLang="en-US" dirty="0"/>
          </a:p>
        </p:txBody>
      </p:sp>
      <p:sp>
        <p:nvSpPr>
          <p:cNvPr id="26628" name="Slide Number Placeholder 3">
            <a:extLst>
              <a:ext uri="{FF2B5EF4-FFF2-40B4-BE49-F238E27FC236}">
                <a16:creationId xmlns:a16="http://schemas.microsoft.com/office/drawing/2014/main" id="{275A3C55-F18D-04EB-0B68-6EDBD3A2A72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6F0A832-F29D-4A56-9592-E64E8BF926B7}" type="slidenum">
              <a:rPr lang="en-GB" altLang="en-US" sz="1200">
                <a:solidFill>
                  <a:srgbClr val="898989"/>
                </a:solidFill>
              </a:rPr>
              <a:pPr>
                <a:spcBef>
                  <a:spcPct val="0"/>
                </a:spcBef>
                <a:buFontTx/>
                <a:buNone/>
              </a:pPr>
              <a:t>24</a:t>
            </a:fld>
            <a:endParaRPr lang="en-GB" altLang="en-US" sz="1200">
              <a:solidFill>
                <a:srgbClr val="898989"/>
              </a:solidFill>
            </a:endParaRPr>
          </a:p>
        </p:txBody>
      </p:sp>
      <p:pic>
        <p:nvPicPr>
          <p:cNvPr id="26629" name="Picture 7">
            <a:extLst>
              <a:ext uri="{FF2B5EF4-FFF2-40B4-BE49-F238E27FC236}">
                <a16:creationId xmlns:a16="http://schemas.microsoft.com/office/drawing/2014/main" id="{A46BED7C-29F3-E76F-30A8-885A6ED3D9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24200" y="1420813"/>
            <a:ext cx="5715000" cy="41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51F7182A-DE30-455E-1F02-66B99DD25D81}"/>
              </a:ext>
            </a:extLst>
          </p:cNvPr>
          <p:cNvSpPr>
            <a:spLocks noGrp="1" noChangeArrowheads="1"/>
          </p:cNvSpPr>
          <p:nvPr>
            <p:ph type="title"/>
          </p:nvPr>
        </p:nvSpPr>
        <p:spPr>
          <a:xfrm>
            <a:off x="1752600" y="136526"/>
            <a:ext cx="8763000" cy="625475"/>
          </a:xfrm>
        </p:spPr>
        <p:txBody>
          <a:bodyPr>
            <a:normAutofit fontScale="90000"/>
          </a:bodyPr>
          <a:lstStyle/>
          <a:p>
            <a:br>
              <a:rPr lang="en-GB" altLang="en-US" b="1"/>
            </a:br>
            <a:r>
              <a:rPr lang="en-GB" altLang="en-US" sz="3600" b="1">
                <a:ea typeface="Calibri" panose="020F0502020204030204" pitchFamily="34" charset="0"/>
                <a:cs typeface="Times New Roman" panose="02020603050405020304" pitchFamily="18" charset="0"/>
              </a:rPr>
              <a:t>Service Quality</a:t>
            </a:r>
            <a:br>
              <a:rPr lang="en-GB" altLang="en-US" b="1"/>
            </a:br>
            <a:endParaRPr lang="en-GB" altLang="en-US"/>
          </a:p>
        </p:txBody>
      </p:sp>
      <p:sp>
        <p:nvSpPr>
          <p:cNvPr id="11267" name="Content Placeholder 2">
            <a:extLst>
              <a:ext uri="{FF2B5EF4-FFF2-40B4-BE49-F238E27FC236}">
                <a16:creationId xmlns:a16="http://schemas.microsoft.com/office/drawing/2014/main" id="{F191AA61-A279-28D6-7C96-F0775F3EA04F}"/>
              </a:ext>
            </a:extLst>
          </p:cNvPr>
          <p:cNvSpPr>
            <a:spLocks noGrp="1" noChangeArrowheads="1"/>
          </p:cNvSpPr>
          <p:nvPr>
            <p:ph idx="1"/>
          </p:nvPr>
        </p:nvSpPr>
        <p:spPr>
          <a:xfrm>
            <a:off x="1676400" y="762001"/>
            <a:ext cx="8839200" cy="4805363"/>
          </a:xfrm>
        </p:spPr>
        <p:txBody>
          <a:bodyPr/>
          <a:lstStyle/>
          <a:p>
            <a:pPr marL="0" indent="0" algn="just">
              <a:buNone/>
              <a:defRPr/>
            </a:pPr>
            <a:r>
              <a:rPr lang="en-US" altLang="en-US" b="1" dirty="0"/>
              <a:t>Managing the senses to create the service environment:</a:t>
            </a:r>
          </a:p>
          <a:p>
            <a:pPr>
              <a:defRPr/>
            </a:pPr>
            <a:r>
              <a:rPr lang="en-US" altLang="en-US" sz="2400" dirty="0"/>
              <a:t>Sight</a:t>
            </a:r>
          </a:p>
          <a:p>
            <a:pPr>
              <a:defRPr/>
            </a:pPr>
            <a:r>
              <a:rPr lang="en-US" altLang="en-US" sz="2400" dirty="0"/>
              <a:t>Sound</a:t>
            </a:r>
          </a:p>
          <a:p>
            <a:pPr>
              <a:defRPr/>
            </a:pPr>
            <a:r>
              <a:rPr lang="en-US" altLang="en-US" sz="2400" dirty="0"/>
              <a:t>Touch </a:t>
            </a:r>
          </a:p>
          <a:p>
            <a:pPr>
              <a:defRPr/>
            </a:pPr>
            <a:r>
              <a:rPr lang="en-US" altLang="en-US" sz="2400" dirty="0"/>
              <a:t>Taste</a:t>
            </a:r>
          </a:p>
          <a:p>
            <a:pPr>
              <a:defRPr/>
            </a:pPr>
            <a:r>
              <a:rPr lang="en-US" altLang="en-US" sz="2400" dirty="0"/>
              <a:t>Smell</a:t>
            </a:r>
          </a:p>
          <a:p>
            <a:pPr>
              <a:defRPr/>
            </a:pPr>
            <a:endParaRPr lang="en-US" altLang="en-US" sz="2400" dirty="0"/>
          </a:p>
          <a:p>
            <a:pPr>
              <a:spcBef>
                <a:spcPct val="50000"/>
              </a:spcBef>
              <a:defRPr/>
            </a:pPr>
            <a:endParaRPr lang="en-US" altLang="en-US" sz="1400" dirty="0"/>
          </a:p>
          <a:p>
            <a:pPr>
              <a:spcBef>
                <a:spcPct val="50000"/>
              </a:spcBef>
              <a:defRPr/>
            </a:pPr>
            <a:r>
              <a:rPr lang="en-US" altLang="en-US" sz="1400" i="1" dirty="0"/>
              <a:t>Uniforms are a core marketing feature and are designed to support the brand image of the company. McDonald’s in the United Kingdom have staff uniforms designed by fashion designer Bruce Oldfield.</a:t>
            </a:r>
          </a:p>
        </p:txBody>
      </p:sp>
      <p:sp>
        <p:nvSpPr>
          <p:cNvPr id="27652" name="Slide Number Placeholder 3">
            <a:extLst>
              <a:ext uri="{FF2B5EF4-FFF2-40B4-BE49-F238E27FC236}">
                <a16:creationId xmlns:a16="http://schemas.microsoft.com/office/drawing/2014/main" id="{5368F185-D05C-0EC1-D825-ECB5D82D944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7DAF334-3670-479A-8190-85111916C3AB}" type="slidenum">
              <a:rPr lang="en-GB" altLang="en-US" sz="1200">
                <a:solidFill>
                  <a:srgbClr val="898989"/>
                </a:solidFill>
              </a:rPr>
              <a:pPr>
                <a:spcBef>
                  <a:spcPct val="0"/>
                </a:spcBef>
                <a:buFontTx/>
                <a:buNone/>
              </a:pPr>
              <a:t>25</a:t>
            </a:fld>
            <a:endParaRPr lang="en-GB" altLang="en-US" sz="1200">
              <a:solidFill>
                <a:srgbClr val="898989"/>
              </a:solidFill>
            </a:endParaRPr>
          </a:p>
        </p:txBody>
      </p:sp>
      <p:pic>
        <p:nvPicPr>
          <p:cNvPr id="27653" name="Picture 2">
            <a:extLst>
              <a:ext uri="{FF2B5EF4-FFF2-40B4-BE49-F238E27FC236}">
                <a16:creationId xmlns:a16="http://schemas.microsoft.com/office/drawing/2014/main" id="{0E2E514F-6C22-520B-F85C-718793F44C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38800" y="1600200"/>
            <a:ext cx="3005138"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5094D012-F882-B814-B895-799867C3EE07}"/>
              </a:ext>
            </a:extLst>
          </p:cNvPr>
          <p:cNvSpPr>
            <a:spLocks noGrp="1" noChangeArrowheads="1"/>
          </p:cNvSpPr>
          <p:nvPr>
            <p:ph type="title"/>
          </p:nvPr>
        </p:nvSpPr>
        <p:spPr>
          <a:xfrm>
            <a:off x="1752600" y="136526"/>
            <a:ext cx="8763000" cy="625475"/>
          </a:xfrm>
        </p:spPr>
        <p:txBody>
          <a:bodyPr>
            <a:normAutofit fontScale="90000"/>
          </a:bodyPr>
          <a:lstStyle/>
          <a:p>
            <a:br>
              <a:rPr lang="en-GB" altLang="en-US" b="1"/>
            </a:br>
            <a:r>
              <a:rPr lang="en-GB" altLang="en-US" sz="3600" b="1">
                <a:ea typeface="Calibri" panose="020F0502020204030204" pitchFamily="34" charset="0"/>
                <a:cs typeface="Times New Roman" panose="02020603050405020304" pitchFamily="18" charset="0"/>
              </a:rPr>
              <a:t>Service Quality</a:t>
            </a:r>
            <a:br>
              <a:rPr lang="en-GB" altLang="en-US" b="1"/>
            </a:br>
            <a:endParaRPr lang="en-GB" altLang="en-US"/>
          </a:p>
        </p:txBody>
      </p:sp>
      <p:sp>
        <p:nvSpPr>
          <p:cNvPr id="11267" name="Content Placeholder 2">
            <a:extLst>
              <a:ext uri="{FF2B5EF4-FFF2-40B4-BE49-F238E27FC236}">
                <a16:creationId xmlns:a16="http://schemas.microsoft.com/office/drawing/2014/main" id="{A9AE0CC3-5923-6478-1560-05A2B2CE16FD}"/>
              </a:ext>
            </a:extLst>
          </p:cNvPr>
          <p:cNvSpPr>
            <a:spLocks noGrp="1" noChangeArrowheads="1"/>
          </p:cNvSpPr>
          <p:nvPr>
            <p:ph idx="1"/>
          </p:nvPr>
        </p:nvSpPr>
        <p:spPr>
          <a:xfrm>
            <a:off x="1676400" y="762001"/>
            <a:ext cx="8839200" cy="4805363"/>
          </a:xfrm>
        </p:spPr>
        <p:txBody>
          <a:bodyPr/>
          <a:lstStyle/>
          <a:p>
            <a:pPr marL="457200" lvl="1" indent="0">
              <a:buNone/>
              <a:defRPr/>
            </a:pPr>
            <a:r>
              <a:rPr lang="en-GB" altLang="en-US" sz="3200" b="1" dirty="0"/>
              <a:t>Challenges with Service Quality are:</a:t>
            </a:r>
          </a:p>
          <a:p>
            <a:pPr algn="just">
              <a:lnSpc>
                <a:spcPct val="90000"/>
              </a:lnSpc>
              <a:spcBef>
                <a:spcPct val="40000"/>
              </a:spcBef>
              <a:defRPr/>
            </a:pPr>
            <a:r>
              <a:rPr lang="en-GB" altLang="en-US" sz="3000" dirty="0"/>
              <a:t>Customer value is dynamic not static</a:t>
            </a:r>
          </a:p>
          <a:p>
            <a:pPr algn="just">
              <a:lnSpc>
                <a:spcPct val="90000"/>
              </a:lnSpc>
              <a:spcBef>
                <a:spcPct val="40000"/>
              </a:spcBef>
              <a:defRPr/>
            </a:pPr>
            <a:r>
              <a:rPr lang="en-GB" altLang="en-US" sz="3000" dirty="0"/>
              <a:t>Customer expectations often change</a:t>
            </a:r>
          </a:p>
          <a:p>
            <a:pPr algn="just">
              <a:lnSpc>
                <a:spcPct val="90000"/>
              </a:lnSpc>
              <a:spcBef>
                <a:spcPct val="40000"/>
              </a:spcBef>
              <a:defRPr/>
            </a:pPr>
            <a:r>
              <a:rPr lang="en-GB" altLang="en-US" sz="3000" dirty="0"/>
              <a:t>Different customers have different expectations</a:t>
            </a:r>
          </a:p>
          <a:p>
            <a:pPr algn="just">
              <a:lnSpc>
                <a:spcPct val="90000"/>
              </a:lnSpc>
              <a:spcBef>
                <a:spcPct val="40000"/>
              </a:spcBef>
              <a:defRPr/>
            </a:pPr>
            <a:r>
              <a:rPr lang="en-GB" altLang="en-US" sz="3000" dirty="0"/>
              <a:t>Each customer contact is a “moment of truth”</a:t>
            </a:r>
          </a:p>
          <a:p>
            <a:pPr algn="just">
              <a:lnSpc>
                <a:spcPct val="90000"/>
              </a:lnSpc>
              <a:spcBef>
                <a:spcPct val="40000"/>
              </a:spcBef>
              <a:defRPr/>
            </a:pPr>
            <a:r>
              <a:rPr lang="en-GB" altLang="en-US" sz="3000" dirty="0"/>
              <a:t>Customer participation can affect perception of quality</a:t>
            </a:r>
          </a:p>
          <a:p>
            <a:pPr algn="just">
              <a:lnSpc>
                <a:spcPct val="90000"/>
              </a:lnSpc>
              <a:spcBef>
                <a:spcPct val="40000"/>
              </a:spcBef>
              <a:defRPr/>
            </a:pPr>
            <a:r>
              <a:rPr lang="en-GB" altLang="en-US" sz="3000" dirty="0"/>
              <a:t>Fail-</a:t>
            </a:r>
            <a:r>
              <a:rPr lang="en-GB" altLang="en-US" sz="3000" dirty="0" err="1"/>
              <a:t>safing</a:t>
            </a:r>
            <a:r>
              <a:rPr lang="en-GB" altLang="en-US" sz="3000" dirty="0"/>
              <a:t> must be designed into the system</a:t>
            </a:r>
          </a:p>
          <a:p>
            <a:pPr marL="0" indent="0" algn="just">
              <a:buNone/>
              <a:defRPr/>
            </a:pPr>
            <a:endParaRPr lang="en-GB" altLang="en-US" dirty="0"/>
          </a:p>
        </p:txBody>
      </p:sp>
      <p:sp>
        <p:nvSpPr>
          <p:cNvPr id="28676" name="Slide Number Placeholder 3">
            <a:extLst>
              <a:ext uri="{FF2B5EF4-FFF2-40B4-BE49-F238E27FC236}">
                <a16:creationId xmlns:a16="http://schemas.microsoft.com/office/drawing/2014/main" id="{5EB70ABB-4D9B-EEC6-C1BB-C25A764D65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221DC44-3738-4F71-9A9D-6A4F4593B4C6}" type="slidenum">
              <a:rPr lang="en-GB" altLang="en-US" sz="1200">
                <a:solidFill>
                  <a:srgbClr val="898989"/>
                </a:solidFill>
              </a:rPr>
              <a:pPr>
                <a:spcBef>
                  <a:spcPct val="0"/>
                </a:spcBef>
                <a:buFontTx/>
                <a:buNone/>
              </a:pPr>
              <a:t>26</a:t>
            </a:fld>
            <a:endParaRPr lang="en-GB" altLang="en-US" sz="1200">
              <a:solidFill>
                <a:srgbClr val="898989"/>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D74BA017-29E9-23A6-61DE-DEE45799F393}"/>
              </a:ext>
            </a:extLst>
          </p:cNvPr>
          <p:cNvSpPr>
            <a:spLocks noGrp="1" noChangeArrowheads="1"/>
          </p:cNvSpPr>
          <p:nvPr>
            <p:ph type="title"/>
          </p:nvPr>
        </p:nvSpPr>
        <p:spPr>
          <a:xfrm>
            <a:off x="1752600" y="136526"/>
            <a:ext cx="8763000" cy="625475"/>
          </a:xfrm>
        </p:spPr>
        <p:txBody>
          <a:bodyPr>
            <a:normAutofit fontScale="90000"/>
          </a:bodyPr>
          <a:lstStyle/>
          <a:p>
            <a:br>
              <a:rPr lang="en-GB" altLang="en-US" b="1"/>
            </a:br>
            <a:r>
              <a:rPr lang="en-GB" altLang="en-US" sz="3600" b="1">
                <a:ea typeface="Calibri" panose="020F0502020204030204" pitchFamily="34" charset="0"/>
                <a:cs typeface="Times New Roman" panose="02020603050405020304" pitchFamily="18" charset="0"/>
              </a:rPr>
              <a:t>Service Quality</a:t>
            </a:r>
            <a:br>
              <a:rPr lang="en-GB" altLang="en-US" b="1"/>
            </a:br>
            <a:endParaRPr lang="en-GB" altLang="en-US"/>
          </a:p>
        </p:txBody>
      </p:sp>
      <p:sp>
        <p:nvSpPr>
          <p:cNvPr id="11267" name="Content Placeholder 2">
            <a:extLst>
              <a:ext uri="{FF2B5EF4-FFF2-40B4-BE49-F238E27FC236}">
                <a16:creationId xmlns:a16="http://schemas.microsoft.com/office/drawing/2014/main" id="{6F07B7B7-5FF9-794A-3FAE-F4A5347204ED}"/>
              </a:ext>
            </a:extLst>
          </p:cNvPr>
          <p:cNvSpPr>
            <a:spLocks noGrp="1" noChangeArrowheads="1"/>
          </p:cNvSpPr>
          <p:nvPr>
            <p:ph idx="1"/>
          </p:nvPr>
        </p:nvSpPr>
        <p:spPr>
          <a:xfrm>
            <a:off x="1676400" y="762001"/>
            <a:ext cx="8839200" cy="4805363"/>
          </a:xfrm>
        </p:spPr>
        <p:txBody>
          <a:bodyPr/>
          <a:lstStyle/>
          <a:p>
            <a:pPr marL="0" indent="0" algn="just">
              <a:buNone/>
              <a:defRPr/>
            </a:pPr>
            <a:r>
              <a:rPr lang="en-US" altLang="en-US" sz="4400" b="1" dirty="0"/>
              <a:t>Marketing Discussion</a:t>
            </a:r>
            <a:r>
              <a:rPr lang="en-US" altLang="en-US" sz="4000" b="1" dirty="0"/>
              <a:t>:</a:t>
            </a:r>
          </a:p>
          <a:p>
            <a:pPr>
              <a:spcBef>
                <a:spcPct val="0"/>
              </a:spcBef>
              <a:spcAft>
                <a:spcPts val="2400"/>
              </a:spcAft>
              <a:buNone/>
              <a:defRPr/>
            </a:pPr>
            <a:r>
              <a:rPr lang="en-US" altLang="en-US" dirty="0"/>
              <a:t>How would you design a service experience using all the five senses within the following areas: </a:t>
            </a:r>
          </a:p>
          <a:p>
            <a:pPr lvl="1">
              <a:spcBef>
                <a:spcPct val="0"/>
              </a:spcBef>
              <a:spcAft>
                <a:spcPts val="2400"/>
              </a:spcAft>
              <a:defRPr/>
            </a:pPr>
            <a:r>
              <a:rPr lang="en-US" altLang="en-US" dirty="0"/>
              <a:t>A fast-food restaurant</a:t>
            </a:r>
          </a:p>
          <a:p>
            <a:pPr lvl="1">
              <a:spcBef>
                <a:spcPct val="0"/>
              </a:spcBef>
              <a:spcAft>
                <a:spcPts val="2400"/>
              </a:spcAft>
              <a:defRPr/>
            </a:pPr>
            <a:r>
              <a:rPr lang="en-US" altLang="en-US" dirty="0"/>
              <a:t>A top-quality clothes shop</a:t>
            </a:r>
          </a:p>
          <a:p>
            <a:pPr lvl="1">
              <a:spcBef>
                <a:spcPct val="0"/>
              </a:spcBef>
              <a:spcAft>
                <a:spcPts val="2400"/>
              </a:spcAft>
              <a:defRPr/>
            </a:pPr>
            <a:r>
              <a:rPr lang="en-US" altLang="en-US" dirty="0"/>
              <a:t>A middle-income hairdresser</a:t>
            </a:r>
            <a:endParaRPr lang="en-GB" altLang="en-US" dirty="0"/>
          </a:p>
        </p:txBody>
      </p:sp>
      <p:sp>
        <p:nvSpPr>
          <p:cNvPr id="29700" name="Slide Number Placeholder 3">
            <a:extLst>
              <a:ext uri="{FF2B5EF4-FFF2-40B4-BE49-F238E27FC236}">
                <a16:creationId xmlns:a16="http://schemas.microsoft.com/office/drawing/2014/main" id="{EB3B5D0F-360F-317A-D030-455B5C63CF9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3CBC5CB-5123-4A24-82E4-CFB6E5620242}" type="slidenum">
              <a:rPr lang="en-GB" altLang="en-US" sz="1200">
                <a:solidFill>
                  <a:srgbClr val="898989"/>
                </a:solidFill>
              </a:rPr>
              <a:pPr>
                <a:spcBef>
                  <a:spcPct val="0"/>
                </a:spcBef>
                <a:buFontTx/>
                <a:buNone/>
              </a:pPr>
              <a:t>27</a:t>
            </a:fld>
            <a:endParaRPr lang="en-GB" altLang="en-US" sz="1200">
              <a:solidFill>
                <a:srgbClr val="898989"/>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37EF4A05-9608-6C58-50F3-824874F0530E}"/>
              </a:ext>
            </a:extLst>
          </p:cNvPr>
          <p:cNvSpPr>
            <a:spLocks noGrp="1" noChangeArrowheads="1"/>
          </p:cNvSpPr>
          <p:nvPr>
            <p:ph type="title"/>
          </p:nvPr>
        </p:nvSpPr>
        <p:spPr>
          <a:xfrm>
            <a:off x="1609726" y="136526"/>
            <a:ext cx="8829675" cy="701675"/>
          </a:xfrm>
        </p:spPr>
        <p:txBody>
          <a:bodyPr/>
          <a:lstStyle/>
          <a:p>
            <a:pPr eaLnBrk="1" hangingPunct="1"/>
            <a:r>
              <a:rPr lang="en-GB" altLang="en-US" sz="2800" b="1">
                <a:ea typeface="Calibri" panose="020F0502020204030204" pitchFamily="34" charset="0"/>
                <a:cs typeface="Times New Roman" panose="02020603050405020304" pitchFamily="18" charset="0"/>
              </a:rPr>
              <a:t>Further Readings for Week 5.</a:t>
            </a:r>
          </a:p>
        </p:txBody>
      </p:sp>
      <p:sp>
        <p:nvSpPr>
          <p:cNvPr id="9219" name="Rectangle 3">
            <a:extLst>
              <a:ext uri="{FF2B5EF4-FFF2-40B4-BE49-F238E27FC236}">
                <a16:creationId xmlns:a16="http://schemas.microsoft.com/office/drawing/2014/main" id="{9ED6E0DD-72C8-024D-6739-2C8DE6D6E99D}"/>
              </a:ext>
            </a:extLst>
          </p:cNvPr>
          <p:cNvSpPr>
            <a:spLocks noGrp="1" noChangeArrowheads="1"/>
          </p:cNvSpPr>
          <p:nvPr>
            <p:ph idx="1"/>
          </p:nvPr>
        </p:nvSpPr>
        <p:spPr>
          <a:xfrm>
            <a:off x="1514475" y="990600"/>
            <a:ext cx="9067800" cy="4724400"/>
          </a:xfrm>
        </p:spPr>
        <p:txBody>
          <a:bodyPr/>
          <a:lstStyle/>
          <a:p>
            <a:pPr marL="0" indent="0" algn="just">
              <a:buNone/>
              <a:defRPr/>
            </a:pPr>
            <a:r>
              <a:rPr lang="en-GB" sz="2400" b="1" dirty="0"/>
              <a:t>Article:</a:t>
            </a:r>
            <a:endParaRPr lang="en-GB" sz="2400" dirty="0"/>
          </a:p>
          <a:p>
            <a:pPr algn="just">
              <a:defRPr/>
            </a:pPr>
            <a:r>
              <a:rPr lang="en-GB" sz="2400" dirty="0"/>
              <a:t>Parasuraman, A., Valarie Zeithaml, and Leonard Berry (1985), "A Conceptual Model of Service Quality and Its Implications for Future Research," Journal of Marketing, 49 (Fall), 41-50 </a:t>
            </a:r>
          </a:p>
          <a:p>
            <a:pPr algn="just">
              <a:defRPr/>
            </a:pPr>
            <a:r>
              <a:rPr lang="en-US" altLang="en-US" sz="2400" dirty="0"/>
              <a:t>Prahalad, C. K. and Ramaswamy, V. (2003) The New Frontier of Experience Innovation, </a:t>
            </a:r>
            <a:r>
              <a:rPr lang="en-US" altLang="en-US" sz="2400" i="1" dirty="0"/>
              <a:t>MIT Sloan Management Review</a:t>
            </a:r>
            <a:r>
              <a:rPr lang="en-US" altLang="en-US" sz="2400" dirty="0"/>
              <a:t>, 44(4), 12–18.</a:t>
            </a:r>
            <a:endParaRPr lang="en-GB" sz="2400" dirty="0"/>
          </a:p>
          <a:p>
            <a:pPr algn="just">
              <a:defRPr/>
            </a:pPr>
            <a:endParaRPr lang="en-GB" sz="2400" dirty="0"/>
          </a:p>
          <a:p>
            <a:pPr marL="0" indent="0" algn="just">
              <a:buNone/>
              <a:defRPr/>
            </a:pPr>
            <a:r>
              <a:rPr lang="en-GB" sz="2400" b="1" dirty="0"/>
              <a:t>Case Study:</a:t>
            </a:r>
          </a:p>
          <a:p>
            <a:pPr marL="0" indent="0" algn="just">
              <a:buNone/>
              <a:defRPr/>
            </a:pPr>
            <a:r>
              <a:rPr lang="en-GB" sz="2400" b="1" dirty="0"/>
              <a:t>Cheap but no Longer Nasty - Evolution at Ryanair</a:t>
            </a:r>
          </a:p>
          <a:p>
            <a:pPr marL="0" indent="0" algn="just">
              <a:buNone/>
              <a:defRPr/>
            </a:pPr>
            <a:endParaRPr lang="en-GB" sz="2400" b="1" dirty="0"/>
          </a:p>
          <a:p>
            <a:pPr marL="0" indent="0" algn="just">
              <a:buNone/>
              <a:defRPr/>
            </a:pPr>
            <a:endParaRPr lang="en-GB" altLang="en-US" sz="2400" b="1" dirty="0">
              <a:solidFill>
                <a:srgbClr val="0070C0"/>
              </a:solidFill>
              <a:latin typeface="Tahoma" panose="020B0604030504040204" pitchFamily="34" charset="0"/>
              <a:cs typeface="Times New Roman" panose="02020603050405020304" pitchFamily="18" charset="0"/>
            </a:endParaRPr>
          </a:p>
          <a:p>
            <a:pPr marL="0" indent="0" algn="just">
              <a:buNone/>
              <a:defRPr/>
            </a:pPr>
            <a:endParaRPr lang="en-GB" altLang="en-US" sz="2400" b="1" dirty="0">
              <a:solidFill>
                <a:srgbClr val="0070C0"/>
              </a:solidFill>
              <a:latin typeface="Tahoma" panose="020B0604030504040204" pitchFamily="34" charset="0"/>
              <a:cs typeface="Times New Roman" panose="02020603050405020304" pitchFamily="18" charset="0"/>
            </a:endParaRPr>
          </a:p>
        </p:txBody>
      </p:sp>
      <p:sp>
        <p:nvSpPr>
          <p:cNvPr id="30724" name="Slide Number Placeholder 4">
            <a:extLst>
              <a:ext uri="{FF2B5EF4-FFF2-40B4-BE49-F238E27FC236}">
                <a16:creationId xmlns:a16="http://schemas.microsoft.com/office/drawing/2014/main" id="{B84842CB-7934-4F6B-C4A9-D3A2BDF9A4F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EDC27FF-63CA-4ACD-B6FC-686DCBB12663}" type="slidenum">
              <a:rPr lang="en-GB" altLang="en-US" sz="1200">
                <a:solidFill>
                  <a:srgbClr val="898989"/>
                </a:solidFill>
                <a:latin typeface="Arial" panose="020B0604020202020204" pitchFamily="34" charset="0"/>
              </a:rPr>
              <a:pPr>
                <a:spcBef>
                  <a:spcPct val="0"/>
                </a:spcBef>
                <a:buFontTx/>
                <a:buNone/>
              </a:pPr>
              <a:t>28</a:t>
            </a:fld>
            <a:endParaRPr lang="en-GB" altLang="en-US" sz="1200">
              <a:solidFill>
                <a:srgbClr val="898989"/>
              </a:solidFill>
              <a:latin typeface="Arial" panose="020B0604020202020204" pitchFamily="34" charset="0"/>
            </a:endParaRPr>
          </a:p>
        </p:txBody>
      </p:sp>
      <p:pic>
        <p:nvPicPr>
          <p:cNvPr id="30725" name="Picture 3">
            <a:extLst>
              <a:ext uri="{FF2B5EF4-FFF2-40B4-BE49-F238E27FC236}">
                <a16:creationId xmlns:a16="http://schemas.microsoft.com/office/drawing/2014/main" id="{CBACCB1B-9A0D-312E-B437-FFEBED02D3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51989"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D0F4C918-BEEA-90AF-8BA8-2AEFEEE32A79}"/>
              </a:ext>
            </a:extLst>
          </p:cNvPr>
          <p:cNvSpPr>
            <a:spLocks noGrp="1" noChangeArrowheads="1"/>
          </p:cNvSpPr>
          <p:nvPr>
            <p:ph type="title"/>
          </p:nvPr>
        </p:nvSpPr>
        <p:spPr>
          <a:xfrm>
            <a:off x="1609726" y="106364"/>
            <a:ext cx="8829675" cy="731837"/>
          </a:xfrm>
        </p:spPr>
        <p:txBody>
          <a:bodyPr/>
          <a:lstStyle/>
          <a:p>
            <a:pPr eaLnBrk="1" hangingPunct="1"/>
            <a:r>
              <a:rPr lang="en-GB" altLang="en-US" sz="2800" b="1">
                <a:ea typeface="Calibri" panose="020F0502020204030204" pitchFamily="34" charset="0"/>
                <a:cs typeface="Times New Roman" panose="02020603050405020304" pitchFamily="18" charset="0"/>
              </a:rPr>
              <a:t>References.</a:t>
            </a:r>
          </a:p>
        </p:txBody>
      </p:sp>
      <p:sp>
        <p:nvSpPr>
          <p:cNvPr id="32771" name="Rectangle 3">
            <a:extLst>
              <a:ext uri="{FF2B5EF4-FFF2-40B4-BE49-F238E27FC236}">
                <a16:creationId xmlns:a16="http://schemas.microsoft.com/office/drawing/2014/main" id="{656DE7D8-FE42-E7CE-290F-B873E61CEA96}"/>
              </a:ext>
            </a:extLst>
          </p:cNvPr>
          <p:cNvSpPr>
            <a:spLocks noGrp="1" noChangeArrowheads="1"/>
          </p:cNvSpPr>
          <p:nvPr>
            <p:ph idx="1"/>
          </p:nvPr>
        </p:nvSpPr>
        <p:spPr>
          <a:xfrm>
            <a:off x="1514475" y="838200"/>
            <a:ext cx="9067800" cy="4800600"/>
          </a:xfrm>
        </p:spPr>
        <p:txBody>
          <a:bodyPr/>
          <a:lstStyle/>
          <a:p>
            <a:pPr algn="just"/>
            <a:r>
              <a:rPr lang="en-GB" altLang="en-US" sz="2000"/>
              <a:t>Dawkins, P. and F. Reichheld (1990), "Customer Retention as a Competitive Weapon," Directors and Boards, 14 (Summer), 42-47 </a:t>
            </a:r>
          </a:p>
          <a:p>
            <a:pPr algn="just"/>
            <a:r>
              <a:rPr lang="en-GB" altLang="en-US" sz="2000"/>
              <a:t>Estañol, M., Marcos, E., Oriol, X., Pérez, F.J., Teniente, E., Vara, J.M.: Validation of service blueprint models by means of formal simulation techniques. In: ServiceOriented Computing, ICSOC 2017. pp. 8095. Springer (2017) </a:t>
            </a:r>
          </a:p>
          <a:p>
            <a:pPr algn="just"/>
            <a:r>
              <a:rPr lang="en-US" altLang="en-US" sz="2000"/>
              <a:t>Gummesson, E., (2002) </a:t>
            </a:r>
            <a:r>
              <a:rPr lang="en-US" altLang="en-US" sz="2000" i="1"/>
              <a:t>Total Relationship Marketing, </a:t>
            </a:r>
            <a:r>
              <a:rPr lang="en-US" altLang="en-US" sz="2000"/>
              <a:t>2nd edn, London: Elsevier </a:t>
            </a:r>
          </a:p>
          <a:p>
            <a:pPr algn="just"/>
            <a:r>
              <a:rPr lang="en-US" altLang="en-US" sz="2000"/>
              <a:t>Metters, King-Metters, Pullman, Walton (2006).  </a:t>
            </a:r>
            <a:r>
              <a:rPr lang="en-US" altLang="en-US" sz="2000" i="1"/>
              <a:t>Successful Service Operations Management</a:t>
            </a:r>
            <a:r>
              <a:rPr lang="en-US" altLang="en-US" sz="2000"/>
              <a:t> 2ed., Thomson.</a:t>
            </a:r>
          </a:p>
          <a:p>
            <a:pPr algn="just"/>
            <a:r>
              <a:rPr lang="en-GB" altLang="en-US" sz="2000"/>
              <a:t>Parasuraman, A., Valarie Zeithaml, and Leonard Berry (1985), "A Conceptual Model of Service Quality and Its Implications for Future Research," Journal of Marketing, 49 (Fall), 41-50. </a:t>
            </a:r>
          </a:p>
          <a:p>
            <a:pPr algn="just"/>
            <a:r>
              <a:rPr lang="en-US" altLang="en-US" sz="2000"/>
              <a:t>Prahalad, C. K. and Ramaswamy, V. (2003). The New Frontier of Experience Innovation, </a:t>
            </a:r>
            <a:r>
              <a:rPr lang="en-US" altLang="en-US" sz="2000" i="1"/>
              <a:t>MIT Sloan Management Review</a:t>
            </a:r>
            <a:r>
              <a:rPr lang="en-US" altLang="en-US" sz="2000"/>
              <a:t>, 44(4), 12–18</a:t>
            </a:r>
            <a:r>
              <a:rPr lang="en-US" altLang="en-US" sz="2400"/>
              <a:t>.</a:t>
            </a:r>
            <a:endParaRPr lang="en-GB" altLang="en-US" sz="2400"/>
          </a:p>
          <a:p>
            <a:pPr algn="just"/>
            <a:endParaRPr lang="en-GB" altLang="en-US" sz="1600"/>
          </a:p>
          <a:p>
            <a:pPr algn="just"/>
            <a:endParaRPr lang="en-GB" altLang="en-US" sz="1600"/>
          </a:p>
        </p:txBody>
      </p:sp>
      <p:sp>
        <p:nvSpPr>
          <p:cNvPr id="32772" name="Slide Number Placeholder 4">
            <a:extLst>
              <a:ext uri="{FF2B5EF4-FFF2-40B4-BE49-F238E27FC236}">
                <a16:creationId xmlns:a16="http://schemas.microsoft.com/office/drawing/2014/main" id="{92B92B60-D50C-0B23-2463-86C7DA0C0B4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1D44397-774F-43C2-88C2-4451337BDF26}" type="slidenum">
              <a:rPr lang="en-GB" altLang="en-US" sz="1200">
                <a:solidFill>
                  <a:srgbClr val="898989"/>
                </a:solidFill>
                <a:latin typeface="Arial" panose="020B0604020202020204" pitchFamily="34" charset="0"/>
              </a:rPr>
              <a:pPr>
                <a:spcBef>
                  <a:spcPct val="0"/>
                </a:spcBef>
                <a:buFontTx/>
                <a:buNone/>
              </a:pPr>
              <a:t>29</a:t>
            </a:fld>
            <a:endParaRPr lang="en-GB" altLang="en-US" sz="1200">
              <a:solidFill>
                <a:srgbClr val="898989"/>
              </a:solidFill>
              <a:latin typeface="Arial" panose="020B0604020202020204" pitchFamily="34" charset="0"/>
            </a:endParaRPr>
          </a:p>
        </p:txBody>
      </p:sp>
      <p:pic>
        <p:nvPicPr>
          <p:cNvPr id="32773" name="Picture 3">
            <a:extLst>
              <a:ext uri="{FF2B5EF4-FFF2-40B4-BE49-F238E27FC236}">
                <a16:creationId xmlns:a16="http://schemas.microsoft.com/office/drawing/2014/main" id="{8534C652-FB5B-974F-8EB1-96C5FC5AEB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51989"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DC037EBA-2DBF-24F6-2EFA-D212464A9476}"/>
              </a:ext>
            </a:extLst>
          </p:cNvPr>
          <p:cNvSpPr>
            <a:spLocks noGrp="1" noChangeArrowheads="1"/>
          </p:cNvSpPr>
          <p:nvPr>
            <p:ph type="title"/>
          </p:nvPr>
        </p:nvSpPr>
        <p:spPr>
          <a:xfrm>
            <a:off x="1676400" y="152400"/>
            <a:ext cx="8534400" cy="990600"/>
          </a:xfrm>
        </p:spPr>
        <p:txBody>
          <a:bodyPr/>
          <a:lstStyle/>
          <a:p>
            <a:r>
              <a:rPr lang="en-GB" altLang="en-US" sz="4000" b="1"/>
              <a:t>Marketing Management</a:t>
            </a:r>
            <a:endParaRPr lang="en-GB" altLang="en-US" sz="4000"/>
          </a:p>
        </p:txBody>
      </p:sp>
      <p:sp>
        <p:nvSpPr>
          <p:cNvPr id="34819" name="Rectangle 3">
            <a:extLst>
              <a:ext uri="{FF2B5EF4-FFF2-40B4-BE49-F238E27FC236}">
                <a16:creationId xmlns:a16="http://schemas.microsoft.com/office/drawing/2014/main" id="{5890C3D6-CE3D-3824-43F7-F80186C818E7}"/>
              </a:ext>
            </a:extLst>
          </p:cNvPr>
          <p:cNvSpPr>
            <a:spLocks noGrp="1" noChangeArrowheads="1"/>
          </p:cNvSpPr>
          <p:nvPr>
            <p:ph type="body" idx="1"/>
          </p:nvPr>
        </p:nvSpPr>
        <p:spPr>
          <a:xfrm>
            <a:off x="1819275" y="1066800"/>
            <a:ext cx="8534400" cy="4191000"/>
          </a:xfrm>
        </p:spPr>
        <p:txBody>
          <a:bodyPr/>
          <a:lstStyle/>
          <a:p>
            <a:pPr>
              <a:lnSpc>
                <a:spcPct val="90000"/>
              </a:lnSpc>
              <a:buFont typeface="Wingdings" panose="05000000000000000000" pitchFamily="2" charset="2"/>
              <a:buNone/>
            </a:pPr>
            <a:endParaRPr lang="en-GB" altLang="en-US" sz="2400"/>
          </a:p>
          <a:p>
            <a:pPr algn="ctr">
              <a:lnSpc>
                <a:spcPct val="90000"/>
              </a:lnSpc>
              <a:buFont typeface="Wingdings" panose="05000000000000000000" pitchFamily="2" charset="2"/>
              <a:buNone/>
            </a:pPr>
            <a:r>
              <a:rPr lang="en-GB" altLang="en-US" sz="4000" b="1"/>
              <a:t>    Any Question</a:t>
            </a:r>
          </a:p>
          <a:p>
            <a:pPr>
              <a:lnSpc>
                <a:spcPct val="90000"/>
              </a:lnSpc>
              <a:buFont typeface="Wingdings" panose="05000000000000000000" pitchFamily="2" charset="2"/>
              <a:buNone/>
            </a:pPr>
            <a:endParaRPr lang="en-GB" altLang="en-US" sz="2400"/>
          </a:p>
        </p:txBody>
      </p:sp>
      <p:pic>
        <p:nvPicPr>
          <p:cNvPr id="34820" name="Picture 5" descr="Image result for any questions gif">
            <a:extLst>
              <a:ext uri="{FF2B5EF4-FFF2-40B4-BE49-F238E27FC236}">
                <a16:creationId xmlns:a16="http://schemas.microsoft.com/office/drawing/2014/main" id="{F24AC536-6508-C305-5AE6-95DE1AD4D2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43200" y="2286000"/>
            <a:ext cx="6553200"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TotalTime>
  <Words>1946</Words>
  <Application>Microsoft Office PowerPoint</Application>
  <PresentationFormat>Widescreen</PresentationFormat>
  <Paragraphs>294</Paragraphs>
  <Slides>30</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Arial</vt:lpstr>
      <vt:lpstr>Calibri</vt:lpstr>
      <vt:lpstr>Calibri Light</vt:lpstr>
      <vt:lpstr>Linux Libertine</vt:lpstr>
      <vt:lpstr>Myriad Pro</vt:lpstr>
      <vt:lpstr>Tahoma</vt:lpstr>
      <vt:lpstr>Wingdings</vt:lpstr>
      <vt:lpstr>Office Theme</vt:lpstr>
      <vt:lpstr>MBA – Master of Business Administration  LCMB7024   Marketing Management   </vt:lpstr>
      <vt:lpstr>          Week 4 Lecture  7 Service Quality         </vt:lpstr>
      <vt:lpstr> Service Quality </vt:lpstr>
      <vt:lpstr> Service Defined </vt:lpstr>
      <vt:lpstr> Service Quality </vt:lpstr>
      <vt:lpstr> Service Quality </vt:lpstr>
      <vt:lpstr> Service Quality </vt:lpstr>
      <vt:lpstr>THE SERVQUAL MODEL  </vt:lpstr>
      <vt:lpstr>Summary of SERVQUAL Items </vt:lpstr>
      <vt:lpstr>Examples of matched pairs of items in the SERVQUAL questionnaire  </vt:lpstr>
      <vt:lpstr>The Model of Service Quality </vt:lpstr>
      <vt:lpstr>The Model of Service Quality</vt:lpstr>
      <vt:lpstr>THE GAP MODEL </vt:lpstr>
      <vt:lpstr>PowerPoint Presentation</vt:lpstr>
      <vt:lpstr> Service Quality </vt:lpstr>
      <vt:lpstr> Service Quality </vt:lpstr>
      <vt:lpstr> Service Quality </vt:lpstr>
      <vt:lpstr> Service Quality </vt:lpstr>
      <vt:lpstr> Service Quality </vt:lpstr>
      <vt:lpstr> Service Quality </vt:lpstr>
      <vt:lpstr>Service Quality</vt:lpstr>
      <vt:lpstr> Service Quality </vt:lpstr>
      <vt:lpstr> Service Quality </vt:lpstr>
      <vt:lpstr> Service Quality </vt:lpstr>
      <vt:lpstr> Service Quality </vt:lpstr>
      <vt:lpstr> Service Quality </vt:lpstr>
      <vt:lpstr> Service Quality </vt:lpstr>
      <vt:lpstr>Further Readings for Week 5.</vt:lpstr>
      <vt:lpstr>References.</vt:lpstr>
      <vt:lpstr>Marketing Management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 Master of Business Administration  LCMB7024   Marketing Management</dc:title>
  <dc:creator>Efua Adams</dc:creator>
  <cp:lastModifiedBy>Efua Adams</cp:lastModifiedBy>
  <cp:revision>6</cp:revision>
  <dcterms:created xsi:type="dcterms:W3CDTF">2023-09-08T19:28:32Z</dcterms:created>
  <dcterms:modified xsi:type="dcterms:W3CDTF">2023-10-03T12:34:35Z</dcterms:modified>
</cp:coreProperties>
</file>