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80" r:id="rId12"/>
    <p:sldId id="266" r:id="rId13"/>
    <p:sldId id="267" r:id="rId14"/>
    <p:sldId id="268" r:id="rId15"/>
    <p:sldId id="269" r:id="rId16"/>
    <p:sldId id="270" r:id="rId17"/>
    <p:sldId id="281" r:id="rId18"/>
    <p:sldId id="272" r:id="rId19"/>
    <p:sldId id="283" r:id="rId20"/>
    <p:sldId id="282" r:id="rId21"/>
    <p:sldId id="274" r:id="rId22"/>
    <p:sldId id="275" r:id="rId23"/>
    <p:sldId id="276" r:id="rId24"/>
    <p:sldId id="277" r:id="rId25"/>
    <p:sldId id="278" r:id="rId26"/>
  </p:sldIdLst>
  <p:sldSz cx="9144000" cy="5143500" type="screen16x9"/>
  <p:notesSz cx="6858000" cy="9144000"/>
  <p:embeddedFontLst>
    <p:embeddedFont>
      <p:font typeface="Corbel" panose="020B0503020204020204" pitchFamily="34" charset="0"/>
      <p:regular r:id="rId28"/>
      <p:bold r:id="rId29"/>
      <p:italic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hUk3xUa9e22Mw6x1OFNpxTMniBp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8954" autoAdjust="0"/>
  </p:normalViewPr>
  <p:slideViewPr>
    <p:cSldViewPr snapToGrid="0">
      <p:cViewPr varScale="1">
        <p:scale>
          <a:sx n="64" d="100"/>
          <a:sy n="64" d="100"/>
        </p:scale>
        <p:origin x="2002" y="5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customschemas.google.com/relationships/presentationmetadata" Target="metadata"/><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nuel kalu" userId="7813122ccf0236ad" providerId="LiveId" clId="{4A080494-2167-4856-A921-A52D98B7F339}"/>
    <pc:docChg chg="undo custSel modSld">
      <pc:chgData name="Emmanuel kalu" userId="7813122ccf0236ad" providerId="LiveId" clId="{4A080494-2167-4856-A921-A52D98B7F339}" dt="2025-11-10T12:55:03.767" v="140" actId="14100"/>
      <pc:docMkLst>
        <pc:docMk/>
      </pc:docMkLst>
      <pc:sldChg chg="addSp delSp modSp mod">
        <pc:chgData name="Emmanuel kalu" userId="7813122ccf0236ad" providerId="LiveId" clId="{4A080494-2167-4856-A921-A52D98B7F339}" dt="2025-11-10T12:55:03.767" v="140" actId="14100"/>
        <pc:sldMkLst>
          <pc:docMk/>
          <pc:sldMk cId="0" sldId="256"/>
        </pc:sldMkLst>
        <pc:spChg chg="add mod ord">
          <ac:chgData name="Emmanuel kalu" userId="7813122ccf0236ad" providerId="LiveId" clId="{4A080494-2167-4856-A921-A52D98B7F339}" dt="2025-11-10T12:54:34.237" v="137" actId="14100"/>
          <ac:spMkLst>
            <pc:docMk/>
            <pc:sldMk cId="0" sldId="256"/>
            <ac:spMk id="5" creationId="{A6F24ED6-B972-CC43-BB57-720BF9549D2B}"/>
          </ac:spMkLst>
        </pc:spChg>
        <pc:spChg chg="mod">
          <ac:chgData name="Emmanuel kalu" userId="7813122ccf0236ad" providerId="LiveId" clId="{4A080494-2167-4856-A921-A52D98B7F339}" dt="2025-11-10T12:38:18.404" v="7" actId="1076"/>
          <ac:spMkLst>
            <pc:docMk/>
            <pc:sldMk cId="0" sldId="256"/>
            <ac:spMk id="105" creationId="{00000000-0000-0000-0000-000000000000}"/>
          </ac:spMkLst>
        </pc:spChg>
        <pc:picChg chg="add del">
          <ac:chgData name="Emmanuel kalu" userId="7813122ccf0236ad" providerId="LiveId" clId="{4A080494-2167-4856-A921-A52D98B7F339}" dt="2025-11-10T12:38:05.781" v="3" actId="22"/>
          <ac:picMkLst>
            <pc:docMk/>
            <pc:sldMk cId="0" sldId="256"/>
            <ac:picMk id="3" creationId="{981EB854-E051-435C-BD6B-6D829C675562}"/>
          </ac:picMkLst>
        </pc:picChg>
        <pc:picChg chg="add mod">
          <ac:chgData name="Emmanuel kalu" userId="7813122ccf0236ad" providerId="LiveId" clId="{4A080494-2167-4856-A921-A52D98B7F339}" dt="2025-11-10T12:40:00.065" v="21" actId="14100"/>
          <ac:picMkLst>
            <pc:docMk/>
            <pc:sldMk cId="0" sldId="256"/>
            <ac:picMk id="4" creationId="{274FB8FC-DC3C-C6BD-42ED-6069B6570A90}"/>
          </ac:picMkLst>
        </pc:picChg>
        <pc:picChg chg="add mod">
          <ac:chgData name="Emmanuel kalu" userId="7813122ccf0236ad" providerId="LiveId" clId="{4A080494-2167-4856-A921-A52D98B7F339}" dt="2025-11-10T12:55:03.767" v="140" actId="14100"/>
          <ac:picMkLst>
            <pc:docMk/>
            <pc:sldMk cId="0" sldId="256"/>
            <ac:picMk id="6" creationId="{A2A29930-98AE-8A49-6E1E-0C0F84F2664D}"/>
          </ac:picMkLst>
        </pc:picChg>
        <pc:picChg chg="add del">
          <ac:chgData name="Emmanuel kalu" userId="7813122ccf0236ad" providerId="LiveId" clId="{4A080494-2167-4856-A921-A52D98B7F339}" dt="2025-11-10T12:38:14.231" v="6" actId="21"/>
          <ac:picMkLst>
            <pc:docMk/>
            <pc:sldMk cId="0" sldId="256"/>
            <ac:picMk id="107" creationId="{00000000-0000-0000-0000-000000000000}"/>
          </ac:picMkLst>
        </pc:picChg>
      </pc:sldChg>
      <pc:sldChg chg="modSp mod">
        <pc:chgData name="Emmanuel kalu" userId="7813122ccf0236ad" providerId="LiveId" clId="{4A080494-2167-4856-A921-A52D98B7F339}" dt="2025-11-10T12:51:33.215" v="129" actId="14100"/>
        <pc:sldMkLst>
          <pc:docMk/>
          <pc:sldMk cId="0" sldId="260"/>
        </pc:sldMkLst>
        <pc:spChg chg="mod">
          <ac:chgData name="Emmanuel kalu" userId="7813122ccf0236ad" providerId="LiveId" clId="{4A080494-2167-4856-A921-A52D98B7F339}" dt="2025-11-10T12:51:25.965" v="127" actId="1076"/>
          <ac:spMkLst>
            <pc:docMk/>
            <pc:sldMk cId="0" sldId="260"/>
            <ac:spMk id="7" creationId="{96A8D6FC-604C-CAB0-A5CE-C1213C65F8ED}"/>
          </ac:spMkLst>
        </pc:spChg>
        <pc:spChg chg="mod">
          <ac:chgData name="Emmanuel kalu" userId="7813122ccf0236ad" providerId="LiveId" clId="{4A080494-2167-4856-A921-A52D98B7F339}" dt="2025-11-10T12:51:10.875" v="123" actId="14100"/>
          <ac:spMkLst>
            <pc:docMk/>
            <pc:sldMk cId="0" sldId="260"/>
            <ac:spMk id="137" creationId="{00000000-0000-0000-0000-000000000000}"/>
          </ac:spMkLst>
        </pc:spChg>
        <pc:picChg chg="mod">
          <ac:chgData name="Emmanuel kalu" userId="7813122ccf0236ad" providerId="LiveId" clId="{4A080494-2167-4856-A921-A52D98B7F339}" dt="2025-11-10T12:51:33.215" v="129" actId="14100"/>
          <ac:picMkLst>
            <pc:docMk/>
            <pc:sldMk cId="0" sldId="260"/>
            <ac:picMk id="5" creationId="{07B1AFF8-ADDD-F9EC-C559-28D71639CDBA}"/>
          </ac:picMkLst>
        </pc:picChg>
      </pc:sldChg>
      <pc:sldChg chg="modSp mod">
        <pc:chgData name="Emmanuel kalu" userId="7813122ccf0236ad" providerId="LiveId" clId="{4A080494-2167-4856-A921-A52D98B7F339}" dt="2025-11-10T12:50:31.694" v="117" actId="12"/>
        <pc:sldMkLst>
          <pc:docMk/>
          <pc:sldMk cId="0" sldId="262"/>
        </pc:sldMkLst>
        <pc:spChg chg="mod">
          <ac:chgData name="Emmanuel kalu" userId="7813122ccf0236ad" providerId="LiveId" clId="{4A080494-2167-4856-A921-A52D98B7F339}" dt="2025-11-10T12:49:59.726" v="109" actId="1076"/>
          <ac:spMkLst>
            <pc:docMk/>
            <pc:sldMk cId="0" sldId="262"/>
            <ac:spMk id="4" creationId="{F57288D3-6F63-C315-3A24-11B0417377A0}"/>
          </ac:spMkLst>
        </pc:spChg>
        <pc:spChg chg="mod">
          <ac:chgData name="Emmanuel kalu" userId="7813122ccf0236ad" providerId="LiveId" clId="{4A080494-2167-4856-A921-A52D98B7F339}" dt="2025-11-10T12:50:31.694" v="117" actId="12"/>
          <ac:spMkLst>
            <pc:docMk/>
            <pc:sldMk cId="0" sldId="262"/>
            <ac:spMk id="149" creationId="{00000000-0000-0000-0000-000000000000}"/>
          </ac:spMkLst>
        </pc:spChg>
        <pc:picChg chg="mod">
          <ac:chgData name="Emmanuel kalu" userId="7813122ccf0236ad" providerId="LiveId" clId="{4A080494-2167-4856-A921-A52D98B7F339}" dt="2025-11-10T12:50:06.282" v="111" actId="14100"/>
          <ac:picMkLst>
            <pc:docMk/>
            <pc:sldMk cId="0" sldId="262"/>
            <ac:picMk id="2" creationId="{C4A5DDD3-9E27-2B20-BDD5-BFD2D8F10F03}"/>
          </ac:picMkLst>
        </pc:picChg>
      </pc:sldChg>
      <pc:sldChg chg="modSp mod">
        <pc:chgData name="Emmanuel kalu" userId="7813122ccf0236ad" providerId="LiveId" clId="{4A080494-2167-4856-A921-A52D98B7F339}" dt="2025-11-10T12:49:10.150" v="102" actId="1076"/>
        <pc:sldMkLst>
          <pc:docMk/>
          <pc:sldMk cId="0" sldId="266"/>
        </pc:sldMkLst>
        <pc:picChg chg="mod">
          <ac:chgData name="Emmanuel kalu" userId="7813122ccf0236ad" providerId="LiveId" clId="{4A080494-2167-4856-A921-A52D98B7F339}" dt="2025-11-10T12:49:02.716" v="100" actId="14100"/>
          <ac:picMkLst>
            <pc:docMk/>
            <pc:sldMk cId="0" sldId="266"/>
            <ac:picMk id="180" creationId="{00000000-0000-0000-0000-000000000000}"/>
          </ac:picMkLst>
        </pc:picChg>
        <pc:picChg chg="mod">
          <ac:chgData name="Emmanuel kalu" userId="7813122ccf0236ad" providerId="LiveId" clId="{4A080494-2167-4856-A921-A52D98B7F339}" dt="2025-11-10T12:49:10.150" v="102" actId="1076"/>
          <ac:picMkLst>
            <pc:docMk/>
            <pc:sldMk cId="0" sldId="266"/>
            <ac:picMk id="182" creationId="{00000000-0000-0000-0000-000000000000}"/>
          </ac:picMkLst>
        </pc:picChg>
      </pc:sldChg>
      <pc:sldChg chg="modSp mod">
        <pc:chgData name="Emmanuel kalu" userId="7813122ccf0236ad" providerId="LiveId" clId="{4A080494-2167-4856-A921-A52D98B7F339}" dt="2025-11-10T12:48:44.412" v="98" actId="403"/>
        <pc:sldMkLst>
          <pc:docMk/>
          <pc:sldMk cId="0" sldId="267"/>
        </pc:sldMkLst>
        <pc:spChg chg="mod">
          <ac:chgData name="Emmanuel kalu" userId="7813122ccf0236ad" providerId="LiveId" clId="{4A080494-2167-4856-A921-A52D98B7F339}" dt="2025-11-10T12:48:36.595" v="97" actId="404"/>
          <ac:spMkLst>
            <pc:docMk/>
            <pc:sldMk cId="0" sldId="267"/>
            <ac:spMk id="3" creationId="{CAD506A6-46E6-4CA0-2A8A-3F29CB632350}"/>
          </ac:spMkLst>
        </pc:spChg>
        <pc:spChg chg="mod">
          <ac:chgData name="Emmanuel kalu" userId="7813122ccf0236ad" providerId="LiveId" clId="{4A080494-2167-4856-A921-A52D98B7F339}" dt="2025-11-10T12:48:44.412" v="98" actId="403"/>
          <ac:spMkLst>
            <pc:docMk/>
            <pc:sldMk cId="0" sldId="267"/>
            <ac:spMk id="188" creationId="{00000000-0000-0000-0000-000000000000}"/>
          </ac:spMkLst>
        </pc:spChg>
        <pc:spChg chg="mod">
          <ac:chgData name="Emmanuel kalu" userId="7813122ccf0236ad" providerId="LiveId" clId="{4A080494-2167-4856-A921-A52D98B7F339}" dt="2025-11-10T12:48:16.692" v="90" actId="14100"/>
          <ac:spMkLst>
            <pc:docMk/>
            <pc:sldMk cId="0" sldId="267"/>
            <ac:spMk id="189" creationId="{00000000-0000-0000-0000-000000000000}"/>
          </ac:spMkLst>
        </pc:spChg>
        <pc:picChg chg="mod">
          <ac:chgData name="Emmanuel kalu" userId="7813122ccf0236ad" providerId="LiveId" clId="{4A080494-2167-4856-A921-A52D98B7F339}" dt="2025-11-10T12:48:23.386" v="91" actId="14100"/>
          <ac:picMkLst>
            <pc:docMk/>
            <pc:sldMk cId="0" sldId="267"/>
            <ac:picMk id="4" creationId="{6634D4A3-5184-28AF-99D7-E6C3E58601E3}"/>
          </ac:picMkLst>
        </pc:picChg>
      </pc:sldChg>
      <pc:sldChg chg="modSp mod">
        <pc:chgData name="Emmanuel kalu" userId="7813122ccf0236ad" providerId="LiveId" clId="{4A080494-2167-4856-A921-A52D98B7F339}" dt="2025-11-10T12:47:11.126" v="84" actId="120"/>
        <pc:sldMkLst>
          <pc:docMk/>
          <pc:sldMk cId="0" sldId="270"/>
        </pc:sldMkLst>
        <pc:spChg chg="mod">
          <ac:chgData name="Emmanuel kalu" userId="7813122ccf0236ad" providerId="LiveId" clId="{4A080494-2167-4856-A921-A52D98B7F339}" dt="2025-11-10T12:47:11.126" v="84" actId="120"/>
          <ac:spMkLst>
            <pc:docMk/>
            <pc:sldMk cId="0" sldId="270"/>
            <ac:spMk id="211" creationId="{00000000-0000-0000-0000-000000000000}"/>
          </ac:spMkLst>
        </pc:spChg>
      </pc:sldChg>
      <pc:sldChg chg="modSp mod">
        <pc:chgData name="Emmanuel kalu" userId="7813122ccf0236ad" providerId="LiveId" clId="{4A080494-2167-4856-A921-A52D98B7F339}" dt="2025-11-10T12:45:53.013" v="73" actId="404"/>
        <pc:sldMkLst>
          <pc:docMk/>
          <pc:sldMk cId="0" sldId="274"/>
        </pc:sldMkLst>
        <pc:spChg chg="mod">
          <ac:chgData name="Emmanuel kalu" userId="7813122ccf0236ad" providerId="LiveId" clId="{4A080494-2167-4856-A921-A52D98B7F339}" dt="2025-11-10T12:45:53.013" v="73" actId="404"/>
          <ac:spMkLst>
            <pc:docMk/>
            <pc:sldMk cId="0" sldId="274"/>
            <ac:spMk id="238" creationId="{00000000-0000-0000-0000-000000000000}"/>
          </ac:spMkLst>
        </pc:spChg>
      </pc:sldChg>
      <pc:sldChg chg="modSp mod">
        <pc:chgData name="Emmanuel kalu" userId="7813122ccf0236ad" providerId="LiveId" clId="{4A080494-2167-4856-A921-A52D98B7F339}" dt="2025-11-10T12:45:39.881" v="69" actId="404"/>
        <pc:sldMkLst>
          <pc:docMk/>
          <pc:sldMk cId="0" sldId="275"/>
        </pc:sldMkLst>
        <pc:spChg chg="mod">
          <ac:chgData name="Emmanuel kalu" userId="7813122ccf0236ad" providerId="LiveId" clId="{4A080494-2167-4856-A921-A52D98B7F339}" dt="2025-11-10T12:45:39.881" v="69" actId="404"/>
          <ac:spMkLst>
            <pc:docMk/>
            <pc:sldMk cId="0" sldId="275"/>
            <ac:spMk id="244" creationId="{00000000-0000-0000-0000-000000000000}"/>
          </ac:spMkLst>
        </pc:spChg>
      </pc:sldChg>
      <pc:sldChg chg="modSp mod">
        <pc:chgData name="Emmanuel kalu" userId="7813122ccf0236ad" providerId="LiveId" clId="{4A080494-2167-4856-A921-A52D98B7F339}" dt="2025-11-10T12:45:35.199" v="68" actId="404"/>
        <pc:sldMkLst>
          <pc:docMk/>
          <pc:sldMk cId="0" sldId="276"/>
        </pc:sldMkLst>
        <pc:spChg chg="mod">
          <ac:chgData name="Emmanuel kalu" userId="7813122ccf0236ad" providerId="LiveId" clId="{4A080494-2167-4856-A921-A52D98B7F339}" dt="2025-11-10T12:45:35.199" v="68" actId="404"/>
          <ac:spMkLst>
            <pc:docMk/>
            <pc:sldMk cId="0" sldId="276"/>
            <ac:spMk id="250" creationId="{00000000-0000-0000-0000-000000000000}"/>
          </ac:spMkLst>
        </pc:spChg>
      </pc:sldChg>
      <pc:sldChg chg="modSp mod">
        <pc:chgData name="Emmanuel kalu" userId="7813122ccf0236ad" providerId="LiveId" clId="{4A080494-2167-4856-A921-A52D98B7F339}" dt="2025-11-10T12:45:29.460" v="67" actId="404"/>
        <pc:sldMkLst>
          <pc:docMk/>
          <pc:sldMk cId="0" sldId="277"/>
        </pc:sldMkLst>
        <pc:spChg chg="mod">
          <ac:chgData name="Emmanuel kalu" userId="7813122ccf0236ad" providerId="LiveId" clId="{4A080494-2167-4856-A921-A52D98B7F339}" dt="2025-11-10T12:45:29.460" v="67" actId="404"/>
          <ac:spMkLst>
            <pc:docMk/>
            <pc:sldMk cId="0" sldId="277"/>
            <ac:spMk id="256" creationId="{00000000-0000-0000-0000-000000000000}"/>
          </ac:spMkLst>
        </pc:spChg>
      </pc:sldChg>
      <pc:sldChg chg="addSp delSp modSp mod">
        <pc:chgData name="Emmanuel kalu" userId="7813122ccf0236ad" providerId="LiveId" clId="{4A080494-2167-4856-A921-A52D98B7F339}" dt="2025-11-10T12:45:07.088" v="66" actId="20577"/>
        <pc:sldMkLst>
          <pc:docMk/>
          <pc:sldMk cId="0" sldId="278"/>
        </pc:sldMkLst>
        <pc:spChg chg="mod">
          <ac:chgData name="Emmanuel kalu" userId="7813122ccf0236ad" providerId="LiveId" clId="{4A080494-2167-4856-A921-A52D98B7F339}" dt="2025-11-10T12:45:07.088" v="66" actId="20577"/>
          <ac:spMkLst>
            <pc:docMk/>
            <pc:sldMk cId="0" sldId="278"/>
            <ac:spMk id="262" creationId="{00000000-0000-0000-0000-000000000000}"/>
          </ac:spMkLst>
        </pc:spChg>
        <pc:picChg chg="add del">
          <ac:chgData name="Emmanuel kalu" userId="7813122ccf0236ad" providerId="LiveId" clId="{4A080494-2167-4856-A921-A52D98B7F339}" dt="2025-11-10T12:42:08.454" v="23" actId="21"/>
          <ac:picMkLst>
            <pc:docMk/>
            <pc:sldMk cId="0" sldId="278"/>
            <ac:picMk id="2" creationId="{6D05BCDE-EA33-EA8B-8EC0-66F9F732FEC2}"/>
          </ac:picMkLst>
        </pc:picChg>
        <pc:picChg chg="add">
          <ac:chgData name="Emmanuel kalu" userId="7813122ccf0236ad" providerId="LiveId" clId="{4A080494-2167-4856-A921-A52D98B7F339}" dt="2025-11-10T12:42:19.316" v="25"/>
          <ac:picMkLst>
            <pc:docMk/>
            <pc:sldMk cId="0" sldId="278"/>
            <ac:picMk id="3" creationId="{C74BE412-449B-AEB3-FD45-B00F1F21E910}"/>
          </ac:picMkLst>
        </pc:picChg>
      </pc:sldChg>
      <pc:sldChg chg="modSp mod">
        <pc:chgData name="Emmanuel kalu" userId="7813122ccf0236ad" providerId="LiveId" clId="{4A080494-2167-4856-A921-A52D98B7F339}" dt="2025-11-10T12:49:21.736" v="103" actId="404"/>
        <pc:sldMkLst>
          <pc:docMk/>
          <pc:sldMk cId="1744224606" sldId="280"/>
        </pc:sldMkLst>
        <pc:spChg chg="mod">
          <ac:chgData name="Emmanuel kalu" userId="7813122ccf0236ad" providerId="LiveId" clId="{4A080494-2167-4856-A921-A52D98B7F339}" dt="2025-11-10T12:49:21.736" v="103" actId="404"/>
          <ac:spMkLst>
            <pc:docMk/>
            <pc:sldMk cId="1744224606" sldId="280"/>
            <ac:spMk id="2" creationId="{98C978E3-92DA-901B-7AA3-8D4D5B2D5F38}"/>
          </ac:spMkLst>
        </pc:spChg>
      </pc:sldChg>
      <pc:sldChg chg="modSp mod">
        <pc:chgData name="Emmanuel kalu" userId="7813122ccf0236ad" providerId="LiveId" clId="{4A080494-2167-4856-A921-A52D98B7F339}" dt="2025-11-10T12:47:01.506" v="83" actId="113"/>
        <pc:sldMkLst>
          <pc:docMk/>
          <pc:sldMk cId="3744070100" sldId="281"/>
        </pc:sldMkLst>
        <pc:spChg chg="mod">
          <ac:chgData name="Emmanuel kalu" userId="7813122ccf0236ad" providerId="LiveId" clId="{4A080494-2167-4856-A921-A52D98B7F339}" dt="2025-11-10T12:47:01.506" v="83" actId="113"/>
          <ac:spMkLst>
            <pc:docMk/>
            <pc:sldMk cId="3744070100" sldId="281"/>
            <ac:spMk id="4" creationId="{81FCE7F5-D00C-BBBC-1828-596648627299}"/>
          </ac:spMkLst>
        </pc:spChg>
        <pc:spChg chg="mod">
          <ac:chgData name="Emmanuel kalu" userId="7813122ccf0236ad" providerId="LiveId" clId="{4A080494-2167-4856-A921-A52D98B7F339}" dt="2025-11-10T12:46:33.764" v="77" actId="14100"/>
          <ac:spMkLst>
            <pc:docMk/>
            <pc:sldMk cId="3744070100" sldId="281"/>
            <ac:spMk id="142" creationId="{A15C8DC5-2825-8DDD-973C-813BB4BC6177}"/>
          </ac:spMkLst>
        </pc:spChg>
      </pc:sldChg>
      <pc:sldChg chg="modSp mod">
        <pc:chgData name="Emmanuel kalu" userId="7813122ccf0236ad" providerId="LiveId" clId="{4A080494-2167-4856-A921-A52D98B7F339}" dt="2025-11-10T12:47:32.781" v="87" actId="20577"/>
        <pc:sldMkLst>
          <pc:docMk/>
          <pc:sldMk cId="562796870" sldId="282"/>
        </pc:sldMkLst>
        <pc:spChg chg="mod">
          <ac:chgData name="Emmanuel kalu" userId="7813122ccf0236ad" providerId="LiveId" clId="{4A080494-2167-4856-A921-A52D98B7F339}" dt="2025-11-10T12:47:32.781" v="87" actId="20577"/>
          <ac:spMkLst>
            <pc:docMk/>
            <pc:sldMk cId="562796870" sldId="282"/>
            <ac:spMk id="231" creationId="{C4772C9F-4817-2F63-E541-7DE3883757A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 name="Google Shape;10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Good [morning/afternoon], welcome to my presentation, and today I am going to take you through High Blood Pressure (Hypertension). Risk factors, management, and prevalence of the hypertension condition are the most crucial issues to be discussed in this session. The problems associated with problematic care models, the importance of early detection and treatment, as well as the challenges of patient outcomes, will also be addressed. We will also discuss raising awareness about high blood pressure and its associated health consequences. Our efforts will focus on ensuring that it does not hurt the health system and the people. One can begin reading about the most pressing issues related to hypertension and its impact on the global arena.</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 name="Google Shape;11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100" dirty="0">
                <a:solidFill>
                  <a:schemeClr val="dk1"/>
                </a:solidFill>
              </a:rPr>
              <a:t>The blood pressure may be reduced significantly by educating a person about the early changes in lifestyle, including salt intake, weight regulation, and alcohol restrictions. The encouragement of patients to check readings at home, have frequent check-ups, and learn about personal triggers will enable them to be in charge and achieve better long-term results. In case of women menstrual cycle have a significant impact on developing high blood pressure (Mishra et al., 2025).</a:t>
            </a:r>
            <a:endParaRPr sz="105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US" sz="1100" dirty="0">
                <a:solidFill>
                  <a:schemeClr val="dk1"/>
                </a:solidFill>
              </a:rPr>
              <a:t>Hypertension or high blood pressure is a disease that does not present any apparent symptoms, and in this case, the only means of early diagnosis and management of the disease is by screening. This is diagnosed by ensuring that the clinic's blood pressure measurements are higher than those confirmed by ambulatory measuring or home monitoring to determine their accuracy. The significant risks of high blood pressure are smoking, diabetes mellitus and lipid metabolic disorders. Such conditions can aggravate hypertension and lead to additional cardiovascular risks and damage to organs (</a:t>
            </a:r>
            <a:r>
              <a:rPr lang="en-US" sz="1100" dirty="0" err="1">
                <a:solidFill>
                  <a:schemeClr val="dk1"/>
                </a:solidFill>
              </a:rPr>
              <a:t>Poznyak</a:t>
            </a:r>
            <a:r>
              <a:rPr lang="en-US" sz="1100" dirty="0">
                <a:solidFill>
                  <a:schemeClr val="dk1"/>
                </a:solidFill>
              </a:rPr>
              <a:t> et al., 2022). The initiation and proactive management are critical in reducing the impact of hypertension in the long term on the population.</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US" sz="1100" dirty="0">
                <a:solidFill>
                  <a:schemeClr val="dk1"/>
                </a:solidFill>
              </a:rPr>
              <a:t>Poor diet, absence of physical exercise, and alcoholism are some of the significant factors that can influence hypertension or high blood pressure, as well as genetic factors and age. It is one of the most severe health problems, and at the same time, it is something that has been underestimated, with people not seeing the doctor regularly but only when the problem worsens. Regular check-ups must be done as untreated high blood pressure may turn out to be catastrophic to the health of an individual, such as heart ailment, stroke and kidney failure. These risks are to be met through widespread awareness, education and providing more access to healthcare and improving the overall management(</a:t>
            </a:r>
            <a:r>
              <a:rPr lang="en-US" sz="1100" dirty="0" err="1">
                <a:solidFill>
                  <a:schemeClr val="dk1"/>
                </a:solidFill>
              </a:rPr>
              <a:t>Poznyak</a:t>
            </a:r>
            <a:r>
              <a:rPr lang="en-US" sz="1100" dirty="0">
                <a:solidFill>
                  <a:schemeClr val="dk1"/>
                </a:solidFill>
              </a:rPr>
              <a:t> et al., 2022).</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4" name="Google Shape;13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just" defTabSz="914400" rtl="0" eaLnBrk="1" fontAlgn="auto" latinLnBrk="0" hangingPunct="1">
              <a:lnSpc>
                <a:spcPct val="150000"/>
              </a:lnSpc>
              <a:spcBef>
                <a:spcPts val="0"/>
              </a:spcBef>
              <a:spcAft>
                <a:spcPts val="0"/>
              </a:spcAft>
              <a:buClr>
                <a:schemeClr val="dk1"/>
              </a:buClr>
              <a:buSzPts val="1100"/>
              <a:buFont typeface="Arial"/>
              <a:buNone/>
              <a:tabLst/>
              <a:defRPr/>
            </a:pPr>
            <a:r>
              <a:rPr lang="en-KE" sz="1800" kern="100" dirty="0">
                <a:effectLst/>
                <a:latin typeface="Arial" panose="020B0604020202020204" pitchFamily="34" charset="0"/>
                <a:ea typeface="Calibri" panose="020F0502020204030204" pitchFamily="34" charset="0"/>
                <a:cs typeface="Times New Roman" panose="02020603050405020304" pitchFamily="18" charset="0"/>
              </a:rPr>
              <a:t>Hypertension (blood pressure) is common in 1 in every four adults in the UK. In the year 2017, the distribution of hypertension diagnosis among adults aged 16 and above in England was 26.2, which is equivalent to 11.8 million adults (Public Health England, 2017). The South Asians and the blacks, especially, force the ethnic minorities on the grounds of genetic issues, lifestyle, and socioeconomic factors. The occurrence of hypertension is also vastly different when it comes to areas because it stands at 16- 33.8 percent in the various Clinical Commissioning Groups (CCGs), which exposes health outcomes disparities in the UK.</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rtl="0">
              <a:lnSpc>
                <a:spcPct val="150000"/>
              </a:lnSpc>
              <a:spcBef>
                <a:spcPts val="0"/>
              </a:spcBef>
              <a:spcAft>
                <a:spcPts val="0"/>
              </a:spcAft>
              <a:buClr>
                <a:schemeClr val="dk1"/>
              </a:buClr>
              <a:buSzPts val="1100"/>
              <a:buFont typeface="Arial"/>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398e2530c19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0" name="Google Shape;140;g398e2530c19_0_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just" defTabSz="914400" rtl="0" eaLnBrk="1" fontAlgn="auto" latinLnBrk="0" hangingPunct="1">
              <a:lnSpc>
                <a:spcPct val="150000"/>
              </a:lnSpc>
              <a:spcBef>
                <a:spcPts val="0"/>
              </a:spcBef>
              <a:spcAft>
                <a:spcPts val="0"/>
              </a:spcAft>
              <a:buClr>
                <a:schemeClr val="dk1"/>
              </a:buClr>
              <a:buSzPts val="1100"/>
              <a:buFont typeface="Arial"/>
              <a:buNone/>
              <a:tabLst/>
              <a:defRPr/>
            </a:pPr>
            <a:r>
              <a:rPr lang="en-KE" sz="1800" kern="100" dirty="0">
                <a:effectLst/>
                <a:latin typeface="Arial" panose="020B0604020202020204" pitchFamily="34" charset="0"/>
                <a:ea typeface="Calibri" panose="020F0502020204030204" pitchFamily="34" charset="0"/>
                <a:cs typeface="Times New Roman" panose="02020603050405020304" pitchFamily="18" charset="0"/>
              </a:rPr>
              <a:t>It is estimated that there are 1.13 billion victims of high blood pressure in the world (World Health Organization, 2023). It is, in fact, rising, especially in the low and middle-income nations, where the affordability of healthcare and prevention strategies could be restricted. The growth of hypertension has also been caused by urbanization because lifestyle changes like nutritional imbalance and physical inactivity are becoming popular in the urban setting. The prevention and control of high blood pressure have been highlighted by the World Health Organization (WHO) as part of their non-communicable disease(NCDs) strategy of reducing the burden of disease in the world</a:t>
            </a:r>
            <a:r>
              <a:rPr lang="en-GB" sz="1800" dirty="0">
                <a:solidFill>
                  <a:schemeClr val="dk1"/>
                </a:solidFill>
                <a:latin typeface="+mn-lt"/>
              </a:rPr>
              <a:t>(Li et al., 2023</a:t>
            </a:r>
            <a:r>
              <a:rPr lang="en-KE" sz="1800" kern="100" dirty="0">
                <a:effectLst/>
                <a:latin typeface="Arial" panose="020B0604020202020204" pitchFamily="34" charset="0"/>
                <a:ea typeface="Calibri" panose="020F0502020204030204" pitchFamily="34" charset="0"/>
                <a:cs typeface="Times New Roman" panose="02020603050405020304" pitchFamily="18" charset="0"/>
              </a:rPr>
              <a:t>.</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rtl="0">
              <a:lnSpc>
                <a:spcPct val="150000"/>
              </a:lnSpc>
              <a:spcBef>
                <a:spcPts val="0"/>
              </a:spcBef>
              <a:spcAft>
                <a:spcPts val="0"/>
              </a:spcAft>
              <a:buClr>
                <a:schemeClr val="dk1"/>
              </a:buClr>
              <a:buSzPts val="1100"/>
              <a:buFont typeface="Arial"/>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398e2530c1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6" name="Google Shape;146;g398e2530c1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dirty="0">
                <a:solidFill>
                  <a:schemeClr val="dk1"/>
                </a:solidFill>
              </a:rPr>
              <a:t>Hypertension has effects on individual, family and healthcare system health. The complexity of the conditions, such as stroke, increases the cost. The overall economic potential of hypertension (direct and indirect expenses) was US$514,232 (Sorato et al., 2022). Some of the social implications include a lack of independence, burden to the carers and loss of work productivity in general. </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dirty="0">
                <a:solidFill>
                  <a:schemeClr val="dk1"/>
                </a:solidFill>
              </a:rPr>
              <a:t>The long-term conditions, such as hypertension, impose a financial burden not only on the health care systems but also on the family. When individuals get complications like a stroke, they usually take a long leave or need lifelong care services</a:t>
            </a:r>
            <a:r>
              <a:rPr lang="en-GB" sz="1200" dirty="0">
                <a:solidFill>
                  <a:schemeClr val="dk1"/>
                </a:solidFill>
                <a:latin typeface="Arial"/>
                <a:ea typeface="Arial"/>
                <a:cs typeface="Arial"/>
                <a:sym typeface="Arial"/>
              </a:rPr>
              <a:t>(Zhou et al., 2021)</a:t>
            </a:r>
            <a:r>
              <a:rPr lang="en-GB" sz="1200" dirty="0">
                <a:solidFill>
                  <a:schemeClr val="dk1"/>
                </a:solidFill>
              </a:rPr>
              <a:t>. Through enhanced early coaching, lifestyle management, and periodic follow-up, we assist the patients to live independently, lessen the dependency on social care, and enhance the well-being of the community.</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Home monitoring and proper measurement of blood pressure should be put in place in either an ambulatory setting. It is essential to measure cardiac function parameters and blood pressure to monitor the cardiovascular situation during its early stages, diagnose, and intervene in the conditions of cardiovascular diseases in time, which will be able to effectively reduce the risk of cardiovascular-related mortality and improve the quality of life (Li et al., 2023). </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a18962034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g3a18962034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Primary analysis involves tests and lifestyle analysis that are applied to detect cardiovascular risk and strategise on the application of treatment to the patients. There has to be accurate monitoring of blood pressure</a:t>
            </a:r>
            <a:r>
              <a:rPr lang="en-GB" sz="1200" dirty="0">
                <a:solidFill>
                  <a:schemeClr val="dk1"/>
                </a:solidFill>
                <a:latin typeface="+mn-lt"/>
              </a:rPr>
              <a:t>(Li et al., 2023</a:t>
            </a:r>
            <a:r>
              <a:rPr lang="en-GB" sz="1200" dirty="0">
                <a:solidFill>
                  <a:schemeClr val="dk1"/>
                </a:solidFill>
              </a:rPr>
              <a:t>. Differences in stress or improper use of cuffs may confuse the clinicians, hence checking high readings out of the clinic is crucial. The evaluation also investigates food, drug history, and comorbidities, which assists in forming a more concise image. This helps to implement personalised intervention and avoid unnecessary treatment in case of the momentary effects that blood pressure presents</a:t>
            </a:r>
            <a:r>
              <a:rPr lang="en-GB" sz="1200" dirty="0">
                <a:solidFill>
                  <a:schemeClr val="dk1"/>
                </a:solidFill>
                <a:latin typeface="+mn-lt"/>
              </a:rPr>
              <a:t>(Li et al., 2023</a:t>
            </a:r>
            <a:r>
              <a:rPr lang="en-GB" sz="1200" dirty="0">
                <a:solidFill>
                  <a:schemeClr val="dk1"/>
                </a:solidFill>
              </a:rPr>
              <a:t>.</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a:extLst>
            <a:ext uri="{FF2B5EF4-FFF2-40B4-BE49-F238E27FC236}">
              <a16:creationId xmlns:a16="http://schemas.microsoft.com/office/drawing/2014/main" id="{60F548D2-904F-F5AF-F39D-AB7872A94FF6}"/>
            </a:ext>
          </a:extLst>
        </p:cNvPr>
        <p:cNvGrpSpPr/>
        <p:nvPr/>
      </p:nvGrpSpPr>
      <p:grpSpPr>
        <a:xfrm>
          <a:off x="0" y="0"/>
          <a:ext cx="0" cy="0"/>
          <a:chOff x="0" y="0"/>
          <a:chExt cx="0" cy="0"/>
        </a:xfrm>
      </p:grpSpPr>
      <p:sp>
        <p:nvSpPr>
          <p:cNvPr id="139" name="Google Shape;139;g398e2530c19_0_17:notes">
            <a:extLst>
              <a:ext uri="{FF2B5EF4-FFF2-40B4-BE49-F238E27FC236}">
                <a16:creationId xmlns:a16="http://schemas.microsoft.com/office/drawing/2014/main" id="{B26E648E-09CD-D8DC-A1F3-F9421F9063D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0" name="Google Shape;140;g398e2530c19_0_17:notes">
            <a:extLst>
              <a:ext uri="{FF2B5EF4-FFF2-40B4-BE49-F238E27FC236}">
                <a16:creationId xmlns:a16="http://schemas.microsoft.com/office/drawing/2014/main" id="{431E1803-29CD-8090-0EB0-A319353C022A}"/>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just" defTabSz="914400" rtl="0" eaLnBrk="1" fontAlgn="auto" latinLnBrk="0" hangingPunct="1">
              <a:lnSpc>
                <a:spcPct val="150000"/>
              </a:lnSpc>
              <a:spcBef>
                <a:spcPts val="0"/>
              </a:spcBef>
              <a:spcAft>
                <a:spcPts val="0"/>
              </a:spcAft>
              <a:buClr>
                <a:schemeClr val="dk1"/>
              </a:buClr>
              <a:buSzPts val="1100"/>
              <a:buFont typeface="Arial"/>
              <a:buNone/>
              <a:tabLst/>
              <a:defRPr/>
            </a:pPr>
            <a:r>
              <a:rPr lang="en-KE" sz="1800" kern="100" dirty="0">
                <a:effectLst/>
                <a:latin typeface="Arial" panose="020B0604020202020204" pitchFamily="34" charset="0"/>
                <a:ea typeface="Calibri" panose="020F0502020204030204" pitchFamily="34" charset="0"/>
                <a:cs typeface="Times New Roman" panose="02020603050405020304" pitchFamily="18" charset="0"/>
              </a:rPr>
              <a:t>The House of Care Model focuses on personal care, and this considers the individual health needs whereby the care plan of all patients is determined based on their circumstances. It customizes the interventions according to the case of the patient, and this is useful in realizing improved outcomes</a:t>
            </a:r>
            <a:r>
              <a:rPr lang="en-GB" sz="1800" dirty="0">
                <a:solidFill>
                  <a:schemeClr val="dk1"/>
                </a:solidFill>
              </a:rPr>
              <a:t>(</a:t>
            </a:r>
            <a:r>
              <a:rPr lang="en-GB" sz="1800" dirty="0" err="1">
                <a:solidFill>
                  <a:schemeClr val="dk1"/>
                </a:solidFill>
              </a:rPr>
              <a:t>Sorato</a:t>
            </a:r>
            <a:r>
              <a:rPr lang="en-GB" sz="1800" dirty="0">
                <a:solidFill>
                  <a:schemeClr val="dk1"/>
                </a:solidFill>
              </a:rPr>
              <a:t> et al., 2022)</a:t>
            </a:r>
            <a:r>
              <a:rPr lang="en-KE" sz="1800" kern="100" dirty="0">
                <a:effectLst/>
                <a:latin typeface="Arial" panose="020B0604020202020204" pitchFamily="34" charset="0"/>
                <a:ea typeface="Calibri" panose="020F0502020204030204" pitchFamily="34" charset="0"/>
                <a:cs typeface="Times New Roman" panose="02020603050405020304" pitchFamily="18" charset="0"/>
              </a:rPr>
              <a:t>. The model places a lot of focus on the patient in health decisions, in which both the patients and the health care providers make decisions related to health. By enabling the patient to have proactive control over his health, the House of Care will be able to reduce the number of hospitalizations and increase the long-term health outcomes of the patient</a:t>
            </a:r>
            <a:r>
              <a:rPr lang="en-GB" sz="1800" dirty="0">
                <a:solidFill>
                  <a:schemeClr val="dk1"/>
                </a:solidFill>
              </a:rPr>
              <a:t>(</a:t>
            </a:r>
            <a:r>
              <a:rPr lang="en-GB" sz="1800" dirty="0" err="1">
                <a:solidFill>
                  <a:schemeClr val="dk1"/>
                </a:solidFill>
              </a:rPr>
              <a:t>Sorato</a:t>
            </a:r>
            <a:r>
              <a:rPr lang="en-GB" sz="1800" dirty="0">
                <a:solidFill>
                  <a:schemeClr val="dk1"/>
                </a:solidFill>
              </a:rPr>
              <a:t> et al., 2022)</a:t>
            </a:r>
            <a:r>
              <a:rPr lang="en-KE" sz="1800" kern="100" dirty="0">
                <a:effectLst/>
                <a:latin typeface="Arial" panose="020B0604020202020204" pitchFamily="34" charset="0"/>
                <a:ea typeface="Calibri" panose="020F0502020204030204" pitchFamily="34" charset="0"/>
                <a:cs typeface="Times New Roman" panose="02020603050405020304" pitchFamily="18" charset="0"/>
              </a:rPr>
              <a:t>.</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rtl="0">
              <a:lnSpc>
                <a:spcPct val="150000"/>
              </a:lnSpc>
              <a:spcBef>
                <a:spcPts val="0"/>
              </a:spcBef>
              <a:spcAft>
                <a:spcPts val="0"/>
              </a:spcAft>
              <a:buClr>
                <a:schemeClr val="dk1"/>
              </a:buClr>
              <a:buSzPts val="1100"/>
              <a:buFont typeface="Arial"/>
              <a:buNone/>
            </a:pPr>
            <a:endParaRPr dirty="0"/>
          </a:p>
        </p:txBody>
      </p:sp>
    </p:spTree>
    <p:extLst>
      <p:ext uri="{BB962C8B-B14F-4D97-AF65-F5344CB8AC3E}">
        <p14:creationId xmlns:p14="http://schemas.microsoft.com/office/powerpoint/2010/main" val="643879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 name="Google Shape;17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The management will guide its practice based on the guidelines included in the NICE and use the House of Care Model to involve the patients in the decision-making process. There is a need to add that a clinical pathway to identify and treat high BP is suitable to follow, whether the patient referral is specific to the high BP management (hypertension) (Schultz et al., 2022). The plan focuses on the individualised care planning, lifestyle modification and working together of the professionals with the patient(Khatri et al., 2023).</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The most effective drug class to be used in the treatment is selected based on age and ethnic backgrounds. Initial triple-combination therapy taking into account parenteral prostacyclin is said to be applicable with a higher survival prevalence in hypertension and particularly regarding the youngest high-risk patients (Boucly et al., 2021). Other drugs are used together in case one of them fails. Lifestyle change is a requirement in the course of treatment(Cutrell et al., 2023.</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The significant risk factors of atherosclerosis and cardiovascular disease (CVD) formation should be mentioned as diabetes mellitus (DM) and hypertension (HTN) (Yen et al., 2022). There are other long-term conditions that are likely to co-exist with hypertension. </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3a189620342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g3a189620342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High blood pressure is a major risk factor for many cardiovascular disease outcomes and the major cause of death across the globe, with an estimated number of deaths of 10.4 million due to high systolic blood pressure in 2017 (Aune et al., 2021). Early identification can be used to avoid complications such as kidney failure or stroke and improve the general quality of life.</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Prevention has a focus on lifestyle change and preventive disease strategies that focus on the population. Foods that are worth mentioning as Indo-Mediterranean are the pulses, porridge, spices, and millets; fruits such as guava and blackberry, and vegetables, which may also reduce BPs (Singh et al., 2022). </a:t>
            </a: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a:extLst>
            <a:ext uri="{FF2B5EF4-FFF2-40B4-BE49-F238E27FC236}">
              <a16:creationId xmlns:a16="http://schemas.microsoft.com/office/drawing/2014/main" id="{70F93CC2-90AF-E24E-2C9A-61309867EFD3}"/>
            </a:ext>
          </a:extLst>
        </p:cNvPr>
        <p:cNvGrpSpPr/>
        <p:nvPr/>
      </p:nvGrpSpPr>
      <p:grpSpPr>
        <a:xfrm>
          <a:off x="0" y="0"/>
          <a:ext cx="0" cy="0"/>
          <a:chOff x="0" y="0"/>
          <a:chExt cx="0" cy="0"/>
        </a:xfrm>
      </p:grpSpPr>
      <p:sp>
        <p:nvSpPr>
          <p:cNvPr id="139" name="Google Shape;139;g398e2530c19_0_17:notes">
            <a:extLst>
              <a:ext uri="{FF2B5EF4-FFF2-40B4-BE49-F238E27FC236}">
                <a16:creationId xmlns:a16="http://schemas.microsoft.com/office/drawing/2014/main" id="{21CC644F-8BE9-1CEF-7435-48848B6BD1B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0" name="Google Shape;140;g398e2530c19_0_17:notes">
            <a:extLst>
              <a:ext uri="{FF2B5EF4-FFF2-40B4-BE49-F238E27FC236}">
                <a16:creationId xmlns:a16="http://schemas.microsoft.com/office/drawing/2014/main" id="{2E9CAFAD-6E7D-744F-33CB-D5475261CA80}"/>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just" defTabSz="914400" rtl="0" eaLnBrk="1" fontAlgn="auto" latinLnBrk="0" hangingPunct="1">
              <a:lnSpc>
                <a:spcPct val="150000"/>
              </a:lnSpc>
              <a:spcBef>
                <a:spcPts val="0"/>
              </a:spcBef>
              <a:spcAft>
                <a:spcPts val="0"/>
              </a:spcAft>
              <a:buClr>
                <a:schemeClr val="dk1"/>
              </a:buClr>
              <a:buSzPts val="1100"/>
              <a:buFont typeface="Arial"/>
              <a:buNone/>
              <a:tabLst/>
              <a:defRPr/>
            </a:pPr>
            <a:r>
              <a:rPr lang="en-KE" sz="1800" kern="100" dirty="0">
                <a:effectLst/>
                <a:latin typeface="Arial" panose="020B0604020202020204" pitchFamily="34" charset="0"/>
                <a:ea typeface="Calibri" panose="020F0502020204030204" pitchFamily="34" charset="0"/>
                <a:cs typeface="Times New Roman" panose="02020603050405020304" pitchFamily="18" charset="0"/>
              </a:rPr>
              <a:t>The model of approach that will imply the combination of many aspects of patient care will be the Comprehensive Model of Personalized Care. It entails management of long-term illnesses by using medical management, which is backed by lifestyle modification, such as diet and exercise. Psychosocial support experienced by the patients handles the emotional problems. The most substantial will be the education, which will assist the patients in coping with their condition</a:t>
            </a:r>
            <a:r>
              <a:rPr lang="en-GB" sz="1800" dirty="0">
                <a:solidFill>
                  <a:schemeClr val="dk1"/>
                </a:solidFill>
              </a:rPr>
              <a:t>(</a:t>
            </a:r>
            <a:r>
              <a:rPr lang="en-GB" sz="1800" dirty="0" err="1">
                <a:solidFill>
                  <a:schemeClr val="dk1"/>
                </a:solidFill>
              </a:rPr>
              <a:t>Cutrell</a:t>
            </a:r>
            <a:r>
              <a:rPr lang="en-GB" sz="1800" dirty="0">
                <a:solidFill>
                  <a:schemeClr val="dk1"/>
                </a:solidFill>
              </a:rPr>
              <a:t> et al., 2023.</a:t>
            </a:r>
            <a:r>
              <a:rPr lang="en-KE" sz="1800" kern="100" dirty="0">
                <a:effectLst/>
                <a:latin typeface="Arial" panose="020B0604020202020204" pitchFamily="34" charset="0"/>
                <a:ea typeface="Calibri" panose="020F0502020204030204" pitchFamily="34" charset="0"/>
                <a:cs typeface="Times New Roman" panose="02020603050405020304" pitchFamily="18" charset="0"/>
              </a:rPr>
              <a:t>. It is a comprehensive theory where mental and physical health are taken into account. Lastly, integrated care teams are oriented towards delivering consistent care to the patient in a manner that unites their entire health in totality to achieve superior results</a:t>
            </a:r>
            <a:r>
              <a:rPr lang="en-GB" sz="1800" dirty="0">
                <a:solidFill>
                  <a:schemeClr val="dk1"/>
                </a:solidFill>
              </a:rPr>
              <a:t>(</a:t>
            </a:r>
            <a:r>
              <a:rPr lang="en-GB" sz="1800" dirty="0" err="1">
                <a:solidFill>
                  <a:schemeClr val="dk1"/>
                </a:solidFill>
              </a:rPr>
              <a:t>Cutrell</a:t>
            </a:r>
            <a:r>
              <a:rPr lang="en-GB" sz="1800" dirty="0">
                <a:solidFill>
                  <a:schemeClr val="dk1"/>
                </a:solidFill>
              </a:rPr>
              <a:t> et al., 2023.</a:t>
            </a:r>
            <a:r>
              <a:rPr lang="en-KE" sz="1800" kern="100" dirty="0">
                <a:effectLst/>
                <a:latin typeface="Arial" panose="020B0604020202020204" pitchFamily="34" charset="0"/>
                <a:ea typeface="Calibri" panose="020F0502020204030204" pitchFamily="34" charset="0"/>
                <a:cs typeface="Times New Roman" panose="02020603050405020304" pitchFamily="18" charset="0"/>
              </a:rPr>
              <a:t>.</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rtl="0">
              <a:lnSpc>
                <a:spcPct val="150000"/>
              </a:lnSpc>
              <a:spcBef>
                <a:spcPts val="0"/>
              </a:spcBef>
              <a:spcAft>
                <a:spcPts val="0"/>
              </a:spcAft>
              <a:buClr>
                <a:schemeClr val="dk1"/>
              </a:buClr>
              <a:buSzPts val="1100"/>
              <a:buFont typeface="Arial"/>
              <a:buNone/>
            </a:pPr>
            <a:endParaRPr dirty="0"/>
          </a:p>
        </p:txBody>
      </p:sp>
    </p:spTree>
    <p:extLst>
      <p:ext uri="{BB962C8B-B14F-4D97-AF65-F5344CB8AC3E}">
        <p14:creationId xmlns:p14="http://schemas.microsoft.com/office/powerpoint/2010/main" val="27009606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 name="Google Shape;22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The personal decision and care for an individual increase compliance with the treatment plans. Patient-centred care aims at attaining a functional life through the ethical principle of respecting an individual and justice, attempting to make the health system more responsive to the needs of the health services (Khatri et al., 2023). </a:t>
            </a: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a:extLst>
            <a:ext uri="{FF2B5EF4-FFF2-40B4-BE49-F238E27FC236}">
              <a16:creationId xmlns:a16="http://schemas.microsoft.com/office/drawing/2014/main" id="{72FB4BC2-7295-7645-46E7-CA535C40615E}"/>
            </a:ext>
          </a:extLst>
        </p:cNvPr>
        <p:cNvGrpSpPr/>
        <p:nvPr/>
      </p:nvGrpSpPr>
      <p:grpSpPr>
        <a:xfrm>
          <a:off x="0" y="0"/>
          <a:ext cx="0" cy="0"/>
          <a:chOff x="0" y="0"/>
          <a:chExt cx="0" cy="0"/>
        </a:xfrm>
      </p:grpSpPr>
      <p:sp>
        <p:nvSpPr>
          <p:cNvPr id="219" name="Google Shape;219;p10:notes">
            <a:extLst>
              <a:ext uri="{FF2B5EF4-FFF2-40B4-BE49-F238E27FC236}">
                <a16:creationId xmlns:a16="http://schemas.microsoft.com/office/drawing/2014/main" id="{8B185DB3-E0BE-CDB7-FB94-10FC971F48D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 name="Google Shape;220;p10:notes">
            <a:extLst>
              <a:ext uri="{FF2B5EF4-FFF2-40B4-BE49-F238E27FC236}">
                <a16:creationId xmlns:a16="http://schemas.microsoft.com/office/drawing/2014/main" id="{FA57A22C-7878-90D2-31D1-4CA92D6C4028}"/>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The personal decision and care for an individual increase compliance with the treatment plans. Patient-centred care aims at attaining a functional life through the ethical principle of respecting an individual and justice, attempting to make the health system more responsive to the needs of the health services (Khatri et al., 2023). </a:t>
            </a:r>
            <a:endParaRPr dirty="0"/>
          </a:p>
        </p:txBody>
      </p:sp>
    </p:spTree>
    <p:extLst>
      <p:ext uri="{BB962C8B-B14F-4D97-AF65-F5344CB8AC3E}">
        <p14:creationId xmlns:p14="http://schemas.microsoft.com/office/powerpoint/2010/main" val="25424118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a:extLst>
            <a:ext uri="{FF2B5EF4-FFF2-40B4-BE49-F238E27FC236}">
              <a16:creationId xmlns:a16="http://schemas.microsoft.com/office/drawing/2014/main" id="{86DD3CB7-4C59-B07E-39EE-62E526523C67}"/>
            </a:ext>
          </a:extLst>
        </p:cNvPr>
        <p:cNvGrpSpPr/>
        <p:nvPr/>
      </p:nvGrpSpPr>
      <p:grpSpPr>
        <a:xfrm>
          <a:off x="0" y="0"/>
          <a:ext cx="0" cy="0"/>
          <a:chOff x="0" y="0"/>
          <a:chExt cx="0" cy="0"/>
        </a:xfrm>
      </p:grpSpPr>
      <p:sp>
        <p:nvSpPr>
          <p:cNvPr id="227" name="Google Shape;227;g3a189620342_0_22:notes">
            <a:extLst>
              <a:ext uri="{FF2B5EF4-FFF2-40B4-BE49-F238E27FC236}">
                <a16:creationId xmlns:a16="http://schemas.microsoft.com/office/drawing/2014/main" id="{7EA8EF50-7AD8-E555-9FF6-FDBAAC76A37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8" name="Google Shape;228;g3a189620342_0_22:notes">
            <a:extLst>
              <a:ext uri="{FF2B5EF4-FFF2-40B4-BE49-F238E27FC236}">
                <a16:creationId xmlns:a16="http://schemas.microsoft.com/office/drawing/2014/main" id="{345B3176-DB13-5CE8-C99B-F41A8D41EEB8}"/>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32715" lvl="0" indent="0" algn="just" rtl="0">
              <a:lnSpc>
                <a:spcPct val="90000"/>
              </a:lnSpc>
              <a:spcBef>
                <a:spcPts val="0"/>
              </a:spcBef>
              <a:spcAft>
                <a:spcPts val="0"/>
              </a:spcAft>
              <a:buClr>
                <a:schemeClr val="dk1"/>
              </a:buClr>
              <a:buSzPts val="1600"/>
              <a:buFont typeface="Wingdings" panose="05000000000000000000" pitchFamily="2" charset="2"/>
              <a:buNone/>
            </a:pPr>
            <a:r>
              <a:rPr lang="en-US" sz="1200" dirty="0">
                <a:solidFill>
                  <a:schemeClr val="dk1"/>
                </a:solidFill>
              </a:rPr>
              <a:t>The concept of high blood pressure is a co-productive care where the emphasis is laid on the respectful approach towards the patient and giving them the power to look after themselves/. Communication has the potential to establish trust and enhance collaboration between the patient and medical staff. Personal care is a requirement, where the individual's needs are also put into consideration, keeping in mind the cultural factor and any special needs</a:t>
            </a:r>
            <a:r>
              <a:rPr lang="en-GB" sz="1200" dirty="0">
                <a:solidFill>
                  <a:schemeClr val="dk1"/>
                </a:solidFill>
              </a:rPr>
              <a:t>(</a:t>
            </a:r>
            <a:r>
              <a:rPr lang="en-GB" sz="1200" dirty="0" err="1">
                <a:solidFill>
                  <a:schemeClr val="dk1"/>
                </a:solidFill>
              </a:rPr>
              <a:t>Taglione</a:t>
            </a:r>
            <a:r>
              <a:rPr lang="en-GB" sz="1200" dirty="0">
                <a:solidFill>
                  <a:schemeClr val="dk1"/>
                </a:solidFill>
              </a:rPr>
              <a:t> and Brown, 2023)</a:t>
            </a:r>
            <a:r>
              <a:rPr lang="en-US" sz="1200" dirty="0">
                <a:solidFill>
                  <a:schemeClr val="dk1"/>
                </a:solidFill>
              </a:rPr>
              <a:t>. Educating the patients is essential because they will make informed decisions and adhere to the treatment. Coherent and integrated care is one of the most significant strategies of healthcare teams and, more specifically, primary care physicians operating in collaboration with each other, which will ultimately result in improved patient outcomes and, ultimately, the creation of long-term management of high blood pressure</a:t>
            </a:r>
            <a:r>
              <a:rPr lang="en-GB" sz="1200" dirty="0">
                <a:solidFill>
                  <a:schemeClr val="dk1"/>
                </a:solidFill>
              </a:rPr>
              <a:t>(</a:t>
            </a:r>
            <a:r>
              <a:rPr lang="en-GB" sz="1200" dirty="0" err="1">
                <a:solidFill>
                  <a:schemeClr val="dk1"/>
                </a:solidFill>
              </a:rPr>
              <a:t>Taglione</a:t>
            </a:r>
            <a:r>
              <a:rPr lang="en-GB" sz="1200" dirty="0">
                <a:solidFill>
                  <a:schemeClr val="dk1"/>
                </a:solidFill>
              </a:rPr>
              <a:t> and Brown, 2023)</a:t>
            </a:r>
            <a:r>
              <a:rPr lang="en-US" sz="1200" dirty="0">
                <a:solidFill>
                  <a:schemeClr val="dk1"/>
                </a:solidFill>
              </a:rPr>
              <a:t>.</a:t>
            </a:r>
            <a:endParaRPr dirty="0"/>
          </a:p>
        </p:txBody>
      </p:sp>
    </p:spTree>
    <p:extLst>
      <p:ext uri="{BB962C8B-B14F-4D97-AF65-F5344CB8AC3E}">
        <p14:creationId xmlns:p14="http://schemas.microsoft.com/office/powerpoint/2010/main" val="33405499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6" name="Google Shape;23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n-GB" sz="1200" dirty="0">
                <a:solidFill>
                  <a:schemeClr val="dk1"/>
                </a:solidFill>
              </a:rPr>
              <a:t>The application of all the aspects of personalised care helps the patients manage their hypertension. Compliance failure can lead to uncontrolled blood pressure, complications and increased healthcare costs due to hospitalisation and additional treatment (Ruswati, 2024). Thus, through the education of the patients and the coordinated care, the empowerment will lead to improved care, which is long-term and decreases hospital admissions. The lifestyle changes related to blood pressure reduction may also be supplemented by mindfulness meditation and deep breathing (Elendu et al., 2024).</a:t>
            </a: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9fdd21238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8" name="Google Shape;248;g39fdd212381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39fdd212381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4" name="Google Shape;254;g39fdd212381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0" name="Google Shape;26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4"/>
        <p:cNvGrpSpPr/>
        <p:nvPr/>
      </p:nvGrpSpPr>
      <p:grpSpPr>
        <a:xfrm>
          <a:off x="0" y="0"/>
          <a:ext cx="0" cy="0"/>
          <a:chOff x="0" y="0"/>
          <a:chExt cx="0" cy="0"/>
        </a:xfrm>
      </p:grpSpPr>
      <p:sp>
        <p:nvSpPr>
          <p:cNvPr id="15" name="Google Shape;15;p30"/>
          <p:cNvSpPr/>
          <p:nvPr/>
        </p:nvSpPr>
        <p:spPr>
          <a:xfrm>
            <a:off x="2382" y="4800600"/>
            <a:ext cx="9141619" cy="3429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6" name="Google Shape;16;p30"/>
          <p:cNvSpPr/>
          <p:nvPr/>
        </p:nvSpPr>
        <p:spPr>
          <a:xfrm>
            <a:off x="12" y="4750737"/>
            <a:ext cx="9141619" cy="48006"/>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7" name="Google Shape;17;p30"/>
          <p:cNvSpPr txBox="1">
            <a:spLocks noGrp="1"/>
          </p:cNvSpPr>
          <p:nvPr>
            <p:ph type="ctrTitle"/>
          </p:nvPr>
        </p:nvSpPr>
        <p:spPr>
          <a:xfrm>
            <a:off x="822960" y="569214"/>
            <a:ext cx="7543800" cy="267462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6000"/>
              <a:buFont typeface="Arial"/>
              <a:buNone/>
              <a:defRPr sz="600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30"/>
          <p:cNvSpPr txBox="1">
            <a:spLocks noGrp="1"/>
          </p:cNvSpPr>
          <p:nvPr>
            <p:ph type="subTitle" idx="1"/>
          </p:nvPr>
        </p:nvSpPr>
        <p:spPr>
          <a:xfrm>
            <a:off x="825038" y="3341715"/>
            <a:ext cx="7543800" cy="857250"/>
          </a:xfrm>
          <a:prstGeom prst="rect">
            <a:avLst/>
          </a:prstGeom>
          <a:noFill/>
          <a:ln>
            <a:noFill/>
          </a:ln>
        </p:spPr>
        <p:txBody>
          <a:bodyPr spcFirstLastPara="1" wrap="square" lIns="91425" tIns="45700" rIns="91425" bIns="45700" anchor="t" anchorCtr="0">
            <a:normAutofit/>
          </a:bodyPr>
          <a:lstStyle>
            <a:lvl1pPr lvl="0" algn="l">
              <a:lnSpc>
                <a:spcPct val="90000"/>
              </a:lnSpc>
              <a:spcBef>
                <a:spcPts val="900"/>
              </a:spcBef>
              <a:spcAft>
                <a:spcPts val="0"/>
              </a:spcAft>
              <a:buSzPts val="1800"/>
              <a:buNone/>
              <a:defRPr sz="1800" cap="none">
                <a:solidFill>
                  <a:schemeClr val="dk2"/>
                </a:solidFill>
                <a:latin typeface="Arial"/>
                <a:ea typeface="Arial"/>
                <a:cs typeface="Arial"/>
                <a:sym typeface="Arial"/>
              </a:defRPr>
            </a:lvl1pPr>
            <a:lvl2pPr lvl="1" algn="ctr">
              <a:lnSpc>
                <a:spcPct val="90000"/>
              </a:lnSpc>
              <a:spcBef>
                <a:spcPts val="150"/>
              </a:spcBef>
              <a:spcAft>
                <a:spcPts val="0"/>
              </a:spcAft>
              <a:buSzPts val="1800"/>
              <a:buNone/>
              <a:defRPr sz="1800"/>
            </a:lvl2pPr>
            <a:lvl3pPr lvl="2" algn="ctr">
              <a:lnSpc>
                <a:spcPct val="90000"/>
              </a:lnSpc>
              <a:spcBef>
                <a:spcPts val="300"/>
              </a:spcBef>
              <a:spcAft>
                <a:spcPts val="0"/>
              </a:spcAft>
              <a:buSzPts val="1800"/>
              <a:buNone/>
              <a:defRPr sz="1800"/>
            </a:lvl3pPr>
            <a:lvl4pPr lvl="3" algn="ctr">
              <a:lnSpc>
                <a:spcPct val="90000"/>
              </a:lnSpc>
              <a:spcBef>
                <a:spcPts val="300"/>
              </a:spcBef>
              <a:spcAft>
                <a:spcPts val="0"/>
              </a:spcAft>
              <a:buSzPts val="1500"/>
              <a:buNone/>
              <a:defRPr sz="1500"/>
            </a:lvl4pPr>
            <a:lvl5pPr lvl="4" algn="ctr">
              <a:lnSpc>
                <a:spcPct val="90000"/>
              </a:lnSpc>
              <a:spcBef>
                <a:spcPts val="300"/>
              </a:spcBef>
              <a:spcAft>
                <a:spcPts val="0"/>
              </a:spcAft>
              <a:buSzPts val="1500"/>
              <a:buNone/>
              <a:defRPr sz="1500"/>
            </a:lvl5pPr>
            <a:lvl6pPr lvl="5" algn="ctr">
              <a:lnSpc>
                <a:spcPct val="90000"/>
              </a:lnSpc>
              <a:spcBef>
                <a:spcPts val="300"/>
              </a:spcBef>
              <a:spcAft>
                <a:spcPts val="0"/>
              </a:spcAft>
              <a:buSzPts val="1500"/>
              <a:buNone/>
              <a:defRPr sz="1500"/>
            </a:lvl6pPr>
            <a:lvl7pPr lvl="6" algn="ctr">
              <a:lnSpc>
                <a:spcPct val="90000"/>
              </a:lnSpc>
              <a:spcBef>
                <a:spcPts val="300"/>
              </a:spcBef>
              <a:spcAft>
                <a:spcPts val="0"/>
              </a:spcAft>
              <a:buSzPts val="1500"/>
              <a:buNone/>
              <a:defRPr sz="1500"/>
            </a:lvl7pPr>
            <a:lvl8pPr lvl="7" algn="ctr">
              <a:lnSpc>
                <a:spcPct val="90000"/>
              </a:lnSpc>
              <a:spcBef>
                <a:spcPts val="300"/>
              </a:spcBef>
              <a:spcAft>
                <a:spcPts val="0"/>
              </a:spcAft>
              <a:buSzPts val="1500"/>
              <a:buNone/>
              <a:defRPr sz="1500"/>
            </a:lvl8pPr>
            <a:lvl9pPr lvl="8" algn="ctr">
              <a:lnSpc>
                <a:spcPct val="90000"/>
              </a:lnSpc>
              <a:spcBef>
                <a:spcPts val="300"/>
              </a:spcBef>
              <a:spcAft>
                <a:spcPts val="300"/>
              </a:spcAft>
              <a:buSzPts val="1500"/>
              <a:buNone/>
              <a:defRPr sz="1500"/>
            </a:lvl9pPr>
          </a:lstStyle>
          <a:p>
            <a:endParaRPr/>
          </a:p>
        </p:txBody>
      </p:sp>
      <p:sp>
        <p:nvSpPr>
          <p:cNvPr id="19" name="Google Shape;19;p30"/>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0" name="Google Shape;20;p30"/>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1" name="Google Shape;21;p30"/>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cxnSp>
        <p:nvCxnSpPr>
          <p:cNvPr id="22" name="Google Shape;22;p30"/>
          <p:cNvCxnSpPr/>
          <p:nvPr/>
        </p:nvCxnSpPr>
        <p:spPr>
          <a:xfrm>
            <a:off x="905744" y="3257550"/>
            <a:ext cx="740664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90000"/>
              </a:lnSpc>
              <a:spcBef>
                <a:spcPts val="0"/>
              </a:spcBef>
              <a:spcAft>
                <a:spcPts val="0"/>
              </a:spcAft>
              <a:buClr>
                <a:schemeClr val="accent1"/>
              </a:buClr>
              <a:buSzPts val="2800"/>
              <a:buFont typeface="Corbe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 name="Google Shape;25;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90000"/>
              </a:lnSpc>
              <a:spcBef>
                <a:spcPts val="0"/>
              </a:spcBef>
              <a:spcAft>
                <a:spcPts val="0"/>
              </a:spcAft>
              <a:buSzPts val="1800"/>
              <a:buChar char="●"/>
              <a:defRPr/>
            </a:lvl1pPr>
            <a:lvl2pPr marL="914400" lvl="1" indent="-317500" algn="l">
              <a:lnSpc>
                <a:spcPct val="90000"/>
              </a:lnSpc>
              <a:spcBef>
                <a:spcPts val="0"/>
              </a:spcBef>
              <a:spcAft>
                <a:spcPts val="0"/>
              </a:spcAft>
              <a:buSzPts val="1400"/>
              <a:buChar char="○"/>
              <a:defRPr/>
            </a:lvl2pPr>
            <a:lvl3pPr marL="1371600" lvl="2" indent="-317500" algn="l">
              <a:lnSpc>
                <a:spcPct val="90000"/>
              </a:lnSpc>
              <a:spcBef>
                <a:spcPts val="0"/>
              </a:spcBef>
              <a:spcAft>
                <a:spcPts val="0"/>
              </a:spcAft>
              <a:buSzPts val="1400"/>
              <a:buChar char="■"/>
              <a:defRPr/>
            </a:lvl3pPr>
            <a:lvl4pPr marL="1828800" lvl="3" indent="-317500" algn="l">
              <a:lnSpc>
                <a:spcPct val="90000"/>
              </a:lnSpc>
              <a:spcBef>
                <a:spcPts val="0"/>
              </a:spcBef>
              <a:spcAft>
                <a:spcPts val="0"/>
              </a:spcAft>
              <a:buSzPts val="1400"/>
              <a:buChar char="●"/>
              <a:defRPr/>
            </a:lvl4pPr>
            <a:lvl5pPr marL="2286000" lvl="4" indent="-317500" algn="l">
              <a:lnSpc>
                <a:spcPct val="90000"/>
              </a:lnSpc>
              <a:spcBef>
                <a:spcPts val="0"/>
              </a:spcBef>
              <a:spcAft>
                <a:spcPts val="0"/>
              </a:spcAft>
              <a:buSzPts val="1400"/>
              <a:buChar char="○"/>
              <a:defRPr/>
            </a:lvl5pPr>
            <a:lvl6pPr marL="2743200" lvl="5" indent="-317500" algn="l">
              <a:lnSpc>
                <a:spcPct val="90000"/>
              </a:lnSpc>
              <a:spcBef>
                <a:spcPts val="0"/>
              </a:spcBef>
              <a:spcAft>
                <a:spcPts val="0"/>
              </a:spcAft>
              <a:buSzPts val="1400"/>
              <a:buChar char="■"/>
              <a:defRPr/>
            </a:lvl6pPr>
            <a:lvl7pPr marL="3200400" lvl="6" indent="-317500" algn="l">
              <a:lnSpc>
                <a:spcPct val="90000"/>
              </a:lnSpc>
              <a:spcBef>
                <a:spcPts val="0"/>
              </a:spcBef>
              <a:spcAft>
                <a:spcPts val="0"/>
              </a:spcAft>
              <a:buSzPts val="1400"/>
              <a:buChar char="●"/>
              <a:defRPr/>
            </a:lvl7pPr>
            <a:lvl8pPr marL="3657600" lvl="7" indent="-317500" algn="l">
              <a:lnSpc>
                <a:spcPct val="90000"/>
              </a:lnSpc>
              <a:spcBef>
                <a:spcPts val="0"/>
              </a:spcBef>
              <a:spcAft>
                <a:spcPts val="0"/>
              </a:spcAft>
              <a:buSzPts val="1400"/>
              <a:buChar char="○"/>
              <a:defRPr/>
            </a:lvl8pPr>
            <a:lvl9pPr marL="4114800" lvl="8" indent="-317500" algn="l">
              <a:lnSpc>
                <a:spcPct val="90000"/>
              </a:lnSpc>
              <a:spcBef>
                <a:spcPts val="0"/>
              </a:spcBef>
              <a:spcAft>
                <a:spcPts val="0"/>
              </a:spcAft>
              <a:buSzPts val="1400"/>
              <a:buChar char="■"/>
              <a:defRPr/>
            </a:lvl9pPr>
          </a:lstStyle>
          <a:p>
            <a:endParaRPr/>
          </a:p>
        </p:txBody>
      </p:sp>
      <p:sp>
        <p:nvSpPr>
          <p:cNvPr id="26" name="Google Shape;26;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chemeClr val="accent1"/>
              </a:buClr>
              <a:buSzPts val="900"/>
              <a:buFont typeface="Corbel"/>
              <a:buNone/>
              <a:defRPr sz="900" b="0"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32"/>
          <p:cNvSpPr txBox="1">
            <a:spLocks noGrp="1"/>
          </p:cNvSpPr>
          <p:nvPr>
            <p:ph type="title"/>
          </p:nvPr>
        </p:nvSpPr>
        <p:spPr>
          <a:xfrm>
            <a:off x="822960" y="214953"/>
            <a:ext cx="7543800" cy="1088068"/>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36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32"/>
          <p:cNvSpPr txBox="1">
            <a:spLocks noGrp="1"/>
          </p:cNvSpPr>
          <p:nvPr>
            <p:ph type="body" idx="1"/>
          </p:nvPr>
        </p:nvSpPr>
        <p:spPr>
          <a:xfrm>
            <a:off x="822960" y="1384301"/>
            <a:ext cx="7543800" cy="301752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30" name="Google Shape;30;p32"/>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1" name="Google Shape;31;p32"/>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2" name="Google Shape;32;p32"/>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lt1"/>
        </a:solidFill>
        <a:effectLst/>
      </p:bgPr>
    </p:bg>
    <p:spTree>
      <p:nvGrpSpPr>
        <p:cNvPr id="1" name="Shape 33"/>
        <p:cNvGrpSpPr/>
        <p:nvPr/>
      </p:nvGrpSpPr>
      <p:grpSpPr>
        <a:xfrm>
          <a:off x="0" y="0"/>
          <a:ext cx="0" cy="0"/>
          <a:chOff x="0" y="0"/>
          <a:chExt cx="0" cy="0"/>
        </a:xfrm>
      </p:grpSpPr>
      <p:sp>
        <p:nvSpPr>
          <p:cNvPr id="34" name="Google Shape;34;p33"/>
          <p:cNvSpPr/>
          <p:nvPr/>
        </p:nvSpPr>
        <p:spPr>
          <a:xfrm>
            <a:off x="2382" y="4800600"/>
            <a:ext cx="9141619" cy="3429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35" name="Google Shape;35;p33"/>
          <p:cNvSpPr/>
          <p:nvPr/>
        </p:nvSpPr>
        <p:spPr>
          <a:xfrm>
            <a:off x="12" y="4750737"/>
            <a:ext cx="9141619" cy="48006"/>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36" name="Google Shape;36;p33"/>
          <p:cNvSpPr txBox="1">
            <a:spLocks noGrp="1"/>
          </p:cNvSpPr>
          <p:nvPr>
            <p:ph type="title"/>
          </p:nvPr>
        </p:nvSpPr>
        <p:spPr>
          <a:xfrm>
            <a:off x="822960" y="569214"/>
            <a:ext cx="7543800" cy="267462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6000"/>
              <a:buFont typeface="Arial"/>
              <a:buNone/>
              <a:defRPr sz="6000" b="0">
                <a:solidFill>
                  <a:srgbClr val="26262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33"/>
          <p:cNvSpPr txBox="1">
            <a:spLocks noGrp="1"/>
          </p:cNvSpPr>
          <p:nvPr>
            <p:ph type="body" idx="1"/>
          </p:nvPr>
        </p:nvSpPr>
        <p:spPr>
          <a:xfrm>
            <a:off x="822960" y="3339846"/>
            <a:ext cx="7543800" cy="85725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900"/>
              </a:spcBef>
              <a:spcAft>
                <a:spcPts val="0"/>
              </a:spcAft>
              <a:buSzPts val="1800"/>
              <a:buNone/>
              <a:defRPr sz="1800" cap="none">
                <a:solidFill>
                  <a:schemeClr val="dk2"/>
                </a:solidFill>
                <a:latin typeface="Arial"/>
                <a:ea typeface="Arial"/>
                <a:cs typeface="Arial"/>
                <a:sym typeface="Arial"/>
              </a:defRPr>
            </a:lvl1pPr>
            <a:lvl2pPr marL="914400" lvl="1" indent="-228600" algn="l">
              <a:lnSpc>
                <a:spcPct val="90000"/>
              </a:lnSpc>
              <a:spcBef>
                <a:spcPts val="150"/>
              </a:spcBef>
              <a:spcAft>
                <a:spcPts val="0"/>
              </a:spcAft>
              <a:buSzPts val="1350"/>
              <a:buNone/>
              <a:defRPr sz="1350">
                <a:solidFill>
                  <a:srgbClr val="888888"/>
                </a:solidFill>
              </a:defRPr>
            </a:lvl2pPr>
            <a:lvl3pPr marL="1371600" lvl="2" indent="-228600" algn="l">
              <a:lnSpc>
                <a:spcPct val="90000"/>
              </a:lnSpc>
              <a:spcBef>
                <a:spcPts val="300"/>
              </a:spcBef>
              <a:spcAft>
                <a:spcPts val="0"/>
              </a:spcAft>
              <a:buSzPts val="1200"/>
              <a:buNone/>
              <a:defRPr sz="1200">
                <a:solidFill>
                  <a:srgbClr val="888888"/>
                </a:solidFill>
              </a:defRPr>
            </a:lvl3pPr>
            <a:lvl4pPr marL="1828800" lvl="3" indent="-228600" algn="l">
              <a:lnSpc>
                <a:spcPct val="90000"/>
              </a:lnSpc>
              <a:spcBef>
                <a:spcPts val="300"/>
              </a:spcBef>
              <a:spcAft>
                <a:spcPts val="0"/>
              </a:spcAft>
              <a:buSzPts val="1050"/>
              <a:buNone/>
              <a:defRPr sz="1050">
                <a:solidFill>
                  <a:srgbClr val="888888"/>
                </a:solidFill>
              </a:defRPr>
            </a:lvl4pPr>
            <a:lvl5pPr marL="2286000" lvl="4" indent="-228600" algn="l">
              <a:lnSpc>
                <a:spcPct val="90000"/>
              </a:lnSpc>
              <a:spcBef>
                <a:spcPts val="300"/>
              </a:spcBef>
              <a:spcAft>
                <a:spcPts val="0"/>
              </a:spcAft>
              <a:buSzPts val="1050"/>
              <a:buNone/>
              <a:defRPr sz="1050">
                <a:solidFill>
                  <a:srgbClr val="888888"/>
                </a:solidFill>
              </a:defRPr>
            </a:lvl5pPr>
            <a:lvl6pPr marL="2743200" lvl="5" indent="-228600" algn="l">
              <a:lnSpc>
                <a:spcPct val="90000"/>
              </a:lnSpc>
              <a:spcBef>
                <a:spcPts val="300"/>
              </a:spcBef>
              <a:spcAft>
                <a:spcPts val="0"/>
              </a:spcAft>
              <a:buSzPts val="1050"/>
              <a:buNone/>
              <a:defRPr sz="1050">
                <a:solidFill>
                  <a:srgbClr val="888888"/>
                </a:solidFill>
              </a:defRPr>
            </a:lvl6pPr>
            <a:lvl7pPr marL="3200400" lvl="6" indent="-228600" algn="l">
              <a:lnSpc>
                <a:spcPct val="90000"/>
              </a:lnSpc>
              <a:spcBef>
                <a:spcPts val="300"/>
              </a:spcBef>
              <a:spcAft>
                <a:spcPts val="0"/>
              </a:spcAft>
              <a:buSzPts val="1050"/>
              <a:buNone/>
              <a:defRPr sz="1050">
                <a:solidFill>
                  <a:srgbClr val="888888"/>
                </a:solidFill>
              </a:defRPr>
            </a:lvl7pPr>
            <a:lvl8pPr marL="3657600" lvl="7" indent="-228600" algn="l">
              <a:lnSpc>
                <a:spcPct val="90000"/>
              </a:lnSpc>
              <a:spcBef>
                <a:spcPts val="300"/>
              </a:spcBef>
              <a:spcAft>
                <a:spcPts val="0"/>
              </a:spcAft>
              <a:buSzPts val="1050"/>
              <a:buNone/>
              <a:defRPr sz="1050">
                <a:solidFill>
                  <a:srgbClr val="888888"/>
                </a:solidFill>
              </a:defRPr>
            </a:lvl8pPr>
            <a:lvl9pPr marL="4114800" lvl="8" indent="-228600" algn="l">
              <a:lnSpc>
                <a:spcPct val="90000"/>
              </a:lnSpc>
              <a:spcBef>
                <a:spcPts val="300"/>
              </a:spcBef>
              <a:spcAft>
                <a:spcPts val="300"/>
              </a:spcAft>
              <a:buSzPts val="1050"/>
              <a:buNone/>
              <a:defRPr sz="1050">
                <a:solidFill>
                  <a:srgbClr val="888888"/>
                </a:solidFill>
              </a:defRPr>
            </a:lvl9pPr>
          </a:lstStyle>
          <a:p>
            <a:endParaRPr/>
          </a:p>
        </p:txBody>
      </p:sp>
      <p:sp>
        <p:nvSpPr>
          <p:cNvPr id="38" name="Google Shape;38;p33"/>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9" name="Google Shape;39;p33"/>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0" name="Google Shape;40;p33"/>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cxnSp>
        <p:nvCxnSpPr>
          <p:cNvPr id="41" name="Google Shape;41;p33"/>
          <p:cNvCxnSpPr/>
          <p:nvPr/>
        </p:nvCxnSpPr>
        <p:spPr>
          <a:xfrm>
            <a:off x="905744" y="3257550"/>
            <a:ext cx="740664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2"/>
        <p:cNvGrpSpPr/>
        <p:nvPr/>
      </p:nvGrpSpPr>
      <p:grpSpPr>
        <a:xfrm>
          <a:off x="0" y="0"/>
          <a:ext cx="0" cy="0"/>
          <a:chOff x="0" y="0"/>
          <a:chExt cx="0" cy="0"/>
        </a:xfrm>
      </p:grpSpPr>
      <p:sp>
        <p:nvSpPr>
          <p:cNvPr id="43" name="Google Shape;43;p34"/>
          <p:cNvSpPr txBox="1">
            <a:spLocks noGrp="1"/>
          </p:cNvSpPr>
          <p:nvPr>
            <p:ph type="title"/>
          </p:nvPr>
        </p:nvSpPr>
        <p:spPr>
          <a:xfrm>
            <a:off x="822960" y="214953"/>
            <a:ext cx="7543800" cy="1088068"/>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34"/>
          <p:cNvSpPr txBox="1">
            <a:spLocks noGrp="1"/>
          </p:cNvSpPr>
          <p:nvPr>
            <p:ph type="body" idx="1"/>
          </p:nvPr>
        </p:nvSpPr>
        <p:spPr>
          <a:xfrm>
            <a:off x="822959" y="1384301"/>
            <a:ext cx="3703320" cy="301752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45" name="Google Shape;45;p34"/>
          <p:cNvSpPr txBox="1">
            <a:spLocks noGrp="1"/>
          </p:cNvSpPr>
          <p:nvPr>
            <p:ph type="body" idx="2"/>
          </p:nvPr>
        </p:nvSpPr>
        <p:spPr>
          <a:xfrm>
            <a:off x="4663440" y="1384301"/>
            <a:ext cx="3703320" cy="301752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46" name="Google Shape;46;p34"/>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7" name="Google Shape;47;p34"/>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8" name="Google Shape;48;p34"/>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9"/>
        <p:cNvGrpSpPr/>
        <p:nvPr/>
      </p:nvGrpSpPr>
      <p:grpSpPr>
        <a:xfrm>
          <a:off x="0" y="0"/>
          <a:ext cx="0" cy="0"/>
          <a:chOff x="0" y="0"/>
          <a:chExt cx="0" cy="0"/>
        </a:xfrm>
      </p:grpSpPr>
      <p:sp>
        <p:nvSpPr>
          <p:cNvPr id="50" name="Google Shape;50;p35"/>
          <p:cNvSpPr txBox="1">
            <a:spLocks noGrp="1"/>
          </p:cNvSpPr>
          <p:nvPr>
            <p:ph type="title"/>
          </p:nvPr>
        </p:nvSpPr>
        <p:spPr>
          <a:xfrm>
            <a:off x="822960" y="214953"/>
            <a:ext cx="7543800" cy="1088068"/>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35"/>
          <p:cNvSpPr txBox="1">
            <a:spLocks noGrp="1"/>
          </p:cNvSpPr>
          <p:nvPr>
            <p:ph type="body" idx="1"/>
          </p:nvPr>
        </p:nvSpPr>
        <p:spPr>
          <a:xfrm>
            <a:off x="822960" y="1384539"/>
            <a:ext cx="3703320" cy="55221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900"/>
              </a:spcBef>
              <a:spcAft>
                <a:spcPts val="0"/>
              </a:spcAft>
              <a:buSzPts val="1500"/>
              <a:buNone/>
              <a:defRPr sz="1500" b="0" cap="none">
                <a:solidFill>
                  <a:schemeClr val="dk2"/>
                </a:solidFill>
              </a:defRPr>
            </a:lvl1pPr>
            <a:lvl2pPr marL="914400" lvl="1" indent="-228600" algn="l">
              <a:lnSpc>
                <a:spcPct val="90000"/>
              </a:lnSpc>
              <a:spcBef>
                <a:spcPts val="150"/>
              </a:spcBef>
              <a:spcAft>
                <a:spcPts val="0"/>
              </a:spcAft>
              <a:buSzPts val="1500"/>
              <a:buNone/>
              <a:defRPr sz="1500" b="1"/>
            </a:lvl2pPr>
            <a:lvl3pPr marL="1371600" lvl="2" indent="-228600" algn="l">
              <a:lnSpc>
                <a:spcPct val="90000"/>
              </a:lnSpc>
              <a:spcBef>
                <a:spcPts val="300"/>
              </a:spcBef>
              <a:spcAft>
                <a:spcPts val="0"/>
              </a:spcAft>
              <a:buSzPts val="1350"/>
              <a:buNone/>
              <a:defRPr sz="1350" b="1"/>
            </a:lvl3pPr>
            <a:lvl4pPr marL="1828800" lvl="3" indent="-228600" algn="l">
              <a:lnSpc>
                <a:spcPct val="90000"/>
              </a:lnSpc>
              <a:spcBef>
                <a:spcPts val="300"/>
              </a:spcBef>
              <a:spcAft>
                <a:spcPts val="0"/>
              </a:spcAft>
              <a:buSzPts val="1200"/>
              <a:buNone/>
              <a:defRPr sz="1200" b="1"/>
            </a:lvl4pPr>
            <a:lvl5pPr marL="2286000" lvl="4" indent="-228600" algn="l">
              <a:lnSpc>
                <a:spcPct val="90000"/>
              </a:lnSpc>
              <a:spcBef>
                <a:spcPts val="300"/>
              </a:spcBef>
              <a:spcAft>
                <a:spcPts val="0"/>
              </a:spcAft>
              <a:buSzPts val="1200"/>
              <a:buNone/>
              <a:defRPr sz="1200" b="1"/>
            </a:lvl5pPr>
            <a:lvl6pPr marL="2743200" lvl="5" indent="-228600" algn="l">
              <a:lnSpc>
                <a:spcPct val="90000"/>
              </a:lnSpc>
              <a:spcBef>
                <a:spcPts val="300"/>
              </a:spcBef>
              <a:spcAft>
                <a:spcPts val="0"/>
              </a:spcAft>
              <a:buSzPts val="1200"/>
              <a:buNone/>
              <a:defRPr sz="1200" b="1"/>
            </a:lvl6pPr>
            <a:lvl7pPr marL="3200400" lvl="6" indent="-228600" algn="l">
              <a:lnSpc>
                <a:spcPct val="90000"/>
              </a:lnSpc>
              <a:spcBef>
                <a:spcPts val="300"/>
              </a:spcBef>
              <a:spcAft>
                <a:spcPts val="0"/>
              </a:spcAft>
              <a:buSzPts val="1200"/>
              <a:buNone/>
              <a:defRPr sz="1200" b="1"/>
            </a:lvl7pPr>
            <a:lvl8pPr marL="3657600" lvl="7" indent="-228600" algn="l">
              <a:lnSpc>
                <a:spcPct val="90000"/>
              </a:lnSpc>
              <a:spcBef>
                <a:spcPts val="300"/>
              </a:spcBef>
              <a:spcAft>
                <a:spcPts val="0"/>
              </a:spcAft>
              <a:buSzPts val="1200"/>
              <a:buNone/>
              <a:defRPr sz="1200" b="1"/>
            </a:lvl8pPr>
            <a:lvl9pPr marL="4114800" lvl="8" indent="-228600" algn="l">
              <a:lnSpc>
                <a:spcPct val="90000"/>
              </a:lnSpc>
              <a:spcBef>
                <a:spcPts val="300"/>
              </a:spcBef>
              <a:spcAft>
                <a:spcPts val="300"/>
              </a:spcAft>
              <a:buSzPts val="1200"/>
              <a:buNone/>
              <a:defRPr sz="1200" b="1"/>
            </a:lvl9pPr>
          </a:lstStyle>
          <a:p>
            <a:endParaRPr/>
          </a:p>
        </p:txBody>
      </p:sp>
      <p:sp>
        <p:nvSpPr>
          <p:cNvPr id="52" name="Google Shape;52;p35"/>
          <p:cNvSpPr txBox="1">
            <a:spLocks noGrp="1"/>
          </p:cNvSpPr>
          <p:nvPr>
            <p:ph type="body" idx="2"/>
          </p:nvPr>
        </p:nvSpPr>
        <p:spPr>
          <a:xfrm>
            <a:off x="822960" y="1936751"/>
            <a:ext cx="3703320" cy="253365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53" name="Google Shape;53;p35"/>
          <p:cNvSpPr txBox="1">
            <a:spLocks noGrp="1"/>
          </p:cNvSpPr>
          <p:nvPr>
            <p:ph type="body" idx="3"/>
          </p:nvPr>
        </p:nvSpPr>
        <p:spPr>
          <a:xfrm>
            <a:off x="4663440" y="1384539"/>
            <a:ext cx="3703320" cy="55221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900"/>
              </a:spcBef>
              <a:spcAft>
                <a:spcPts val="0"/>
              </a:spcAft>
              <a:buSzPts val="1500"/>
              <a:buNone/>
              <a:defRPr sz="1500" b="0" cap="none">
                <a:solidFill>
                  <a:schemeClr val="dk2"/>
                </a:solidFill>
              </a:defRPr>
            </a:lvl1pPr>
            <a:lvl2pPr marL="914400" lvl="1" indent="-228600" algn="l">
              <a:lnSpc>
                <a:spcPct val="90000"/>
              </a:lnSpc>
              <a:spcBef>
                <a:spcPts val="150"/>
              </a:spcBef>
              <a:spcAft>
                <a:spcPts val="0"/>
              </a:spcAft>
              <a:buSzPts val="1500"/>
              <a:buNone/>
              <a:defRPr sz="1500" b="1"/>
            </a:lvl2pPr>
            <a:lvl3pPr marL="1371600" lvl="2" indent="-228600" algn="l">
              <a:lnSpc>
                <a:spcPct val="90000"/>
              </a:lnSpc>
              <a:spcBef>
                <a:spcPts val="300"/>
              </a:spcBef>
              <a:spcAft>
                <a:spcPts val="0"/>
              </a:spcAft>
              <a:buSzPts val="1350"/>
              <a:buNone/>
              <a:defRPr sz="1350" b="1"/>
            </a:lvl3pPr>
            <a:lvl4pPr marL="1828800" lvl="3" indent="-228600" algn="l">
              <a:lnSpc>
                <a:spcPct val="90000"/>
              </a:lnSpc>
              <a:spcBef>
                <a:spcPts val="300"/>
              </a:spcBef>
              <a:spcAft>
                <a:spcPts val="0"/>
              </a:spcAft>
              <a:buSzPts val="1200"/>
              <a:buNone/>
              <a:defRPr sz="1200" b="1"/>
            </a:lvl4pPr>
            <a:lvl5pPr marL="2286000" lvl="4" indent="-228600" algn="l">
              <a:lnSpc>
                <a:spcPct val="90000"/>
              </a:lnSpc>
              <a:spcBef>
                <a:spcPts val="300"/>
              </a:spcBef>
              <a:spcAft>
                <a:spcPts val="0"/>
              </a:spcAft>
              <a:buSzPts val="1200"/>
              <a:buNone/>
              <a:defRPr sz="1200" b="1"/>
            </a:lvl5pPr>
            <a:lvl6pPr marL="2743200" lvl="5" indent="-228600" algn="l">
              <a:lnSpc>
                <a:spcPct val="90000"/>
              </a:lnSpc>
              <a:spcBef>
                <a:spcPts val="300"/>
              </a:spcBef>
              <a:spcAft>
                <a:spcPts val="0"/>
              </a:spcAft>
              <a:buSzPts val="1200"/>
              <a:buNone/>
              <a:defRPr sz="1200" b="1"/>
            </a:lvl6pPr>
            <a:lvl7pPr marL="3200400" lvl="6" indent="-228600" algn="l">
              <a:lnSpc>
                <a:spcPct val="90000"/>
              </a:lnSpc>
              <a:spcBef>
                <a:spcPts val="300"/>
              </a:spcBef>
              <a:spcAft>
                <a:spcPts val="0"/>
              </a:spcAft>
              <a:buSzPts val="1200"/>
              <a:buNone/>
              <a:defRPr sz="1200" b="1"/>
            </a:lvl7pPr>
            <a:lvl8pPr marL="3657600" lvl="7" indent="-228600" algn="l">
              <a:lnSpc>
                <a:spcPct val="90000"/>
              </a:lnSpc>
              <a:spcBef>
                <a:spcPts val="300"/>
              </a:spcBef>
              <a:spcAft>
                <a:spcPts val="0"/>
              </a:spcAft>
              <a:buSzPts val="1200"/>
              <a:buNone/>
              <a:defRPr sz="1200" b="1"/>
            </a:lvl8pPr>
            <a:lvl9pPr marL="4114800" lvl="8" indent="-228600" algn="l">
              <a:lnSpc>
                <a:spcPct val="90000"/>
              </a:lnSpc>
              <a:spcBef>
                <a:spcPts val="300"/>
              </a:spcBef>
              <a:spcAft>
                <a:spcPts val="300"/>
              </a:spcAft>
              <a:buSzPts val="1200"/>
              <a:buNone/>
              <a:defRPr sz="1200" b="1"/>
            </a:lvl9pPr>
          </a:lstStyle>
          <a:p>
            <a:endParaRPr/>
          </a:p>
        </p:txBody>
      </p:sp>
      <p:sp>
        <p:nvSpPr>
          <p:cNvPr id="54" name="Google Shape;54;p35"/>
          <p:cNvSpPr txBox="1">
            <a:spLocks noGrp="1"/>
          </p:cNvSpPr>
          <p:nvPr>
            <p:ph type="body" idx="4"/>
          </p:nvPr>
        </p:nvSpPr>
        <p:spPr>
          <a:xfrm>
            <a:off x="4663440" y="1936751"/>
            <a:ext cx="3703320" cy="253365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55" name="Google Shape;55;p35"/>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6" name="Google Shape;56;p35"/>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7" name="Google Shape;57;p35"/>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36"/>
          <p:cNvSpPr txBox="1">
            <a:spLocks noGrp="1"/>
          </p:cNvSpPr>
          <p:nvPr>
            <p:ph type="title"/>
          </p:nvPr>
        </p:nvSpPr>
        <p:spPr>
          <a:xfrm>
            <a:off x="822960" y="214953"/>
            <a:ext cx="7543800" cy="1088068"/>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36"/>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1" name="Google Shape;61;p36"/>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2" name="Google Shape;62;p36"/>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37"/>
          <p:cNvSpPr/>
          <p:nvPr/>
        </p:nvSpPr>
        <p:spPr>
          <a:xfrm>
            <a:off x="2382" y="4800600"/>
            <a:ext cx="9141619" cy="3429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65" name="Google Shape;65;p37"/>
          <p:cNvSpPr/>
          <p:nvPr/>
        </p:nvSpPr>
        <p:spPr>
          <a:xfrm>
            <a:off x="12" y="4750737"/>
            <a:ext cx="9141619" cy="48006"/>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66" name="Google Shape;66;p37"/>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7" name="Google Shape;67;p37"/>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8" name="Google Shape;68;p37"/>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9"/>
        <p:cNvGrpSpPr/>
        <p:nvPr/>
      </p:nvGrpSpPr>
      <p:grpSpPr>
        <a:xfrm>
          <a:off x="0" y="0"/>
          <a:ext cx="0" cy="0"/>
          <a:chOff x="0" y="0"/>
          <a:chExt cx="0" cy="0"/>
        </a:xfrm>
      </p:grpSpPr>
      <p:sp>
        <p:nvSpPr>
          <p:cNvPr id="70" name="Google Shape;70;p38"/>
          <p:cNvSpPr/>
          <p:nvPr/>
        </p:nvSpPr>
        <p:spPr>
          <a:xfrm>
            <a:off x="13" y="0"/>
            <a:ext cx="3038093" cy="51435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71" name="Google Shape;71;p38"/>
          <p:cNvSpPr/>
          <p:nvPr/>
        </p:nvSpPr>
        <p:spPr>
          <a:xfrm>
            <a:off x="3030053" y="0"/>
            <a:ext cx="48006" cy="51435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72" name="Google Shape;72;p38"/>
          <p:cNvSpPr txBox="1">
            <a:spLocks noGrp="1"/>
          </p:cNvSpPr>
          <p:nvPr>
            <p:ph type="title"/>
          </p:nvPr>
        </p:nvSpPr>
        <p:spPr>
          <a:xfrm>
            <a:off x="342900" y="445769"/>
            <a:ext cx="2400300" cy="17145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FFFFFF"/>
              </a:buClr>
              <a:buSzPts val="2700"/>
              <a:buFont typeface="Arial"/>
              <a:buNone/>
              <a:defRPr sz="2700" b="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38"/>
          <p:cNvSpPr txBox="1">
            <a:spLocks noGrp="1"/>
          </p:cNvSpPr>
          <p:nvPr>
            <p:ph type="body" idx="1"/>
          </p:nvPr>
        </p:nvSpPr>
        <p:spPr>
          <a:xfrm>
            <a:off x="3600450" y="548640"/>
            <a:ext cx="4869180" cy="394335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74" name="Google Shape;74;p38"/>
          <p:cNvSpPr txBox="1">
            <a:spLocks noGrp="1"/>
          </p:cNvSpPr>
          <p:nvPr>
            <p:ph type="body" idx="2"/>
          </p:nvPr>
        </p:nvSpPr>
        <p:spPr>
          <a:xfrm>
            <a:off x="342900" y="2194560"/>
            <a:ext cx="2400300" cy="253434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900"/>
              </a:spcBef>
              <a:spcAft>
                <a:spcPts val="0"/>
              </a:spcAft>
              <a:buSzPts val="1125"/>
              <a:buNone/>
              <a:defRPr sz="1125">
                <a:solidFill>
                  <a:srgbClr val="FFFFFF"/>
                </a:solidFill>
              </a:defRPr>
            </a:lvl1pPr>
            <a:lvl2pPr marL="914400" lvl="1" indent="-228600" algn="l">
              <a:lnSpc>
                <a:spcPct val="90000"/>
              </a:lnSpc>
              <a:spcBef>
                <a:spcPts val="150"/>
              </a:spcBef>
              <a:spcAft>
                <a:spcPts val="0"/>
              </a:spcAft>
              <a:buSzPts val="900"/>
              <a:buNone/>
              <a:defRPr sz="900"/>
            </a:lvl2pPr>
            <a:lvl3pPr marL="1371600" lvl="2" indent="-228600" algn="l">
              <a:lnSpc>
                <a:spcPct val="90000"/>
              </a:lnSpc>
              <a:spcBef>
                <a:spcPts val="300"/>
              </a:spcBef>
              <a:spcAft>
                <a:spcPts val="0"/>
              </a:spcAft>
              <a:buSzPts val="750"/>
              <a:buNone/>
              <a:defRPr sz="750"/>
            </a:lvl3pPr>
            <a:lvl4pPr marL="1828800" lvl="3" indent="-228600" algn="l">
              <a:lnSpc>
                <a:spcPct val="90000"/>
              </a:lnSpc>
              <a:spcBef>
                <a:spcPts val="300"/>
              </a:spcBef>
              <a:spcAft>
                <a:spcPts val="0"/>
              </a:spcAft>
              <a:buSzPts val="675"/>
              <a:buNone/>
              <a:defRPr sz="675"/>
            </a:lvl4pPr>
            <a:lvl5pPr marL="2286000" lvl="4" indent="-228600" algn="l">
              <a:lnSpc>
                <a:spcPct val="90000"/>
              </a:lnSpc>
              <a:spcBef>
                <a:spcPts val="300"/>
              </a:spcBef>
              <a:spcAft>
                <a:spcPts val="0"/>
              </a:spcAft>
              <a:buSzPts val="675"/>
              <a:buNone/>
              <a:defRPr sz="675"/>
            </a:lvl5pPr>
            <a:lvl6pPr marL="2743200" lvl="5" indent="-228600" algn="l">
              <a:lnSpc>
                <a:spcPct val="90000"/>
              </a:lnSpc>
              <a:spcBef>
                <a:spcPts val="300"/>
              </a:spcBef>
              <a:spcAft>
                <a:spcPts val="0"/>
              </a:spcAft>
              <a:buSzPts val="675"/>
              <a:buNone/>
              <a:defRPr sz="675"/>
            </a:lvl6pPr>
            <a:lvl7pPr marL="3200400" lvl="6" indent="-228600" algn="l">
              <a:lnSpc>
                <a:spcPct val="90000"/>
              </a:lnSpc>
              <a:spcBef>
                <a:spcPts val="300"/>
              </a:spcBef>
              <a:spcAft>
                <a:spcPts val="0"/>
              </a:spcAft>
              <a:buSzPts val="675"/>
              <a:buNone/>
              <a:defRPr sz="675"/>
            </a:lvl7pPr>
            <a:lvl8pPr marL="3657600" lvl="7" indent="-228600" algn="l">
              <a:lnSpc>
                <a:spcPct val="90000"/>
              </a:lnSpc>
              <a:spcBef>
                <a:spcPts val="300"/>
              </a:spcBef>
              <a:spcAft>
                <a:spcPts val="0"/>
              </a:spcAft>
              <a:buSzPts val="675"/>
              <a:buNone/>
              <a:defRPr sz="675"/>
            </a:lvl8pPr>
            <a:lvl9pPr marL="4114800" lvl="8" indent="-228600" algn="l">
              <a:lnSpc>
                <a:spcPct val="90000"/>
              </a:lnSpc>
              <a:spcBef>
                <a:spcPts val="300"/>
              </a:spcBef>
              <a:spcAft>
                <a:spcPts val="300"/>
              </a:spcAft>
              <a:buSzPts val="675"/>
              <a:buNone/>
              <a:defRPr sz="675"/>
            </a:lvl9pPr>
          </a:lstStyle>
          <a:p>
            <a:endParaRPr/>
          </a:p>
        </p:txBody>
      </p:sp>
      <p:sp>
        <p:nvSpPr>
          <p:cNvPr id="75" name="Google Shape;75;p38"/>
          <p:cNvSpPr txBox="1">
            <a:spLocks noGrp="1"/>
          </p:cNvSpPr>
          <p:nvPr>
            <p:ph type="dt" idx="10"/>
          </p:nvPr>
        </p:nvSpPr>
        <p:spPr>
          <a:xfrm>
            <a:off x="349134" y="4844839"/>
            <a:ext cx="196388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6" name="Google Shape;76;p38"/>
          <p:cNvSpPr txBox="1">
            <a:spLocks noGrp="1"/>
          </p:cNvSpPr>
          <p:nvPr>
            <p:ph type="ftr" idx="11"/>
          </p:nvPr>
        </p:nvSpPr>
        <p:spPr>
          <a:xfrm>
            <a:off x="3600450" y="4844839"/>
            <a:ext cx="3486150"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7" name="Google Shape;77;p38"/>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chemeClr val="dk2"/>
              </a:buClr>
              <a:buSzPts val="788"/>
              <a:buFont typeface="Arial"/>
              <a:buNone/>
              <a:defRPr sz="788"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8"/>
        <p:cNvGrpSpPr/>
        <p:nvPr/>
      </p:nvGrpSpPr>
      <p:grpSpPr>
        <a:xfrm>
          <a:off x="0" y="0"/>
          <a:ext cx="0" cy="0"/>
          <a:chOff x="0" y="0"/>
          <a:chExt cx="0" cy="0"/>
        </a:xfrm>
      </p:grpSpPr>
      <p:sp>
        <p:nvSpPr>
          <p:cNvPr id="79" name="Google Shape;79;p39"/>
          <p:cNvSpPr/>
          <p:nvPr/>
        </p:nvSpPr>
        <p:spPr>
          <a:xfrm>
            <a:off x="0" y="3714750"/>
            <a:ext cx="9141619" cy="142875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0" name="Google Shape;80;p39"/>
          <p:cNvSpPr/>
          <p:nvPr/>
        </p:nvSpPr>
        <p:spPr>
          <a:xfrm>
            <a:off x="12" y="3686307"/>
            <a:ext cx="9141619" cy="48006"/>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1" name="Google Shape;81;p39"/>
          <p:cNvSpPr txBox="1">
            <a:spLocks noGrp="1"/>
          </p:cNvSpPr>
          <p:nvPr>
            <p:ph type="title"/>
          </p:nvPr>
        </p:nvSpPr>
        <p:spPr>
          <a:xfrm>
            <a:off x="822960" y="3806190"/>
            <a:ext cx="7584948" cy="617220"/>
          </a:xfrm>
          <a:prstGeom prst="rect">
            <a:avLst/>
          </a:prstGeom>
          <a:noFill/>
          <a:ln>
            <a:noFill/>
          </a:ln>
        </p:spPr>
        <p:txBody>
          <a:bodyPr spcFirstLastPara="1" wrap="square" lIns="91425" tIns="0" rIns="91425" bIns="0" anchor="b" anchorCtr="0">
            <a:noAutofit/>
          </a:bodyPr>
          <a:lstStyle>
            <a:lvl1pPr lvl="0" algn="l">
              <a:lnSpc>
                <a:spcPct val="85000"/>
              </a:lnSpc>
              <a:spcBef>
                <a:spcPts val="0"/>
              </a:spcBef>
              <a:spcAft>
                <a:spcPts val="0"/>
              </a:spcAft>
              <a:buClr>
                <a:srgbClr val="FFFFFF"/>
              </a:buClr>
              <a:buSzPts val="2700"/>
              <a:buFont typeface="Arial"/>
              <a:buNone/>
              <a:defRPr sz="2700" b="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39"/>
          <p:cNvSpPr>
            <a:spLocks noGrp="1"/>
          </p:cNvSpPr>
          <p:nvPr>
            <p:ph type="pic" idx="2"/>
          </p:nvPr>
        </p:nvSpPr>
        <p:spPr>
          <a:xfrm>
            <a:off x="12" y="0"/>
            <a:ext cx="9143989" cy="3686307"/>
          </a:xfrm>
          <a:prstGeom prst="rect">
            <a:avLst/>
          </a:prstGeom>
          <a:noFill/>
          <a:ln>
            <a:noFill/>
          </a:ln>
        </p:spPr>
      </p:sp>
      <p:sp>
        <p:nvSpPr>
          <p:cNvPr id="83" name="Google Shape;83;p39"/>
          <p:cNvSpPr txBox="1">
            <a:spLocks noGrp="1"/>
          </p:cNvSpPr>
          <p:nvPr>
            <p:ph type="body" idx="1"/>
          </p:nvPr>
        </p:nvSpPr>
        <p:spPr>
          <a:xfrm>
            <a:off x="822960" y="4430267"/>
            <a:ext cx="7584948" cy="445770"/>
          </a:xfrm>
          <a:prstGeom prst="rect">
            <a:avLst/>
          </a:prstGeom>
          <a:noFill/>
          <a:ln>
            <a:noFill/>
          </a:ln>
        </p:spPr>
        <p:txBody>
          <a:bodyPr spcFirstLastPara="1" wrap="square" lIns="91425" tIns="0" rIns="91425" bIns="0" anchor="t" anchorCtr="0">
            <a:normAutofit/>
          </a:bodyPr>
          <a:lstStyle>
            <a:lvl1pPr marL="457200" lvl="0" indent="-228600" algn="l">
              <a:lnSpc>
                <a:spcPct val="90000"/>
              </a:lnSpc>
              <a:spcBef>
                <a:spcPts val="0"/>
              </a:spcBef>
              <a:spcAft>
                <a:spcPts val="0"/>
              </a:spcAft>
              <a:buSzPts val="1125"/>
              <a:buNone/>
              <a:defRPr sz="1125">
                <a:solidFill>
                  <a:srgbClr val="FFFFFF"/>
                </a:solidFill>
              </a:defRPr>
            </a:lvl1pPr>
            <a:lvl2pPr marL="914400" lvl="1" indent="-228600" algn="l">
              <a:lnSpc>
                <a:spcPct val="90000"/>
              </a:lnSpc>
              <a:spcBef>
                <a:spcPts val="450"/>
              </a:spcBef>
              <a:spcAft>
                <a:spcPts val="0"/>
              </a:spcAft>
              <a:buSzPts val="900"/>
              <a:buNone/>
              <a:defRPr sz="900"/>
            </a:lvl2pPr>
            <a:lvl3pPr marL="1371600" lvl="2" indent="-228600" algn="l">
              <a:lnSpc>
                <a:spcPct val="90000"/>
              </a:lnSpc>
              <a:spcBef>
                <a:spcPts val="300"/>
              </a:spcBef>
              <a:spcAft>
                <a:spcPts val="0"/>
              </a:spcAft>
              <a:buSzPts val="750"/>
              <a:buNone/>
              <a:defRPr sz="750"/>
            </a:lvl3pPr>
            <a:lvl4pPr marL="1828800" lvl="3" indent="-228600" algn="l">
              <a:lnSpc>
                <a:spcPct val="90000"/>
              </a:lnSpc>
              <a:spcBef>
                <a:spcPts val="300"/>
              </a:spcBef>
              <a:spcAft>
                <a:spcPts val="0"/>
              </a:spcAft>
              <a:buSzPts val="675"/>
              <a:buNone/>
              <a:defRPr sz="675"/>
            </a:lvl4pPr>
            <a:lvl5pPr marL="2286000" lvl="4" indent="-228600" algn="l">
              <a:lnSpc>
                <a:spcPct val="90000"/>
              </a:lnSpc>
              <a:spcBef>
                <a:spcPts val="300"/>
              </a:spcBef>
              <a:spcAft>
                <a:spcPts val="0"/>
              </a:spcAft>
              <a:buSzPts val="675"/>
              <a:buNone/>
              <a:defRPr sz="675"/>
            </a:lvl5pPr>
            <a:lvl6pPr marL="2743200" lvl="5" indent="-228600" algn="l">
              <a:lnSpc>
                <a:spcPct val="90000"/>
              </a:lnSpc>
              <a:spcBef>
                <a:spcPts val="300"/>
              </a:spcBef>
              <a:spcAft>
                <a:spcPts val="0"/>
              </a:spcAft>
              <a:buSzPts val="675"/>
              <a:buNone/>
              <a:defRPr sz="675"/>
            </a:lvl6pPr>
            <a:lvl7pPr marL="3200400" lvl="6" indent="-228600" algn="l">
              <a:lnSpc>
                <a:spcPct val="90000"/>
              </a:lnSpc>
              <a:spcBef>
                <a:spcPts val="300"/>
              </a:spcBef>
              <a:spcAft>
                <a:spcPts val="0"/>
              </a:spcAft>
              <a:buSzPts val="675"/>
              <a:buNone/>
              <a:defRPr sz="675"/>
            </a:lvl7pPr>
            <a:lvl8pPr marL="3657600" lvl="7" indent="-228600" algn="l">
              <a:lnSpc>
                <a:spcPct val="90000"/>
              </a:lnSpc>
              <a:spcBef>
                <a:spcPts val="300"/>
              </a:spcBef>
              <a:spcAft>
                <a:spcPts val="0"/>
              </a:spcAft>
              <a:buSzPts val="675"/>
              <a:buNone/>
              <a:defRPr sz="675"/>
            </a:lvl8pPr>
            <a:lvl9pPr marL="4114800" lvl="8" indent="-228600" algn="l">
              <a:lnSpc>
                <a:spcPct val="90000"/>
              </a:lnSpc>
              <a:spcBef>
                <a:spcPts val="300"/>
              </a:spcBef>
              <a:spcAft>
                <a:spcPts val="300"/>
              </a:spcAft>
              <a:buSzPts val="675"/>
              <a:buNone/>
              <a:defRPr sz="675"/>
            </a:lvl9pPr>
          </a:lstStyle>
          <a:p>
            <a:endParaRPr/>
          </a:p>
        </p:txBody>
      </p:sp>
      <p:sp>
        <p:nvSpPr>
          <p:cNvPr id="84" name="Google Shape;84;p39"/>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5" name="Google Shape;85;p39"/>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6" name="Google Shape;86;p39"/>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7"/>
        <p:cNvGrpSpPr/>
        <p:nvPr/>
      </p:nvGrpSpPr>
      <p:grpSpPr>
        <a:xfrm>
          <a:off x="0" y="0"/>
          <a:ext cx="0" cy="0"/>
          <a:chOff x="0" y="0"/>
          <a:chExt cx="0" cy="0"/>
        </a:xfrm>
      </p:grpSpPr>
      <p:sp>
        <p:nvSpPr>
          <p:cNvPr id="88" name="Google Shape;88;p40"/>
          <p:cNvSpPr txBox="1">
            <a:spLocks noGrp="1"/>
          </p:cNvSpPr>
          <p:nvPr>
            <p:ph type="title"/>
          </p:nvPr>
        </p:nvSpPr>
        <p:spPr>
          <a:xfrm>
            <a:off x="822960" y="214953"/>
            <a:ext cx="7543800" cy="1088068"/>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40"/>
          <p:cNvSpPr txBox="1">
            <a:spLocks noGrp="1"/>
          </p:cNvSpPr>
          <p:nvPr>
            <p:ph type="body" idx="1"/>
          </p:nvPr>
        </p:nvSpPr>
        <p:spPr>
          <a:xfrm rot="5400000">
            <a:off x="3086100" y="-878839"/>
            <a:ext cx="3017520" cy="75438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90" name="Google Shape;90;p40"/>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1" name="Google Shape;91;p40"/>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2" name="Google Shape;92;p40"/>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3"/>
        <p:cNvGrpSpPr/>
        <p:nvPr/>
      </p:nvGrpSpPr>
      <p:grpSpPr>
        <a:xfrm>
          <a:off x="0" y="0"/>
          <a:ext cx="0" cy="0"/>
          <a:chOff x="0" y="0"/>
          <a:chExt cx="0" cy="0"/>
        </a:xfrm>
      </p:grpSpPr>
      <p:sp>
        <p:nvSpPr>
          <p:cNvPr id="94" name="Google Shape;94;p41"/>
          <p:cNvSpPr/>
          <p:nvPr/>
        </p:nvSpPr>
        <p:spPr>
          <a:xfrm>
            <a:off x="2382" y="4800600"/>
            <a:ext cx="9141619" cy="3429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95" name="Google Shape;95;p41"/>
          <p:cNvSpPr/>
          <p:nvPr/>
        </p:nvSpPr>
        <p:spPr>
          <a:xfrm>
            <a:off x="12" y="4750737"/>
            <a:ext cx="9141619" cy="48006"/>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96" name="Google Shape;96;p41"/>
          <p:cNvSpPr txBox="1">
            <a:spLocks noGrp="1"/>
          </p:cNvSpPr>
          <p:nvPr>
            <p:ph type="title"/>
          </p:nvPr>
        </p:nvSpPr>
        <p:spPr>
          <a:xfrm rot="5400000">
            <a:off x="5370480" y="1484280"/>
            <a:ext cx="4318066" cy="1971675"/>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41"/>
          <p:cNvSpPr txBox="1">
            <a:spLocks noGrp="1"/>
          </p:cNvSpPr>
          <p:nvPr>
            <p:ph type="body" idx="1"/>
          </p:nvPr>
        </p:nvSpPr>
        <p:spPr>
          <a:xfrm rot="5400000">
            <a:off x="1369979" y="-430246"/>
            <a:ext cx="4318067" cy="5800725"/>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900"/>
              </a:spcBef>
              <a:spcAft>
                <a:spcPts val="0"/>
              </a:spcAft>
              <a:buSzPts val="1800"/>
              <a:buChar char=" "/>
              <a:defRPr/>
            </a:lvl1pPr>
            <a:lvl2pPr marL="914400" lvl="1" indent="-342900" algn="l">
              <a:lnSpc>
                <a:spcPct val="90000"/>
              </a:lnSpc>
              <a:spcBef>
                <a:spcPts val="150"/>
              </a:spcBef>
              <a:spcAft>
                <a:spcPts val="0"/>
              </a:spcAft>
              <a:buSzPts val="1800"/>
              <a:buChar char="◦"/>
              <a:defRPr/>
            </a:lvl2pPr>
            <a:lvl3pPr marL="1371600" lvl="2" indent="-342900" algn="l">
              <a:lnSpc>
                <a:spcPct val="90000"/>
              </a:lnSpc>
              <a:spcBef>
                <a:spcPts val="300"/>
              </a:spcBef>
              <a:spcAft>
                <a:spcPts val="0"/>
              </a:spcAft>
              <a:buSzPts val="1800"/>
              <a:buChar char="◦"/>
              <a:defRPr/>
            </a:lvl3pPr>
            <a:lvl4pPr marL="1828800" lvl="3" indent="-342900" algn="l">
              <a:lnSpc>
                <a:spcPct val="90000"/>
              </a:lnSpc>
              <a:spcBef>
                <a:spcPts val="300"/>
              </a:spcBef>
              <a:spcAft>
                <a:spcPts val="0"/>
              </a:spcAft>
              <a:buSzPts val="1800"/>
              <a:buChar char="◦"/>
              <a:defRPr/>
            </a:lvl4pPr>
            <a:lvl5pPr marL="2286000" lvl="4" indent="-342900" algn="l">
              <a:lnSpc>
                <a:spcPct val="90000"/>
              </a:lnSpc>
              <a:spcBef>
                <a:spcPts val="300"/>
              </a:spcBef>
              <a:spcAft>
                <a:spcPts val="0"/>
              </a:spcAft>
              <a:buSzPts val="1800"/>
              <a:buChar char="◦"/>
              <a:defRPr/>
            </a:lvl5pPr>
            <a:lvl6pPr marL="2743200" lvl="5" indent="-342900" algn="l">
              <a:lnSpc>
                <a:spcPct val="90000"/>
              </a:lnSpc>
              <a:spcBef>
                <a:spcPts val="300"/>
              </a:spcBef>
              <a:spcAft>
                <a:spcPts val="0"/>
              </a:spcAft>
              <a:buSzPts val="1800"/>
              <a:buChar char="◦"/>
              <a:defRPr/>
            </a:lvl6pPr>
            <a:lvl7pPr marL="3200400" lvl="6" indent="-342900" algn="l">
              <a:lnSpc>
                <a:spcPct val="90000"/>
              </a:lnSpc>
              <a:spcBef>
                <a:spcPts val="300"/>
              </a:spcBef>
              <a:spcAft>
                <a:spcPts val="0"/>
              </a:spcAft>
              <a:buSzPts val="1800"/>
              <a:buChar char="◦"/>
              <a:defRPr/>
            </a:lvl7pPr>
            <a:lvl8pPr marL="3657600" lvl="7" indent="-342900" algn="l">
              <a:lnSpc>
                <a:spcPct val="90000"/>
              </a:lnSpc>
              <a:spcBef>
                <a:spcPts val="300"/>
              </a:spcBef>
              <a:spcAft>
                <a:spcPts val="0"/>
              </a:spcAft>
              <a:buSzPts val="1800"/>
              <a:buChar char="◦"/>
              <a:defRPr/>
            </a:lvl8pPr>
            <a:lvl9pPr marL="4114800" lvl="8" indent="-342900" algn="l">
              <a:lnSpc>
                <a:spcPct val="90000"/>
              </a:lnSpc>
              <a:spcBef>
                <a:spcPts val="300"/>
              </a:spcBef>
              <a:spcAft>
                <a:spcPts val="300"/>
              </a:spcAft>
              <a:buSzPts val="1800"/>
              <a:buChar char="◦"/>
              <a:defRPr/>
            </a:lvl9pPr>
          </a:lstStyle>
          <a:p>
            <a:endParaRPr/>
          </a:p>
        </p:txBody>
      </p:sp>
      <p:sp>
        <p:nvSpPr>
          <p:cNvPr id="98" name="Google Shape;98;p41"/>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9" name="Google Shape;99;p41"/>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00" name="Google Shape;100;p41"/>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1pPr>
            <a:lvl2pPr marL="0" marR="0" lvl="1"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2pPr>
            <a:lvl3pPr marL="0" marR="0" lvl="2"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3pPr>
            <a:lvl4pPr marL="0" marR="0" lvl="3"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4pPr>
            <a:lvl5pPr marL="0" marR="0" lvl="4"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5pPr>
            <a:lvl6pPr marL="0" marR="0" lvl="5"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6pPr>
            <a:lvl7pPr marL="0" marR="0" lvl="6"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7pPr>
            <a:lvl8pPr marL="0" marR="0" lvl="7"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8pPr>
            <a:lvl9pPr marL="0" marR="0" lvl="8" indent="0" algn="r">
              <a:lnSpc>
                <a:spcPct val="100000"/>
              </a:lnSpc>
              <a:spcBef>
                <a:spcPts val="0"/>
              </a:spcBef>
              <a:spcAft>
                <a:spcPts val="0"/>
              </a:spcAft>
              <a:buClr>
                <a:srgbClr val="FFFFFF"/>
              </a:buClr>
              <a:buSzPts val="700"/>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9"/>
          <p:cNvSpPr/>
          <p:nvPr/>
        </p:nvSpPr>
        <p:spPr>
          <a:xfrm>
            <a:off x="1" y="4800600"/>
            <a:ext cx="9144000" cy="3429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7" name="Google Shape;7;p29"/>
          <p:cNvSpPr/>
          <p:nvPr/>
        </p:nvSpPr>
        <p:spPr>
          <a:xfrm>
            <a:off x="0" y="4750737"/>
            <a:ext cx="9144001" cy="49499"/>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 name="Google Shape;8;p29"/>
          <p:cNvSpPr txBox="1">
            <a:spLocks noGrp="1"/>
          </p:cNvSpPr>
          <p:nvPr>
            <p:ph type="title"/>
          </p:nvPr>
        </p:nvSpPr>
        <p:spPr>
          <a:xfrm>
            <a:off x="822960" y="214953"/>
            <a:ext cx="7543800" cy="1088068"/>
          </a:xfrm>
          <a:prstGeom prst="rect">
            <a:avLst/>
          </a:prstGeom>
          <a:noFill/>
          <a:ln>
            <a:noFill/>
          </a:ln>
        </p:spPr>
        <p:txBody>
          <a:bodyPr spcFirstLastPara="1" wrap="square" lIns="91425" tIns="45700" rIns="91425" bIns="45700" anchor="b" anchorCtr="0">
            <a:normAutofit/>
          </a:bodyPr>
          <a:lstStyle>
            <a:lvl1pPr marR="0" lvl="0" algn="l" rtl="0">
              <a:lnSpc>
                <a:spcPct val="85000"/>
              </a:lnSpc>
              <a:spcBef>
                <a:spcPts val="0"/>
              </a:spcBef>
              <a:spcAft>
                <a:spcPts val="0"/>
              </a:spcAft>
              <a:buClr>
                <a:srgbClr val="3F3F3F"/>
              </a:buClr>
              <a:buSzPts val="3600"/>
              <a:buFont typeface="Arial"/>
              <a:buNone/>
              <a:defRPr sz="3600" b="0" i="0" u="none" strike="noStrike" cap="none">
                <a:solidFill>
                  <a:srgbClr val="3F3F3F"/>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9" name="Google Shape;9;p29"/>
          <p:cNvSpPr txBox="1">
            <a:spLocks noGrp="1"/>
          </p:cNvSpPr>
          <p:nvPr>
            <p:ph type="body" idx="1"/>
          </p:nvPr>
        </p:nvSpPr>
        <p:spPr>
          <a:xfrm>
            <a:off x="822960" y="1384301"/>
            <a:ext cx="7543800" cy="3017520"/>
          </a:xfrm>
          <a:prstGeom prst="rect">
            <a:avLst/>
          </a:prstGeom>
          <a:noFill/>
          <a:ln>
            <a:noFill/>
          </a:ln>
        </p:spPr>
        <p:txBody>
          <a:bodyPr spcFirstLastPara="1" wrap="square" lIns="0" tIns="45700" rIns="0" bIns="45700" anchor="t" anchorCtr="0">
            <a:normAutofit/>
          </a:bodyPr>
          <a:lstStyle>
            <a:lvl1pPr marL="457200" marR="0" lvl="0" indent="-323850" algn="l" rtl="0">
              <a:lnSpc>
                <a:spcPct val="90000"/>
              </a:lnSpc>
              <a:spcBef>
                <a:spcPts val="900"/>
              </a:spcBef>
              <a:spcAft>
                <a:spcPts val="0"/>
              </a:spcAft>
              <a:buClr>
                <a:schemeClr val="accent1"/>
              </a:buClr>
              <a:buSzPts val="1500"/>
              <a:buFont typeface="Calibri"/>
              <a:buChar char=" "/>
              <a:defRPr sz="1500" b="0" i="0" u="none" strike="noStrike" cap="none">
                <a:solidFill>
                  <a:srgbClr val="3F3F3F"/>
                </a:solidFill>
                <a:latin typeface="Arial"/>
                <a:ea typeface="Arial"/>
                <a:cs typeface="Arial"/>
                <a:sym typeface="Arial"/>
              </a:defRPr>
            </a:lvl1pPr>
            <a:lvl2pPr marL="914400" marR="0" lvl="1" indent="-314325" algn="l" rtl="0">
              <a:lnSpc>
                <a:spcPct val="90000"/>
              </a:lnSpc>
              <a:spcBef>
                <a:spcPts val="150"/>
              </a:spcBef>
              <a:spcAft>
                <a:spcPts val="0"/>
              </a:spcAft>
              <a:buClr>
                <a:schemeClr val="accent1"/>
              </a:buClr>
              <a:buSzPts val="1350"/>
              <a:buFont typeface="Calibri"/>
              <a:buChar char="◦"/>
              <a:defRPr sz="1350" b="0" i="0" u="none" strike="noStrike" cap="none">
                <a:solidFill>
                  <a:srgbClr val="3F3F3F"/>
                </a:solidFill>
                <a:latin typeface="Arial"/>
                <a:ea typeface="Arial"/>
                <a:cs typeface="Arial"/>
                <a:sym typeface="Arial"/>
              </a:defRPr>
            </a:lvl2pPr>
            <a:lvl3pPr marL="1371600" marR="0" lvl="2" indent="-295275" algn="l" rtl="0">
              <a:lnSpc>
                <a:spcPct val="90000"/>
              </a:lnSpc>
              <a:spcBef>
                <a:spcPts val="300"/>
              </a:spcBef>
              <a:spcAft>
                <a:spcPts val="0"/>
              </a:spcAft>
              <a:buClr>
                <a:schemeClr val="accent1"/>
              </a:buClr>
              <a:buSzPts val="1050"/>
              <a:buFont typeface="Calibri"/>
              <a:buChar char="◦"/>
              <a:defRPr sz="1050" b="0" i="0" u="none" strike="noStrike" cap="none">
                <a:solidFill>
                  <a:srgbClr val="3F3F3F"/>
                </a:solidFill>
                <a:latin typeface="Arial"/>
                <a:ea typeface="Arial"/>
                <a:cs typeface="Arial"/>
                <a:sym typeface="Arial"/>
              </a:defRPr>
            </a:lvl3pPr>
            <a:lvl4pPr marL="1828800" marR="0" lvl="3" indent="-295275" algn="l" rtl="0">
              <a:lnSpc>
                <a:spcPct val="90000"/>
              </a:lnSpc>
              <a:spcBef>
                <a:spcPts val="300"/>
              </a:spcBef>
              <a:spcAft>
                <a:spcPts val="0"/>
              </a:spcAft>
              <a:buClr>
                <a:schemeClr val="accent1"/>
              </a:buClr>
              <a:buSzPts val="1050"/>
              <a:buFont typeface="Calibri"/>
              <a:buChar char="◦"/>
              <a:defRPr sz="1050" b="0" i="0" u="none" strike="noStrike" cap="none">
                <a:solidFill>
                  <a:srgbClr val="3F3F3F"/>
                </a:solidFill>
                <a:latin typeface="Arial"/>
                <a:ea typeface="Arial"/>
                <a:cs typeface="Arial"/>
                <a:sym typeface="Arial"/>
              </a:defRPr>
            </a:lvl4pPr>
            <a:lvl5pPr marL="2286000" marR="0" lvl="4" indent="-295275" algn="l" rtl="0">
              <a:lnSpc>
                <a:spcPct val="90000"/>
              </a:lnSpc>
              <a:spcBef>
                <a:spcPts val="300"/>
              </a:spcBef>
              <a:spcAft>
                <a:spcPts val="0"/>
              </a:spcAft>
              <a:buClr>
                <a:schemeClr val="accent1"/>
              </a:buClr>
              <a:buSzPts val="1050"/>
              <a:buFont typeface="Calibri"/>
              <a:buChar char="◦"/>
              <a:defRPr sz="1050" b="0" i="0" u="none" strike="noStrike" cap="none">
                <a:solidFill>
                  <a:srgbClr val="3F3F3F"/>
                </a:solidFill>
                <a:latin typeface="Arial"/>
                <a:ea typeface="Arial"/>
                <a:cs typeface="Arial"/>
                <a:sym typeface="Arial"/>
              </a:defRPr>
            </a:lvl5pPr>
            <a:lvl6pPr marL="2743200" marR="0" lvl="5" indent="-295275" algn="l" rtl="0">
              <a:lnSpc>
                <a:spcPct val="90000"/>
              </a:lnSpc>
              <a:spcBef>
                <a:spcPts val="300"/>
              </a:spcBef>
              <a:spcAft>
                <a:spcPts val="0"/>
              </a:spcAft>
              <a:buClr>
                <a:schemeClr val="accent1"/>
              </a:buClr>
              <a:buSzPts val="1050"/>
              <a:buFont typeface="Calibri"/>
              <a:buChar char="◦"/>
              <a:defRPr sz="1050" b="0" i="0" u="none" strike="noStrike" cap="none">
                <a:solidFill>
                  <a:srgbClr val="3F3F3F"/>
                </a:solidFill>
                <a:latin typeface="Arial"/>
                <a:ea typeface="Arial"/>
                <a:cs typeface="Arial"/>
                <a:sym typeface="Arial"/>
              </a:defRPr>
            </a:lvl6pPr>
            <a:lvl7pPr marL="3200400" marR="0" lvl="6" indent="-295275" algn="l" rtl="0">
              <a:lnSpc>
                <a:spcPct val="90000"/>
              </a:lnSpc>
              <a:spcBef>
                <a:spcPts val="300"/>
              </a:spcBef>
              <a:spcAft>
                <a:spcPts val="0"/>
              </a:spcAft>
              <a:buClr>
                <a:schemeClr val="accent1"/>
              </a:buClr>
              <a:buSzPts val="1050"/>
              <a:buFont typeface="Calibri"/>
              <a:buChar char="◦"/>
              <a:defRPr sz="1050" b="0" i="0" u="none" strike="noStrike" cap="none">
                <a:solidFill>
                  <a:srgbClr val="3F3F3F"/>
                </a:solidFill>
                <a:latin typeface="Arial"/>
                <a:ea typeface="Arial"/>
                <a:cs typeface="Arial"/>
                <a:sym typeface="Arial"/>
              </a:defRPr>
            </a:lvl7pPr>
            <a:lvl8pPr marL="3657600" marR="0" lvl="7" indent="-295275" algn="l" rtl="0">
              <a:lnSpc>
                <a:spcPct val="90000"/>
              </a:lnSpc>
              <a:spcBef>
                <a:spcPts val="300"/>
              </a:spcBef>
              <a:spcAft>
                <a:spcPts val="0"/>
              </a:spcAft>
              <a:buClr>
                <a:schemeClr val="accent1"/>
              </a:buClr>
              <a:buSzPts val="1050"/>
              <a:buFont typeface="Calibri"/>
              <a:buChar char="◦"/>
              <a:defRPr sz="1050" b="0" i="0" u="none" strike="noStrike" cap="none">
                <a:solidFill>
                  <a:srgbClr val="3F3F3F"/>
                </a:solidFill>
                <a:latin typeface="Arial"/>
                <a:ea typeface="Arial"/>
                <a:cs typeface="Arial"/>
                <a:sym typeface="Arial"/>
              </a:defRPr>
            </a:lvl8pPr>
            <a:lvl9pPr marL="4114800" marR="0" lvl="8" indent="-295275" algn="l" rtl="0">
              <a:lnSpc>
                <a:spcPct val="90000"/>
              </a:lnSpc>
              <a:spcBef>
                <a:spcPts val="300"/>
              </a:spcBef>
              <a:spcAft>
                <a:spcPts val="300"/>
              </a:spcAft>
              <a:buClr>
                <a:schemeClr val="accent1"/>
              </a:buClr>
              <a:buSzPts val="1050"/>
              <a:buFont typeface="Calibri"/>
              <a:buChar char="◦"/>
              <a:defRPr sz="1050" b="0" i="0" u="none" strike="noStrike" cap="none">
                <a:solidFill>
                  <a:srgbClr val="3F3F3F"/>
                </a:solidFill>
                <a:latin typeface="Arial"/>
                <a:ea typeface="Arial"/>
                <a:cs typeface="Arial"/>
                <a:sym typeface="Arial"/>
              </a:defRPr>
            </a:lvl9pPr>
          </a:lstStyle>
          <a:p>
            <a:endParaRPr/>
          </a:p>
        </p:txBody>
      </p:sp>
      <p:sp>
        <p:nvSpPr>
          <p:cNvPr id="10" name="Google Shape;10;p29"/>
          <p:cNvSpPr txBox="1">
            <a:spLocks noGrp="1"/>
          </p:cNvSpPr>
          <p:nvPr>
            <p:ph type="dt" idx="10"/>
          </p:nvPr>
        </p:nvSpPr>
        <p:spPr>
          <a:xfrm>
            <a:off x="822961" y="4844839"/>
            <a:ext cx="1854203" cy="27384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675" b="0" i="0" u="none" strike="noStrike" cap="none">
                <a:solidFill>
                  <a:srgbClr val="FFFFFF"/>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dirty="0"/>
          </a:p>
        </p:txBody>
      </p:sp>
      <p:sp>
        <p:nvSpPr>
          <p:cNvPr id="11" name="Google Shape;11;p29"/>
          <p:cNvSpPr txBox="1">
            <a:spLocks noGrp="1"/>
          </p:cNvSpPr>
          <p:nvPr>
            <p:ph type="ftr" idx="11"/>
          </p:nvPr>
        </p:nvSpPr>
        <p:spPr>
          <a:xfrm>
            <a:off x="2764639" y="4844839"/>
            <a:ext cx="3617103" cy="273844"/>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675" b="0" i="0" u="none" strike="noStrike" cap="none">
                <a:solidFill>
                  <a:srgbClr val="FFFFFF"/>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dirty="0"/>
          </a:p>
        </p:txBody>
      </p:sp>
      <p:sp>
        <p:nvSpPr>
          <p:cNvPr id="12" name="Google Shape;12;p29"/>
          <p:cNvSpPr txBox="1">
            <a:spLocks noGrp="1"/>
          </p:cNvSpPr>
          <p:nvPr>
            <p:ph type="sldNum" idx="12"/>
          </p:nvPr>
        </p:nvSpPr>
        <p:spPr>
          <a:xfrm>
            <a:off x="7425344" y="4844839"/>
            <a:ext cx="984019" cy="273844"/>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1pPr>
            <a:lvl2pPr marL="0" marR="0" lvl="1"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2pPr>
            <a:lvl3pPr marL="0" marR="0" lvl="2"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3pPr>
            <a:lvl4pPr marL="0" marR="0" lvl="3"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4pPr>
            <a:lvl5pPr marL="0" marR="0" lvl="4"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5pPr>
            <a:lvl6pPr marL="0" marR="0" lvl="5"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6pPr>
            <a:lvl7pPr marL="0" marR="0" lvl="6"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7pPr>
            <a:lvl8pPr marL="0" marR="0" lvl="7"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8pPr>
            <a:lvl9pPr marL="0" marR="0" lvl="8" indent="0" algn="r" rtl="0">
              <a:lnSpc>
                <a:spcPct val="100000"/>
              </a:lnSpc>
              <a:spcBef>
                <a:spcPts val="0"/>
              </a:spcBef>
              <a:spcAft>
                <a:spcPts val="0"/>
              </a:spcAft>
              <a:buClr>
                <a:srgbClr val="FFFFFF"/>
              </a:buClr>
              <a:buSzPts val="788"/>
              <a:buFont typeface="Arial"/>
              <a:buNone/>
              <a:defRPr sz="788" b="0" i="0" u="none" strike="noStrike" cap="none">
                <a:solidFill>
                  <a:srgbClr val="FFFFFF"/>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cxnSp>
        <p:nvCxnSpPr>
          <p:cNvPr id="13" name="Google Shape;13;p29"/>
          <p:cNvCxnSpPr/>
          <p:nvPr/>
        </p:nvCxnSpPr>
        <p:spPr>
          <a:xfrm>
            <a:off x="895149" y="1303384"/>
            <a:ext cx="7475220" cy="0"/>
          </a:xfrm>
          <a:prstGeom prst="straightConnector1">
            <a:avLst/>
          </a:prstGeom>
          <a:noFill/>
          <a:ln w="9525" cap="flat" cmpd="sng">
            <a:solidFill>
              <a:srgbClr val="7F7F7F"/>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welcomecure.com/diseases/high-blood-pressure-hypertension/introduction"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wilmingtonhealth.com/blog/maintaining-heart-health-understanding-hypertension-ris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regencyhealthcare.in/wp-content/uploads/2018/06/1-1200x800.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digital.nhs.uk/data-and-information/publications/statistical/health-survey-for-england/2021-part-2/adult-health-hypertens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ukhsa.blog.gov.uk/2021/09/06/blood-pressure-are-your-pipes-in-good-working-order/"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cdn-prod.medicalnewstoday.com/content/images/articles/319/319319/blood-pressure-heart-attack.jp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mayoclinic.org/content/dam/media/en/images/2023/02/10/blood-pressure-measurement.jpg"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my.clevelandclinic.org/health/diagnostics/25068-blood-pressure-measurement"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alliance-scotland.org.uk/past-work-and-projects/scotlands-house-of-care/the-house-of-care-model/"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bhf.org.uk/-/media/images/for-professionals/healthcare-professionals/innovation-in-care/person-centred-care-and-the-house-of-care/person-centred-care_diagram-of-the-house-of-care-framework_770x510.jpg?rev=a09d77ef866a4a6395eaa226df5a9bc8&amp;la=en&amp;h=510&amp;w=770&amp;hash=DB08625640EFB57CF1E7B4DD2993F314" TargetMode="External"/><Relationship Id="rId5" Type="http://schemas.openxmlformats.org/officeDocument/2006/relationships/image" Target="../media/image15.png"/><Relationship Id="rId4" Type="http://schemas.openxmlformats.org/officeDocument/2006/relationships/hyperlink" Target="https://www.tmh.org/sites/default/files/2024-09/Hypertension%20Banner.png"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medanta.org/patient-education-blog/what-are-the-treatment-options-for-high-blood-pressure"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upload.wikimedia.org/wikipedia/commons/8/87/Main_complications_of_persistent_high_blood_pressure.sv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pn.bmj.com/content/practneurol/25/2/143/F1.large.jpg"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hyperlink" Target="https://www.pcrm.org/news/blog/lower-your-blood-pressure-naturally"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s://www.happyhealthylives.uk/integrated-care-board/resources-and-services/personalising-care-for-our-people/what-is-personalised-care-the-comprehensive-model-and-the-six-component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lh5.googleusercontent.com/jX1nu7AaoTy5w0Pl5R-DbUUVfcgX9myJTod4SNjwiRK9dXZ1a4tfQEFCFGXFfJhSfarV9hzqXUIGeqcidZjgrjsHuMWKkKiWHLFuIni_54URcp_MDouxesjSOC4MEpAfGcmo9TzfOqGJRoF5w1ftyg"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s://www.dunnhumby.com/resources/blog/ai-science-data/en/the-behaviour-change-wheel-using-psychology-to-encourage-healthier-and-more-sustainable-choice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lh5.googleusercontent.com/jX1nu7AaoTy5w0Pl5R-DbUUVfcgX9myJTod4SNjwiRK9dXZ1a4tfQEFCFGXFfJhSfarV9hzqXUIGeqcidZjgrjsHuMWKkKiWHLFuIni_54URcp_MDouxesjSOC4MEpAfGcmo9TzfOqGJRoF5w1ftyg"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dx.doi.org/10.1097/MD.0000000000038560" TargetMode="External"/><Relationship Id="rId3" Type="http://schemas.openxmlformats.org/officeDocument/2006/relationships/hyperlink" Target="https://doi.org/10.1155/2021/9376134" TargetMode="External"/><Relationship Id="rId7" Type="http://schemas.openxmlformats.org/officeDocument/2006/relationships/hyperlink" Target="https://doi.org/10.1007/s11906-023-01248-2" TargetMode="External"/><Relationship Id="rId12" Type="http://schemas.openxmlformats.org/officeDocument/2006/relationships/hyperlink" Target="https://assets.cureus.com/uploads/original_article/pdf/268299/20240824-1030522-41xj2c.pdf"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jamanetwork.com/journals/jama/fullarticle/10.1001/jama.2022.19590?utm_campaign=articlePDF%26utm_medium=articlePDFlink%26utm_source=articlePDF%26utm_content=jama.2022.19590" TargetMode="External"/><Relationship Id="rId11" Type="http://schemas.openxmlformats.org/officeDocument/2006/relationships/hyperlink" Target="https://doi.org/10.1186/s12875-023-02194-3" TargetMode="External"/><Relationship Id="rId5" Type="http://schemas.openxmlformats.org/officeDocument/2006/relationships/hyperlink" Target="http://dx.doi.org/10.1164/rccm.202009-3698OC" TargetMode="External"/><Relationship Id="rId10" Type="http://schemas.openxmlformats.org/officeDocument/2006/relationships/hyperlink" Target="https://ijic.org/articles/10.5334/ijic.ICIC20469" TargetMode="External"/><Relationship Id="rId4" Type="http://schemas.openxmlformats.org/officeDocument/2006/relationships/hyperlink" Target="https://www.bloodpressureuk.org/news/media-centre/blood-pressure-facts-and-figures/" TargetMode="External"/><Relationship Id="rId9" Type="http://schemas.openxmlformats.org/officeDocument/2006/relationships/hyperlink" Target="https://www.england.nhs.uk/personalisedcare/comprehensive-model-of-personalised-care/"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www.nature.com/articles/s41371-025-01070-0.pdf" TargetMode="External"/><Relationship Id="rId3" Type="http://schemas.openxmlformats.org/officeDocument/2006/relationships/hyperlink" Target="https://doi.org/10.1038/s41467-023-40763-3" TargetMode="External"/><Relationship Id="rId7" Type="http://schemas.openxmlformats.org/officeDocument/2006/relationships/hyperlink" Target="https://doi.org/10.3389/fcvm.2023.1205475" TargetMode="External"/><Relationship Id="rId12" Type="http://schemas.openxmlformats.org/officeDocument/2006/relationships/hyperlink" Target="https://ueaeprints.uea.ac.uk/id/eprint/82329/1/2021RussellRClinPsyD.pdf"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doi.org/10.1111/joim.13692" TargetMode="External"/><Relationship Id="rId11" Type="http://schemas.openxmlformats.org/officeDocument/2006/relationships/hyperlink" Target="https://www.news-medical.net/news/20230508/42-million-people-in-England-have-undiagnosed-hypertension-report-shows.aspx" TargetMode="External"/><Relationship Id="rId5" Type="http://schemas.openxmlformats.org/officeDocument/2006/relationships/hyperlink" Target="https://www.revhipertension.com/rlh_1_2025/8_the_importance_early_screening.pdf" TargetMode="External"/><Relationship Id="rId10" Type="http://schemas.openxmlformats.org/officeDocument/2006/relationships/hyperlink" Target="https://doi.org/10.3389/fcvm.2022.959285" TargetMode="External"/><Relationship Id="rId4" Type="http://schemas.openxmlformats.org/officeDocument/2006/relationships/hyperlink" Target="https://www.science.org/doi/pdf/10.1126/sciadv.adh0615" TargetMode="External"/><Relationship Id="rId9" Type="http://schemas.openxmlformats.org/officeDocument/2006/relationships/hyperlink" Target="https://www.nice.org.uk/guidance/ng136/chapter/recommendations"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doi.org/10.1186/s12875-023-02117-2" TargetMode="External"/><Relationship Id="rId3" Type="http://schemas.openxmlformats.org/officeDocument/2006/relationships/hyperlink" Target="https://journals.iarn.or.id/index.php/ners/article/view/286" TargetMode="External"/><Relationship Id="rId7" Type="http://schemas.openxmlformats.org/officeDocument/2006/relationships/hyperlink" Target="https://bmjopen.bmj.com/content/bmjopen/12/4/e056627.full.pdf" TargetMode="External"/><Relationship Id="rId12" Type="http://schemas.openxmlformats.org/officeDocument/2006/relationships/hyperlink" Target="https://pmc.ncbi.nlm.nih.gov/articles/PMC8162166/pdf/41569_2021_Article_559.pdf"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s://doi.org/10.3390/nu15010046" TargetMode="External"/><Relationship Id="rId11" Type="http://schemas.openxmlformats.org/officeDocument/2006/relationships/hyperlink" Target="https://doi.org/10.1186/s12967-021-03217-2" TargetMode="External"/><Relationship Id="rId5" Type="http://schemas.openxmlformats.org/officeDocument/2006/relationships/hyperlink" Target="https://www.nature.com/articles/s41569-022-00690-0.pdf" TargetMode="External"/><Relationship Id="rId10" Type="http://schemas.openxmlformats.org/officeDocument/2006/relationships/hyperlink" Target="https://www.who.int/news/item/25-08-2021-more-than-700-million-people-with-untreated-hypertension" TargetMode="External"/><Relationship Id="rId4" Type="http://schemas.openxmlformats.org/officeDocument/2006/relationships/hyperlink" Target="https://doi.org/10.3390/ijerph19052819" TargetMode="External"/><Relationship Id="rId9" Type="http://schemas.openxmlformats.org/officeDocument/2006/relationships/hyperlink" Target="https://openheart.bmj.com/content/openhrt/8/1/e001461.full.pdf"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5" name="Rectangle 4">
            <a:extLst>
              <a:ext uri="{FF2B5EF4-FFF2-40B4-BE49-F238E27FC236}">
                <a16:creationId xmlns:a16="http://schemas.microsoft.com/office/drawing/2014/main" id="{A6F24ED6-B972-CC43-BB57-720BF9549D2B}"/>
              </a:ext>
            </a:extLst>
          </p:cNvPr>
          <p:cNvSpPr/>
          <p:nvPr/>
        </p:nvSpPr>
        <p:spPr>
          <a:xfrm>
            <a:off x="0" y="1"/>
            <a:ext cx="9144001" cy="4744374"/>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KE" dirty="0"/>
          </a:p>
        </p:txBody>
      </p:sp>
      <p:sp>
        <p:nvSpPr>
          <p:cNvPr id="105" name="Google Shape;105;p1"/>
          <p:cNvSpPr txBox="1">
            <a:spLocks noGrp="1"/>
          </p:cNvSpPr>
          <p:nvPr>
            <p:ph type="ctrTitle"/>
          </p:nvPr>
        </p:nvSpPr>
        <p:spPr>
          <a:xfrm>
            <a:off x="0" y="0"/>
            <a:ext cx="8520600" cy="1203234"/>
          </a:xfrm>
          <a:prstGeom prst="rect">
            <a:avLst/>
          </a:prstGeom>
          <a:noFill/>
          <a:ln>
            <a:noFill/>
          </a:ln>
        </p:spPr>
        <p:txBody>
          <a:bodyPr spcFirstLastPara="1" wrap="square" lIns="91425" tIns="91425" rIns="91425" bIns="91425" anchor="b" anchorCtr="0">
            <a:noAutofit/>
          </a:bodyPr>
          <a:lstStyle/>
          <a:p>
            <a:pPr marL="0" lvl="0" indent="0" algn="ctr" rtl="0">
              <a:lnSpc>
                <a:spcPct val="115000"/>
              </a:lnSpc>
              <a:spcBef>
                <a:spcPts val="0"/>
              </a:spcBef>
              <a:spcAft>
                <a:spcPts val="0"/>
              </a:spcAft>
              <a:buClr>
                <a:srgbClr val="FFFFFF"/>
              </a:buClr>
              <a:buSzPts val="990"/>
              <a:buFont typeface="Corbel"/>
              <a:buNone/>
            </a:pPr>
            <a:endParaRPr sz="1400" dirty="0">
              <a:latin typeface="Arial"/>
              <a:ea typeface="Arial"/>
              <a:cs typeface="Arial"/>
              <a:sym typeface="Arial"/>
            </a:endParaRPr>
          </a:p>
          <a:p>
            <a:pPr marL="0" lvl="0" indent="0" algn="ctr" rtl="0">
              <a:lnSpc>
                <a:spcPct val="115000"/>
              </a:lnSpc>
              <a:spcBef>
                <a:spcPts val="0"/>
              </a:spcBef>
              <a:spcAft>
                <a:spcPts val="0"/>
              </a:spcAft>
              <a:buClr>
                <a:srgbClr val="FFFFFF"/>
              </a:buClr>
              <a:buSzPts val="990"/>
              <a:buFont typeface="Corbe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br>
              <a:rPr lang="en-GB" sz="1400" dirty="0">
                <a:latin typeface="Arial"/>
                <a:ea typeface="Arial"/>
                <a:cs typeface="Arial"/>
                <a:sym typeface="Arial"/>
              </a:rPr>
            </a:br>
            <a:br>
              <a:rPr lang="en-GB" sz="1400" dirty="0">
                <a:latin typeface="Arial"/>
                <a:ea typeface="Arial"/>
                <a:cs typeface="Arial"/>
                <a:sym typeface="Arial"/>
              </a:rPr>
            </a:b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r>
              <a:rPr lang="en-GB" sz="1400" dirty="0">
                <a:latin typeface="Arial"/>
                <a:ea typeface="Arial"/>
                <a:cs typeface="Arial"/>
                <a:sym typeface="Arial"/>
              </a:rPr>
              <a:t>MSC PUBLIC HEALTH AND SOCIAL CARE IN PRACTICE</a:t>
            </a: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r>
              <a:rPr lang="en-GB" sz="1400" dirty="0">
                <a:latin typeface="Arial"/>
                <a:ea typeface="Arial"/>
                <a:cs typeface="Arial"/>
                <a:sym typeface="Arial"/>
              </a:rPr>
              <a:t>MODULE CODE AND TITLE: LCHS7003 COMMUNITY CARE AND MANAGEMENT OF LONGER-TERM CONDITIONS</a:t>
            </a:r>
            <a:endParaRPr sz="1400" dirty="0">
              <a:latin typeface="Arial"/>
              <a:ea typeface="Arial"/>
              <a:cs typeface="Arial"/>
              <a:sym typeface="Arial"/>
            </a:endParaRPr>
          </a:p>
          <a:p>
            <a:pPr marL="0" lvl="0" indent="0" algn="ctr" rtl="0">
              <a:lnSpc>
                <a:spcPct val="115000"/>
              </a:lnSpc>
              <a:spcBef>
                <a:spcPts val="0"/>
              </a:spcBef>
              <a:spcAft>
                <a:spcPts val="0"/>
              </a:spcAft>
              <a:buClr>
                <a:schemeClr val="dk1"/>
              </a:buClr>
              <a:buSzPts val="990"/>
              <a:buFont typeface="Arial"/>
              <a:buNone/>
            </a:pPr>
            <a:r>
              <a:rPr lang="en-GB" sz="1400" dirty="0">
                <a:latin typeface="Arial"/>
                <a:ea typeface="Arial"/>
                <a:cs typeface="Arial"/>
                <a:sym typeface="Arial"/>
              </a:rPr>
              <a:t>COMPONENT 2</a:t>
            </a:r>
            <a:endParaRPr sz="5000" dirty="0">
              <a:latin typeface="Arial"/>
              <a:ea typeface="Arial"/>
              <a:cs typeface="Arial"/>
              <a:sym typeface="Arial"/>
            </a:endParaRPr>
          </a:p>
        </p:txBody>
      </p:sp>
      <p:sp>
        <p:nvSpPr>
          <p:cNvPr id="106" name="Google Shape;106;p1"/>
          <p:cNvSpPr txBox="1">
            <a:spLocks noGrp="1"/>
          </p:cNvSpPr>
          <p:nvPr>
            <p:ph type="subTitle" idx="1"/>
          </p:nvPr>
        </p:nvSpPr>
        <p:spPr>
          <a:xfrm>
            <a:off x="311692" y="3411467"/>
            <a:ext cx="8520600" cy="1332908"/>
          </a:xfrm>
          <a:prstGeom prst="rect">
            <a:avLst/>
          </a:prstGeom>
          <a:noFill/>
          <a:ln>
            <a:noFill/>
          </a:ln>
        </p:spPr>
        <p:txBody>
          <a:bodyPr spcFirstLastPara="1" wrap="square" lIns="91425" tIns="91425" rIns="91425" bIns="91425" anchor="t" anchorCtr="0">
            <a:noAutofit/>
          </a:bodyPr>
          <a:lstStyle/>
          <a:p>
            <a:pPr marL="0" lvl="0" indent="0" algn="ctr" rtl="0">
              <a:lnSpc>
                <a:spcPct val="95000"/>
              </a:lnSpc>
              <a:spcBef>
                <a:spcPts val="0"/>
              </a:spcBef>
              <a:spcAft>
                <a:spcPts val="0"/>
              </a:spcAft>
              <a:buClr>
                <a:schemeClr val="dk1"/>
              </a:buClr>
              <a:buSzPts val="523"/>
              <a:buFont typeface="Arial"/>
              <a:buNone/>
            </a:pPr>
            <a:endParaRPr sz="1200" b="1" dirty="0">
              <a:solidFill>
                <a:schemeClr val="lt1"/>
              </a:solidFill>
              <a:highlight>
                <a:srgbClr val="6AA84F"/>
              </a:highlight>
            </a:endParaRPr>
          </a:p>
          <a:p>
            <a:pPr marL="0" lvl="0" indent="0" algn="ctr" rtl="0">
              <a:lnSpc>
                <a:spcPct val="95000"/>
              </a:lnSpc>
              <a:spcBef>
                <a:spcPts val="0"/>
              </a:spcBef>
              <a:spcAft>
                <a:spcPts val="0"/>
              </a:spcAft>
              <a:buClr>
                <a:schemeClr val="dk1"/>
              </a:buClr>
              <a:buSzPts val="523"/>
              <a:buFont typeface="Arial"/>
              <a:buNone/>
            </a:pPr>
            <a:r>
              <a:rPr lang="en-GB" sz="1200" b="1" dirty="0">
                <a:solidFill>
                  <a:schemeClr val="lt1"/>
                </a:solidFill>
                <a:highlight>
                  <a:srgbClr val="6AA84F"/>
                </a:highlight>
              </a:rPr>
              <a:t>ASSIGNMENT TITLE</a:t>
            </a:r>
            <a:r>
              <a:rPr lang="en-IN" sz="1200" b="1" dirty="0">
                <a:solidFill>
                  <a:schemeClr val="lt1"/>
                </a:solidFill>
                <a:highlight>
                  <a:srgbClr val="6AA84F"/>
                </a:highlight>
              </a:rPr>
              <a:t>: Individual Presentation on High Blood Pressure </a:t>
            </a:r>
            <a:endParaRPr sz="1200" b="1" dirty="0">
              <a:solidFill>
                <a:schemeClr val="lt1"/>
              </a:solidFill>
              <a:highlight>
                <a:srgbClr val="6AA84F"/>
              </a:highlight>
            </a:endParaRPr>
          </a:p>
          <a:p>
            <a:pPr marL="0" lvl="0" indent="0" algn="ctr" rtl="0">
              <a:lnSpc>
                <a:spcPct val="95000"/>
              </a:lnSpc>
              <a:spcBef>
                <a:spcPts val="0"/>
              </a:spcBef>
              <a:spcAft>
                <a:spcPts val="0"/>
              </a:spcAft>
              <a:buClr>
                <a:schemeClr val="dk1"/>
              </a:buClr>
              <a:buSzPts val="523"/>
              <a:buFont typeface="Arial"/>
              <a:buNone/>
            </a:pPr>
            <a:r>
              <a:rPr lang="en-GB" sz="1200" b="1" dirty="0">
                <a:solidFill>
                  <a:schemeClr val="lt1"/>
                </a:solidFill>
                <a:highlight>
                  <a:srgbClr val="6AA84F"/>
                </a:highlight>
              </a:rPr>
              <a:t>STUDENT NAME: </a:t>
            </a:r>
            <a:r>
              <a:rPr lang="en-IN" sz="1200" b="1" dirty="0">
                <a:solidFill>
                  <a:schemeClr val="lt1"/>
                </a:solidFill>
                <a:highlight>
                  <a:srgbClr val="6AA84F"/>
                </a:highlight>
              </a:rPr>
              <a:t>Vidhi Prajapati </a:t>
            </a:r>
            <a:endParaRPr sz="1200" b="1" dirty="0">
              <a:solidFill>
                <a:schemeClr val="lt1"/>
              </a:solidFill>
              <a:highlight>
                <a:srgbClr val="6AA84F"/>
              </a:highlight>
            </a:endParaRPr>
          </a:p>
          <a:p>
            <a:pPr marL="0" lvl="0" indent="0" algn="ctr" rtl="0">
              <a:lnSpc>
                <a:spcPct val="95000"/>
              </a:lnSpc>
              <a:spcBef>
                <a:spcPts val="0"/>
              </a:spcBef>
              <a:spcAft>
                <a:spcPts val="0"/>
              </a:spcAft>
              <a:buClr>
                <a:schemeClr val="dk1"/>
              </a:buClr>
              <a:buSzPts val="523"/>
              <a:buFont typeface="Arial"/>
              <a:buNone/>
            </a:pPr>
            <a:r>
              <a:rPr lang="en-GB" sz="1200" b="1" dirty="0">
                <a:solidFill>
                  <a:schemeClr val="lt1"/>
                </a:solidFill>
                <a:highlight>
                  <a:srgbClr val="6AA84F"/>
                </a:highlight>
              </a:rPr>
              <a:t>STUDENT NUMBER: </a:t>
            </a:r>
            <a:r>
              <a:rPr lang="en-IN" sz="1200" b="1" dirty="0">
                <a:solidFill>
                  <a:schemeClr val="lt1"/>
                </a:solidFill>
                <a:highlight>
                  <a:srgbClr val="6AA84F"/>
                </a:highlight>
              </a:rPr>
              <a:t>2506527</a:t>
            </a:r>
            <a:endParaRPr sz="1200" b="1" dirty="0">
              <a:solidFill>
                <a:schemeClr val="lt1"/>
              </a:solidFill>
              <a:highlight>
                <a:srgbClr val="6AA84F"/>
              </a:highlight>
            </a:endParaRPr>
          </a:p>
          <a:p>
            <a:pPr marL="0" lvl="0" indent="0" algn="ctr" rtl="0">
              <a:lnSpc>
                <a:spcPct val="95000"/>
              </a:lnSpc>
              <a:spcBef>
                <a:spcPts val="0"/>
              </a:spcBef>
              <a:spcAft>
                <a:spcPts val="0"/>
              </a:spcAft>
              <a:buClr>
                <a:schemeClr val="dk1"/>
              </a:buClr>
              <a:buSzPts val="523"/>
              <a:buFont typeface="Arial"/>
              <a:buNone/>
            </a:pPr>
            <a:r>
              <a:rPr lang="en-GB" sz="1200" b="1" dirty="0">
                <a:solidFill>
                  <a:schemeClr val="lt1"/>
                </a:solidFill>
                <a:highlight>
                  <a:srgbClr val="6AA84F"/>
                </a:highlight>
              </a:rPr>
              <a:t>LECTURER’S NAME: </a:t>
            </a:r>
            <a:r>
              <a:rPr lang="en-IN" sz="1200" b="1" dirty="0">
                <a:solidFill>
                  <a:schemeClr val="lt1"/>
                </a:solidFill>
                <a:highlight>
                  <a:srgbClr val="6AA84F"/>
                </a:highlight>
              </a:rPr>
              <a:t>Dr Aishat Bakre</a:t>
            </a:r>
            <a:endParaRPr sz="3400" dirty="0">
              <a:solidFill>
                <a:schemeClr val="lt1"/>
              </a:solidFill>
              <a:highlight>
                <a:srgbClr val="6AA84F"/>
              </a:highlight>
            </a:endParaRPr>
          </a:p>
          <a:p>
            <a:pPr marL="0" lvl="0" indent="0" algn="ctr" rtl="0">
              <a:lnSpc>
                <a:spcPct val="80000"/>
              </a:lnSpc>
              <a:spcBef>
                <a:spcPts val="0"/>
              </a:spcBef>
              <a:spcAft>
                <a:spcPts val="0"/>
              </a:spcAft>
              <a:buSzPts val="523"/>
              <a:buNone/>
            </a:pPr>
            <a:endParaRPr sz="2200" dirty="0">
              <a:solidFill>
                <a:schemeClr val="lt1"/>
              </a:solidFill>
              <a:highlight>
                <a:srgbClr val="00FF00"/>
              </a:highlight>
            </a:endParaRPr>
          </a:p>
        </p:txBody>
      </p:sp>
      <p:pic>
        <p:nvPicPr>
          <p:cNvPr id="4" name="Picture 3">
            <a:extLst>
              <a:ext uri="{FF2B5EF4-FFF2-40B4-BE49-F238E27FC236}">
                <a16:creationId xmlns:a16="http://schemas.microsoft.com/office/drawing/2014/main" id="{274FB8FC-DC3C-C6BD-42ED-6069B6570A90}"/>
              </a:ext>
            </a:extLst>
          </p:cNvPr>
          <p:cNvPicPr>
            <a:picLocks noChangeAspect="1"/>
          </p:cNvPicPr>
          <p:nvPr/>
        </p:nvPicPr>
        <p:blipFill>
          <a:blip r:embed="rId3"/>
          <a:stretch>
            <a:fillRect/>
          </a:stretch>
        </p:blipFill>
        <p:spPr>
          <a:xfrm>
            <a:off x="0" y="1072443"/>
            <a:ext cx="4684889" cy="2339023"/>
          </a:xfrm>
          <a:prstGeom prst="rect">
            <a:avLst/>
          </a:prstGeom>
        </p:spPr>
      </p:pic>
      <p:pic>
        <p:nvPicPr>
          <p:cNvPr id="6" name="Picture 5">
            <a:extLst>
              <a:ext uri="{FF2B5EF4-FFF2-40B4-BE49-F238E27FC236}">
                <a16:creationId xmlns:a16="http://schemas.microsoft.com/office/drawing/2014/main" id="{A2A29930-98AE-8A49-6E1E-0C0F84F2664D}"/>
              </a:ext>
            </a:extLst>
          </p:cNvPr>
          <p:cNvPicPr>
            <a:picLocks noChangeAspect="1"/>
          </p:cNvPicPr>
          <p:nvPr/>
        </p:nvPicPr>
        <p:blipFill>
          <a:blip r:embed="rId4"/>
          <a:stretch>
            <a:fillRect/>
          </a:stretch>
        </p:blipFill>
        <p:spPr>
          <a:xfrm>
            <a:off x="4684890" y="1072209"/>
            <a:ext cx="4459110" cy="23390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ct val="48888"/>
              <a:buFont typeface="Arial"/>
              <a:buNone/>
            </a:pPr>
            <a:r>
              <a:rPr lang="en-GB" sz="2400" b="1" dirty="0"/>
              <a:t>Introduction</a:t>
            </a:r>
            <a:endParaRPr sz="2400" dirty="0"/>
          </a:p>
        </p:txBody>
      </p:sp>
      <p:sp>
        <p:nvSpPr>
          <p:cNvPr id="113" name="Google Shape;113;p2"/>
          <p:cNvSpPr txBox="1">
            <a:spLocks noGrp="1"/>
          </p:cNvSpPr>
          <p:nvPr>
            <p:ph type="body" idx="1"/>
          </p:nvPr>
        </p:nvSpPr>
        <p:spPr>
          <a:xfrm>
            <a:off x="0" y="1343378"/>
            <a:ext cx="4820356" cy="3410063"/>
          </a:xfrm>
          <a:prstGeom prst="rect">
            <a:avLst/>
          </a:prstGeom>
          <a:noFill/>
          <a:ln>
            <a:noFill/>
          </a:ln>
        </p:spPr>
        <p:txBody>
          <a:bodyPr spcFirstLastPara="1" wrap="square" lIns="91425" tIns="91425" rIns="91425" bIns="91425" anchor="t" anchorCtr="0">
            <a:noAutofit/>
          </a:bodyPr>
          <a:lstStyle/>
          <a:p>
            <a:pPr marL="0" lvl="0" indent="0" algn="just" rtl="0">
              <a:lnSpc>
                <a:spcPct val="90000"/>
              </a:lnSpc>
              <a:spcBef>
                <a:spcPts val="0"/>
              </a:spcBef>
              <a:spcAft>
                <a:spcPts val="0"/>
              </a:spcAft>
              <a:buClr>
                <a:schemeClr val="dk1"/>
              </a:buClr>
              <a:buSzPts val="1100"/>
              <a:buFont typeface="Arial"/>
              <a:buNone/>
            </a:pPr>
            <a:endParaRPr sz="1600" b="1" dirty="0">
              <a:solidFill>
                <a:schemeClr val="dk1"/>
              </a:solidFill>
            </a:endParaRPr>
          </a:p>
          <a:p>
            <a:pPr marL="457200" lvl="0" indent="-355600" algn="just" rtl="0">
              <a:lnSpc>
                <a:spcPct val="90000"/>
              </a:lnSpc>
              <a:spcBef>
                <a:spcPts val="0"/>
              </a:spcBef>
              <a:spcAft>
                <a:spcPts val="0"/>
              </a:spcAft>
              <a:buClr>
                <a:schemeClr val="dk1"/>
              </a:buClr>
              <a:buSzPts val="2000"/>
              <a:buFont typeface="Wingdings" panose="05000000000000000000" pitchFamily="2" charset="2"/>
              <a:buChar char="q"/>
            </a:pPr>
            <a:r>
              <a:rPr lang="en-GB" sz="1600" dirty="0">
                <a:solidFill>
                  <a:schemeClr val="dk1"/>
                </a:solidFill>
              </a:rPr>
              <a:t>Hypertension is a persistent elevation of blood pressure and is reportedly present when the clinic data read 140/90 mmHg.</a:t>
            </a:r>
            <a:endParaRPr sz="1600" dirty="0">
              <a:solidFill>
                <a:schemeClr val="dk1"/>
              </a:solidFill>
            </a:endParaRPr>
          </a:p>
          <a:p>
            <a:pPr marL="457200" lvl="0" indent="-355600" algn="just" rtl="0">
              <a:lnSpc>
                <a:spcPct val="90000"/>
              </a:lnSpc>
              <a:spcBef>
                <a:spcPts val="0"/>
              </a:spcBef>
              <a:spcAft>
                <a:spcPts val="0"/>
              </a:spcAft>
              <a:buClr>
                <a:schemeClr val="dk1"/>
              </a:buClr>
              <a:buSzPts val="2000"/>
              <a:buFont typeface="Wingdings" panose="05000000000000000000" pitchFamily="2" charset="2"/>
              <a:buChar char="q"/>
            </a:pPr>
            <a:r>
              <a:rPr lang="en-GB" sz="1600" dirty="0">
                <a:solidFill>
                  <a:schemeClr val="dk1"/>
                </a:solidFill>
              </a:rPr>
              <a:t>Any systolic blood pressure of 130 mmHg and/or any diastolic blood pressure over 80 mmHg is termed as hypertension (Kidwai et al., 2024).</a:t>
            </a:r>
          </a:p>
          <a:p>
            <a:pPr marL="101600" lvl="0" indent="0" algn="just" rtl="0">
              <a:lnSpc>
                <a:spcPct val="90000"/>
              </a:lnSpc>
              <a:spcBef>
                <a:spcPts val="0"/>
              </a:spcBef>
              <a:spcAft>
                <a:spcPts val="0"/>
              </a:spcAft>
              <a:buClr>
                <a:schemeClr val="dk1"/>
              </a:buClr>
              <a:buSzPts val="2000"/>
              <a:buNone/>
            </a:pPr>
            <a:endParaRPr sz="1600" dirty="0">
              <a:solidFill>
                <a:schemeClr val="dk1"/>
              </a:solidFill>
            </a:endParaRPr>
          </a:p>
          <a:p>
            <a:pPr marL="0" lvl="0" indent="0" algn="just" rtl="0">
              <a:lnSpc>
                <a:spcPct val="90000"/>
              </a:lnSpc>
              <a:spcBef>
                <a:spcPts val="0"/>
              </a:spcBef>
              <a:spcAft>
                <a:spcPts val="0"/>
              </a:spcAft>
              <a:buSzPts val="1800"/>
              <a:buNone/>
            </a:pPr>
            <a:endParaRPr sz="1600" dirty="0">
              <a:solidFill>
                <a:schemeClr val="dk1"/>
              </a:solidFill>
            </a:endParaRPr>
          </a:p>
          <a:p>
            <a:pPr marL="0" lvl="0" indent="0" algn="just" rtl="0">
              <a:lnSpc>
                <a:spcPct val="90000"/>
              </a:lnSpc>
              <a:spcBef>
                <a:spcPts val="0"/>
              </a:spcBef>
              <a:spcAft>
                <a:spcPts val="0"/>
              </a:spcAft>
              <a:buSzPts val="1800"/>
              <a:buNone/>
            </a:pPr>
            <a:endParaRPr sz="1600" dirty="0">
              <a:solidFill>
                <a:schemeClr val="dk1"/>
              </a:solidFill>
            </a:endParaRPr>
          </a:p>
          <a:p>
            <a:pPr marL="0" lvl="0" indent="0" algn="just" rtl="0">
              <a:lnSpc>
                <a:spcPct val="90000"/>
              </a:lnSpc>
              <a:spcBef>
                <a:spcPts val="0"/>
              </a:spcBef>
              <a:spcAft>
                <a:spcPts val="0"/>
              </a:spcAft>
              <a:buClr>
                <a:schemeClr val="dk1"/>
              </a:buClr>
              <a:buSzPts val="1100"/>
              <a:buFont typeface="Arial"/>
              <a:buNone/>
            </a:pPr>
            <a:endParaRPr sz="1600" dirty="0">
              <a:solidFill>
                <a:schemeClr val="dk1"/>
              </a:solidFill>
            </a:endParaRPr>
          </a:p>
          <a:p>
            <a:pPr marL="0" lvl="0" indent="0" algn="l" rtl="0">
              <a:lnSpc>
                <a:spcPct val="90000"/>
              </a:lnSpc>
              <a:spcBef>
                <a:spcPts val="0"/>
              </a:spcBef>
              <a:spcAft>
                <a:spcPts val="1200"/>
              </a:spcAft>
              <a:buSzPts val="1800"/>
              <a:buNone/>
            </a:pPr>
            <a:endParaRPr sz="1600" dirty="0"/>
          </a:p>
        </p:txBody>
      </p:sp>
      <p:pic>
        <p:nvPicPr>
          <p:cNvPr id="3" name="Picture 2">
            <a:extLst>
              <a:ext uri="{FF2B5EF4-FFF2-40B4-BE49-F238E27FC236}">
                <a16:creationId xmlns:a16="http://schemas.microsoft.com/office/drawing/2014/main" id="{E0F411DA-47D3-F2B5-86CF-66D63938937E}"/>
              </a:ext>
            </a:extLst>
          </p:cNvPr>
          <p:cNvPicPr>
            <a:picLocks noChangeAspect="1"/>
          </p:cNvPicPr>
          <p:nvPr/>
        </p:nvPicPr>
        <p:blipFill>
          <a:blip r:embed="rId3"/>
          <a:stretch>
            <a:fillRect/>
          </a:stretch>
        </p:blipFill>
        <p:spPr>
          <a:xfrm>
            <a:off x="4820356" y="1343379"/>
            <a:ext cx="4323644" cy="2886842"/>
          </a:xfrm>
          <a:prstGeom prst="rect">
            <a:avLst/>
          </a:prstGeom>
        </p:spPr>
      </p:pic>
      <p:sp>
        <p:nvSpPr>
          <p:cNvPr id="5" name="TextBox 4">
            <a:extLst>
              <a:ext uri="{FF2B5EF4-FFF2-40B4-BE49-F238E27FC236}">
                <a16:creationId xmlns:a16="http://schemas.microsoft.com/office/drawing/2014/main" id="{6959F327-0F4F-86F6-CA82-484A4CBCC759}"/>
              </a:ext>
            </a:extLst>
          </p:cNvPr>
          <p:cNvSpPr txBox="1"/>
          <p:nvPr/>
        </p:nvSpPr>
        <p:spPr>
          <a:xfrm>
            <a:off x="4820356" y="4230221"/>
            <a:ext cx="4323644" cy="523220"/>
          </a:xfrm>
          <a:prstGeom prst="rect">
            <a:avLst/>
          </a:prstGeom>
          <a:noFill/>
        </p:spPr>
        <p:txBody>
          <a:bodyPr wrap="square">
            <a:spAutoFit/>
          </a:bodyPr>
          <a:lstStyle/>
          <a:p>
            <a:r>
              <a:rPr lang="en-KE" sz="1400" u="sng" dirty="0">
                <a:solidFill>
                  <a:srgbClr val="0563C1"/>
                </a:solidFill>
                <a:effectLst/>
                <a:latin typeface="Arial" panose="020B0604020202020204" pitchFamily="34" charset="0"/>
                <a:ea typeface="Calibri" panose="020F0502020204030204" pitchFamily="34" charset="0"/>
                <a:hlinkClick r:id="rId4"/>
              </a:rPr>
              <a:t>https://www.welcomecure.com/diseases/high-blood-pressure-hypertension/introduction</a:t>
            </a:r>
            <a:endParaRPr lang="en-KE"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15000"/>
              </a:lnSpc>
              <a:spcBef>
                <a:spcPts val="0"/>
              </a:spcBef>
              <a:spcAft>
                <a:spcPts val="0"/>
              </a:spcAft>
              <a:buClr>
                <a:schemeClr val="dk1"/>
              </a:buClr>
              <a:buSzPct val="48888"/>
              <a:buNone/>
            </a:pPr>
            <a:r>
              <a:rPr lang="en-GB" sz="2400" b="1" dirty="0"/>
              <a:t>Signs and Symptoms</a:t>
            </a:r>
            <a:endParaRPr sz="2500" dirty="0"/>
          </a:p>
        </p:txBody>
      </p:sp>
      <p:sp>
        <p:nvSpPr>
          <p:cNvPr id="121" name="Google Shape;121;p27"/>
          <p:cNvSpPr txBox="1">
            <a:spLocks noGrp="1"/>
          </p:cNvSpPr>
          <p:nvPr>
            <p:ph type="body" idx="1"/>
          </p:nvPr>
        </p:nvSpPr>
        <p:spPr>
          <a:xfrm>
            <a:off x="311700" y="1389542"/>
            <a:ext cx="4260300" cy="3416400"/>
          </a:xfrm>
          <a:prstGeom prst="rect">
            <a:avLst/>
          </a:prstGeom>
          <a:noFill/>
          <a:ln>
            <a:noFill/>
          </a:ln>
        </p:spPr>
        <p:txBody>
          <a:bodyPr spcFirstLastPara="1" wrap="square" lIns="91425" tIns="91425" rIns="91425" bIns="91425" anchor="t" anchorCtr="0">
            <a:noAutofit/>
          </a:bodyPr>
          <a:lstStyle/>
          <a:p>
            <a:pPr marL="171450" lvl="0" indent="-171450" algn="l" rtl="0">
              <a:lnSpc>
                <a:spcPct val="90000"/>
              </a:lnSpc>
              <a:spcBef>
                <a:spcPts val="0"/>
              </a:spcBef>
              <a:spcAft>
                <a:spcPts val="0"/>
              </a:spcAft>
              <a:buSzPts val="1800"/>
              <a:buFont typeface="Wingdings" panose="05000000000000000000" pitchFamily="2" charset="2"/>
              <a:buChar char="q"/>
            </a:pPr>
            <a:endParaRPr sz="1600" dirty="0"/>
          </a:p>
          <a:p>
            <a:pPr marL="914400" lvl="1" indent="-457200" algn="l" rtl="0">
              <a:lnSpc>
                <a:spcPct val="90000"/>
              </a:lnSpc>
              <a:spcBef>
                <a:spcPts val="1200"/>
              </a:spcBef>
              <a:spcAft>
                <a:spcPts val="0"/>
              </a:spcAft>
              <a:buSzPts val="1400"/>
              <a:buFont typeface="Wingdings" panose="05000000000000000000" pitchFamily="2" charset="2"/>
              <a:buChar char="q"/>
            </a:pPr>
            <a:r>
              <a:rPr lang="en-GB" sz="1600" dirty="0">
                <a:solidFill>
                  <a:schemeClr val="dk1"/>
                </a:solidFill>
              </a:rPr>
              <a:t>Headaches </a:t>
            </a:r>
            <a:endParaRPr sz="1600" dirty="0"/>
          </a:p>
          <a:p>
            <a:pPr marL="914400" lvl="1" indent="-457200" algn="l" rtl="0">
              <a:lnSpc>
                <a:spcPct val="90000"/>
              </a:lnSpc>
              <a:spcBef>
                <a:spcPts val="1200"/>
              </a:spcBef>
              <a:spcAft>
                <a:spcPts val="0"/>
              </a:spcAft>
              <a:buSzPts val="1400"/>
              <a:buFont typeface="Wingdings" panose="05000000000000000000" pitchFamily="2" charset="2"/>
              <a:buChar char="q"/>
            </a:pPr>
            <a:r>
              <a:rPr lang="en-GB" sz="1600" dirty="0">
                <a:solidFill>
                  <a:schemeClr val="dk1"/>
                </a:solidFill>
              </a:rPr>
              <a:t>Dizziness </a:t>
            </a:r>
            <a:endParaRPr sz="1600" dirty="0"/>
          </a:p>
          <a:p>
            <a:pPr marL="914400" lvl="1" indent="-457200" algn="l" rtl="0">
              <a:lnSpc>
                <a:spcPct val="90000"/>
              </a:lnSpc>
              <a:spcBef>
                <a:spcPts val="1200"/>
              </a:spcBef>
              <a:spcAft>
                <a:spcPts val="0"/>
              </a:spcAft>
              <a:buSzPts val="1400"/>
              <a:buFont typeface="Wingdings" panose="05000000000000000000" pitchFamily="2" charset="2"/>
              <a:buChar char="q"/>
            </a:pPr>
            <a:r>
              <a:rPr lang="en-GB" sz="1600" dirty="0">
                <a:solidFill>
                  <a:schemeClr val="dk1"/>
                </a:solidFill>
              </a:rPr>
              <a:t>Blurred vision </a:t>
            </a:r>
            <a:endParaRPr sz="1600" dirty="0"/>
          </a:p>
          <a:p>
            <a:pPr marL="914400" lvl="1" indent="-457200" algn="l" rtl="0">
              <a:lnSpc>
                <a:spcPct val="90000"/>
              </a:lnSpc>
              <a:spcBef>
                <a:spcPts val="1200"/>
              </a:spcBef>
              <a:spcAft>
                <a:spcPts val="0"/>
              </a:spcAft>
              <a:buSzPts val="1400"/>
              <a:buFont typeface="Wingdings" panose="05000000000000000000" pitchFamily="2" charset="2"/>
              <a:buChar char="q"/>
            </a:pPr>
            <a:r>
              <a:rPr lang="en-GB" sz="1600" dirty="0">
                <a:solidFill>
                  <a:schemeClr val="dk1"/>
                </a:solidFill>
              </a:rPr>
              <a:t>Chest discomfort and others</a:t>
            </a:r>
            <a:endParaRPr sz="1600" dirty="0"/>
          </a:p>
          <a:p>
            <a:pPr marL="914400" lvl="1" indent="-457200" algn="l" rtl="0">
              <a:lnSpc>
                <a:spcPct val="90000"/>
              </a:lnSpc>
              <a:spcBef>
                <a:spcPts val="1200"/>
              </a:spcBef>
              <a:spcAft>
                <a:spcPts val="0"/>
              </a:spcAft>
              <a:buSzPts val="1400"/>
              <a:buFont typeface="Wingdings" panose="05000000000000000000" pitchFamily="2" charset="2"/>
              <a:buChar char="q"/>
            </a:pPr>
            <a:r>
              <a:rPr lang="en-GB" sz="1600" dirty="0">
                <a:solidFill>
                  <a:schemeClr val="dk1"/>
                </a:solidFill>
              </a:rPr>
              <a:t>Nosebleeds </a:t>
            </a:r>
            <a:endParaRPr sz="1600" dirty="0"/>
          </a:p>
          <a:p>
            <a:pPr marL="914400" lvl="1" indent="-457200" algn="l" rtl="0">
              <a:lnSpc>
                <a:spcPct val="90000"/>
              </a:lnSpc>
              <a:spcBef>
                <a:spcPts val="1200"/>
              </a:spcBef>
              <a:spcAft>
                <a:spcPts val="0"/>
              </a:spcAft>
              <a:buSzPts val="1400"/>
              <a:buFont typeface="Wingdings" panose="05000000000000000000" pitchFamily="2" charset="2"/>
              <a:buChar char="q"/>
            </a:pPr>
            <a:r>
              <a:rPr lang="en-GB" sz="1600" dirty="0">
                <a:solidFill>
                  <a:schemeClr val="dk1"/>
                </a:solidFill>
              </a:rPr>
              <a:t>Shortness of breath.</a:t>
            </a:r>
            <a:endParaRPr sz="1600" dirty="0"/>
          </a:p>
          <a:p>
            <a:pPr marL="171450" lvl="0" indent="-171450" algn="l" rtl="0">
              <a:lnSpc>
                <a:spcPct val="90000"/>
              </a:lnSpc>
              <a:spcBef>
                <a:spcPts val="1200"/>
              </a:spcBef>
              <a:spcAft>
                <a:spcPts val="1200"/>
              </a:spcAft>
              <a:buSzPts val="1800"/>
              <a:buFont typeface="Wingdings" panose="05000000000000000000" pitchFamily="2" charset="2"/>
              <a:buChar char="q"/>
            </a:pPr>
            <a:endParaRPr sz="1600" dirty="0"/>
          </a:p>
        </p:txBody>
      </p:sp>
      <p:pic>
        <p:nvPicPr>
          <p:cNvPr id="122" name="Google Shape;122;p27"/>
          <p:cNvPicPr preferRelativeResize="0"/>
          <p:nvPr/>
        </p:nvPicPr>
        <p:blipFill rotWithShape="1">
          <a:blip r:embed="rId3">
            <a:alphaModFix/>
          </a:blip>
          <a:srcRect/>
          <a:stretch/>
        </p:blipFill>
        <p:spPr>
          <a:xfrm>
            <a:off x="5346440" y="1389541"/>
            <a:ext cx="3718538" cy="2840145"/>
          </a:xfrm>
          <a:prstGeom prst="rect">
            <a:avLst/>
          </a:prstGeom>
          <a:noFill/>
          <a:ln>
            <a:noFill/>
          </a:ln>
        </p:spPr>
      </p:pic>
      <p:sp>
        <p:nvSpPr>
          <p:cNvPr id="123" name="Google Shape;123;p27"/>
          <p:cNvSpPr txBox="1"/>
          <p:nvPr/>
        </p:nvSpPr>
        <p:spPr>
          <a:xfrm>
            <a:off x="5712319" y="4229687"/>
            <a:ext cx="2911151"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sng" strike="noStrike" cap="none" dirty="0">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https://www.wilmingtonhealth.com/blog/maintaining-heart-health-understanding-hypertension-risk/</a:t>
            </a:r>
            <a:r>
              <a:rPr lang="en-GB" sz="800" b="0" i="0" u="none" strike="noStrike" cap="none" dirty="0">
                <a:solidFill>
                  <a:srgbClr val="000000"/>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369"/>
              <a:buNone/>
            </a:pPr>
            <a:r>
              <a:rPr lang="en-GB" sz="2800" b="1" dirty="0"/>
              <a:t>Aetiology (Risk factors)</a:t>
            </a:r>
            <a:endParaRPr sz="2800" dirty="0"/>
          </a:p>
        </p:txBody>
      </p:sp>
      <p:sp>
        <p:nvSpPr>
          <p:cNvPr id="129" name="Google Shape;129;p28"/>
          <p:cNvSpPr txBox="1">
            <a:spLocks noGrp="1"/>
          </p:cNvSpPr>
          <p:nvPr>
            <p:ph type="body" idx="1"/>
          </p:nvPr>
        </p:nvSpPr>
        <p:spPr>
          <a:xfrm>
            <a:off x="0" y="1320800"/>
            <a:ext cx="4368800" cy="3533421"/>
          </a:xfrm>
          <a:prstGeom prst="rect">
            <a:avLst/>
          </a:prstGeom>
          <a:noFill/>
          <a:ln>
            <a:noFill/>
          </a:ln>
        </p:spPr>
        <p:txBody>
          <a:bodyPr spcFirstLastPara="1" wrap="square" lIns="91425" tIns="91425" rIns="91425" bIns="91425" anchor="t" anchorCtr="0">
            <a:noAutofit/>
          </a:bodyPr>
          <a:lstStyle/>
          <a:p>
            <a:pPr marL="457200" lvl="0" indent="-393700" algn="l" rtl="0">
              <a:lnSpc>
                <a:spcPct val="100000"/>
              </a:lnSpc>
              <a:spcBef>
                <a:spcPts val="0"/>
              </a:spcBef>
              <a:spcAft>
                <a:spcPts val="0"/>
              </a:spcAft>
              <a:buSzPts val="800"/>
              <a:buFont typeface="Wingdings" panose="05000000000000000000" pitchFamily="2" charset="2"/>
              <a:buChar char="q"/>
            </a:pPr>
            <a:r>
              <a:rPr lang="en-GB" sz="1400" b="1" dirty="0">
                <a:solidFill>
                  <a:schemeClr val="dk1"/>
                </a:solidFill>
              </a:rPr>
              <a:t>Aetiology (Modifiable) </a:t>
            </a:r>
            <a:endParaRPr sz="1400" dirty="0"/>
          </a:p>
          <a:p>
            <a:pPr marL="914400" lvl="1" indent="-393700" algn="l" rtl="0">
              <a:lnSpc>
                <a:spcPct val="100000"/>
              </a:lnSpc>
              <a:spcBef>
                <a:spcPts val="0"/>
              </a:spcBef>
              <a:spcAft>
                <a:spcPts val="0"/>
              </a:spcAft>
              <a:buSzPts val="400"/>
              <a:buFont typeface="Wingdings" panose="05000000000000000000" pitchFamily="2" charset="2"/>
              <a:buChar char="q"/>
            </a:pPr>
            <a:r>
              <a:rPr lang="en-GB" sz="1400" dirty="0">
                <a:solidFill>
                  <a:schemeClr val="dk1"/>
                </a:solidFill>
              </a:rPr>
              <a:t>Smoking: Nicotine causes blood vessels to constrict</a:t>
            </a:r>
            <a:endParaRPr sz="1400" dirty="0">
              <a:solidFill>
                <a:schemeClr val="dk1"/>
              </a:solidFill>
            </a:endParaRPr>
          </a:p>
          <a:p>
            <a:pPr marL="914400" lvl="1" indent="-393700" algn="l" rtl="0">
              <a:lnSpc>
                <a:spcPct val="100000"/>
              </a:lnSpc>
              <a:spcBef>
                <a:spcPts val="0"/>
              </a:spcBef>
              <a:spcAft>
                <a:spcPts val="0"/>
              </a:spcAft>
              <a:buSzPts val="400"/>
              <a:buFont typeface="Wingdings" panose="05000000000000000000" pitchFamily="2" charset="2"/>
              <a:buChar char="q"/>
            </a:pPr>
            <a:r>
              <a:rPr lang="en-GB" sz="1400" dirty="0">
                <a:solidFill>
                  <a:schemeClr val="dk1"/>
                </a:solidFill>
              </a:rPr>
              <a:t>Alcohol: It increases the release of stress hormone. </a:t>
            </a:r>
            <a:endParaRPr sz="1400" dirty="0">
              <a:solidFill>
                <a:schemeClr val="dk1"/>
              </a:solidFill>
            </a:endParaRPr>
          </a:p>
          <a:p>
            <a:pPr marL="914400" lvl="1" indent="-393700" algn="l" rtl="0">
              <a:lnSpc>
                <a:spcPct val="100000"/>
              </a:lnSpc>
              <a:spcBef>
                <a:spcPts val="0"/>
              </a:spcBef>
              <a:spcAft>
                <a:spcPts val="0"/>
              </a:spcAft>
              <a:buSzPts val="400"/>
              <a:buFont typeface="Wingdings" panose="05000000000000000000" pitchFamily="2" charset="2"/>
              <a:buChar char="q"/>
            </a:pPr>
            <a:r>
              <a:rPr lang="en-GB" sz="1400" dirty="0">
                <a:solidFill>
                  <a:schemeClr val="dk1"/>
                </a:solidFill>
              </a:rPr>
              <a:t>Obesity: Extra fat increase cardiac workload. </a:t>
            </a:r>
            <a:endParaRPr sz="1400" dirty="0">
              <a:solidFill>
                <a:schemeClr val="dk1"/>
              </a:solidFill>
            </a:endParaRPr>
          </a:p>
          <a:p>
            <a:pPr marL="914400" lvl="1" indent="-393700" algn="l" rtl="0">
              <a:lnSpc>
                <a:spcPct val="100000"/>
              </a:lnSpc>
              <a:spcBef>
                <a:spcPts val="0"/>
              </a:spcBef>
              <a:spcAft>
                <a:spcPts val="0"/>
              </a:spcAft>
              <a:buSzPts val="400"/>
              <a:buFont typeface="Wingdings" panose="05000000000000000000" pitchFamily="2" charset="2"/>
              <a:buChar char="q"/>
            </a:pPr>
            <a:r>
              <a:rPr lang="en-GB" sz="1400" dirty="0">
                <a:solidFill>
                  <a:schemeClr val="dk1"/>
                </a:solidFill>
              </a:rPr>
              <a:t>Inactivity and others: Lack of movement leads to poor heart efficiency. </a:t>
            </a:r>
            <a:endParaRPr sz="1400" dirty="0">
              <a:solidFill>
                <a:schemeClr val="dk1"/>
              </a:solidFill>
            </a:endParaRPr>
          </a:p>
          <a:p>
            <a:pPr marL="457200" lvl="0" indent="-393700" algn="l" rtl="0">
              <a:lnSpc>
                <a:spcPct val="100000"/>
              </a:lnSpc>
              <a:spcBef>
                <a:spcPts val="0"/>
              </a:spcBef>
              <a:spcAft>
                <a:spcPts val="0"/>
              </a:spcAft>
              <a:buSzPts val="800"/>
              <a:buFont typeface="Wingdings" panose="05000000000000000000" pitchFamily="2" charset="2"/>
              <a:buChar char="q"/>
            </a:pPr>
            <a:r>
              <a:rPr lang="en-GB" sz="1400" b="1" dirty="0">
                <a:solidFill>
                  <a:schemeClr val="dk1"/>
                </a:solidFill>
              </a:rPr>
              <a:t>Aetiology (Non-modifiable) </a:t>
            </a:r>
            <a:endParaRPr sz="1400" dirty="0"/>
          </a:p>
          <a:p>
            <a:pPr marL="914400" lvl="1" indent="-393700" algn="l" rtl="0">
              <a:lnSpc>
                <a:spcPct val="100000"/>
              </a:lnSpc>
              <a:spcBef>
                <a:spcPts val="0"/>
              </a:spcBef>
              <a:spcAft>
                <a:spcPts val="0"/>
              </a:spcAft>
              <a:buSzPts val="400"/>
              <a:buFont typeface="Wingdings" panose="05000000000000000000" pitchFamily="2" charset="2"/>
              <a:buChar char="q"/>
            </a:pPr>
            <a:r>
              <a:rPr lang="en-GB" sz="1400" dirty="0">
                <a:solidFill>
                  <a:schemeClr val="dk1"/>
                </a:solidFill>
              </a:rPr>
              <a:t>Age: Arteries become stiffer with age. </a:t>
            </a:r>
            <a:endParaRPr sz="1400" dirty="0">
              <a:solidFill>
                <a:schemeClr val="dk1"/>
              </a:solidFill>
            </a:endParaRPr>
          </a:p>
          <a:p>
            <a:pPr marL="914400" lvl="1" indent="-393700" algn="l" rtl="0">
              <a:lnSpc>
                <a:spcPct val="100000"/>
              </a:lnSpc>
              <a:spcBef>
                <a:spcPts val="0"/>
              </a:spcBef>
              <a:spcAft>
                <a:spcPts val="0"/>
              </a:spcAft>
              <a:buSzPts val="400"/>
              <a:buFont typeface="Wingdings" panose="05000000000000000000" pitchFamily="2" charset="2"/>
              <a:buChar char="q"/>
            </a:pPr>
            <a:r>
              <a:rPr lang="en-GB" sz="1400" dirty="0">
                <a:solidFill>
                  <a:schemeClr val="dk1"/>
                </a:solidFill>
              </a:rPr>
              <a:t>Genetics: Inherited genes influence salt activity. </a:t>
            </a:r>
            <a:endParaRPr sz="1400" dirty="0">
              <a:solidFill>
                <a:schemeClr val="dk1"/>
              </a:solidFill>
            </a:endParaRPr>
          </a:p>
          <a:p>
            <a:pPr marL="914400" lvl="1" indent="-393700" algn="l" rtl="0">
              <a:lnSpc>
                <a:spcPct val="100000"/>
              </a:lnSpc>
              <a:spcBef>
                <a:spcPts val="0"/>
              </a:spcBef>
              <a:spcAft>
                <a:spcPts val="0"/>
              </a:spcAft>
              <a:buSzPts val="400"/>
              <a:buFont typeface="Wingdings" panose="05000000000000000000" pitchFamily="2" charset="2"/>
              <a:buChar char="q"/>
            </a:pPr>
            <a:r>
              <a:rPr lang="en-GB" sz="1400" dirty="0">
                <a:solidFill>
                  <a:schemeClr val="dk1"/>
                </a:solidFill>
              </a:rPr>
              <a:t>Ethnicity and family history: Men have a high risk of high blood pressure. </a:t>
            </a:r>
            <a:endParaRPr sz="1400" dirty="0">
              <a:solidFill>
                <a:schemeClr val="dk1"/>
              </a:solidFill>
            </a:endParaRPr>
          </a:p>
        </p:txBody>
      </p:sp>
      <p:pic>
        <p:nvPicPr>
          <p:cNvPr id="130" name="Google Shape;130;p28"/>
          <p:cNvPicPr preferRelativeResize="0"/>
          <p:nvPr/>
        </p:nvPicPr>
        <p:blipFill rotWithShape="1">
          <a:blip r:embed="rId3">
            <a:alphaModFix/>
          </a:blip>
          <a:srcRect/>
          <a:stretch/>
        </p:blipFill>
        <p:spPr>
          <a:xfrm>
            <a:off x="4572000" y="1500187"/>
            <a:ext cx="2381957" cy="3012863"/>
          </a:xfrm>
          <a:prstGeom prst="rect">
            <a:avLst/>
          </a:prstGeom>
          <a:noFill/>
          <a:ln>
            <a:noFill/>
          </a:ln>
        </p:spPr>
      </p:pic>
      <p:sp>
        <p:nvSpPr>
          <p:cNvPr id="131" name="Google Shape;131;p28"/>
          <p:cNvSpPr txBox="1"/>
          <p:nvPr/>
        </p:nvSpPr>
        <p:spPr>
          <a:xfrm>
            <a:off x="4368800" y="4513050"/>
            <a:ext cx="3033900" cy="2523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600"/>
              <a:buFont typeface="Corbel"/>
              <a:buNone/>
            </a:pPr>
            <a:r>
              <a:rPr lang="en-GB" sz="600" b="0" i="0" u="sng" strike="noStrike" cap="none" dirty="0">
                <a:solidFill>
                  <a:schemeClr val="hlink"/>
                </a:solidFill>
                <a:latin typeface="Corbel"/>
                <a:ea typeface="Corbel"/>
                <a:cs typeface="Corbel"/>
                <a:sym typeface="Corbel"/>
                <a:hlinkClick r:id="rId4"/>
              </a:rPr>
              <a:t>https://regencyhealthcare.in/wp-content/uploads/2018/06/1-1200x800.png</a:t>
            </a:r>
            <a:r>
              <a:rPr lang="en-GB" sz="600" b="0" i="0" u="none" strike="noStrike" cap="none" dirty="0">
                <a:solidFill>
                  <a:schemeClr val="dk1"/>
                </a:solidFill>
                <a:latin typeface="Corbel"/>
                <a:ea typeface="Corbel"/>
                <a:cs typeface="Corbel"/>
                <a:sym typeface="Corbel"/>
              </a:rPr>
              <a:t> </a:t>
            </a:r>
            <a:endParaRPr sz="600" b="0" i="0" u="none" strike="noStrike" cap="none" dirty="0">
              <a:solidFill>
                <a:schemeClr val="dk1"/>
              </a:solidFill>
              <a:latin typeface="Corbel"/>
              <a:ea typeface="Corbel"/>
              <a:cs typeface="Corbel"/>
              <a:sym typeface="Corbel"/>
            </a:endParaRPr>
          </a:p>
        </p:txBody>
      </p:sp>
      <p:pic>
        <p:nvPicPr>
          <p:cNvPr id="2" name="Picture 1">
            <a:extLst>
              <a:ext uri="{FF2B5EF4-FFF2-40B4-BE49-F238E27FC236}">
                <a16:creationId xmlns:a16="http://schemas.microsoft.com/office/drawing/2014/main" id="{30AE90F6-7CA3-42B8-8AA3-6877667E8C26}"/>
              </a:ext>
            </a:extLst>
          </p:cNvPr>
          <p:cNvPicPr>
            <a:picLocks noChangeAspect="1"/>
          </p:cNvPicPr>
          <p:nvPr/>
        </p:nvPicPr>
        <p:blipFill>
          <a:blip r:embed="rId5"/>
          <a:stretch>
            <a:fillRect/>
          </a:stretch>
        </p:blipFill>
        <p:spPr>
          <a:xfrm>
            <a:off x="6953957" y="1500187"/>
            <a:ext cx="2143125" cy="3012863"/>
          </a:xfrm>
          <a:prstGeom prst="rect">
            <a:avLst/>
          </a:prstGeom>
        </p:spPr>
      </p:pic>
      <p:sp>
        <p:nvSpPr>
          <p:cNvPr id="4" name="TextBox 3">
            <a:extLst>
              <a:ext uri="{FF2B5EF4-FFF2-40B4-BE49-F238E27FC236}">
                <a16:creationId xmlns:a16="http://schemas.microsoft.com/office/drawing/2014/main" id="{05ECD5D1-F14B-17E7-7FB9-26268B6DABD2}"/>
              </a:ext>
            </a:extLst>
          </p:cNvPr>
          <p:cNvSpPr txBox="1"/>
          <p:nvPr/>
        </p:nvSpPr>
        <p:spPr>
          <a:xfrm>
            <a:off x="7096051" y="4479656"/>
            <a:ext cx="2047949" cy="307777"/>
          </a:xfrm>
          <a:prstGeom prst="rect">
            <a:avLst/>
          </a:prstGeom>
          <a:noFill/>
        </p:spPr>
        <p:txBody>
          <a:bodyPr wrap="square">
            <a:spAutoFit/>
          </a:bodyPr>
          <a:lstStyle/>
          <a:p>
            <a:r>
              <a:rPr lang="en-US" b="0" i="0" dirty="0">
                <a:solidFill>
                  <a:srgbClr val="000000"/>
                </a:solidFill>
                <a:effectLst/>
                <a:latin typeface="Times New Roman" panose="02020603050405020304" pitchFamily="18" charset="0"/>
              </a:rPr>
              <a:t>(</a:t>
            </a:r>
            <a:r>
              <a:rPr lang="en-US" b="0" i="1" dirty="0">
                <a:solidFill>
                  <a:srgbClr val="000000"/>
                </a:solidFill>
                <a:effectLst/>
                <a:latin typeface="Times New Roman" panose="02020603050405020304" pitchFamily="18" charset="0"/>
              </a:rPr>
              <a:t>SVG Health</a:t>
            </a:r>
            <a:r>
              <a:rPr lang="en-US" b="0" i="0" dirty="0">
                <a:solidFill>
                  <a:srgbClr val="000000"/>
                </a:solidFill>
                <a:effectLst/>
                <a:latin typeface="Times New Roman" panose="02020603050405020304" pitchFamily="18" charset="0"/>
              </a:rPr>
              <a:t>, 2020)</a:t>
            </a:r>
            <a:endParaRPr lang="en-KE"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3"/>
          <p:cNvSpPr txBox="1">
            <a:spLocks noGrp="1"/>
          </p:cNvSpPr>
          <p:nvPr>
            <p:ph type="title"/>
          </p:nvPr>
        </p:nvSpPr>
        <p:spPr>
          <a:xfrm>
            <a:off x="311700" y="173833"/>
            <a:ext cx="8520600" cy="932219"/>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Prevalence of High Blood Pressure in the UK </a:t>
            </a:r>
            <a:endParaRPr sz="2400" dirty="0"/>
          </a:p>
        </p:txBody>
      </p:sp>
      <p:sp>
        <p:nvSpPr>
          <p:cNvPr id="137" name="Google Shape;137;p3"/>
          <p:cNvSpPr txBox="1">
            <a:spLocks noGrp="1"/>
          </p:cNvSpPr>
          <p:nvPr>
            <p:ph type="body" idx="1"/>
          </p:nvPr>
        </p:nvSpPr>
        <p:spPr>
          <a:xfrm>
            <a:off x="0" y="1433688"/>
            <a:ext cx="5181600" cy="3273779"/>
          </a:xfrm>
          <a:prstGeom prst="rect">
            <a:avLst/>
          </a:prstGeom>
          <a:noFill/>
          <a:ln>
            <a:noFill/>
          </a:ln>
        </p:spPr>
        <p:txBody>
          <a:bodyPr spcFirstLastPara="1" wrap="square" lIns="91425" tIns="91425" rIns="91425" bIns="91425" anchor="t" anchorCtr="0">
            <a:noAutofit/>
          </a:bodyPr>
          <a:lstStyle/>
          <a:p>
            <a:pPr>
              <a:lnSpc>
                <a:spcPct val="115000"/>
              </a:lnSpc>
              <a:spcAft>
                <a:spcPts val="800"/>
              </a:spcAft>
              <a:buFont typeface="Wingdings" panose="05000000000000000000" pitchFamily="2" charset="2"/>
              <a:buChar char="q"/>
            </a:pPr>
            <a:r>
              <a:rPr lang="en-KE" sz="1600" kern="100" dirty="0">
                <a:effectLst/>
                <a:latin typeface="+mn-lt"/>
                <a:ea typeface="Calibri" panose="020F0502020204030204" pitchFamily="34" charset="0"/>
                <a:cs typeface="Times New Roman" panose="02020603050405020304" pitchFamily="18" charset="0"/>
              </a:rPr>
              <a:t> </a:t>
            </a:r>
            <a:r>
              <a:rPr lang="en-KE" sz="1600" b="1" kern="100" dirty="0">
                <a:effectLst/>
                <a:latin typeface="+mn-lt"/>
                <a:ea typeface="Calibri" panose="020F0502020204030204" pitchFamily="34" charset="0"/>
                <a:cs typeface="Times New Roman" panose="02020603050405020304" pitchFamily="18" charset="0"/>
              </a:rPr>
              <a:t>1 in 4</a:t>
            </a:r>
            <a:r>
              <a:rPr lang="en-KE" sz="1600" kern="100" dirty="0">
                <a:effectLst/>
                <a:latin typeface="+mn-lt"/>
                <a:ea typeface="Calibri" panose="020F0502020204030204" pitchFamily="34" charset="0"/>
                <a:cs typeface="Times New Roman" panose="02020603050405020304" pitchFamily="18" charset="0"/>
              </a:rPr>
              <a:t> adults in the UK suffer from high blood pressure. </a:t>
            </a:r>
          </a:p>
          <a:p>
            <a:pPr>
              <a:lnSpc>
                <a:spcPct val="115000"/>
              </a:lnSpc>
              <a:spcAft>
                <a:spcPts val="800"/>
              </a:spcAft>
              <a:buFont typeface="Wingdings" panose="05000000000000000000" pitchFamily="2" charset="2"/>
              <a:buChar char="q"/>
            </a:pPr>
            <a:r>
              <a:rPr lang="en-KE" sz="1600" kern="100" dirty="0">
                <a:effectLst/>
                <a:latin typeface="+mn-lt"/>
                <a:ea typeface="Calibri" panose="020F0502020204030204" pitchFamily="34" charset="0"/>
                <a:cs typeface="Times New Roman" panose="02020603050405020304" pitchFamily="18" charset="0"/>
              </a:rPr>
              <a:t> In 2017, </a:t>
            </a:r>
            <a:r>
              <a:rPr lang="en-KE" sz="1600" b="1" kern="100" dirty="0">
                <a:effectLst/>
                <a:latin typeface="+mn-lt"/>
                <a:ea typeface="Calibri" panose="020F0502020204030204" pitchFamily="34" charset="0"/>
                <a:cs typeface="Times New Roman" panose="02020603050405020304" pitchFamily="18" charset="0"/>
              </a:rPr>
              <a:t>26.2%</a:t>
            </a:r>
            <a:r>
              <a:rPr lang="en-KE" sz="1600" kern="100" dirty="0">
                <a:effectLst/>
                <a:latin typeface="+mn-lt"/>
                <a:ea typeface="Calibri" panose="020F0502020204030204" pitchFamily="34" charset="0"/>
                <a:cs typeface="Times New Roman" panose="02020603050405020304" pitchFamily="18" charset="0"/>
              </a:rPr>
              <a:t> of adults aged 16+ in England were diagnosed with hypertension, affecting </a:t>
            </a:r>
            <a:r>
              <a:rPr lang="en-KE" sz="1600" b="1" kern="100" dirty="0">
                <a:effectLst/>
                <a:latin typeface="+mn-lt"/>
                <a:ea typeface="Calibri" panose="020F0502020204030204" pitchFamily="34" charset="0"/>
                <a:cs typeface="Times New Roman" panose="02020603050405020304" pitchFamily="18" charset="0"/>
              </a:rPr>
              <a:t>11.8 million</a:t>
            </a:r>
            <a:r>
              <a:rPr lang="en-KE" sz="1600" kern="100" dirty="0">
                <a:effectLst/>
                <a:latin typeface="+mn-lt"/>
                <a:ea typeface="Calibri" panose="020F0502020204030204" pitchFamily="34" charset="0"/>
                <a:cs typeface="Times New Roman" panose="02020603050405020304" pitchFamily="18" charset="0"/>
              </a:rPr>
              <a:t> people (Public Health England, 2017).</a:t>
            </a:r>
          </a:p>
          <a:p>
            <a:pPr>
              <a:lnSpc>
                <a:spcPct val="115000"/>
              </a:lnSpc>
              <a:spcAft>
                <a:spcPts val="800"/>
              </a:spcAft>
              <a:buFont typeface="Wingdings" panose="05000000000000000000" pitchFamily="2" charset="2"/>
              <a:buChar char="q"/>
            </a:pPr>
            <a:r>
              <a:rPr lang="en-KE" sz="1600" kern="100" dirty="0">
                <a:effectLst/>
                <a:latin typeface="+mn-lt"/>
                <a:ea typeface="Calibri" panose="020F0502020204030204" pitchFamily="34" charset="0"/>
                <a:cs typeface="Times New Roman" panose="02020603050405020304" pitchFamily="18" charset="0"/>
              </a:rPr>
              <a:t> Ethnic minorities, particularly South Asians and Black populations, are at higher risk.</a:t>
            </a:r>
          </a:p>
          <a:p>
            <a:pPr>
              <a:lnSpc>
                <a:spcPct val="115000"/>
              </a:lnSpc>
              <a:spcAft>
                <a:spcPts val="800"/>
              </a:spcAft>
              <a:buFont typeface="Wingdings" panose="05000000000000000000" pitchFamily="2" charset="2"/>
              <a:buChar char="q"/>
            </a:pPr>
            <a:r>
              <a:rPr lang="en-KE" sz="1600" kern="100" dirty="0">
                <a:effectLst/>
                <a:latin typeface="+mn-lt"/>
                <a:ea typeface="Calibri" panose="020F0502020204030204" pitchFamily="34" charset="0"/>
                <a:cs typeface="Times New Roman" panose="02020603050405020304" pitchFamily="18" charset="0"/>
              </a:rPr>
              <a:t>Prevalence rates can vary by region, ranging from </a:t>
            </a:r>
            <a:r>
              <a:rPr lang="en-KE" sz="1600" b="1" kern="100" dirty="0">
                <a:effectLst/>
                <a:latin typeface="+mn-lt"/>
                <a:ea typeface="Calibri" panose="020F0502020204030204" pitchFamily="34" charset="0"/>
                <a:cs typeface="Times New Roman" panose="02020603050405020304" pitchFamily="18" charset="0"/>
              </a:rPr>
              <a:t>16% to 33.8%</a:t>
            </a:r>
            <a:r>
              <a:rPr lang="en-KE" sz="1600" kern="100" dirty="0">
                <a:effectLst/>
                <a:latin typeface="+mn-lt"/>
                <a:ea typeface="Calibri" panose="020F0502020204030204" pitchFamily="34" charset="0"/>
                <a:cs typeface="Times New Roman" panose="02020603050405020304" pitchFamily="18" charset="0"/>
              </a:rPr>
              <a:t> in different Clinical Commissioning Groups (CCGs).</a:t>
            </a:r>
          </a:p>
          <a:p>
            <a:pPr marL="285750" lvl="0" indent="-285750" algn="just" rtl="0">
              <a:lnSpc>
                <a:spcPct val="150000"/>
              </a:lnSpc>
              <a:spcBef>
                <a:spcPts val="0"/>
              </a:spcBef>
              <a:spcAft>
                <a:spcPts val="0"/>
              </a:spcAft>
              <a:buClr>
                <a:schemeClr val="dk1"/>
              </a:buClr>
              <a:buSzPts val="1100"/>
              <a:buFont typeface="Wingdings" panose="05000000000000000000" pitchFamily="2" charset="2"/>
              <a:buChar char="q"/>
            </a:pPr>
            <a:endParaRPr sz="1600" dirty="0">
              <a:solidFill>
                <a:schemeClr val="dk1"/>
              </a:solidFill>
              <a:latin typeface="+mn-lt"/>
              <a:ea typeface="Arial"/>
              <a:cs typeface="Arial"/>
              <a:sym typeface="Arial"/>
            </a:endParaRPr>
          </a:p>
          <a:p>
            <a:pPr marL="285750" lvl="0" indent="-285750" algn="l" rtl="0">
              <a:lnSpc>
                <a:spcPct val="90000"/>
              </a:lnSpc>
              <a:spcBef>
                <a:spcPts val="0"/>
              </a:spcBef>
              <a:spcAft>
                <a:spcPts val="1200"/>
              </a:spcAft>
              <a:buSzPts val="1800"/>
              <a:buFont typeface="Wingdings" panose="05000000000000000000" pitchFamily="2" charset="2"/>
              <a:buChar char="q"/>
            </a:pPr>
            <a:endParaRPr sz="1600" b="1" dirty="0">
              <a:solidFill>
                <a:schemeClr val="dk1"/>
              </a:solidFill>
              <a:latin typeface="+mn-lt"/>
            </a:endParaRPr>
          </a:p>
        </p:txBody>
      </p:sp>
      <p:pic>
        <p:nvPicPr>
          <p:cNvPr id="5" name="Picture 4">
            <a:extLst>
              <a:ext uri="{FF2B5EF4-FFF2-40B4-BE49-F238E27FC236}">
                <a16:creationId xmlns:a16="http://schemas.microsoft.com/office/drawing/2014/main" id="{07B1AFF8-ADDD-F9EC-C559-28D71639CDBA}"/>
              </a:ext>
            </a:extLst>
          </p:cNvPr>
          <p:cNvPicPr>
            <a:picLocks noChangeAspect="1"/>
          </p:cNvPicPr>
          <p:nvPr/>
        </p:nvPicPr>
        <p:blipFill>
          <a:blip r:embed="rId3"/>
          <a:stretch>
            <a:fillRect/>
          </a:stretch>
        </p:blipFill>
        <p:spPr>
          <a:xfrm>
            <a:off x="5181600" y="1433689"/>
            <a:ext cx="3962400" cy="2858280"/>
          </a:xfrm>
          <a:prstGeom prst="rect">
            <a:avLst/>
          </a:prstGeom>
        </p:spPr>
      </p:pic>
      <p:sp>
        <p:nvSpPr>
          <p:cNvPr id="7" name="TextBox 6">
            <a:extLst>
              <a:ext uri="{FF2B5EF4-FFF2-40B4-BE49-F238E27FC236}">
                <a16:creationId xmlns:a16="http://schemas.microsoft.com/office/drawing/2014/main" id="{96A8D6FC-604C-CAB0-A5CE-C1213C65F8ED}"/>
              </a:ext>
            </a:extLst>
          </p:cNvPr>
          <p:cNvSpPr txBox="1"/>
          <p:nvPr/>
        </p:nvSpPr>
        <p:spPr>
          <a:xfrm>
            <a:off x="4775200" y="4291969"/>
            <a:ext cx="4572000" cy="415498"/>
          </a:xfrm>
          <a:prstGeom prst="rect">
            <a:avLst/>
          </a:prstGeom>
          <a:noFill/>
        </p:spPr>
        <p:txBody>
          <a:bodyPr wrap="square">
            <a:spAutoFit/>
          </a:bodyPr>
          <a:lstStyle/>
          <a:p>
            <a:r>
              <a:rPr lang="en-KE" sz="1050" u="sng" dirty="0">
                <a:solidFill>
                  <a:srgbClr val="0563C1"/>
                </a:solidFill>
                <a:effectLst/>
                <a:latin typeface="Arial" panose="020B0604020202020204" pitchFamily="34" charset="0"/>
                <a:ea typeface="Calibri" panose="020F0502020204030204" pitchFamily="34" charset="0"/>
                <a:hlinkClick r:id="rId4"/>
              </a:rPr>
              <a:t>https://digital.nhs.uk/data-and-information/publications/statistical/health-survey-for-england/2021-part-2/adult-health-hypertension</a:t>
            </a:r>
            <a:endParaRPr lang="en-KE" sz="10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g398e2530c19_0_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Prevalence of High Blood Pressure worldwide </a:t>
            </a:r>
            <a:endParaRPr sz="2400" b="1" dirty="0"/>
          </a:p>
          <a:p>
            <a:pPr marL="0" lvl="0" indent="0" algn="ctr" rtl="0">
              <a:lnSpc>
                <a:spcPct val="115000"/>
              </a:lnSpc>
              <a:spcBef>
                <a:spcPts val="0"/>
              </a:spcBef>
              <a:spcAft>
                <a:spcPts val="0"/>
              </a:spcAft>
              <a:buClr>
                <a:schemeClr val="dk1"/>
              </a:buClr>
              <a:buSzPts val="1100"/>
              <a:buFont typeface="Arial"/>
              <a:buNone/>
            </a:pPr>
            <a:endParaRPr sz="2400" b="1" dirty="0"/>
          </a:p>
        </p:txBody>
      </p:sp>
      <p:sp>
        <p:nvSpPr>
          <p:cNvPr id="2" name="Text Placeholder 1">
            <a:extLst>
              <a:ext uri="{FF2B5EF4-FFF2-40B4-BE49-F238E27FC236}">
                <a16:creationId xmlns:a16="http://schemas.microsoft.com/office/drawing/2014/main" id="{C99381F1-E206-1C5B-6AF6-9AEF0D453AE1}"/>
              </a:ext>
            </a:extLst>
          </p:cNvPr>
          <p:cNvSpPr>
            <a:spLocks noGrp="1" noChangeArrowheads="1"/>
          </p:cNvSpPr>
          <p:nvPr>
            <p:ph type="body" idx="1"/>
          </p:nvPr>
        </p:nvSpPr>
        <p:spPr bwMode="auto">
          <a:xfrm>
            <a:off x="-1" y="1317748"/>
            <a:ext cx="4041421"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600" b="0" i="0" u="none" strike="noStrike" cap="none" normalizeH="0" baseline="0" dirty="0">
                <a:ln>
                  <a:noFill/>
                </a:ln>
                <a:solidFill>
                  <a:schemeClr val="tx1"/>
                </a:solidFill>
                <a:effectLst/>
                <a:latin typeface="Arial" panose="020B0604020202020204" pitchFamily="34" charset="0"/>
              </a:rPr>
              <a:t>Around </a:t>
            </a:r>
            <a:r>
              <a:rPr kumimoji="0" lang="en-KE" altLang="en-KE" sz="1600" b="1" i="0" u="none" strike="noStrike" cap="none" normalizeH="0" baseline="0" dirty="0">
                <a:ln>
                  <a:noFill/>
                </a:ln>
                <a:solidFill>
                  <a:schemeClr val="tx1"/>
                </a:solidFill>
                <a:effectLst/>
                <a:latin typeface="Arial" panose="020B0604020202020204" pitchFamily="34" charset="0"/>
              </a:rPr>
              <a:t>1.13 billion</a:t>
            </a:r>
            <a:r>
              <a:rPr kumimoji="0" lang="en-KE" altLang="en-KE" sz="1600" b="0" i="0" u="none" strike="noStrike" cap="none" normalizeH="0" baseline="0" dirty="0">
                <a:ln>
                  <a:noFill/>
                </a:ln>
                <a:solidFill>
                  <a:schemeClr val="tx1"/>
                </a:solidFill>
                <a:effectLst/>
                <a:latin typeface="Arial" panose="020B0604020202020204" pitchFamily="34" charset="0"/>
              </a:rPr>
              <a:t> people globally have high blood pressure (World Health Organization, 2023).</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600" b="0" i="0" u="none" strike="noStrike" cap="none" normalizeH="0" baseline="0" dirty="0">
                <a:ln>
                  <a:noFill/>
                </a:ln>
                <a:solidFill>
                  <a:schemeClr val="tx1"/>
                </a:solidFill>
                <a:effectLst/>
                <a:latin typeface="Arial" panose="020B0604020202020204" pitchFamily="34" charset="0"/>
              </a:rPr>
              <a:t>The prevalence of hypertension is rising, especially in low- and middle-income countries.</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600" b="0" i="0" u="none" strike="noStrike" cap="none" normalizeH="0" baseline="0" dirty="0">
                <a:ln>
                  <a:noFill/>
                </a:ln>
                <a:solidFill>
                  <a:schemeClr val="tx1"/>
                </a:solidFill>
                <a:effectLst/>
                <a:latin typeface="Arial" panose="020B0604020202020204" pitchFamily="34" charset="0"/>
              </a:rPr>
              <a:t>Higher rates are found in urban areas due to lifestyle changes, poor diet, and lack of physical activity.</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600" b="0" i="0" u="none" strike="noStrike" cap="none" normalizeH="0" baseline="0" dirty="0">
                <a:ln>
                  <a:noFill/>
                </a:ln>
                <a:solidFill>
                  <a:schemeClr val="tx1"/>
                </a:solidFill>
                <a:effectLst/>
                <a:latin typeface="Arial" panose="020B0604020202020204" pitchFamily="34" charset="0"/>
              </a:rPr>
              <a:t>Increasing global focus on prevention as part of the </a:t>
            </a:r>
            <a:r>
              <a:rPr kumimoji="0" lang="en-KE" altLang="en-KE" sz="1600" b="1" i="0" u="none" strike="noStrike" cap="none" normalizeH="0" baseline="0" dirty="0">
                <a:ln>
                  <a:noFill/>
                </a:ln>
                <a:solidFill>
                  <a:schemeClr val="tx1"/>
                </a:solidFill>
                <a:effectLst/>
                <a:latin typeface="Arial" panose="020B0604020202020204" pitchFamily="34" charset="0"/>
              </a:rPr>
              <a:t>World Health Organization's non-communicable diseases (NCDs) strategy</a:t>
            </a:r>
            <a:r>
              <a:rPr kumimoji="0" lang="en-KE" altLang="en-KE" sz="1600" b="0" i="0" u="none" strike="noStrike" cap="none" normalizeH="0" baseline="0" dirty="0">
                <a:ln>
                  <a:noFill/>
                </a:ln>
                <a:solidFill>
                  <a:schemeClr val="tx1"/>
                </a:solidFill>
                <a:effectLst/>
                <a:latin typeface="Arial" panose="020B0604020202020204" pitchFamily="34" charset="0"/>
              </a:rPr>
              <a:t>.</a:t>
            </a:r>
          </a:p>
        </p:txBody>
      </p:sp>
      <p:pic>
        <p:nvPicPr>
          <p:cNvPr id="3" name="Picture 2">
            <a:extLst>
              <a:ext uri="{FF2B5EF4-FFF2-40B4-BE49-F238E27FC236}">
                <a16:creationId xmlns:a16="http://schemas.microsoft.com/office/drawing/2014/main" id="{119A80C7-E9BD-F2FC-5A13-CC7ABA5B5D23}"/>
              </a:ext>
            </a:extLst>
          </p:cNvPr>
          <p:cNvPicPr>
            <a:picLocks noChangeAspect="1"/>
          </p:cNvPicPr>
          <p:nvPr/>
        </p:nvPicPr>
        <p:blipFill>
          <a:blip r:embed="rId3"/>
          <a:stretch>
            <a:fillRect/>
          </a:stretch>
        </p:blipFill>
        <p:spPr>
          <a:xfrm>
            <a:off x="4041421" y="1317748"/>
            <a:ext cx="5102580" cy="3093154"/>
          </a:xfrm>
          <a:prstGeom prst="rect">
            <a:avLst/>
          </a:prstGeom>
        </p:spPr>
      </p:pic>
      <p:sp>
        <p:nvSpPr>
          <p:cNvPr id="5" name="TextBox 4">
            <a:extLst>
              <a:ext uri="{FF2B5EF4-FFF2-40B4-BE49-F238E27FC236}">
                <a16:creationId xmlns:a16="http://schemas.microsoft.com/office/drawing/2014/main" id="{75BB6354-2518-3ADE-AE3D-D100295F1055}"/>
              </a:ext>
            </a:extLst>
          </p:cNvPr>
          <p:cNvSpPr txBox="1"/>
          <p:nvPr/>
        </p:nvSpPr>
        <p:spPr>
          <a:xfrm>
            <a:off x="4941710" y="4410902"/>
            <a:ext cx="4202290" cy="324128"/>
          </a:xfrm>
          <a:prstGeom prst="rect">
            <a:avLst/>
          </a:prstGeom>
          <a:noFill/>
        </p:spPr>
        <p:txBody>
          <a:bodyPr wrap="square">
            <a:spAutoFit/>
          </a:bodyPr>
          <a:lstStyle/>
          <a:p>
            <a:pPr>
              <a:lnSpc>
                <a:spcPct val="115000"/>
              </a:lnSpc>
              <a:spcAft>
                <a:spcPts val="800"/>
              </a:spcAft>
            </a:pPr>
            <a:r>
              <a:rPr lang="en-KE" sz="1400" kern="100" dirty="0">
                <a:effectLst/>
                <a:latin typeface="Arial" panose="020B0604020202020204" pitchFamily="34" charset="0"/>
                <a:ea typeface="Calibri" panose="020F0502020204030204" pitchFamily="34" charset="0"/>
                <a:cs typeface="Times New Roman" panose="02020603050405020304" pitchFamily="18" charset="0"/>
              </a:rPr>
              <a:t>https://doi.org/10.1038/s41581-019-0244-2</a:t>
            </a:r>
            <a:endParaRPr lang="en-KE"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g398e2530c19_0_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Economics of High Blood Pressure</a:t>
            </a:r>
            <a:endParaRPr sz="2400" dirty="0"/>
          </a:p>
        </p:txBody>
      </p:sp>
      <p:sp>
        <p:nvSpPr>
          <p:cNvPr id="149" name="Google Shape;149;g398e2530c19_0_0"/>
          <p:cNvSpPr txBox="1">
            <a:spLocks noGrp="1"/>
          </p:cNvSpPr>
          <p:nvPr>
            <p:ph type="body" idx="1"/>
          </p:nvPr>
        </p:nvSpPr>
        <p:spPr>
          <a:xfrm>
            <a:off x="-1" y="1322525"/>
            <a:ext cx="5734755" cy="3416400"/>
          </a:xfrm>
          <a:prstGeom prst="rect">
            <a:avLst/>
          </a:prstGeom>
          <a:noFill/>
          <a:ln>
            <a:noFill/>
          </a:ln>
        </p:spPr>
        <p:txBody>
          <a:bodyPr spcFirstLastPara="1" wrap="square" lIns="91425" tIns="91425" rIns="91425" bIns="91425" anchor="t" anchorCtr="0">
            <a:noAutofit/>
          </a:bodyPr>
          <a:lstStyle/>
          <a:p>
            <a:pPr marL="381000" lvl="0" indent="-285750" algn="just" rtl="0">
              <a:lnSpc>
                <a:spcPct val="150000"/>
              </a:lnSpc>
              <a:spcBef>
                <a:spcPts val="0"/>
              </a:spcBef>
              <a:spcAft>
                <a:spcPts val="0"/>
              </a:spcAft>
              <a:buClr>
                <a:schemeClr val="dk1"/>
              </a:buClr>
              <a:buSzPts val="2100"/>
              <a:buFont typeface="Wingdings" panose="05000000000000000000" pitchFamily="2" charset="2"/>
              <a:buChar char="q"/>
            </a:pPr>
            <a:r>
              <a:rPr lang="en-US" sz="1400" b="1" dirty="0">
                <a:solidFill>
                  <a:schemeClr val="dk1"/>
                </a:solidFill>
                <a:latin typeface="Arial"/>
                <a:ea typeface="Arial"/>
                <a:cs typeface="Arial"/>
                <a:sym typeface="Arial"/>
              </a:rPr>
              <a:t>Massive Economic Cost: </a:t>
            </a:r>
            <a:r>
              <a:rPr lang="en-US" sz="1400" dirty="0">
                <a:solidFill>
                  <a:schemeClr val="dk1"/>
                </a:solidFill>
                <a:latin typeface="Arial"/>
                <a:ea typeface="Arial"/>
                <a:cs typeface="Arial"/>
                <a:sym typeface="Arial"/>
              </a:rPr>
              <a:t>Over £10 billion spent annually on diabetes treatment in the UK.</a:t>
            </a:r>
          </a:p>
          <a:p>
            <a:pPr marL="457200" lvl="0" indent="-361950" algn="just" rtl="0">
              <a:lnSpc>
                <a:spcPct val="150000"/>
              </a:lnSpc>
              <a:spcBef>
                <a:spcPts val="0"/>
              </a:spcBef>
              <a:spcAft>
                <a:spcPts val="0"/>
              </a:spcAft>
              <a:buClr>
                <a:schemeClr val="dk1"/>
              </a:buClr>
              <a:buSzPts val="2100"/>
              <a:buFont typeface="Wingdings" panose="05000000000000000000" pitchFamily="2" charset="2"/>
              <a:buChar char="q"/>
            </a:pPr>
            <a:r>
              <a:rPr lang="en-US" sz="1400" b="1" dirty="0">
                <a:solidFill>
                  <a:schemeClr val="dk1"/>
                </a:solidFill>
                <a:latin typeface="Arial"/>
                <a:ea typeface="Arial"/>
                <a:cs typeface="Arial"/>
                <a:sym typeface="Arial"/>
              </a:rPr>
              <a:t>Reduced Quality of Life: </a:t>
            </a:r>
            <a:r>
              <a:rPr lang="en-US" sz="1400" dirty="0">
                <a:solidFill>
                  <a:schemeClr val="dk1"/>
                </a:solidFill>
                <a:latin typeface="Arial"/>
                <a:ea typeface="Arial"/>
                <a:cs typeface="Arial"/>
                <a:sym typeface="Arial"/>
              </a:rPr>
              <a:t>Leads to serious complications like heart and kidney disease.</a:t>
            </a:r>
          </a:p>
          <a:p>
            <a:pPr marL="381000" lvl="0" indent="-285750" algn="just" rtl="0">
              <a:lnSpc>
                <a:spcPct val="150000"/>
              </a:lnSpc>
              <a:spcBef>
                <a:spcPts val="0"/>
              </a:spcBef>
              <a:spcAft>
                <a:spcPts val="0"/>
              </a:spcAft>
              <a:buClr>
                <a:schemeClr val="dk1"/>
              </a:buClr>
              <a:buSzPts val="2100"/>
              <a:buFont typeface="Wingdings" panose="05000000000000000000" pitchFamily="2" charset="2"/>
              <a:buChar char="q"/>
            </a:pPr>
            <a:r>
              <a:rPr lang="en-US" sz="1400" b="1" dirty="0">
                <a:solidFill>
                  <a:schemeClr val="dk1"/>
                </a:solidFill>
                <a:latin typeface="Arial"/>
                <a:ea typeface="Arial"/>
                <a:cs typeface="Arial"/>
                <a:sym typeface="Arial"/>
              </a:rPr>
              <a:t>Increased Healthcare Strain: </a:t>
            </a:r>
            <a:r>
              <a:rPr lang="en-US" sz="1400" dirty="0">
                <a:solidFill>
                  <a:schemeClr val="dk1"/>
                </a:solidFill>
                <a:latin typeface="Arial"/>
                <a:ea typeface="Arial"/>
                <a:cs typeface="Arial"/>
                <a:sym typeface="Arial"/>
              </a:rPr>
              <a:t>Places heavy demand on hospitals and long-term care services.</a:t>
            </a:r>
          </a:p>
          <a:p>
            <a:pPr marL="457200" lvl="0" indent="-361950" algn="just" rtl="0">
              <a:lnSpc>
                <a:spcPct val="150000"/>
              </a:lnSpc>
              <a:spcBef>
                <a:spcPts val="0"/>
              </a:spcBef>
              <a:spcAft>
                <a:spcPts val="0"/>
              </a:spcAft>
              <a:buClr>
                <a:schemeClr val="dk1"/>
              </a:buClr>
              <a:buSzPts val="2100"/>
              <a:buFont typeface="Wingdings" panose="05000000000000000000" pitchFamily="2" charset="2"/>
              <a:buChar char="q"/>
            </a:pPr>
            <a:r>
              <a:rPr lang="en-US" sz="1400" b="1" dirty="0">
                <a:solidFill>
                  <a:schemeClr val="dk1"/>
                </a:solidFill>
                <a:latin typeface="Arial"/>
                <a:ea typeface="Arial"/>
                <a:cs typeface="Arial"/>
                <a:sym typeface="Arial"/>
              </a:rPr>
              <a:t>Productivity Loss: </a:t>
            </a:r>
            <a:r>
              <a:rPr lang="en-US" sz="1400" dirty="0">
                <a:solidFill>
                  <a:schemeClr val="dk1"/>
                </a:solidFill>
                <a:latin typeface="Arial"/>
                <a:ea typeface="Arial"/>
                <a:cs typeface="Arial"/>
                <a:sym typeface="Arial"/>
              </a:rPr>
              <a:t>Results in significant absenteeism and reduced workforce output.</a:t>
            </a:r>
          </a:p>
          <a:p>
            <a:pPr marL="457200" lvl="0" indent="-361950" algn="just" rtl="0">
              <a:lnSpc>
                <a:spcPct val="150000"/>
              </a:lnSpc>
              <a:spcBef>
                <a:spcPts val="0"/>
              </a:spcBef>
              <a:spcAft>
                <a:spcPts val="0"/>
              </a:spcAft>
              <a:buClr>
                <a:schemeClr val="dk1"/>
              </a:buClr>
              <a:buSzPts val="2100"/>
              <a:buFont typeface="Wingdings" panose="05000000000000000000" pitchFamily="2" charset="2"/>
              <a:buChar char="q"/>
            </a:pPr>
            <a:r>
              <a:rPr lang="en-GB" sz="1400" dirty="0">
                <a:solidFill>
                  <a:schemeClr val="dk1"/>
                </a:solidFill>
                <a:latin typeface="Arial"/>
                <a:ea typeface="Arial"/>
                <a:cs typeface="Arial"/>
                <a:sym typeface="Arial"/>
              </a:rPr>
              <a:t>A clinical and economic burden, hypertension continues to increase throughout the globe (Mancia et al., 2023).</a:t>
            </a:r>
            <a:endParaRPr sz="1400" dirty="0">
              <a:solidFill>
                <a:schemeClr val="dk1"/>
              </a:solidFill>
              <a:latin typeface="Arial"/>
              <a:ea typeface="Arial"/>
              <a:cs typeface="Arial"/>
              <a:sym typeface="Arial"/>
            </a:endParaRPr>
          </a:p>
          <a:p>
            <a:pPr marL="285750" lvl="0" indent="-285750" algn="just" rtl="0">
              <a:lnSpc>
                <a:spcPct val="150000"/>
              </a:lnSpc>
              <a:spcBef>
                <a:spcPts val="0"/>
              </a:spcBef>
              <a:spcAft>
                <a:spcPts val="0"/>
              </a:spcAft>
              <a:buClr>
                <a:schemeClr val="dk1"/>
              </a:buClr>
              <a:buSzPts val="1100"/>
              <a:buFont typeface="Wingdings" panose="05000000000000000000" pitchFamily="2" charset="2"/>
              <a:buChar char="q"/>
            </a:pPr>
            <a:endParaRPr sz="1400" b="1" dirty="0">
              <a:solidFill>
                <a:schemeClr val="dk1"/>
              </a:solidFill>
              <a:latin typeface="Arial"/>
              <a:ea typeface="Arial"/>
              <a:cs typeface="Arial"/>
              <a:sym typeface="Arial"/>
            </a:endParaRPr>
          </a:p>
          <a:p>
            <a:pPr marL="285750" lvl="0" indent="-285750" algn="l" rtl="0">
              <a:lnSpc>
                <a:spcPct val="90000"/>
              </a:lnSpc>
              <a:spcBef>
                <a:spcPts val="0"/>
              </a:spcBef>
              <a:spcAft>
                <a:spcPts val="1200"/>
              </a:spcAft>
              <a:buSzPts val="1800"/>
              <a:buFont typeface="Wingdings" panose="05000000000000000000" pitchFamily="2" charset="2"/>
              <a:buChar char="q"/>
            </a:pPr>
            <a:endParaRPr sz="1400" dirty="0"/>
          </a:p>
        </p:txBody>
      </p:sp>
      <p:pic>
        <p:nvPicPr>
          <p:cNvPr id="2" name="Picture 1">
            <a:extLst>
              <a:ext uri="{FF2B5EF4-FFF2-40B4-BE49-F238E27FC236}">
                <a16:creationId xmlns:a16="http://schemas.microsoft.com/office/drawing/2014/main" id="{C4A5DDD3-9E27-2B20-BDD5-BFD2D8F10F03}"/>
              </a:ext>
            </a:extLst>
          </p:cNvPr>
          <p:cNvPicPr>
            <a:picLocks noChangeAspect="1"/>
          </p:cNvPicPr>
          <p:nvPr/>
        </p:nvPicPr>
        <p:blipFill>
          <a:blip r:embed="rId3"/>
          <a:stretch>
            <a:fillRect/>
          </a:stretch>
        </p:blipFill>
        <p:spPr>
          <a:xfrm>
            <a:off x="5734756" y="1322525"/>
            <a:ext cx="3409244" cy="3008381"/>
          </a:xfrm>
          <a:prstGeom prst="rect">
            <a:avLst/>
          </a:prstGeom>
        </p:spPr>
      </p:pic>
      <p:sp>
        <p:nvSpPr>
          <p:cNvPr id="4" name="TextBox 3">
            <a:extLst>
              <a:ext uri="{FF2B5EF4-FFF2-40B4-BE49-F238E27FC236}">
                <a16:creationId xmlns:a16="http://schemas.microsoft.com/office/drawing/2014/main" id="{F57288D3-6F63-C315-3A24-11B0417377A0}"/>
              </a:ext>
            </a:extLst>
          </p:cNvPr>
          <p:cNvSpPr txBox="1"/>
          <p:nvPr/>
        </p:nvSpPr>
        <p:spPr>
          <a:xfrm>
            <a:off x="5734757" y="4330906"/>
            <a:ext cx="3409243" cy="434863"/>
          </a:xfrm>
          <a:prstGeom prst="rect">
            <a:avLst/>
          </a:prstGeom>
          <a:noFill/>
        </p:spPr>
        <p:txBody>
          <a:bodyPr wrap="square">
            <a:spAutoFit/>
          </a:bodyPr>
          <a:lstStyle/>
          <a:p>
            <a:pPr>
              <a:lnSpc>
                <a:spcPct val="115000"/>
              </a:lnSpc>
              <a:spcAft>
                <a:spcPts val="800"/>
              </a:spcAft>
            </a:pPr>
            <a:r>
              <a:rPr lang="en-KE" sz="1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https://ukhsa.blog.gov.uk/2021/09/06/blood-pressure-are-your-pipes-in-good-working-order/</a:t>
            </a:r>
            <a:endParaRPr lang="en-KE"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ct val="54311"/>
              <a:buFont typeface="Arial"/>
              <a:buNone/>
            </a:pPr>
            <a:r>
              <a:rPr lang="en-GB" sz="2400" b="1" dirty="0"/>
              <a:t>Social burden of High Blood Pressure </a:t>
            </a:r>
            <a:endParaRPr sz="2400" dirty="0"/>
          </a:p>
        </p:txBody>
      </p:sp>
      <p:sp>
        <p:nvSpPr>
          <p:cNvPr id="155" name="Google Shape;155;p4"/>
          <p:cNvSpPr txBox="1">
            <a:spLocks noGrp="1"/>
          </p:cNvSpPr>
          <p:nvPr>
            <p:ph type="body" idx="1"/>
          </p:nvPr>
        </p:nvSpPr>
        <p:spPr>
          <a:xfrm>
            <a:off x="0" y="1400831"/>
            <a:ext cx="5025899" cy="3416400"/>
          </a:xfrm>
          <a:prstGeom prst="rect">
            <a:avLst/>
          </a:prstGeom>
          <a:noFill/>
          <a:ln>
            <a:noFill/>
          </a:ln>
        </p:spPr>
        <p:txBody>
          <a:bodyPr spcFirstLastPara="1" wrap="square" lIns="91425" tIns="91425" rIns="91425" bIns="91425" anchor="t" anchorCtr="0">
            <a:noAutofit/>
          </a:bodyPr>
          <a:lstStyle/>
          <a:p>
            <a:pPr marL="457200" lvl="0" indent="-330200" algn="just" rtl="0">
              <a:lnSpc>
                <a:spcPct val="150000"/>
              </a:lnSpc>
              <a:spcBef>
                <a:spcPts val="0"/>
              </a:spcBef>
              <a:spcAft>
                <a:spcPts val="0"/>
              </a:spcAft>
              <a:buClr>
                <a:schemeClr val="dk1"/>
              </a:buClr>
              <a:buSzPts val="1600"/>
              <a:buFont typeface="Wingdings" panose="05000000000000000000" pitchFamily="2" charset="2"/>
              <a:buChar char="q"/>
            </a:pPr>
            <a:r>
              <a:rPr lang="en-GB" sz="1600" dirty="0">
                <a:solidFill>
                  <a:schemeClr val="dk1"/>
                </a:solidFill>
                <a:latin typeface="Arial"/>
                <a:ea typeface="Arial"/>
                <a:cs typeface="Arial"/>
                <a:sym typeface="Arial"/>
              </a:rPr>
              <a:t>It reduces the productivity level and increases the absenteeism and disability of workers.</a:t>
            </a:r>
            <a:endParaRPr sz="1600" dirty="0">
              <a:solidFill>
                <a:schemeClr val="dk1"/>
              </a:solidFill>
              <a:latin typeface="Arial"/>
              <a:ea typeface="Arial"/>
              <a:cs typeface="Arial"/>
              <a:sym typeface="Arial"/>
            </a:endParaRPr>
          </a:p>
          <a:p>
            <a:pPr marL="457200" lvl="0" indent="-330200" algn="just" rtl="0">
              <a:lnSpc>
                <a:spcPct val="150000"/>
              </a:lnSpc>
              <a:spcBef>
                <a:spcPts val="0"/>
              </a:spcBef>
              <a:spcAft>
                <a:spcPts val="0"/>
              </a:spcAft>
              <a:buClr>
                <a:schemeClr val="dk1"/>
              </a:buClr>
              <a:buSzPts val="1600"/>
              <a:buFont typeface="Wingdings" panose="05000000000000000000" pitchFamily="2" charset="2"/>
              <a:buChar char="q"/>
            </a:pPr>
            <a:r>
              <a:rPr lang="en-GB" sz="1600" dirty="0">
                <a:solidFill>
                  <a:schemeClr val="dk1"/>
                </a:solidFill>
                <a:latin typeface="Arial"/>
                <a:ea typeface="Arial"/>
                <a:cs typeface="Arial"/>
                <a:sym typeface="Arial"/>
              </a:rPr>
              <a:t>One of the pre-eminent avoidable mortality and disease burden cardiovascular illnesses is high blood pressure (Zhou et al., 2021).</a:t>
            </a:r>
            <a:endParaRPr sz="1600" dirty="0">
              <a:solidFill>
                <a:schemeClr val="dk1"/>
              </a:solidFill>
              <a:latin typeface="Arial"/>
              <a:ea typeface="Arial"/>
              <a:cs typeface="Arial"/>
              <a:sym typeface="Arial"/>
            </a:endParaRPr>
          </a:p>
          <a:p>
            <a:pPr marL="457200" lvl="0" indent="-330200" algn="just" rtl="0">
              <a:lnSpc>
                <a:spcPct val="150000"/>
              </a:lnSpc>
              <a:spcBef>
                <a:spcPts val="0"/>
              </a:spcBef>
              <a:spcAft>
                <a:spcPts val="0"/>
              </a:spcAft>
              <a:buClr>
                <a:schemeClr val="dk1"/>
              </a:buClr>
              <a:buSzPts val="1600"/>
              <a:buFont typeface="Wingdings" panose="05000000000000000000" pitchFamily="2" charset="2"/>
              <a:buChar char="q"/>
            </a:pPr>
            <a:r>
              <a:rPr lang="en-GB" sz="1600" dirty="0">
                <a:solidFill>
                  <a:schemeClr val="dk1"/>
                </a:solidFill>
                <a:latin typeface="Arial"/>
                <a:ea typeface="Arial"/>
                <a:cs typeface="Arial"/>
                <a:sym typeface="Arial"/>
              </a:rPr>
              <a:t>Constant attendance demands and stress of the finances, and the emotional strain it puts on the family.</a:t>
            </a:r>
            <a:endParaRPr sz="1600" dirty="0">
              <a:solidFill>
                <a:schemeClr val="dk1"/>
              </a:solidFill>
              <a:latin typeface="Arial"/>
              <a:ea typeface="Arial"/>
              <a:cs typeface="Arial"/>
              <a:sym typeface="Arial"/>
            </a:endParaRPr>
          </a:p>
          <a:p>
            <a:pPr marL="285750" lvl="0" indent="-285750" algn="just" rtl="0">
              <a:lnSpc>
                <a:spcPct val="150000"/>
              </a:lnSpc>
              <a:spcBef>
                <a:spcPts val="0"/>
              </a:spcBef>
              <a:spcAft>
                <a:spcPts val="0"/>
              </a:spcAft>
              <a:buClr>
                <a:schemeClr val="dk1"/>
              </a:buClr>
              <a:buSzPts val="1100"/>
              <a:buFont typeface="Wingdings" panose="05000000000000000000" pitchFamily="2" charset="2"/>
              <a:buChar char="q"/>
            </a:pPr>
            <a:endParaRPr sz="1600" dirty="0">
              <a:solidFill>
                <a:schemeClr val="dk1"/>
              </a:solidFill>
              <a:latin typeface="Arial"/>
              <a:ea typeface="Arial"/>
              <a:cs typeface="Arial"/>
              <a:sym typeface="Arial"/>
            </a:endParaRPr>
          </a:p>
          <a:p>
            <a:pPr marL="342900" lvl="0" algn="l" rtl="0">
              <a:lnSpc>
                <a:spcPct val="90000"/>
              </a:lnSpc>
              <a:spcBef>
                <a:spcPts val="0"/>
              </a:spcBef>
              <a:spcAft>
                <a:spcPts val="1200"/>
              </a:spcAft>
              <a:buSzPts val="1800"/>
              <a:buFont typeface="Wingdings" panose="05000000000000000000" pitchFamily="2" charset="2"/>
              <a:buChar char="q"/>
            </a:pPr>
            <a:endParaRPr sz="2000" b="1" dirty="0">
              <a:solidFill>
                <a:schemeClr val="dk1"/>
              </a:solidFill>
            </a:endParaRPr>
          </a:p>
        </p:txBody>
      </p:sp>
      <p:pic>
        <p:nvPicPr>
          <p:cNvPr id="156" name="Google Shape;156;p4"/>
          <p:cNvPicPr preferRelativeResize="0"/>
          <p:nvPr/>
        </p:nvPicPr>
        <p:blipFill rotWithShape="1">
          <a:blip r:embed="rId3">
            <a:alphaModFix/>
          </a:blip>
          <a:srcRect/>
          <a:stretch/>
        </p:blipFill>
        <p:spPr>
          <a:xfrm>
            <a:off x="5025898" y="1400831"/>
            <a:ext cx="4118101" cy="3045344"/>
          </a:xfrm>
          <a:prstGeom prst="rect">
            <a:avLst/>
          </a:prstGeom>
          <a:noFill/>
          <a:ln>
            <a:noFill/>
          </a:ln>
        </p:spPr>
      </p:pic>
      <p:sp>
        <p:nvSpPr>
          <p:cNvPr id="157" name="Google Shape;157;p4"/>
          <p:cNvSpPr txBox="1"/>
          <p:nvPr/>
        </p:nvSpPr>
        <p:spPr>
          <a:xfrm>
            <a:off x="5929489" y="4446175"/>
            <a:ext cx="3033900" cy="2523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600"/>
              <a:buFont typeface="Corbel"/>
              <a:buNone/>
            </a:pPr>
            <a:r>
              <a:rPr lang="en-GB" sz="600" b="0" i="0" u="sng" strike="noStrike" cap="none" dirty="0">
                <a:solidFill>
                  <a:schemeClr val="hlink"/>
                </a:solidFill>
                <a:latin typeface="Corbel"/>
                <a:ea typeface="Corbel"/>
                <a:cs typeface="Corbel"/>
                <a:sym typeface="Corbel"/>
                <a:hlinkClick r:id="rId4"/>
              </a:rPr>
              <a:t>https://cdn-prod.medicalnewstoday.com/content/images/articles/319/319319/blood-pressure-heart-attack.jpg</a:t>
            </a:r>
            <a:r>
              <a:rPr lang="en-GB" sz="600" b="0" i="0" u="none" strike="noStrike" cap="none" dirty="0">
                <a:solidFill>
                  <a:schemeClr val="dk1"/>
                </a:solidFill>
                <a:latin typeface="Corbel"/>
                <a:ea typeface="Corbel"/>
                <a:cs typeface="Corbel"/>
                <a:sym typeface="Corbel"/>
              </a:rPr>
              <a:t> </a:t>
            </a:r>
            <a:endParaRPr sz="600" b="0" i="0" u="none" strike="noStrike" cap="none" dirty="0">
              <a:solidFill>
                <a:schemeClr val="dk1"/>
              </a:solidFill>
              <a:latin typeface="Corbel"/>
              <a:ea typeface="Corbel"/>
              <a:cs typeface="Corbel"/>
              <a:sym typeface="Corbe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Diagnosis of High Blood Pressure </a:t>
            </a:r>
            <a:endParaRPr sz="2400" dirty="0"/>
          </a:p>
        </p:txBody>
      </p:sp>
      <p:sp>
        <p:nvSpPr>
          <p:cNvPr id="163" name="Google Shape;163;p5"/>
          <p:cNvSpPr txBox="1">
            <a:spLocks noGrp="1"/>
          </p:cNvSpPr>
          <p:nvPr>
            <p:ph type="body" idx="1"/>
          </p:nvPr>
        </p:nvSpPr>
        <p:spPr>
          <a:xfrm>
            <a:off x="0" y="1385525"/>
            <a:ext cx="4724401" cy="3416400"/>
          </a:xfrm>
          <a:prstGeom prst="rect">
            <a:avLst/>
          </a:prstGeom>
          <a:noFill/>
          <a:ln>
            <a:noFill/>
          </a:ln>
        </p:spPr>
        <p:txBody>
          <a:bodyPr spcFirstLastPara="1" wrap="square" lIns="91425" tIns="91425" rIns="91425" bIns="91425" anchor="t" anchorCtr="0">
            <a:noAutofit/>
          </a:bodyPr>
          <a:lstStyle/>
          <a:p>
            <a:pPr>
              <a:lnSpc>
                <a:spcPct val="115000"/>
              </a:lnSpc>
              <a:spcAft>
                <a:spcPts val="800"/>
              </a:spcAft>
              <a:buFont typeface="Wingdings" panose="05000000000000000000" pitchFamily="2" charset="2"/>
              <a:buChar char="q"/>
            </a:pPr>
            <a:r>
              <a:rPr lang="en-GB" sz="1400" kern="100" dirty="0">
                <a:effectLst/>
                <a:latin typeface="+mn-lt"/>
                <a:ea typeface="Calibri" panose="020F0502020204030204" pitchFamily="34" charset="0"/>
                <a:cs typeface="Times New Roman" panose="02020603050405020304" pitchFamily="18" charset="0"/>
              </a:rPr>
              <a:t>The current methods of measuring the BP have low reproducibility since the BP values are constantly fluctuating, and it is difficult to medically define hypertension (Schutte et al., 2022).</a:t>
            </a:r>
            <a:endParaRPr lang="en-KE" sz="1400" kern="100" dirty="0">
              <a:effectLst/>
              <a:latin typeface="+mn-lt"/>
              <a:ea typeface="Calibri" panose="020F0502020204030204" pitchFamily="34" charset="0"/>
              <a:cs typeface="Times New Roman" panose="02020603050405020304" pitchFamily="18" charset="0"/>
            </a:endParaRPr>
          </a:p>
          <a:p>
            <a:pPr>
              <a:lnSpc>
                <a:spcPct val="115000"/>
              </a:lnSpc>
              <a:spcAft>
                <a:spcPts val="800"/>
              </a:spcAft>
              <a:buFont typeface="Wingdings" panose="05000000000000000000" pitchFamily="2" charset="2"/>
              <a:buChar char="q"/>
            </a:pPr>
            <a:r>
              <a:rPr lang="en-GB" sz="1400" kern="100" dirty="0">
                <a:effectLst/>
                <a:latin typeface="+mn-lt"/>
                <a:ea typeface="Calibri" panose="020F0502020204030204" pitchFamily="34" charset="0"/>
                <a:cs typeface="Times New Roman" panose="02020603050405020304" pitchFamily="18" charset="0"/>
              </a:rPr>
              <a:t>Where there are readings of 140/90 mmHg or above, it should be proven through ambulatory or home monitoring.</a:t>
            </a:r>
            <a:endParaRPr lang="en-KE" sz="1400" kern="100" dirty="0">
              <a:effectLst/>
              <a:latin typeface="+mn-lt"/>
              <a:ea typeface="Calibri" panose="020F0502020204030204" pitchFamily="34" charset="0"/>
              <a:cs typeface="Times New Roman" panose="02020603050405020304" pitchFamily="18" charset="0"/>
            </a:endParaRPr>
          </a:p>
          <a:p>
            <a:pPr>
              <a:lnSpc>
                <a:spcPct val="115000"/>
              </a:lnSpc>
              <a:spcAft>
                <a:spcPts val="800"/>
              </a:spcAft>
              <a:buFont typeface="Wingdings" panose="05000000000000000000" pitchFamily="2" charset="2"/>
              <a:buChar char="q"/>
            </a:pPr>
            <a:r>
              <a:rPr lang="en-KE" sz="1400" b="1" kern="100" dirty="0">
                <a:effectLst/>
                <a:latin typeface="+mn-lt"/>
                <a:ea typeface="Calibri" panose="020F0502020204030204" pitchFamily="34" charset="0"/>
                <a:cs typeface="Times New Roman" panose="02020603050405020304" pitchFamily="18" charset="0"/>
              </a:rPr>
              <a:t>Fasting blood glucose test</a:t>
            </a:r>
            <a:r>
              <a:rPr lang="en-KE" sz="1400" kern="100" dirty="0">
                <a:effectLst/>
                <a:latin typeface="+mn-lt"/>
                <a:ea typeface="Calibri" panose="020F0502020204030204" pitchFamily="34" charset="0"/>
                <a:cs typeface="Times New Roman" panose="02020603050405020304" pitchFamily="18" charset="0"/>
              </a:rPr>
              <a:t> (≥7.0 mmol/L indicates diabetes)</a:t>
            </a:r>
          </a:p>
          <a:p>
            <a:pPr marL="342900" lvl="0" indent="-342900">
              <a:lnSpc>
                <a:spcPct val="115000"/>
              </a:lnSpc>
              <a:spcAft>
                <a:spcPts val="800"/>
              </a:spcAft>
              <a:buSzPts val="1000"/>
              <a:buFont typeface="Wingdings" panose="05000000000000000000" pitchFamily="2" charset="2"/>
              <a:buChar char="q"/>
              <a:tabLst>
                <a:tab pos="457200" algn="l"/>
              </a:tabLst>
            </a:pPr>
            <a:r>
              <a:rPr lang="en-KE" sz="1400" b="1" kern="100" dirty="0">
                <a:effectLst/>
                <a:latin typeface="+mn-lt"/>
                <a:ea typeface="Calibri" panose="020F0502020204030204" pitchFamily="34" charset="0"/>
                <a:cs typeface="Times New Roman" panose="02020603050405020304" pitchFamily="18" charset="0"/>
              </a:rPr>
              <a:t>HbA1c test</a:t>
            </a:r>
            <a:r>
              <a:rPr lang="en-KE" sz="1400" kern="100" dirty="0">
                <a:effectLst/>
                <a:latin typeface="+mn-lt"/>
                <a:ea typeface="Calibri" panose="020F0502020204030204" pitchFamily="34" charset="0"/>
                <a:cs typeface="Times New Roman" panose="02020603050405020304" pitchFamily="18" charset="0"/>
              </a:rPr>
              <a:t> (≥48 mmol/mol indicates diabetes)</a:t>
            </a:r>
          </a:p>
          <a:p>
            <a:pPr marL="342900" lvl="0" indent="-342900">
              <a:lnSpc>
                <a:spcPct val="115000"/>
              </a:lnSpc>
              <a:spcAft>
                <a:spcPts val="800"/>
              </a:spcAft>
              <a:buSzPts val="1000"/>
              <a:buFont typeface="Wingdings" panose="05000000000000000000" pitchFamily="2" charset="2"/>
              <a:buChar char="q"/>
              <a:tabLst>
                <a:tab pos="457200" algn="l"/>
              </a:tabLst>
            </a:pPr>
            <a:r>
              <a:rPr lang="en-KE" sz="1400" b="1" kern="100" dirty="0">
                <a:effectLst/>
                <a:latin typeface="+mn-lt"/>
                <a:ea typeface="Calibri" panose="020F0502020204030204" pitchFamily="34" charset="0"/>
                <a:cs typeface="Times New Roman" panose="02020603050405020304" pitchFamily="18" charset="0"/>
              </a:rPr>
              <a:t>Oral glucose tolerance test</a:t>
            </a:r>
            <a:r>
              <a:rPr lang="en-KE" sz="1400" kern="100" dirty="0">
                <a:effectLst/>
                <a:latin typeface="+mn-lt"/>
                <a:ea typeface="Calibri" panose="020F0502020204030204" pitchFamily="34" charset="0"/>
                <a:cs typeface="Times New Roman" panose="02020603050405020304" pitchFamily="18" charset="0"/>
              </a:rPr>
              <a:t> (OGTT)</a:t>
            </a:r>
          </a:p>
          <a:p>
            <a:pPr marL="114300" indent="0">
              <a:lnSpc>
                <a:spcPct val="115000"/>
              </a:lnSpc>
              <a:spcAft>
                <a:spcPts val="800"/>
              </a:spcAft>
              <a:buNone/>
            </a:pPr>
            <a:r>
              <a:rPr lang="en-KE" sz="1400" kern="100" dirty="0">
                <a:effectLst/>
                <a:latin typeface="+mn-lt"/>
                <a:ea typeface="Calibri" panose="020F0502020204030204" pitchFamily="34" charset="0"/>
                <a:cs typeface="Times New Roman" panose="02020603050405020304" pitchFamily="18" charset="0"/>
              </a:rPr>
              <a:t> </a:t>
            </a:r>
          </a:p>
          <a:p>
            <a:pPr marL="285750" lvl="0" indent="-285750" algn="l" rtl="0">
              <a:lnSpc>
                <a:spcPct val="90000"/>
              </a:lnSpc>
              <a:spcBef>
                <a:spcPts val="0"/>
              </a:spcBef>
              <a:spcAft>
                <a:spcPts val="1200"/>
              </a:spcAft>
              <a:buSzPts val="1800"/>
              <a:buFont typeface="Wingdings" panose="05000000000000000000" pitchFamily="2" charset="2"/>
              <a:buChar char="q"/>
            </a:pPr>
            <a:endParaRPr sz="1100" dirty="0">
              <a:latin typeface="+mn-lt"/>
            </a:endParaRPr>
          </a:p>
        </p:txBody>
      </p:sp>
      <p:pic>
        <p:nvPicPr>
          <p:cNvPr id="164" name="Google Shape;164;p5"/>
          <p:cNvPicPr preferRelativeResize="0"/>
          <p:nvPr/>
        </p:nvPicPr>
        <p:blipFill rotWithShape="1">
          <a:blip r:embed="rId3">
            <a:alphaModFix/>
          </a:blip>
          <a:srcRect/>
          <a:stretch/>
        </p:blipFill>
        <p:spPr>
          <a:xfrm>
            <a:off x="4724401" y="1385525"/>
            <a:ext cx="4107900" cy="2950311"/>
          </a:xfrm>
          <a:prstGeom prst="rect">
            <a:avLst/>
          </a:prstGeom>
          <a:noFill/>
          <a:ln>
            <a:noFill/>
          </a:ln>
        </p:spPr>
      </p:pic>
      <p:sp>
        <p:nvSpPr>
          <p:cNvPr id="165" name="Google Shape;165;p5"/>
          <p:cNvSpPr txBox="1"/>
          <p:nvPr/>
        </p:nvSpPr>
        <p:spPr>
          <a:xfrm>
            <a:off x="5530100" y="4335825"/>
            <a:ext cx="3033900" cy="2523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600"/>
              <a:buFont typeface="Corbel"/>
              <a:buNone/>
            </a:pPr>
            <a:r>
              <a:rPr lang="en-GB" sz="600" b="0" i="0" u="sng" strike="noStrike" cap="none" dirty="0">
                <a:solidFill>
                  <a:schemeClr val="hlink"/>
                </a:solidFill>
                <a:latin typeface="Corbel"/>
                <a:ea typeface="Corbel"/>
                <a:cs typeface="Corbel"/>
                <a:sym typeface="Corbel"/>
                <a:hlinkClick r:id="rId4"/>
              </a:rPr>
              <a:t>https://www.mayoclinic.org/content/dam/media/en/images/2023/02/10/blood-pressure-measurement.jpg</a:t>
            </a:r>
            <a:r>
              <a:rPr lang="en-GB" sz="600" b="0" i="0" u="none" strike="noStrike" cap="none" dirty="0">
                <a:solidFill>
                  <a:schemeClr val="dk1"/>
                </a:solidFill>
                <a:latin typeface="Corbel"/>
                <a:ea typeface="Corbel"/>
                <a:cs typeface="Corbel"/>
                <a:sym typeface="Corbel"/>
              </a:rPr>
              <a:t> </a:t>
            </a:r>
            <a:endParaRPr sz="600" b="0" i="0" u="none" strike="noStrike" cap="none" dirty="0">
              <a:solidFill>
                <a:schemeClr val="dk1"/>
              </a:solidFill>
              <a:latin typeface="Corbel"/>
              <a:ea typeface="Corbel"/>
              <a:cs typeface="Corbel"/>
              <a:sym typeface="Corbe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g3a189620342_0_0"/>
          <p:cNvSpPr txBox="1">
            <a:spLocks noGrp="1"/>
          </p:cNvSpPr>
          <p:nvPr>
            <p:ph type="title"/>
          </p:nvPr>
        </p:nvSpPr>
        <p:spPr>
          <a:xfrm>
            <a:off x="311700" y="270556"/>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500" b="1" dirty="0"/>
              <a:t>Initial assessment of High Blood Pressure </a:t>
            </a:r>
            <a:endParaRPr sz="2500" dirty="0"/>
          </a:p>
        </p:txBody>
      </p:sp>
      <p:sp>
        <p:nvSpPr>
          <p:cNvPr id="171" name="Google Shape;171;g3a189620342_0_0"/>
          <p:cNvSpPr txBox="1">
            <a:spLocks noGrp="1"/>
          </p:cNvSpPr>
          <p:nvPr>
            <p:ph type="body" idx="1"/>
          </p:nvPr>
        </p:nvSpPr>
        <p:spPr>
          <a:xfrm>
            <a:off x="-1" y="1385525"/>
            <a:ext cx="5261801" cy="3416400"/>
          </a:xfrm>
          <a:prstGeom prst="rect">
            <a:avLst/>
          </a:prstGeom>
          <a:noFill/>
          <a:ln>
            <a:noFill/>
          </a:ln>
        </p:spPr>
        <p:txBody>
          <a:bodyPr spcFirstLastPara="1" wrap="square" lIns="91425" tIns="91425" rIns="91425" bIns="91425" anchor="t" anchorCtr="0">
            <a:noAutofit/>
          </a:bodyPr>
          <a:lstStyle/>
          <a:p>
            <a:pPr marL="0" indent="0">
              <a:buNone/>
            </a:pPr>
            <a:endParaRPr sz="1400" dirty="0">
              <a:solidFill>
                <a:schemeClr val="dk1"/>
              </a:solidFill>
              <a:latin typeface="+mn-lt"/>
            </a:endParaRPr>
          </a:p>
          <a:p>
            <a:pPr marL="412115" lvl="0" indent="-285750" rtl="0">
              <a:lnSpc>
                <a:spcPct val="90000"/>
              </a:lnSpc>
              <a:spcBef>
                <a:spcPts val="0"/>
              </a:spcBef>
              <a:spcAft>
                <a:spcPts val="0"/>
              </a:spcAft>
              <a:buClr>
                <a:schemeClr val="dk1"/>
              </a:buClr>
              <a:buSzPts val="1700"/>
              <a:buFont typeface="Wingdings" panose="05000000000000000000" pitchFamily="2" charset="2"/>
              <a:buChar char="q"/>
            </a:pPr>
            <a:r>
              <a:rPr lang="en-GB" sz="1400" dirty="0">
                <a:solidFill>
                  <a:schemeClr val="dk1"/>
                </a:solidFill>
                <a:latin typeface="+mn-lt"/>
              </a:rPr>
              <a:t>Continuous blood pressure (BP) monitoring in the nonclinical arteries.</a:t>
            </a:r>
            <a:endParaRPr sz="1400" dirty="0">
              <a:solidFill>
                <a:schemeClr val="dk1"/>
              </a:solidFill>
              <a:latin typeface="+mn-lt"/>
            </a:endParaRPr>
          </a:p>
          <a:p>
            <a:pPr marL="412115" lvl="0" indent="-285750" rtl="0">
              <a:lnSpc>
                <a:spcPct val="90000"/>
              </a:lnSpc>
              <a:spcBef>
                <a:spcPts val="0"/>
              </a:spcBef>
              <a:spcAft>
                <a:spcPts val="0"/>
              </a:spcAft>
              <a:buClr>
                <a:schemeClr val="dk1"/>
              </a:buClr>
              <a:buSzPts val="1700"/>
              <a:buFont typeface="Wingdings" panose="05000000000000000000" pitchFamily="2" charset="2"/>
              <a:buChar char="q"/>
            </a:pPr>
            <a:r>
              <a:rPr lang="en-GB" sz="1400" dirty="0">
                <a:solidFill>
                  <a:schemeClr val="dk1"/>
                </a:solidFill>
                <a:latin typeface="+mn-lt"/>
              </a:rPr>
              <a:t>A disease linked to hypertension cannot be prevented or diagnosed without the input of environmental determinants (Li et al., 2023).</a:t>
            </a:r>
            <a:endParaRPr sz="1400" dirty="0">
              <a:solidFill>
                <a:schemeClr val="dk1"/>
              </a:solidFill>
              <a:latin typeface="+mn-lt"/>
            </a:endParaRPr>
          </a:p>
          <a:p>
            <a:pPr marL="412115" lvl="0" indent="-285750" rtl="0">
              <a:lnSpc>
                <a:spcPct val="90000"/>
              </a:lnSpc>
              <a:spcBef>
                <a:spcPts val="0"/>
              </a:spcBef>
              <a:spcAft>
                <a:spcPts val="0"/>
              </a:spcAft>
              <a:buClr>
                <a:schemeClr val="dk1"/>
              </a:buClr>
              <a:buSzPts val="1700"/>
              <a:buFont typeface="Wingdings" panose="05000000000000000000" pitchFamily="2" charset="2"/>
              <a:buChar char="q"/>
            </a:pPr>
            <a:r>
              <a:rPr lang="en-GB" sz="1400" dirty="0">
                <a:solidFill>
                  <a:schemeClr val="dk1"/>
                </a:solidFill>
                <a:latin typeface="+mn-lt"/>
              </a:rPr>
              <a:t>The initial tests include lifestyle analysis, tests and cardiovascular risk score using QRISK.</a:t>
            </a:r>
            <a:endParaRPr sz="1400" dirty="0">
              <a:solidFill>
                <a:schemeClr val="dk1"/>
              </a:solidFill>
              <a:latin typeface="+mn-lt"/>
            </a:endParaRPr>
          </a:p>
          <a:p>
            <a:pPr marL="412115" indent="-285750">
              <a:buClr>
                <a:schemeClr val="dk1"/>
              </a:buClr>
              <a:buSzPts val="1700"/>
              <a:buFont typeface="Wingdings" panose="05000000000000000000" pitchFamily="2" charset="2"/>
              <a:buChar char="q"/>
            </a:pPr>
            <a:r>
              <a:rPr lang="en-GB" sz="1400" dirty="0">
                <a:solidFill>
                  <a:schemeClr val="dk1"/>
                </a:solidFill>
                <a:latin typeface="+mn-lt"/>
              </a:rPr>
              <a:t>NICE recommends a combination of lifestyle changes and medication to manage high blood pressure (nice.org.uk, 2023).</a:t>
            </a:r>
            <a:r>
              <a:rPr lang="en-KE" sz="1400" b="1" kern="100" dirty="0">
                <a:effectLst/>
                <a:latin typeface="+mn-lt"/>
                <a:ea typeface="Calibri" panose="020F0502020204030204" pitchFamily="34" charset="0"/>
                <a:cs typeface="Times New Roman" panose="02020603050405020304" pitchFamily="18" charset="0"/>
              </a:rPr>
              <a:t> </a:t>
            </a:r>
            <a:endParaRPr lang="en-US" sz="1400" b="1" kern="100" dirty="0">
              <a:effectLst/>
              <a:latin typeface="+mn-lt"/>
              <a:ea typeface="Calibri" panose="020F0502020204030204" pitchFamily="34" charset="0"/>
              <a:cs typeface="Times New Roman" panose="02020603050405020304" pitchFamily="18" charset="0"/>
            </a:endParaRPr>
          </a:p>
          <a:p>
            <a:pPr marL="412115" indent="-285750">
              <a:buClr>
                <a:schemeClr val="dk1"/>
              </a:buClr>
              <a:buSzPts val="1700"/>
              <a:buFont typeface="Wingdings" panose="05000000000000000000" pitchFamily="2" charset="2"/>
              <a:buChar char="q"/>
            </a:pPr>
            <a:r>
              <a:rPr lang="en-KE" sz="1400" b="1" kern="100" dirty="0">
                <a:effectLst/>
                <a:latin typeface="+mn-lt"/>
                <a:ea typeface="Calibri" panose="020F0502020204030204" pitchFamily="34" charset="0"/>
                <a:cs typeface="Times New Roman" panose="02020603050405020304" pitchFamily="18" charset="0"/>
              </a:rPr>
              <a:t>Initial Assessment:</a:t>
            </a:r>
            <a:r>
              <a:rPr lang="en-KE" sz="1400" kern="100" dirty="0">
                <a:effectLst/>
                <a:latin typeface="+mn-lt"/>
                <a:ea typeface="Calibri" panose="020F0502020204030204" pitchFamily="34" charset="0"/>
                <a:cs typeface="Times New Roman" panose="02020603050405020304" pitchFamily="18" charset="0"/>
              </a:rPr>
              <a:t> Includes assessing risk factors (BMI, family history, blood pressure), screening for comorbidities (e.g., hypertension, dyslipidemia), and establishing patient baseline metrics (Diabetes UK, 2023).</a:t>
            </a:r>
            <a:endParaRPr lang="en-US" sz="1400" kern="100" dirty="0">
              <a:effectLst/>
              <a:latin typeface="+mn-lt"/>
              <a:ea typeface="Calibri" panose="020F0502020204030204" pitchFamily="34" charset="0"/>
              <a:cs typeface="Times New Roman" panose="02020603050405020304" pitchFamily="18" charset="0"/>
            </a:endParaRPr>
          </a:p>
          <a:p>
            <a:pPr marL="412115" indent="-285750">
              <a:buClr>
                <a:schemeClr val="dk1"/>
              </a:buClr>
              <a:buSzPts val="1700"/>
              <a:buFont typeface="Wingdings" panose="05000000000000000000" pitchFamily="2" charset="2"/>
              <a:buChar char="q"/>
            </a:pPr>
            <a:r>
              <a:rPr lang="en-GB" sz="1400" kern="100" dirty="0">
                <a:effectLst/>
                <a:latin typeface="+mn-lt"/>
                <a:ea typeface="Calibri" panose="020F0502020204030204" pitchFamily="34" charset="0"/>
                <a:cs typeface="Times New Roman" panose="02020603050405020304" pitchFamily="18" charset="0"/>
              </a:rPr>
              <a:t>The clinical blood pressure is the initial step of the diagnosis procedure, and it is correctly measured.</a:t>
            </a:r>
            <a:endParaRPr lang="en-KE" sz="1400" kern="100" dirty="0">
              <a:effectLst/>
              <a:latin typeface="+mn-lt"/>
              <a:ea typeface="Calibri" panose="020F0502020204030204" pitchFamily="34" charset="0"/>
              <a:cs typeface="Times New Roman" panose="02020603050405020304" pitchFamily="18" charset="0"/>
            </a:endParaRPr>
          </a:p>
          <a:p>
            <a:pPr marL="412115" indent="-285750">
              <a:buClr>
                <a:schemeClr val="dk1"/>
              </a:buClr>
              <a:buSzPts val="1700"/>
              <a:buFont typeface="Wingdings" panose="05000000000000000000" pitchFamily="2" charset="2"/>
              <a:buChar char="q"/>
            </a:pPr>
            <a:endParaRPr lang="en-KE" sz="1400" kern="100" dirty="0">
              <a:effectLst/>
              <a:latin typeface="+mn-lt"/>
              <a:ea typeface="Calibri" panose="020F0502020204030204" pitchFamily="34" charset="0"/>
              <a:cs typeface="Times New Roman" panose="02020603050405020304" pitchFamily="18" charset="0"/>
            </a:endParaRPr>
          </a:p>
          <a:p>
            <a:pPr marL="297815" lvl="0" indent="-171450" rtl="0">
              <a:lnSpc>
                <a:spcPct val="90000"/>
              </a:lnSpc>
              <a:spcBef>
                <a:spcPts val="0"/>
              </a:spcBef>
              <a:spcAft>
                <a:spcPts val="0"/>
              </a:spcAft>
              <a:buClr>
                <a:schemeClr val="dk1"/>
              </a:buClr>
              <a:buSzPts val="1700"/>
              <a:buFont typeface="Wingdings" panose="05000000000000000000" pitchFamily="2" charset="2"/>
              <a:buChar char="q"/>
            </a:pPr>
            <a:endParaRPr sz="1400" dirty="0">
              <a:solidFill>
                <a:schemeClr val="dk1"/>
              </a:solidFill>
              <a:latin typeface="+mn-lt"/>
            </a:endParaRPr>
          </a:p>
          <a:p>
            <a:pPr marL="171450" lvl="0" indent="-171450" rtl="0">
              <a:lnSpc>
                <a:spcPct val="90000"/>
              </a:lnSpc>
              <a:spcBef>
                <a:spcPts val="0"/>
              </a:spcBef>
              <a:spcAft>
                <a:spcPts val="0"/>
              </a:spcAft>
              <a:buClr>
                <a:schemeClr val="dk1"/>
              </a:buClr>
              <a:buSzPts val="1100"/>
              <a:buFont typeface="Wingdings" panose="05000000000000000000" pitchFamily="2" charset="2"/>
              <a:buChar char="q"/>
            </a:pPr>
            <a:endParaRPr sz="1400" dirty="0">
              <a:solidFill>
                <a:schemeClr val="dk1"/>
              </a:solidFill>
              <a:latin typeface="+mn-lt"/>
            </a:endParaRPr>
          </a:p>
          <a:p>
            <a:pPr marL="171450" lvl="0" indent="-171450" rtl="0">
              <a:lnSpc>
                <a:spcPct val="90000"/>
              </a:lnSpc>
              <a:spcBef>
                <a:spcPts val="0"/>
              </a:spcBef>
              <a:spcAft>
                <a:spcPts val="1200"/>
              </a:spcAft>
              <a:buSzPts val="1800"/>
              <a:buFont typeface="Wingdings" panose="05000000000000000000" pitchFamily="2" charset="2"/>
              <a:buChar char="q"/>
            </a:pPr>
            <a:endParaRPr sz="1400" dirty="0">
              <a:latin typeface="+mn-lt"/>
            </a:endParaRPr>
          </a:p>
        </p:txBody>
      </p:sp>
      <p:sp>
        <p:nvSpPr>
          <p:cNvPr id="4" name="TextBox 3">
            <a:extLst>
              <a:ext uri="{FF2B5EF4-FFF2-40B4-BE49-F238E27FC236}">
                <a16:creationId xmlns:a16="http://schemas.microsoft.com/office/drawing/2014/main" id="{3826A209-FD64-2125-C92C-6DFB1457B1A1}"/>
              </a:ext>
            </a:extLst>
          </p:cNvPr>
          <p:cNvSpPr txBox="1"/>
          <p:nvPr/>
        </p:nvSpPr>
        <p:spPr>
          <a:xfrm>
            <a:off x="5261798" y="4191016"/>
            <a:ext cx="3882201" cy="573298"/>
          </a:xfrm>
          <a:prstGeom prst="rect">
            <a:avLst/>
          </a:prstGeom>
          <a:noFill/>
        </p:spPr>
        <p:txBody>
          <a:bodyPr wrap="square">
            <a:spAutoFit/>
          </a:bodyPr>
          <a:lstStyle/>
          <a:p>
            <a:pPr>
              <a:lnSpc>
                <a:spcPct val="115000"/>
              </a:lnSpc>
              <a:spcAft>
                <a:spcPts val="800"/>
              </a:spcAft>
            </a:pPr>
            <a:r>
              <a:rPr lang="en-KE" sz="14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https://my.clevelandclinic.org/health/diagnostics/25068-blood-pressure-measurement</a:t>
            </a:r>
            <a:endParaRPr lang="en-KE"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2FE98202-57B4-5C52-18D0-17A03CD6F13E}"/>
              </a:ext>
            </a:extLst>
          </p:cNvPr>
          <p:cNvPicPr>
            <a:picLocks noChangeAspect="1"/>
          </p:cNvPicPr>
          <p:nvPr/>
        </p:nvPicPr>
        <p:blipFill>
          <a:blip r:embed="rId4"/>
          <a:stretch>
            <a:fillRect/>
          </a:stretch>
        </p:blipFill>
        <p:spPr>
          <a:xfrm>
            <a:off x="5261800" y="1385525"/>
            <a:ext cx="3882200" cy="283652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1">
          <a:extLst>
            <a:ext uri="{FF2B5EF4-FFF2-40B4-BE49-F238E27FC236}">
              <a16:creationId xmlns:a16="http://schemas.microsoft.com/office/drawing/2014/main" id="{8E5FDAE0-F7F6-9E1C-0822-DAED39E1DD99}"/>
            </a:ext>
          </a:extLst>
        </p:cNvPr>
        <p:cNvGrpSpPr/>
        <p:nvPr/>
      </p:nvGrpSpPr>
      <p:grpSpPr>
        <a:xfrm>
          <a:off x="0" y="0"/>
          <a:ext cx="0" cy="0"/>
          <a:chOff x="0" y="0"/>
          <a:chExt cx="0" cy="0"/>
        </a:xfrm>
      </p:grpSpPr>
      <p:sp>
        <p:nvSpPr>
          <p:cNvPr id="142" name="Google Shape;142;g398e2530c19_0_17">
            <a:extLst>
              <a:ext uri="{FF2B5EF4-FFF2-40B4-BE49-F238E27FC236}">
                <a16:creationId xmlns:a16="http://schemas.microsoft.com/office/drawing/2014/main" id="{9028D398-0374-5AB6-E543-E65B7C9060DE}"/>
              </a:ext>
            </a:extLst>
          </p:cNvPr>
          <p:cNvSpPr txBox="1">
            <a:spLocks noGrp="1"/>
          </p:cNvSpPr>
          <p:nvPr>
            <p:ph type="title"/>
          </p:nvPr>
        </p:nvSpPr>
        <p:spPr>
          <a:xfrm>
            <a:off x="311149" y="128752"/>
            <a:ext cx="8520600" cy="966086"/>
          </a:xfrm>
          <a:prstGeom prst="rect">
            <a:avLst/>
          </a:prstGeom>
          <a:noFill/>
          <a:ln>
            <a:noFill/>
          </a:ln>
        </p:spPr>
        <p:txBody>
          <a:bodyPr spcFirstLastPara="1" wrap="square" lIns="91425" tIns="91425" rIns="91425" bIns="91425" anchor="t" anchorCtr="0">
            <a:noAutofit/>
          </a:bodyPr>
          <a:lstStyle/>
          <a:p>
            <a:pPr algn="ctr">
              <a:lnSpc>
                <a:spcPct val="115000"/>
              </a:lnSpc>
              <a:buClr>
                <a:schemeClr val="dk1"/>
              </a:buClr>
              <a:buSzPts val="1100"/>
            </a:pPr>
            <a:r>
              <a:rPr lang="en-KE" sz="2400" b="1" kern="100" dirty="0">
                <a:effectLst/>
                <a:latin typeface="+mj-lt"/>
                <a:ea typeface="Calibri" panose="020F0502020204030204" pitchFamily="34" charset="0"/>
                <a:cs typeface="Times New Roman" panose="02020603050405020304" pitchFamily="18" charset="0"/>
              </a:rPr>
              <a:t> House of Care Model</a:t>
            </a:r>
            <a:r>
              <a:rPr lang="en-US" sz="2400" b="1" kern="100" dirty="0">
                <a:latin typeface="+mj-lt"/>
                <a:ea typeface="Calibri" panose="020F0502020204030204" pitchFamily="34" charset="0"/>
                <a:cs typeface="Times New Roman" panose="02020603050405020304" pitchFamily="18" charset="0"/>
              </a:rPr>
              <a:t> </a:t>
            </a:r>
            <a:r>
              <a:rPr lang="en-GB" sz="2400" b="1" dirty="0">
                <a:latin typeface="+mj-lt"/>
              </a:rPr>
              <a:t>High Blood Pressure</a:t>
            </a:r>
            <a:endParaRPr sz="2400" b="1" dirty="0">
              <a:latin typeface="+mj-lt"/>
            </a:endParaRPr>
          </a:p>
        </p:txBody>
      </p:sp>
      <p:sp>
        <p:nvSpPr>
          <p:cNvPr id="2" name="Text Placeholder 1">
            <a:extLst>
              <a:ext uri="{FF2B5EF4-FFF2-40B4-BE49-F238E27FC236}">
                <a16:creationId xmlns:a16="http://schemas.microsoft.com/office/drawing/2014/main" id="{98C978E3-92DA-901B-7AA3-8D4D5B2D5F38}"/>
              </a:ext>
            </a:extLst>
          </p:cNvPr>
          <p:cNvSpPr>
            <a:spLocks noGrp="1" noChangeArrowheads="1"/>
          </p:cNvSpPr>
          <p:nvPr>
            <p:ph type="body" idx="1"/>
          </p:nvPr>
        </p:nvSpPr>
        <p:spPr bwMode="auto">
          <a:xfrm>
            <a:off x="311150" y="1727708"/>
            <a:ext cx="4960762" cy="276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nSpc>
                <a:spcPct val="115000"/>
              </a:lnSpc>
              <a:spcAft>
                <a:spcPts val="800"/>
              </a:spcAft>
              <a:buSzPts val="1000"/>
              <a:buFont typeface="Wingdings" panose="05000000000000000000" pitchFamily="2" charset="2"/>
              <a:buChar char="q"/>
              <a:tabLst>
                <a:tab pos="457200" algn="l"/>
              </a:tabLst>
            </a:pPr>
            <a:r>
              <a:rPr lang="en-KE" sz="1600" kern="100" dirty="0">
                <a:effectLst/>
                <a:latin typeface="+mn-lt"/>
                <a:ea typeface="Calibri" panose="020F0502020204030204" pitchFamily="34" charset="0"/>
                <a:cs typeface="Times New Roman" panose="02020603050405020304" pitchFamily="18" charset="0"/>
              </a:rPr>
              <a:t>Focuses on </a:t>
            </a:r>
            <a:r>
              <a:rPr lang="en-KE" sz="1600" b="1" kern="100" dirty="0">
                <a:effectLst/>
                <a:latin typeface="+mn-lt"/>
                <a:ea typeface="Calibri" panose="020F0502020204030204" pitchFamily="34" charset="0"/>
                <a:cs typeface="Times New Roman" panose="02020603050405020304" pitchFamily="18" charset="0"/>
              </a:rPr>
              <a:t>personalized care</a:t>
            </a:r>
            <a:r>
              <a:rPr lang="en-KE" sz="1600" kern="100" dirty="0">
                <a:effectLst/>
                <a:latin typeface="+mn-lt"/>
                <a:ea typeface="Calibri" panose="020F0502020204030204" pitchFamily="34" charset="0"/>
                <a:cs typeface="Times New Roman" panose="02020603050405020304" pitchFamily="18" charset="0"/>
              </a:rPr>
              <a:t> to meet individual health needs.</a:t>
            </a:r>
          </a:p>
          <a:p>
            <a:pPr marL="342900" lvl="0" indent="-342900">
              <a:lnSpc>
                <a:spcPct val="115000"/>
              </a:lnSpc>
              <a:spcAft>
                <a:spcPts val="800"/>
              </a:spcAft>
              <a:buSzPts val="1000"/>
              <a:buFont typeface="Wingdings" panose="05000000000000000000" pitchFamily="2" charset="2"/>
              <a:buChar char="q"/>
              <a:tabLst>
                <a:tab pos="457200" algn="l"/>
              </a:tabLst>
            </a:pPr>
            <a:r>
              <a:rPr lang="en-KE" sz="1600" kern="100" dirty="0">
                <a:effectLst/>
                <a:latin typeface="+mn-lt"/>
                <a:ea typeface="Calibri" panose="020F0502020204030204" pitchFamily="34" charset="0"/>
                <a:cs typeface="Times New Roman" panose="02020603050405020304" pitchFamily="18" charset="0"/>
              </a:rPr>
              <a:t>Tailors interventions to the patient's unique situation</a:t>
            </a:r>
            <a:r>
              <a:rPr lang="en-GB" sz="1600" dirty="0">
                <a:solidFill>
                  <a:schemeClr val="dk1"/>
                </a:solidFill>
              </a:rPr>
              <a:t>(</a:t>
            </a:r>
            <a:r>
              <a:rPr lang="en-GB" sz="1600" dirty="0" err="1">
                <a:solidFill>
                  <a:schemeClr val="dk1"/>
                </a:solidFill>
              </a:rPr>
              <a:t>Sorato</a:t>
            </a:r>
            <a:r>
              <a:rPr lang="en-GB" sz="1600" dirty="0">
                <a:solidFill>
                  <a:schemeClr val="dk1"/>
                </a:solidFill>
              </a:rPr>
              <a:t> et al., 2022).</a:t>
            </a:r>
            <a:endParaRPr lang="en-KE" sz="1600" kern="100" dirty="0">
              <a:effectLst/>
              <a:latin typeface="+mn-lt"/>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Wingdings" panose="05000000000000000000" pitchFamily="2" charset="2"/>
              <a:buChar char="q"/>
              <a:tabLst>
                <a:tab pos="457200" algn="l"/>
              </a:tabLst>
            </a:pPr>
            <a:r>
              <a:rPr lang="en-KE" sz="1600" kern="100" dirty="0">
                <a:effectLst/>
                <a:latin typeface="+mn-lt"/>
                <a:ea typeface="Calibri" panose="020F0502020204030204" pitchFamily="34" charset="0"/>
                <a:cs typeface="Times New Roman" panose="02020603050405020304" pitchFamily="18" charset="0"/>
              </a:rPr>
              <a:t>Emphasizes </a:t>
            </a:r>
            <a:r>
              <a:rPr lang="en-KE" sz="1600" b="1" kern="100" dirty="0">
                <a:effectLst/>
                <a:latin typeface="+mn-lt"/>
                <a:ea typeface="Calibri" panose="020F0502020204030204" pitchFamily="34" charset="0"/>
                <a:cs typeface="Times New Roman" panose="02020603050405020304" pitchFamily="18" charset="0"/>
              </a:rPr>
              <a:t>patient involvement</a:t>
            </a:r>
            <a:r>
              <a:rPr lang="en-KE" sz="1600" kern="100" dirty="0">
                <a:effectLst/>
                <a:latin typeface="+mn-lt"/>
                <a:ea typeface="Calibri" panose="020F0502020204030204" pitchFamily="34" charset="0"/>
                <a:cs typeface="Times New Roman" panose="02020603050405020304" pitchFamily="18" charset="0"/>
              </a:rPr>
              <a:t> in health decisions.</a:t>
            </a:r>
          </a:p>
          <a:p>
            <a:pPr marL="342900" lvl="0" indent="-342900">
              <a:lnSpc>
                <a:spcPct val="115000"/>
              </a:lnSpc>
              <a:spcAft>
                <a:spcPts val="800"/>
              </a:spcAft>
              <a:buSzPts val="1000"/>
              <a:buFont typeface="Wingdings" panose="05000000000000000000" pitchFamily="2" charset="2"/>
              <a:buChar char="q"/>
              <a:tabLst>
                <a:tab pos="457200" algn="l"/>
              </a:tabLst>
            </a:pPr>
            <a:r>
              <a:rPr lang="en-KE" sz="1600" kern="100" dirty="0">
                <a:effectLst/>
                <a:latin typeface="+mn-lt"/>
                <a:ea typeface="Calibri" panose="020F0502020204030204" pitchFamily="34" charset="0"/>
                <a:cs typeface="Times New Roman" panose="02020603050405020304" pitchFamily="18" charset="0"/>
              </a:rPr>
              <a:t>Aims to reduce hospital visits and improve long-term outcomes</a:t>
            </a:r>
            <a:r>
              <a:rPr lang="en-GB" sz="1600" dirty="0">
                <a:solidFill>
                  <a:schemeClr val="dk1"/>
                </a:solidFill>
              </a:rPr>
              <a:t>(</a:t>
            </a:r>
            <a:r>
              <a:rPr lang="en-GB" sz="1600" dirty="0" err="1">
                <a:solidFill>
                  <a:schemeClr val="dk1"/>
                </a:solidFill>
              </a:rPr>
              <a:t>Sorato</a:t>
            </a:r>
            <a:r>
              <a:rPr lang="en-GB" sz="1600" dirty="0">
                <a:solidFill>
                  <a:schemeClr val="dk1"/>
                </a:solidFill>
              </a:rPr>
              <a:t> et al., 2022).</a:t>
            </a:r>
            <a:endParaRPr lang="en-KE" sz="1600" kern="100" dirty="0">
              <a:effectLst/>
              <a:latin typeface="+mn-lt"/>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1BA42D2B-70B4-341C-5055-BF26FBF755A2}"/>
              </a:ext>
            </a:extLst>
          </p:cNvPr>
          <p:cNvPicPr>
            <a:picLocks noChangeAspect="1"/>
          </p:cNvPicPr>
          <p:nvPr/>
        </p:nvPicPr>
        <p:blipFill>
          <a:blip r:embed="rId3"/>
          <a:stretch>
            <a:fillRect/>
          </a:stretch>
        </p:blipFill>
        <p:spPr>
          <a:xfrm>
            <a:off x="5271913" y="1727708"/>
            <a:ext cx="3872088" cy="2561599"/>
          </a:xfrm>
          <a:prstGeom prst="rect">
            <a:avLst/>
          </a:prstGeom>
        </p:spPr>
      </p:pic>
      <p:sp>
        <p:nvSpPr>
          <p:cNvPr id="5" name="TextBox 4">
            <a:extLst>
              <a:ext uri="{FF2B5EF4-FFF2-40B4-BE49-F238E27FC236}">
                <a16:creationId xmlns:a16="http://schemas.microsoft.com/office/drawing/2014/main" id="{B54AB006-4930-CF4C-0B77-8E9E2A579E29}"/>
              </a:ext>
            </a:extLst>
          </p:cNvPr>
          <p:cNvSpPr txBox="1"/>
          <p:nvPr/>
        </p:nvSpPr>
        <p:spPr>
          <a:xfrm>
            <a:off x="5271912" y="4289308"/>
            <a:ext cx="3872088" cy="465127"/>
          </a:xfrm>
          <a:prstGeom prst="rect">
            <a:avLst/>
          </a:prstGeom>
          <a:noFill/>
        </p:spPr>
        <p:txBody>
          <a:bodyPr wrap="square">
            <a:spAutoFit/>
          </a:bodyPr>
          <a:lstStyle/>
          <a:p>
            <a:pPr>
              <a:lnSpc>
                <a:spcPct val="115000"/>
              </a:lnSpc>
              <a:spcAft>
                <a:spcPts val="800"/>
              </a:spcAft>
            </a:pPr>
            <a:r>
              <a:rPr lang="en-KE" sz="1050" i="1" u="sng" kern="100" dirty="0">
                <a:solidFill>
                  <a:srgbClr val="0563C1"/>
                </a:solidFill>
                <a:effectLst/>
                <a:latin typeface="+mn-lt"/>
                <a:ea typeface="Calibri" panose="020F0502020204030204" pitchFamily="34" charset="0"/>
                <a:cs typeface="Times New Roman" panose="02020603050405020304" pitchFamily="18" charset="0"/>
                <a:hlinkClick r:id="rId4"/>
              </a:rPr>
              <a:t>https://www.alliance-scotland.org.uk/past-work-and-projects/scotlands-house-of-care/the-house-of-care-model/</a:t>
            </a:r>
            <a:endParaRPr lang="en-KE" sz="1050" kern="100" dirty="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4224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ct val="48888"/>
              <a:buFont typeface="Arial"/>
              <a:buNone/>
            </a:pPr>
            <a:r>
              <a:rPr lang="en-GB" sz="2400" b="1" dirty="0"/>
              <a:t>Management of High Blood Pressure</a:t>
            </a:r>
            <a:endParaRPr sz="2400" dirty="0"/>
          </a:p>
        </p:txBody>
      </p:sp>
      <p:sp>
        <p:nvSpPr>
          <p:cNvPr id="179" name="Google Shape;179;p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p>
            <a:pPr marL="0" lvl="0" indent="0" algn="just" rtl="0">
              <a:lnSpc>
                <a:spcPct val="90000"/>
              </a:lnSpc>
              <a:spcBef>
                <a:spcPts val="0"/>
              </a:spcBef>
              <a:spcAft>
                <a:spcPts val="0"/>
              </a:spcAft>
              <a:buClr>
                <a:schemeClr val="dk1"/>
              </a:buClr>
              <a:buSzPts val="1100"/>
              <a:buFont typeface="Arial"/>
              <a:buNone/>
            </a:pPr>
            <a:endParaRPr sz="1400" b="1" dirty="0">
              <a:solidFill>
                <a:schemeClr val="dk1"/>
              </a:solidFill>
            </a:endParaRPr>
          </a:p>
          <a:p>
            <a:pPr marL="457200" lvl="0" indent="-304800" algn="just" rtl="0">
              <a:lnSpc>
                <a:spcPct val="90000"/>
              </a:lnSpc>
              <a:spcBef>
                <a:spcPts val="0"/>
              </a:spcBef>
              <a:spcAft>
                <a:spcPts val="0"/>
              </a:spcAft>
              <a:buClr>
                <a:schemeClr val="dk1"/>
              </a:buClr>
              <a:buSzPts val="1200"/>
              <a:buFont typeface="Wingdings" panose="05000000000000000000" pitchFamily="2" charset="2"/>
              <a:buChar char="q"/>
            </a:pPr>
            <a:r>
              <a:rPr lang="en-GB" sz="1100" dirty="0">
                <a:solidFill>
                  <a:schemeClr val="dk1"/>
                </a:solidFill>
              </a:rPr>
              <a:t>According to NICE NG136, lifestyle interventions and medications are used based on the BP measurements and cardiovascular risks (nice.org.uk, 2023).</a:t>
            </a:r>
            <a:endParaRPr sz="1100" dirty="0">
              <a:solidFill>
                <a:schemeClr val="dk1"/>
              </a:solidFill>
            </a:endParaRPr>
          </a:p>
          <a:p>
            <a:pPr marL="457200" lvl="0" indent="-304800" algn="just" rtl="0">
              <a:lnSpc>
                <a:spcPct val="90000"/>
              </a:lnSpc>
              <a:spcBef>
                <a:spcPts val="0"/>
              </a:spcBef>
              <a:spcAft>
                <a:spcPts val="0"/>
              </a:spcAft>
              <a:buClr>
                <a:schemeClr val="dk1"/>
              </a:buClr>
              <a:buSzPts val="1200"/>
              <a:buFont typeface="Wingdings" panose="05000000000000000000" pitchFamily="2" charset="2"/>
              <a:buChar char="q"/>
            </a:pPr>
            <a:r>
              <a:rPr lang="en-GB" sz="1100" dirty="0">
                <a:solidFill>
                  <a:schemeClr val="dk1"/>
                </a:solidFill>
              </a:rPr>
              <a:t>The House of Care in Scotland vision supports person-centred collaborative care and support planning in Primary Care to individuals with long-term conditions (Hendry, 2020).</a:t>
            </a:r>
            <a:endParaRPr sz="1100" dirty="0">
              <a:solidFill>
                <a:schemeClr val="dk1"/>
              </a:solidFill>
            </a:endParaRPr>
          </a:p>
          <a:p>
            <a:pPr marL="457200" lvl="0" indent="-304800" algn="just" rtl="0">
              <a:lnSpc>
                <a:spcPct val="90000"/>
              </a:lnSpc>
              <a:spcBef>
                <a:spcPts val="0"/>
              </a:spcBef>
              <a:spcAft>
                <a:spcPts val="0"/>
              </a:spcAft>
              <a:buClr>
                <a:schemeClr val="dk1"/>
              </a:buClr>
              <a:buSzPts val="1200"/>
              <a:buFont typeface="Wingdings" panose="05000000000000000000" pitchFamily="2" charset="2"/>
              <a:buChar char="q"/>
            </a:pPr>
            <a:r>
              <a:rPr lang="en-GB" sz="1100" dirty="0">
                <a:solidFill>
                  <a:schemeClr val="dk1"/>
                </a:solidFill>
              </a:rPr>
              <a:t>The House of Care Model promotes shared decision making, self-management and individual care planning.</a:t>
            </a:r>
            <a:endParaRPr sz="1100" dirty="0">
              <a:solidFill>
                <a:schemeClr val="dk1"/>
              </a:solidFill>
            </a:endParaRPr>
          </a:p>
          <a:p>
            <a:pPr marL="457200" lvl="0" indent="-304800" algn="just" rtl="0">
              <a:lnSpc>
                <a:spcPct val="90000"/>
              </a:lnSpc>
              <a:spcBef>
                <a:spcPts val="0"/>
              </a:spcBef>
              <a:spcAft>
                <a:spcPts val="0"/>
              </a:spcAft>
              <a:buClr>
                <a:schemeClr val="dk1"/>
              </a:buClr>
              <a:buSzPts val="1200"/>
              <a:buFont typeface="Wingdings" panose="05000000000000000000" pitchFamily="2" charset="2"/>
              <a:buChar char="q"/>
            </a:pPr>
            <a:r>
              <a:rPr lang="en-GB" sz="1100" dirty="0">
                <a:solidFill>
                  <a:schemeClr val="dk1"/>
                </a:solidFill>
              </a:rPr>
              <a:t>The multidisciplinary teams assist in improving the BP control by education, setting goals, and follow-ups.</a:t>
            </a:r>
            <a:endParaRPr sz="1100" dirty="0">
              <a:solidFill>
                <a:schemeClr val="dk1"/>
              </a:solidFill>
            </a:endParaRPr>
          </a:p>
          <a:p>
            <a:pPr marL="0" lvl="0" indent="0" algn="just" rtl="0">
              <a:lnSpc>
                <a:spcPct val="90000"/>
              </a:lnSpc>
              <a:spcBef>
                <a:spcPts val="0"/>
              </a:spcBef>
              <a:spcAft>
                <a:spcPts val="0"/>
              </a:spcAft>
              <a:buClr>
                <a:schemeClr val="dk1"/>
              </a:buClr>
              <a:buSzPts val="1100"/>
              <a:buFont typeface="Arial"/>
              <a:buNone/>
            </a:pPr>
            <a:endParaRPr sz="1200" dirty="0">
              <a:solidFill>
                <a:schemeClr val="dk1"/>
              </a:solidFill>
            </a:endParaRPr>
          </a:p>
          <a:p>
            <a:pPr marL="0" lvl="0" indent="0" algn="l" rtl="0">
              <a:lnSpc>
                <a:spcPct val="90000"/>
              </a:lnSpc>
              <a:spcBef>
                <a:spcPts val="0"/>
              </a:spcBef>
              <a:spcAft>
                <a:spcPts val="1200"/>
              </a:spcAft>
              <a:buSzPts val="1800"/>
              <a:buNone/>
            </a:pPr>
            <a:endParaRPr dirty="0"/>
          </a:p>
        </p:txBody>
      </p:sp>
      <p:pic>
        <p:nvPicPr>
          <p:cNvPr id="180" name="Google Shape;180;p6"/>
          <p:cNvPicPr preferRelativeResize="0"/>
          <p:nvPr/>
        </p:nvPicPr>
        <p:blipFill rotWithShape="1">
          <a:blip r:embed="rId3">
            <a:alphaModFix/>
          </a:blip>
          <a:srcRect/>
          <a:stretch/>
        </p:blipFill>
        <p:spPr>
          <a:xfrm>
            <a:off x="21150" y="2552584"/>
            <a:ext cx="4124833" cy="1744825"/>
          </a:xfrm>
          <a:prstGeom prst="rect">
            <a:avLst/>
          </a:prstGeom>
          <a:noFill/>
          <a:ln>
            <a:noFill/>
          </a:ln>
        </p:spPr>
      </p:pic>
      <p:sp>
        <p:nvSpPr>
          <p:cNvPr id="181" name="Google Shape;181;p6"/>
          <p:cNvSpPr txBox="1"/>
          <p:nvPr/>
        </p:nvSpPr>
        <p:spPr>
          <a:xfrm>
            <a:off x="21150" y="4364784"/>
            <a:ext cx="3033900" cy="33369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600"/>
              <a:buFont typeface="Corbel"/>
              <a:buNone/>
            </a:pPr>
            <a:r>
              <a:rPr lang="en-GB" sz="800" b="0" i="0" u="sng" strike="noStrike" cap="none" dirty="0">
                <a:solidFill>
                  <a:schemeClr val="hlink"/>
                </a:solidFill>
                <a:latin typeface="+mn-lt"/>
                <a:ea typeface="Corbel"/>
                <a:cs typeface="Corbel"/>
                <a:sym typeface="Corbel"/>
                <a:hlinkClick r:id="rId4"/>
              </a:rPr>
              <a:t>https://www.tmh.org/sites/default/files/2024-09/Hypertension%20Banner.png</a:t>
            </a:r>
            <a:r>
              <a:rPr lang="en-GB" sz="800" b="0" i="0" u="none" strike="noStrike" cap="none" dirty="0">
                <a:solidFill>
                  <a:schemeClr val="dk1"/>
                </a:solidFill>
                <a:latin typeface="+mn-lt"/>
                <a:ea typeface="Corbel"/>
                <a:cs typeface="Corbel"/>
                <a:sym typeface="Corbel"/>
              </a:rPr>
              <a:t> </a:t>
            </a:r>
            <a:endParaRPr sz="800" b="0" i="0" u="none" strike="noStrike" cap="none" dirty="0">
              <a:solidFill>
                <a:schemeClr val="dk1"/>
              </a:solidFill>
              <a:latin typeface="+mn-lt"/>
              <a:ea typeface="Corbel"/>
              <a:cs typeface="Corbel"/>
              <a:sym typeface="Corbel"/>
            </a:endParaRPr>
          </a:p>
        </p:txBody>
      </p:sp>
      <p:pic>
        <p:nvPicPr>
          <p:cNvPr id="182" name="Google Shape;182;p6"/>
          <p:cNvPicPr preferRelativeResize="0"/>
          <p:nvPr/>
        </p:nvPicPr>
        <p:blipFill rotWithShape="1">
          <a:blip r:embed="rId5">
            <a:alphaModFix/>
          </a:blip>
          <a:srcRect/>
          <a:stretch/>
        </p:blipFill>
        <p:spPr>
          <a:xfrm>
            <a:off x="4883700" y="2562166"/>
            <a:ext cx="4260300" cy="1725659"/>
          </a:xfrm>
          <a:prstGeom prst="rect">
            <a:avLst/>
          </a:prstGeom>
          <a:noFill/>
          <a:ln>
            <a:noFill/>
          </a:ln>
        </p:spPr>
      </p:pic>
      <p:sp>
        <p:nvSpPr>
          <p:cNvPr id="183" name="Google Shape;183;p6"/>
          <p:cNvSpPr txBox="1"/>
          <p:nvPr/>
        </p:nvSpPr>
        <p:spPr>
          <a:xfrm>
            <a:off x="5798400" y="4174709"/>
            <a:ext cx="3033900" cy="458966"/>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600"/>
              <a:buFont typeface="Corbel"/>
              <a:buNone/>
            </a:pPr>
            <a:r>
              <a:rPr lang="en-GB" sz="500" b="0" i="0" u="sng" strike="noStrike" cap="none" dirty="0">
                <a:solidFill>
                  <a:schemeClr val="hlink"/>
                </a:solidFill>
                <a:latin typeface="+mn-lt"/>
                <a:ea typeface="Corbel"/>
                <a:cs typeface="Corbel"/>
                <a:sym typeface="Corbel"/>
                <a:hlinkClick r:id="rId6"/>
              </a:rPr>
              <a:t>https://www.bhf.org.uk/-/media/images/for-professionals/healthcare-professionals/innovation-in-care/person-centred-care-and-the-house-of-care/person-centred-care_diagram-of-the-house-of-care-framework_770x510.jpg?rev=a09d77ef866a4a6395eaa226df5a9bc8&amp;la=en&amp;h=510&amp;w=770&amp;hash=DB08625640EFB57CF1E7B4DD2993F314</a:t>
            </a:r>
            <a:r>
              <a:rPr lang="en-GB" sz="500" b="0" i="0" u="none" strike="noStrike" cap="none" dirty="0">
                <a:solidFill>
                  <a:schemeClr val="dk1"/>
                </a:solidFill>
                <a:latin typeface="+mn-lt"/>
                <a:ea typeface="Corbel"/>
                <a:cs typeface="Corbel"/>
                <a:sym typeface="Corbel"/>
              </a:rPr>
              <a:t> </a:t>
            </a:r>
            <a:endParaRPr sz="500" b="0" i="0" u="none" strike="noStrike" cap="none" dirty="0">
              <a:solidFill>
                <a:schemeClr val="dk1"/>
              </a:solidFill>
              <a:latin typeface="+mn-lt"/>
              <a:ea typeface="Corbel"/>
              <a:cs typeface="Corbel"/>
              <a:sym typeface="Corbe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ct val="48888"/>
              <a:buFont typeface="Arial"/>
              <a:buNone/>
            </a:pPr>
            <a:r>
              <a:rPr lang="en-GB" sz="2400" b="1" dirty="0"/>
              <a:t>Treatment options available for High Blood Pressure</a:t>
            </a:r>
            <a:endParaRPr sz="2400" dirty="0"/>
          </a:p>
        </p:txBody>
      </p:sp>
      <p:sp>
        <p:nvSpPr>
          <p:cNvPr id="189" name="Google Shape;189;p7"/>
          <p:cNvSpPr txBox="1">
            <a:spLocks noGrp="1"/>
          </p:cNvSpPr>
          <p:nvPr>
            <p:ph type="body" idx="1"/>
          </p:nvPr>
        </p:nvSpPr>
        <p:spPr>
          <a:xfrm>
            <a:off x="0" y="1439786"/>
            <a:ext cx="6344356" cy="3416400"/>
          </a:xfrm>
          <a:prstGeom prst="rect">
            <a:avLst/>
          </a:prstGeom>
          <a:noFill/>
          <a:ln>
            <a:noFill/>
          </a:ln>
        </p:spPr>
        <p:txBody>
          <a:bodyPr spcFirstLastPara="1" wrap="square" lIns="91425" tIns="91425" rIns="91425" bIns="91425" anchor="t" anchorCtr="0">
            <a:noAutofit/>
          </a:bodyPr>
          <a:lstStyle/>
          <a:p>
            <a:pPr marL="171450" lvl="0" indent="-171450" algn="just" rtl="0">
              <a:lnSpc>
                <a:spcPct val="90000"/>
              </a:lnSpc>
              <a:spcBef>
                <a:spcPts val="0"/>
              </a:spcBef>
              <a:spcAft>
                <a:spcPts val="0"/>
              </a:spcAft>
              <a:buClr>
                <a:schemeClr val="dk1"/>
              </a:buClr>
              <a:buSzPts val="1100"/>
              <a:buFont typeface="Wingdings" panose="05000000000000000000" pitchFamily="2" charset="2"/>
              <a:buChar char="q"/>
            </a:pPr>
            <a:endParaRPr sz="1600" b="1" dirty="0">
              <a:solidFill>
                <a:schemeClr val="dk1"/>
              </a:solidFill>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rPr>
              <a:t>Depending on the age and ethnicity, the initial agent will be ACE of ARBs, calcium channel or thiazide diuretics.</a:t>
            </a:r>
            <a:endParaRPr sz="1600" dirty="0">
              <a:solidFill>
                <a:schemeClr val="dk1"/>
              </a:solidFill>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rPr>
              <a:t>The given drugs are angiotensin-converting enzyme (ACE) inhibitors, which are prescribed to treat hypertension (HTN) and other chronic diseases (Cutrell et al., 2023).</a:t>
            </a:r>
            <a:endParaRPr sz="1600" dirty="0">
              <a:solidFill>
                <a:schemeClr val="dk1"/>
              </a:solidFill>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rPr>
              <a:t>Combination therapy is used when targets have not been attained.</a:t>
            </a:r>
            <a:endParaRPr sz="1600" dirty="0">
              <a:solidFill>
                <a:schemeClr val="dk1"/>
              </a:solidFill>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rPr>
              <a:t>The first form of hypertension management is a lifestyle change, which includes weight loss, a healthy eating habit with low sodium consumption and high potassium consumption, physical activities, and restraint or alcohol abuse (Carey et al., 2022).</a:t>
            </a:r>
            <a:endParaRPr sz="1600" dirty="0">
              <a:solidFill>
                <a:schemeClr val="dk1"/>
              </a:solidFill>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rPr>
              <a:t>The treatment also involves structured lifestyle support and regular observation.</a:t>
            </a:r>
            <a:endParaRPr sz="1600" dirty="0">
              <a:solidFill>
                <a:schemeClr val="dk1"/>
              </a:solidFill>
            </a:endParaRPr>
          </a:p>
          <a:p>
            <a:pPr marL="0" lvl="0" indent="0" algn="just" rtl="0">
              <a:lnSpc>
                <a:spcPct val="90000"/>
              </a:lnSpc>
              <a:spcBef>
                <a:spcPts val="0"/>
              </a:spcBef>
              <a:spcAft>
                <a:spcPts val="0"/>
              </a:spcAft>
              <a:buClr>
                <a:schemeClr val="dk1"/>
              </a:buClr>
              <a:buSzPts val="1100"/>
              <a:buNone/>
            </a:pPr>
            <a:endParaRPr sz="1600" dirty="0">
              <a:solidFill>
                <a:schemeClr val="dk1"/>
              </a:solidFill>
            </a:endParaRPr>
          </a:p>
          <a:p>
            <a:pPr marL="171450" lvl="0" indent="-171450" algn="l" rtl="0">
              <a:lnSpc>
                <a:spcPct val="90000"/>
              </a:lnSpc>
              <a:spcBef>
                <a:spcPts val="0"/>
              </a:spcBef>
              <a:spcAft>
                <a:spcPts val="1200"/>
              </a:spcAft>
              <a:buSzPts val="1800"/>
              <a:buFont typeface="Wingdings" panose="05000000000000000000" pitchFamily="2" charset="2"/>
              <a:buChar char="q"/>
            </a:pPr>
            <a:endParaRPr sz="1600" dirty="0"/>
          </a:p>
        </p:txBody>
      </p:sp>
      <p:sp>
        <p:nvSpPr>
          <p:cNvPr id="3" name="TextBox 2">
            <a:extLst>
              <a:ext uri="{FF2B5EF4-FFF2-40B4-BE49-F238E27FC236}">
                <a16:creationId xmlns:a16="http://schemas.microsoft.com/office/drawing/2014/main" id="{CAD506A6-46E6-4CA0-2A8A-3F29CB632350}"/>
              </a:ext>
            </a:extLst>
          </p:cNvPr>
          <p:cNvSpPr txBox="1"/>
          <p:nvPr/>
        </p:nvSpPr>
        <p:spPr>
          <a:xfrm>
            <a:off x="6344356" y="4140642"/>
            <a:ext cx="2799644" cy="559897"/>
          </a:xfrm>
          <a:prstGeom prst="rect">
            <a:avLst/>
          </a:prstGeom>
          <a:noFill/>
        </p:spPr>
        <p:txBody>
          <a:bodyPr wrap="square">
            <a:spAutoFit/>
          </a:bodyPr>
          <a:lstStyle/>
          <a:p>
            <a:pPr>
              <a:lnSpc>
                <a:spcPct val="115000"/>
              </a:lnSpc>
              <a:spcAft>
                <a:spcPts val="800"/>
              </a:spcAft>
            </a:pPr>
            <a:r>
              <a:rPr lang="en-KE" sz="900" i="1"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https://www.medanta.org/patient-education-blog/what-are-the-treatment-options-for-high-blood-pressure</a:t>
            </a:r>
            <a:endParaRPr lang="en-KE" sz="9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6634D4A3-5184-28AF-99D7-E6C3E58601E3}"/>
              </a:ext>
            </a:extLst>
          </p:cNvPr>
          <p:cNvPicPr>
            <a:picLocks noChangeAspect="1"/>
          </p:cNvPicPr>
          <p:nvPr/>
        </p:nvPicPr>
        <p:blipFill>
          <a:blip r:embed="rId4"/>
          <a:stretch>
            <a:fillRect/>
          </a:stretch>
        </p:blipFill>
        <p:spPr>
          <a:xfrm>
            <a:off x="6344356" y="1439786"/>
            <a:ext cx="2513894" cy="270085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8"/>
          <p:cNvSpPr txBox="1">
            <a:spLocks noGrp="1"/>
          </p:cNvSpPr>
          <p:nvPr>
            <p:ph type="title"/>
          </p:nvPr>
        </p:nvSpPr>
        <p:spPr>
          <a:xfrm>
            <a:off x="311700" y="445024"/>
            <a:ext cx="8520600" cy="942423"/>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Highlighting the comorbidities that can accompany High Blood Pressure</a:t>
            </a:r>
            <a:endParaRPr sz="2400" dirty="0"/>
          </a:p>
        </p:txBody>
      </p:sp>
      <p:sp>
        <p:nvSpPr>
          <p:cNvPr id="195" name="Google Shape;195;p8"/>
          <p:cNvSpPr txBox="1">
            <a:spLocks noGrp="1"/>
          </p:cNvSpPr>
          <p:nvPr>
            <p:ph type="body" idx="1"/>
          </p:nvPr>
        </p:nvSpPr>
        <p:spPr>
          <a:xfrm>
            <a:off x="-646" y="1429962"/>
            <a:ext cx="3816290" cy="3416400"/>
          </a:xfrm>
          <a:prstGeom prst="rect">
            <a:avLst/>
          </a:prstGeom>
          <a:noFill/>
          <a:ln>
            <a:noFill/>
          </a:ln>
        </p:spPr>
        <p:txBody>
          <a:bodyPr spcFirstLastPara="1" wrap="square" lIns="91425" tIns="91425" rIns="91425" bIns="91425" anchor="t" anchorCtr="0">
            <a:noAutofit/>
          </a:bodyPr>
          <a:lstStyle/>
          <a:p>
            <a:pPr marL="171450" lvl="0" indent="-171450" algn="just" rtl="0">
              <a:lnSpc>
                <a:spcPct val="90000"/>
              </a:lnSpc>
              <a:spcBef>
                <a:spcPts val="0"/>
              </a:spcBef>
              <a:spcAft>
                <a:spcPts val="0"/>
              </a:spcAft>
              <a:buClr>
                <a:schemeClr val="dk1"/>
              </a:buClr>
              <a:buSzPts val="1100"/>
              <a:buFont typeface="Wingdings" panose="05000000000000000000" pitchFamily="2" charset="2"/>
              <a:buChar char="q"/>
            </a:pPr>
            <a:endParaRPr sz="1600" b="1" dirty="0">
              <a:solidFill>
                <a:schemeClr val="dk1"/>
              </a:solidFill>
            </a:endParaRPr>
          </a:p>
          <a:p>
            <a:pPr lvl="0" algn="just" rtl="0">
              <a:lnSpc>
                <a:spcPct val="90000"/>
              </a:lnSpc>
              <a:spcBef>
                <a:spcPts val="0"/>
              </a:spcBef>
              <a:spcAft>
                <a:spcPts val="0"/>
              </a:spcAft>
              <a:buClr>
                <a:schemeClr val="dk1"/>
              </a:buClr>
              <a:buSzPts val="1800"/>
              <a:buFont typeface="Wingdings" panose="05000000000000000000" pitchFamily="2" charset="2"/>
              <a:buChar char="q"/>
            </a:pPr>
            <a:r>
              <a:rPr lang="en-GB" sz="1600" dirty="0">
                <a:solidFill>
                  <a:schemeClr val="dk1"/>
                </a:solidFill>
              </a:rPr>
              <a:t>High blood pressure is a risk factor for stroke, heart failure and myocardial infarction.</a:t>
            </a:r>
            <a:endParaRPr sz="1600" dirty="0">
              <a:solidFill>
                <a:schemeClr val="dk1"/>
              </a:solidFill>
            </a:endParaRPr>
          </a:p>
          <a:p>
            <a:pPr lvl="0" algn="just" rtl="0">
              <a:lnSpc>
                <a:spcPct val="90000"/>
              </a:lnSpc>
              <a:spcBef>
                <a:spcPts val="0"/>
              </a:spcBef>
              <a:spcAft>
                <a:spcPts val="0"/>
              </a:spcAft>
              <a:buClr>
                <a:schemeClr val="dk1"/>
              </a:buClr>
              <a:buSzPts val="1800"/>
              <a:buFont typeface="Wingdings" panose="05000000000000000000" pitchFamily="2" charset="2"/>
              <a:buChar char="q"/>
            </a:pPr>
            <a:r>
              <a:rPr lang="en-GB" sz="1600" dirty="0">
                <a:solidFill>
                  <a:schemeClr val="dk1"/>
                </a:solidFill>
              </a:rPr>
              <a:t>Hypertension is the most common risk factor for the development of hypertensive heart disease (Masenga and Kirabo, 2023).</a:t>
            </a:r>
            <a:endParaRPr sz="1600" dirty="0">
              <a:solidFill>
                <a:schemeClr val="dk1"/>
              </a:solidFill>
            </a:endParaRPr>
          </a:p>
          <a:p>
            <a:pPr lvl="0" algn="just" rtl="0">
              <a:lnSpc>
                <a:spcPct val="90000"/>
              </a:lnSpc>
              <a:spcBef>
                <a:spcPts val="0"/>
              </a:spcBef>
              <a:spcAft>
                <a:spcPts val="0"/>
              </a:spcAft>
              <a:buClr>
                <a:schemeClr val="dk1"/>
              </a:buClr>
              <a:buSzPts val="1800"/>
              <a:buFont typeface="Wingdings" panose="05000000000000000000" pitchFamily="2" charset="2"/>
              <a:buChar char="q"/>
            </a:pPr>
            <a:r>
              <a:rPr lang="en-GB" sz="1600" dirty="0">
                <a:solidFill>
                  <a:schemeClr val="dk1"/>
                </a:solidFill>
              </a:rPr>
              <a:t>It is normally accompanied by diabetes, chronic renal illness, as well as obesity.</a:t>
            </a:r>
            <a:endParaRPr sz="1600" dirty="0">
              <a:solidFill>
                <a:schemeClr val="dk1"/>
              </a:solidFill>
            </a:endParaRPr>
          </a:p>
          <a:p>
            <a:pPr lvl="0" algn="just" rtl="0">
              <a:lnSpc>
                <a:spcPct val="90000"/>
              </a:lnSpc>
              <a:spcBef>
                <a:spcPts val="0"/>
              </a:spcBef>
              <a:spcAft>
                <a:spcPts val="0"/>
              </a:spcAft>
              <a:buClr>
                <a:schemeClr val="dk1"/>
              </a:buClr>
              <a:buSzPts val="1800"/>
              <a:buFont typeface="Wingdings" panose="05000000000000000000" pitchFamily="2" charset="2"/>
              <a:buChar char="q"/>
            </a:pPr>
            <a:r>
              <a:rPr lang="en-GB" sz="1600" dirty="0">
                <a:solidFill>
                  <a:schemeClr val="dk1"/>
                </a:solidFill>
              </a:rPr>
              <a:t>These comorbid conditions worsen the prognosis; they require the multiservice coordination of care.</a:t>
            </a:r>
            <a:endParaRPr sz="1600" dirty="0">
              <a:solidFill>
                <a:schemeClr val="dk1"/>
              </a:solidFill>
            </a:endParaRPr>
          </a:p>
          <a:p>
            <a:pPr marL="171450" lvl="0" indent="-171450" algn="just" rtl="0">
              <a:lnSpc>
                <a:spcPct val="90000"/>
              </a:lnSpc>
              <a:spcBef>
                <a:spcPts val="0"/>
              </a:spcBef>
              <a:spcAft>
                <a:spcPts val="0"/>
              </a:spcAft>
              <a:buSzPts val="1800"/>
              <a:buFont typeface="Wingdings" panose="05000000000000000000" pitchFamily="2" charset="2"/>
              <a:buChar char="q"/>
            </a:pPr>
            <a:endParaRPr sz="1600" dirty="0">
              <a:solidFill>
                <a:schemeClr val="dk1"/>
              </a:solidFill>
            </a:endParaRPr>
          </a:p>
          <a:p>
            <a:pPr marL="171450" lvl="0" indent="-171450" algn="just" rtl="0">
              <a:lnSpc>
                <a:spcPct val="90000"/>
              </a:lnSpc>
              <a:spcBef>
                <a:spcPts val="0"/>
              </a:spcBef>
              <a:spcAft>
                <a:spcPts val="0"/>
              </a:spcAft>
              <a:buClr>
                <a:schemeClr val="dk1"/>
              </a:buClr>
              <a:buSzPts val="1100"/>
              <a:buFont typeface="Wingdings" panose="05000000000000000000" pitchFamily="2" charset="2"/>
              <a:buChar char="q"/>
            </a:pPr>
            <a:endParaRPr sz="1600" dirty="0">
              <a:solidFill>
                <a:schemeClr val="dk1"/>
              </a:solidFill>
            </a:endParaRPr>
          </a:p>
          <a:p>
            <a:pPr marL="171450" lvl="0" indent="-171450" algn="l" rtl="0">
              <a:lnSpc>
                <a:spcPct val="90000"/>
              </a:lnSpc>
              <a:spcBef>
                <a:spcPts val="0"/>
              </a:spcBef>
              <a:spcAft>
                <a:spcPts val="1200"/>
              </a:spcAft>
              <a:buSzPts val="1800"/>
              <a:buFont typeface="Wingdings" panose="05000000000000000000" pitchFamily="2" charset="2"/>
              <a:buChar char="q"/>
            </a:pPr>
            <a:endParaRPr sz="1600" dirty="0"/>
          </a:p>
        </p:txBody>
      </p:sp>
      <p:pic>
        <p:nvPicPr>
          <p:cNvPr id="196" name="Google Shape;196;p8"/>
          <p:cNvPicPr preferRelativeResize="0"/>
          <p:nvPr/>
        </p:nvPicPr>
        <p:blipFill rotWithShape="1">
          <a:blip r:embed="rId3">
            <a:alphaModFix/>
          </a:blip>
          <a:srcRect/>
          <a:stretch/>
        </p:blipFill>
        <p:spPr>
          <a:xfrm>
            <a:off x="3815644" y="1387449"/>
            <a:ext cx="5175958" cy="3058725"/>
          </a:xfrm>
          <a:prstGeom prst="rect">
            <a:avLst/>
          </a:prstGeom>
          <a:noFill/>
          <a:ln>
            <a:noFill/>
          </a:ln>
        </p:spPr>
      </p:pic>
      <p:sp>
        <p:nvSpPr>
          <p:cNvPr id="197" name="Google Shape;197;p8"/>
          <p:cNvSpPr txBox="1"/>
          <p:nvPr/>
        </p:nvSpPr>
        <p:spPr>
          <a:xfrm>
            <a:off x="5486622" y="4446175"/>
            <a:ext cx="3033900" cy="2523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500"/>
              <a:buFont typeface="Corbel"/>
              <a:buNone/>
            </a:pPr>
            <a:r>
              <a:rPr lang="en-GB" sz="500" b="0" i="0" u="sng" strike="noStrike" cap="none" dirty="0">
                <a:solidFill>
                  <a:schemeClr val="hlink"/>
                </a:solidFill>
                <a:latin typeface="Corbel"/>
                <a:ea typeface="Corbel"/>
                <a:cs typeface="Corbel"/>
                <a:sym typeface="Corbel"/>
                <a:hlinkClick r:id="rId4"/>
              </a:rPr>
              <a:t>https://upload.wikimedia.org/wikipedia/commons/8/87/Main_complications_of_persistent_high_blood_pressure.svg</a:t>
            </a:r>
            <a:r>
              <a:rPr lang="en-GB" sz="500" b="0" i="0" u="none" strike="noStrike" cap="none" dirty="0">
                <a:solidFill>
                  <a:schemeClr val="dk1"/>
                </a:solidFill>
                <a:latin typeface="Corbel"/>
                <a:ea typeface="Corbel"/>
                <a:cs typeface="Corbel"/>
                <a:sym typeface="Corbel"/>
              </a:rPr>
              <a:t> </a:t>
            </a:r>
            <a:endParaRPr sz="500" b="0" i="0" u="none" strike="noStrike" cap="none" dirty="0">
              <a:solidFill>
                <a:schemeClr val="dk1"/>
              </a:solidFill>
              <a:latin typeface="Corbel"/>
              <a:ea typeface="Corbel"/>
              <a:cs typeface="Corbel"/>
              <a:sym typeface="Corbe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g3a189620342_0_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Contd.</a:t>
            </a:r>
            <a:endParaRPr sz="2400" dirty="0"/>
          </a:p>
        </p:txBody>
      </p:sp>
      <p:sp>
        <p:nvSpPr>
          <p:cNvPr id="203" name="Google Shape;203;g3a189620342_0_14"/>
          <p:cNvSpPr txBox="1">
            <a:spLocks noGrp="1"/>
          </p:cNvSpPr>
          <p:nvPr>
            <p:ph type="body" idx="1"/>
          </p:nvPr>
        </p:nvSpPr>
        <p:spPr>
          <a:xfrm>
            <a:off x="0" y="1365176"/>
            <a:ext cx="4301067" cy="3416400"/>
          </a:xfrm>
          <a:prstGeom prst="rect">
            <a:avLst/>
          </a:prstGeom>
          <a:noFill/>
          <a:ln>
            <a:noFill/>
          </a:ln>
        </p:spPr>
        <p:txBody>
          <a:bodyPr spcFirstLastPara="1" wrap="square" lIns="91425" tIns="91425" rIns="91425" bIns="91425" anchor="t" anchorCtr="0">
            <a:noAutofit/>
          </a:bodyPr>
          <a:lstStyle/>
          <a:p>
            <a:pPr marL="171450" lvl="0" indent="-171450" algn="just" rtl="0">
              <a:lnSpc>
                <a:spcPct val="90000"/>
              </a:lnSpc>
              <a:spcBef>
                <a:spcPts val="0"/>
              </a:spcBef>
              <a:spcAft>
                <a:spcPts val="0"/>
              </a:spcAft>
              <a:buClr>
                <a:schemeClr val="dk1"/>
              </a:buClr>
              <a:buSzPts val="1100"/>
              <a:buFont typeface="Wingdings" panose="05000000000000000000" pitchFamily="2" charset="2"/>
              <a:buChar char="q"/>
            </a:pPr>
            <a:endParaRPr sz="1600" b="1" dirty="0">
              <a:solidFill>
                <a:schemeClr val="dk1"/>
              </a:solidFill>
            </a:endParaRPr>
          </a:p>
          <a:p>
            <a:pPr marL="457200" lvl="0" indent="-361950" algn="just" rtl="0">
              <a:lnSpc>
                <a:spcPct val="90000"/>
              </a:lnSpc>
              <a:spcBef>
                <a:spcPts val="0"/>
              </a:spcBef>
              <a:spcAft>
                <a:spcPts val="0"/>
              </a:spcAft>
              <a:buClr>
                <a:schemeClr val="dk1"/>
              </a:buClr>
              <a:buSzPts val="2100"/>
              <a:buFont typeface="Wingdings" panose="05000000000000000000" pitchFamily="2" charset="2"/>
              <a:buChar char="q"/>
            </a:pPr>
            <a:r>
              <a:rPr lang="en-GB" sz="1600" b="1" dirty="0">
                <a:solidFill>
                  <a:schemeClr val="dk1"/>
                </a:solidFill>
              </a:rPr>
              <a:t>Stroke: </a:t>
            </a:r>
            <a:r>
              <a:rPr lang="en-GB" sz="1600" dirty="0">
                <a:solidFill>
                  <a:schemeClr val="dk1"/>
                </a:solidFill>
              </a:rPr>
              <a:t>Hypertension is leading prevalent causes of stroke. </a:t>
            </a:r>
            <a:endParaRPr sz="1600" dirty="0">
              <a:solidFill>
                <a:schemeClr val="dk1"/>
              </a:solidFill>
            </a:endParaRPr>
          </a:p>
          <a:p>
            <a:pPr marL="457200" lvl="0" indent="-361950" algn="just" rtl="0">
              <a:lnSpc>
                <a:spcPct val="90000"/>
              </a:lnSpc>
              <a:spcBef>
                <a:spcPts val="0"/>
              </a:spcBef>
              <a:spcAft>
                <a:spcPts val="0"/>
              </a:spcAft>
              <a:buClr>
                <a:schemeClr val="dk1"/>
              </a:buClr>
              <a:buSzPts val="2100"/>
              <a:buFont typeface="Wingdings" panose="05000000000000000000" pitchFamily="2" charset="2"/>
              <a:buChar char="q"/>
            </a:pPr>
            <a:r>
              <a:rPr lang="en-GB" sz="1600" b="1" dirty="0">
                <a:solidFill>
                  <a:schemeClr val="dk1"/>
                </a:solidFill>
              </a:rPr>
              <a:t>Heart failure: </a:t>
            </a:r>
            <a:r>
              <a:rPr lang="en-GB" sz="1600" dirty="0">
                <a:solidFill>
                  <a:schemeClr val="dk1"/>
                </a:solidFill>
              </a:rPr>
              <a:t>Long-term hypertension leads to heart failure. </a:t>
            </a:r>
            <a:endParaRPr sz="1600" dirty="0">
              <a:solidFill>
                <a:schemeClr val="dk1"/>
              </a:solidFill>
            </a:endParaRPr>
          </a:p>
          <a:p>
            <a:pPr marL="457200" lvl="0" indent="-361950" algn="just" rtl="0">
              <a:lnSpc>
                <a:spcPct val="90000"/>
              </a:lnSpc>
              <a:spcBef>
                <a:spcPts val="0"/>
              </a:spcBef>
              <a:spcAft>
                <a:spcPts val="0"/>
              </a:spcAft>
              <a:buClr>
                <a:schemeClr val="dk1"/>
              </a:buClr>
              <a:buSzPts val="2100"/>
              <a:buFont typeface="Wingdings" panose="05000000000000000000" pitchFamily="2" charset="2"/>
              <a:buChar char="q"/>
            </a:pPr>
            <a:r>
              <a:rPr lang="en-GB" sz="1600" b="1" dirty="0">
                <a:solidFill>
                  <a:schemeClr val="dk1"/>
                </a:solidFill>
              </a:rPr>
              <a:t>Chronic kidney diseases: </a:t>
            </a:r>
            <a:r>
              <a:rPr lang="en-GB" sz="1600" dirty="0">
                <a:solidFill>
                  <a:schemeClr val="dk1"/>
                </a:solidFill>
              </a:rPr>
              <a:t>Hypertension is the key causes of several Kidney issues. </a:t>
            </a:r>
            <a:endParaRPr sz="1600" dirty="0">
              <a:solidFill>
                <a:schemeClr val="dk1"/>
              </a:solidFill>
            </a:endParaRPr>
          </a:p>
          <a:p>
            <a:pPr marL="457200" lvl="0" indent="-361950" algn="just" rtl="0">
              <a:lnSpc>
                <a:spcPct val="90000"/>
              </a:lnSpc>
              <a:spcBef>
                <a:spcPts val="0"/>
              </a:spcBef>
              <a:spcAft>
                <a:spcPts val="0"/>
              </a:spcAft>
              <a:buClr>
                <a:schemeClr val="dk1"/>
              </a:buClr>
              <a:buSzPts val="2100"/>
              <a:buFont typeface="Wingdings" panose="05000000000000000000" pitchFamily="2" charset="2"/>
              <a:buChar char="q"/>
            </a:pPr>
            <a:r>
              <a:rPr lang="en-GB" sz="1600" b="1" dirty="0">
                <a:solidFill>
                  <a:schemeClr val="dk1"/>
                </a:solidFill>
              </a:rPr>
              <a:t>Diabetes: </a:t>
            </a:r>
            <a:r>
              <a:rPr lang="en-GB" sz="1600" dirty="0">
                <a:solidFill>
                  <a:schemeClr val="dk1"/>
                </a:solidFill>
              </a:rPr>
              <a:t>Diabetes and hypertension often occur together. </a:t>
            </a:r>
            <a:endParaRPr sz="1600" dirty="0">
              <a:solidFill>
                <a:schemeClr val="dk1"/>
              </a:solidFill>
            </a:endParaRPr>
          </a:p>
          <a:p>
            <a:pPr marL="171450" lvl="0" indent="-171450" algn="just" rtl="0">
              <a:lnSpc>
                <a:spcPct val="90000"/>
              </a:lnSpc>
              <a:spcBef>
                <a:spcPts val="0"/>
              </a:spcBef>
              <a:spcAft>
                <a:spcPts val="0"/>
              </a:spcAft>
              <a:buClr>
                <a:schemeClr val="dk1"/>
              </a:buClr>
              <a:buSzPts val="1100"/>
              <a:buFont typeface="Wingdings" panose="05000000000000000000" pitchFamily="2" charset="2"/>
              <a:buChar char="q"/>
            </a:pPr>
            <a:endParaRPr sz="1600" dirty="0">
              <a:solidFill>
                <a:schemeClr val="dk1"/>
              </a:solidFill>
            </a:endParaRPr>
          </a:p>
          <a:p>
            <a:pPr marL="171450" lvl="0" indent="-171450" algn="l" rtl="0">
              <a:lnSpc>
                <a:spcPct val="90000"/>
              </a:lnSpc>
              <a:spcBef>
                <a:spcPts val="0"/>
              </a:spcBef>
              <a:spcAft>
                <a:spcPts val="1200"/>
              </a:spcAft>
              <a:buSzPts val="1800"/>
              <a:buFont typeface="Wingdings" panose="05000000000000000000" pitchFamily="2" charset="2"/>
              <a:buChar char="q"/>
            </a:pPr>
            <a:endParaRPr sz="1600" dirty="0"/>
          </a:p>
        </p:txBody>
      </p:sp>
      <p:sp>
        <p:nvSpPr>
          <p:cNvPr id="204" name="Google Shape;204;g3a189620342_0_14"/>
          <p:cNvSpPr txBox="1"/>
          <p:nvPr/>
        </p:nvSpPr>
        <p:spPr>
          <a:xfrm>
            <a:off x="5509200" y="4720212"/>
            <a:ext cx="3033900" cy="252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hlink"/>
              </a:buClr>
              <a:buSzPts val="500"/>
              <a:buFont typeface="Corbel"/>
              <a:buNone/>
            </a:pPr>
            <a:r>
              <a:rPr lang="en-GB" sz="500" b="0" i="0" u="sng" strike="noStrike" cap="none" dirty="0">
                <a:solidFill>
                  <a:schemeClr val="hlink"/>
                </a:solidFill>
                <a:latin typeface="Corbel"/>
                <a:ea typeface="Corbel"/>
                <a:cs typeface="Corbel"/>
                <a:sym typeface="Corbel"/>
                <a:hlinkClick r:id="rId3"/>
              </a:rPr>
              <a:t>https://pn.bmj.com/content/practneurol/25/2/143/F1.large.jpg</a:t>
            </a:r>
            <a:r>
              <a:rPr lang="en-GB" sz="500" b="0" i="0" u="none" strike="noStrike" cap="none" dirty="0">
                <a:solidFill>
                  <a:schemeClr val="dk1"/>
                </a:solidFill>
                <a:latin typeface="Corbel"/>
                <a:ea typeface="Corbel"/>
                <a:cs typeface="Corbel"/>
                <a:sym typeface="Corbel"/>
              </a:rPr>
              <a:t> </a:t>
            </a:r>
            <a:endParaRPr sz="500" b="0" i="0" u="none" strike="noStrike" cap="none" dirty="0">
              <a:solidFill>
                <a:schemeClr val="dk1"/>
              </a:solidFill>
              <a:latin typeface="Corbel"/>
              <a:ea typeface="Corbel"/>
              <a:cs typeface="Corbel"/>
              <a:sym typeface="Corbel"/>
            </a:endParaRPr>
          </a:p>
        </p:txBody>
      </p:sp>
      <p:pic>
        <p:nvPicPr>
          <p:cNvPr id="205" name="Google Shape;205;g3a189620342_0_14"/>
          <p:cNvPicPr preferRelativeResize="0"/>
          <p:nvPr/>
        </p:nvPicPr>
        <p:blipFill rotWithShape="1">
          <a:blip r:embed="rId4">
            <a:alphaModFix/>
          </a:blip>
          <a:srcRect/>
          <a:stretch/>
        </p:blipFill>
        <p:spPr>
          <a:xfrm>
            <a:off x="4572000" y="1365176"/>
            <a:ext cx="4199476" cy="32026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15000"/>
              </a:lnSpc>
              <a:spcBef>
                <a:spcPts val="0"/>
              </a:spcBef>
              <a:spcAft>
                <a:spcPts val="0"/>
              </a:spcAft>
              <a:buClr>
                <a:schemeClr val="dk1"/>
              </a:buClr>
              <a:buSzPct val="48888"/>
              <a:buFont typeface="Arial"/>
              <a:buNone/>
            </a:pPr>
            <a:r>
              <a:rPr lang="en-GB" sz="2500" b="1" dirty="0"/>
              <a:t>Prevention strategies for High Blood Pressure </a:t>
            </a:r>
            <a:endParaRPr sz="2500" dirty="0"/>
          </a:p>
        </p:txBody>
      </p:sp>
      <p:sp>
        <p:nvSpPr>
          <p:cNvPr id="211" name="Google Shape;211;p9"/>
          <p:cNvSpPr txBox="1">
            <a:spLocks noGrp="1"/>
          </p:cNvSpPr>
          <p:nvPr>
            <p:ph type="body" idx="1"/>
          </p:nvPr>
        </p:nvSpPr>
        <p:spPr>
          <a:xfrm>
            <a:off x="0" y="1469964"/>
            <a:ext cx="3684567" cy="3416400"/>
          </a:xfrm>
          <a:prstGeom prst="rect">
            <a:avLst/>
          </a:prstGeom>
          <a:noFill/>
          <a:ln>
            <a:noFill/>
          </a:ln>
        </p:spPr>
        <p:txBody>
          <a:bodyPr spcFirstLastPara="1" wrap="square" lIns="91425" tIns="91425" rIns="91425" bIns="91425" anchor="t" anchorCtr="0">
            <a:noAutofit/>
          </a:bodyPr>
          <a:lstStyle/>
          <a:p>
            <a:pPr marL="342900" lvl="0" rtl="0">
              <a:lnSpc>
                <a:spcPct val="90000"/>
              </a:lnSpc>
              <a:spcBef>
                <a:spcPts val="0"/>
              </a:spcBef>
              <a:spcAft>
                <a:spcPts val="0"/>
              </a:spcAft>
              <a:buClr>
                <a:schemeClr val="dk1"/>
              </a:buClr>
              <a:buSzPts val="1100"/>
              <a:buFont typeface="Wingdings" panose="05000000000000000000" pitchFamily="2" charset="2"/>
              <a:buChar char="q"/>
            </a:pPr>
            <a:endParaRPr sz="1600" b="1" dirty="0">
              <a:solidFill>
                <a:schemeClr val="dk1"/>
              </a:solidFill>
            </a:endParaRPr>
          </a:p>
          <a:p>
            <a:pPr marL="457200" lvl="0" indent="-361950" rtl="0">
              <a:lnSpc>
                <a:spcPct val="90000"/>
              </a:lnSpc>
              <a:spcBef>
                <a:spcPts val="0"/>
              </a:spcBef>
              <a:spcAft>
                <a:spcPts val="0"/>
              </a:spcAft>
              <a:buClr>
                <a:schemeClr val="dk1"/>
              </a:buClr>
              <a:buSzPts val="2100"/>
              <a:buFont typeface="Wingdings" panose="05000000000000000000" pitchFamily="2" charset="2"/>
              <a:buChar char="q"/>
            </a:pPr>
            <a:r>
              <a:rPr lang="en-GB" sz="1600" dirty="0">
                <a:solidFill>
                  <a:schemeClr val="dk1"/>
                </a:solidFill>
              </a:rPr>
              <a:t>Restrict salt and weight, exercise.</a:t>
            </a:r>
            <a:endParaRPr sz="1600" dirty="0">
              <a:solidFill>
                <a:schemeClr val="dk1"/>
              </a:solidFill>
            </a:endParaRPr>
          </a:p>
          <a:p>
            <a:pPr marL="457200" lvl="0" indent="-361950" rtl="0">
              <a:lnSpc>
                <a:spcPct val="90000"/>
              </a:lnSpc>
              <a:spcBef>
                <a:spcPts val="0"/>
              </a:spcBef>
              <a:spcAft>
                <a:spcPts val="0"/>
              </a:spcAft>
              <a:buClr>
                <a:schemeClr val="dk1"/>
              </a:buClr>
              <a:buSzPts val="2100"/>
              <a:buFont typeface="Wingdings" panose="05000000000000000000" pitchFamily="2" charset="2"/>
              <a:buChar char="q"/>
            </a:pPr>
            <a:r>
              <a:rPr lang="en-GB" sz="1600" dirty="0">
                <a:solidFill>
                  <a:schemeClr val="dk1"/>
                </a:solidFill>
              </a:rPr>
              <a:t>Hypertension management should be based on a holistic perspective of personal and population prevention, and non-pharmacological interventions are to be implemented across the lifespan (Zhou et al., 2021).</a:t>
            </a:r>
            <a:endParaRPr sz="1600" dirty="0">
              <a:solidFill>
                <a:schemeClr val="dk1"/>
              </a:solidFill>
            </a:endParaRPr>
          </a:p>
          <a:p>
            <a:pPr marL="457200" lvl="0" indent="-361950" rtl="0">
              <a:lnSpc>
                <a:spcPct val="90000"/>
              </a:lnSpc>
              <a:spcBef>
                <a:spcPts val="0"/>
              </a:spcBef>
              <a:spcAft>
                <a:spcPts val="0"/>
              </a:spcAft>
              <a:buClr>
                <a:schemeClr val="dk1"/>
              </a:buClr>
              <a:buSzPts val="2100"/>
              <a:buFont typeface="Wingdings" panose="05000000000000000000" pitchFamily="2" charset="2"/>
              <a:buChar char="q"/>
            </a:pPr>
            <a:r>
              <a:rPr lang="en-GB" sz="1600" dirty="0">
                <a:solidFill>
                  <a:schemeClr val="dk1"/>
                </a:solidFill>
              </a:rPr>
              <a:t>Limit alcohol, stop smoking, and follow either the DASH or Mediterranean-based diet.</a:t>
            </a:r>
            <a:endParaRPr sz="1600" dirty="0">
              <a:solidFill>
                <a:schemeClr val="dk1"/>
              </a:solidFill>
            </a:endParaRPr>
          </a:p>
        </p:txBody>
      </p:sp>
      <p:sp>
        <p:nvSpPr>
          <p:cNvPr id="3" name="TextBox 2">
            <a:extLst>
              <a:ext uri="{FF2B5EF4-FFF2-40B4-BE49-F238E27FC236}">
                <a16:creationId xmlns:a16="http://schemas.microsoft.com/office/drawing/2014/main" id="{6772F986-F172-F207-3FE4-8A2C58910E2E}"/>
              </a:ext>
            </a:extLst>
          </p:cNvPr>
          <p:cNvSpPr txBox="1"/>
          <p:nvPr/>
        </p:nvSpPr>
        <p:spPr>
          <a:xfrm>
            <a:off x="4746978" y="3964124"/>
            <a:ext cx="4397022" cy="922240"/>
          </a:xfrm>
          <a:prstGeom prst="rect">
            <a:avLst/>
          </a:prstGeom>
          <a:noFill/>
        </p:spPr>
        <p:txBody>
          <a:bodyPr wrap="square">
            <a:spAutoFit/>
          </a:bodyPr>
          <a:lstStyle/>
          <a:p>
            <a:pPr>
              <a:lnSpc>
                <a:spcPct val="115000"/>
              </a:lnSpc>
              <a:spcAft>
                <a:spcPts val="800"/>
              </a:spcAft>
            </a:pPr>
            <a:r>
              <a:rPr lang="en-KE" sz="1400" i="1"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https://www.pcrm.org/news/blog/lower-your-blood-pressure-naturally</a:t>
            </a:r>
            <a:endParaRPr lang="en-KE"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KE" sz="1400" i="1" kern="100" dirty="0">
                <a:effectLst/>
                <a:latin typeface="Arial" panose="020B0604020202020204" pitchFamily="34" charset="0"/>
                <a:ea typeface="Calibri" panose="020F0502020204030204" pitchFamily="34" charset="0"/>
                <a:cs typeface="Times New Roman" panose="02020603050405020304" pitchFamily="18" charset="0"/>
              </a:rPr>
              <a:t> </a:t>
            </a:r>
            <a:endParaRPr lang="en-KE"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E62CF6CE-8E9C-400C-F919-4D7510BCFE54}"/>
              </a:ext>
            </a:extLst>
          </p:cNvPr>
          <p:cNvPicPr>
            <a:picLocks noChangeAspect="1"/>
          </p:cNvPicPr>
          <p:nvPr/>
        </p:nvPicPr>
        <p:blipFill>
          <a:blip r:embed="rId4"/>
          <a:stretch>
            <a:fillRect/>
          </a:stretch>
        </p:blipFill>
        <p:spPr>
          <a:xfrm>
            <a:off x="3684567" y="1469964"/>
            <a:ext cx="5459433" cy="249416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1">
          <a:extLst>
            <a:ext uri="{FF2B5EF4-FFF2-40B4-BE49-F238E27FC236}">
              <a16:creationId xmlns:a16="http://schemas.microsoft.com/office/drawing/2014/main" id="{1652CD22-135A-A9A1-2662-6FF656EDFCE8}"/>
            </a:ext>
          </a:extLst>
        </p:cNvPr>
        <p:cNvGrpSpPr/>
        <p:nvPr/>
      </p:nvGrpSpPr>
      <p:grpSpPr>
        <a:xfrm>
          <a:off x="0" y="0"/>
          <a:ext cx="0" cy="0"/>
          <a:chOff x="0" y="0"/>
          <a:chExt cx="0" cy="0"/>
        </a:xfrm>
      </p:grpSpPr>
      <p:sp>
        <p:nvSpPr>
          <p:cNvPr id="142" name="Google Shape;142;g398e2530c19_0_17">
            <a:extLst>
              <a:ext uri="{FF2B5EF4-FFF2-40B4-BE49-F238E27FC236}">
                <a16:creationId xmlns:a16="http://schemas.microsoft.com/office/drawing/2014/main" id="{A15C8DC5-2825-8DDD-973C-813BB4BC6177}"/>
              </a:ext>
            </a:extLst>
          </p:cNvPr>
          <p:cNvSpPr txBox="1">
            <a:spLocks noGrp="1"/>
          </p:cNvSpPr>
          <p:nvPr>
            <p:ph type="title"/>
          </p:nvPr>
        </p:nvSpPr>
        <p:spPr>
          <a:xfrm>
            <a:off x="311700" y="214902"/>
            <a:ext cx="8520600" cy="970431"/>
          </a:xfrm>
          <a:prstGeom prst="rect">
            <a:avLst/>
          </a:prstGeom>
          <a:noFill/>
          <a:ln>
            <a:noFill/>
          </a:ln>
        </p:spPr>
        <p:txBody>
          <a:bodyPr spcFirstLastPara="1" wrap="square" lIns="91425" tIns="91425" rIns="91425" bIns="91425" anchor="t" anchorCtr="0">
            <a:noAutofit/>
          </a:bodyPr>
          <a:lstStyle/>
          <a:p>
            <a:pPr algn="ctr">
              <a:lnSpc>
                <a:spcPct val="115000"/>
              </a:lnSpc>
              <a:spcAft>
                <a:spcPts val="800"/>
              </a:spcAft>
            </a:pPr>
            <a:r>
              <a:rPr lang="en-KE" sz="2400" b="1" kern="100" dirty="0">
                <a:effectLst/>
                <a:latin typeface="+mj-lt"/>
                <a:ea typeface="Calibri" panose="020F0502020204030204" pitchFamily="34" charset="0"/>
                <a:cs typeface="Times New Roman" panose="02020603050405020304" pitchFamily="18" charset="0"/>
              </a:rPr>
              <a:t>Comprehensive Model of Personalized Care</a:t>
            </a:r>
            <a:endParaRPr lang="en-KE" sz="2400" kern="100" dirty="0">
              <a:effectLst/>
              <a:latin typeface="+mj-lt"/>
              <a:ea typeface="Calibri" panose="020F0502020204030204" pitchFamily="34" charset="0"/>
              <a:cs typeface="Times New Roman" panose="02020603050405020304" pitchFamily="18" charset="0"/>
            </a:endParaRPr>
          </a:p>
        </p:txBody>
      </p:sp>
      <p:sp>
        <p:nvSpPr>
          <p:cNvPr id="4" name="Rectangle 2">
            <a:extLst>
              <a:ext uri="{FF2B5EF4-FFF2-40B4-BE49-F238E27FC236}">
                <a16:creationId xmlns:a16="http://schemas.microsoft.com/office/drawing/2014/main" id="{81FCE7F5-D00C-BBBC-1828-596648627299}"/>
              </a:ext>
            </a:extLst>
          </p:cNvPr>
          <p:cNvSpPr>
            <a:spLocks noGrp="1" noChangeArrowheads="1"/>
          </p:cNvSpPr>
          <p:nvPr>
            <p:ph type="body" idx="1"/>
          </p:nvPr>
        </p:nvSpPr>
        <p:spPr bwMode="auto">
          <a:xfrm>
            <a:off x="0" y="1435334"/>
            <a:ext cx="5520267"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endParaRPr kumimoji="0" lang="en-US" altLang="en-KE"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KE" sz="1600" b="1" i="0" u="none" strike="noStrike" cap="none" normalizeH="0" baseline="0" dirty="0">
                <a:ln>
                  <a:noFill/>
                </a:ln>
                <a:solidFill>
                  <a:schemeClr val="tx1"/>
                </a:solidFill>
                <a:effectLst/>
                <a:latin typeface="Arial" panose="020B0604020202020204" pitchFamily="34" charset="0"/>
              </a:rPr>
              <a:t>Medication &amp; Monitoring: </a:t>
            </a:r>
            <a:r>
              <a:rPr kumimoji="0" lang="en-US" altLang="en-KE" sz="1600" b="0" i="0" u="none" strike="noStrike" cap="none" normalizeH="0" baseline="0" dirty="0">
                <a:ln>
                  <a:noFill/>
                </a:ln>
                <a:solidFill>
                  <a:schemeClr val="tx1"/>
                </a:solidFill>
                <a:effectLst/>
                <a:latin typeface="Arial" panose="020B0604020202020204" pitchFamily="34" charset="0"/>
              </a:rPr>
              <a:t>Manages conditions with prescriptions and regular check-ups.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KE" sz="1600" b="1" i="0" u="none" strike="noStrike" cap="none" normalizeH="0" baseline="0" dirty="0">
                <a:ln>
                  <a:noFill/>
                </a:ln>
                <a:solidFill>
                  <a:schemeClr val="tx1"/>
                </a:solidFill>
                <a:effectLst/>
                <a:latin typeface="Arial" panose="020B0604020202020204" pitchFamily="34" charset="0"/>
              </a:rPr>
              <a:t>Lifestyle Adjustments: </a:t>
            </a:r>
            <a:r>
              <a:rPr kumimoji="0" lang="en-US" altLang="en-KE" sz="1600" b="0" i="0" u="none" strike="noStrike" cap="none" normalizeH="0" baseline="0" dirty="0">
                <a:ln>
                  <a:noFill/>
                </a:ln>
                <a:solidFill>
                  <a:schemeClr val="tx1"/>
                </a:solidFill>
                <a:effectLst/>
                <a:latin typeface="Arial" panose="020B0604020202020204" pitchFamily="34" charset="0"/>
              </a:rPr>
              <a:t>Promotes healthy diet, exercise, and weight control.</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KE" sz="1600" b="1" i="0" u="none" strike="noStrike" cap="none" normalizeH="0" baseline="0" dirty="0">
                <a:ln>
                  <a:noFill/>
                </a:ln>
                <a:solidFill>
                  <a:schemeClr val="tx1"/>
                </a:solidFill>
                <a:effectLst/>
                <a:latin typeface="Arial" panose="020B0604020202020204" pitchFamily="34" charset="0"/>
              </a:rPr>
              <a:t>Emotional Support: </a:t>
            </a:r>
            <a:r>
              <a:rPr kumimoji="0" lang="en-US" altLang="en-KE" sz="1600" b="0" i="0" u="none" strike="noStrike" cap="none" normalizeH="0" baseline="0" dirty="0">
                <a:ln>
                  <a:noFill/>
                </a:ln>
                <a:solidFill>
                  <a:schemeClr val="tx1"/>
                </a:solidFill>
                <a:effectLst/>
                <a:latin typeface="Arial" panose="020B0604020202020204" pitchFamily="34" charset="0"/>
              </a:rPr>
              <a:t>Addresses mental health and provides coping strategies</a:t>
            </a:r>
            <a:r>
              <a:rPr lang="en-GB" sz="1600" dirty="0">
                <a:solidFill>
                  <a:schemeClr val="dk1"/>
                </a:solidFill>
              </a:rPr>
              <a:t>(</a:t>
            </a:r>
            <a:r>
              <a:rPr lang="en-GB" sz="1600" dirty="0" err="1">
                <a:solidFill>
                  <a:schemeClr val="dk1"/>
                </a:solidFill>
              </a:rPr>
              <a:t>Cutrell</a:t>
            </a:r>
            <a:r>
              <a:rPr lang="en-GB" sz="1600" dirty="0">
                <a:solidFill>
                  <a:schemeClr val="dk1"/>
                </a:solidFill>
              </a:rPr>
              <a:t> et al., 2023.</a:t>
            </a:r>
            <a:r>
              <a:rPr kumimoji="0" lang="en-US" altLang="en-KE" sz="1600" b="0" i="0" u="none" strike="noStrike" cap="none" normalizeH="0" baseline="0" dirty="0">
                <a:ln>
                  <a:noFill/>
                </a:ln>
                <a:solidFill>
                  <a:schemeClr val="tx1"/>
                </a:solidFill>
                <a:effectLst/>
                <a:latin typeface="Arial" panose="020B0604020202020204" pitchFamily="34" charset="0"/>
              </a:rPr>
              <a:t>.</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KE" sz="1600" b="1" i="0" u="none" strike="noStrike" cap="none" normalizeH="0" baseline="0" dirty="0">
                <a:ln>
                  <a:noFill/>
                </a:ln>
                <a:solidFill>
                  <a:schemeClr val="tx1"/>
                </a:solidFill>
                <a:effectLst/>
                <a:latin typeface="Arial" panose="020B0604020202020204" pitchFamily="34" charset="0"/>
              </a:rPr>
              <a:t>Patient Empowerment: </a:t>
            </a:r>
            <a:r>
              <a:rPr kumimoji="0" lang="en-US" altLang="en-KE" sz="1600" b="0" i="0" u="none" strike="noStrike" cap="none" normalizeH="0" baseline="0" dirty="0">
                <a:ln>
                  <a:noFill/>
                </a:ln>
                <a:solidFill>
                  <a:schemeClr val="tx1"/>
                </a:solidFill>
                <a:effectLst/>
                <a:latin typeface="Arial" panose="020B0604020202020204" pitchFamily="34" charset="0"/>
              </a:rPr>
              <a:t>Educates patients on self-management of their condition.</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KE" sz="1600" b="1" i="0" u="none" strike="noStrike" cap="none" normalizeH="0" baseline="0" dirty="0">
                <a:ln>
                  <a:noFill/>
                </a:ln>
                <a:solidFill>
                  <a:schemeClr val="tx1"/>
                </a:solidFill>
                <a:effectLst/>
                <a:latin typeface="Arial" panose="020B0604020202020204" pitchFamily="34" charset="0"/>
              </a:rPr>
              <a:t>Holistic Approach: </a:t>
            </a:r>
            <a:r>
              <a:rPr kumimoji="0" lang="en-US" altLang="en-KE" sz="1600" b="0" i="0" u="none" strike="noStrike" cap="none" normalizeH="0" baseline="0" dirty="0">
                <a:ln>
                  <a:noFill/>
                </a:ln>
                <a:solidFill>
                  <a:schemeClr val="tx1"/>
                </a:solidFill>
                <a:effectLst/>
                <a:latin typeface="Arial" panose="020B0604020202020204" pitchFamily="34" charset="0"/>
              </a:rPr>
              <a:t>Integrates medical, psychological, and social factors</a:t>
            </a:r>
            <a:r>
              <a:rPr lang="en-GB" sz="1600" dirty="0">
                <a:solidFill>
                  <a:schemeClr val="dk1"/>
                </a:solidFill>
              </a:rPr>
              <a:t>(</a:t>
            </a:r>
            <a:r>
              <a:rPr lang="en-GB" sz="1600" dirty="0" err="1">
                <a:solidFill>
                  <a:schemeClr val="dk1"/>
                </a:solidFill>
              </a:rPr>
              <a:t>Cutrell</a:t>
            </a:r>
            <a:r>
              <a:rPr lang="en-GB" sz="1600" dirty="0">
                <a:solidFill>
                  <a:schemeClr val="dk1"/>
                </a:solidFill>
              </a:rPr>
              <a:t> et al., 2023.</a:t>
            </a:r>
            <a:r>
              <a:rPr kumimoji="0" lang="en-US" altLang="en-KE" sz="1600" b="0" i="0" u="none" strike="noStrike" cap="none" normalizeH="0" baseline="0" dirty="0">
                <a:ln>
                  <a:noFill/>
                </a:ln>
                <a:solidFill>
                  <a:schemeClr val="tx1"/>
                </a:solidFill>
                <a:effectLst/>
                <a:latin typeface="Arial" panose="020B0604020202020204" pitchFamily="34" charset="0"/>
              </a:rPr>
              <a:t>.</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KE" sz="1600" b="1" i="0" u="none" strike="noStrike" cap="none" normalizeH="0" baseline="0" dirty="0">
                <a:ln>
                  <a:noFill/>
                </a:ln>
                <a:solidFill>
                  <a:schemeClr val="tx1"/>
                </a:solidFill>
                <a:effectLst/>
                <a:latin typeface="Arial" panose="020B0604020202020204" pitchFamily="34" charset="0"/>
              </a:rPr>
              <a:t>Team Coordination: </a:t>
            </a:r>
            <a:r>
              <a:rPr kumimoji="0" lang="en-US" altLang="en-KE" sz="1600" b="0" i="0" u="none" strike="noStrike" cap="none" normalizeH="0" baseline="0" dirty="0">
                <a:ln>
                  <a:noFill/>
                </a:ln>
                <a:solidFill>
                  <a:schemeClr val="tx1"/>
                </a:solidFill>
                <a:effectLst/>
                <a:latin typeface="Arial" panose="020B0604020202020204" pitchFamily="34" charset="0"/>
              </a:rPr>
              <a:t>Ensures seamless care through provider collaboration.</a:t>
            </a:r>
            <a:endParaRPr kumimoji="0" lang="en-KE" altLang="en-KE" sz="16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5E989111-FD38-1A11-D3D3-160AFB1A949A}"/>
              </a:ext>
            </a:extLst>
          </p:cNvPr>
          <p:cNvPicPr>
            <a:picLocks noChangeAspect="1"/>
          </p:cNvPicPr>
          <p:nvPr/>
        </p:nvPicPr>
        <p:blipFill>
          <a:blip r:embed="rId3"/>
          <a:stretch>
            <a:fillRect/>
          </a:stretch>
        </p:blipFill>
        <p:spPr>
          <a:xfrm>
            <a:off x="5520267" y="1435334"/>
            <a:ext cx="3623734" cy="2751655"/>
          </a:xfrm>
          <a:prstGeom prst="rect">
            <a:avLst/>
          </a:prstGeom>
        </p:spPr>
      </p:pic>
      <p:sp>
        <p:nvSpPr>
          <p:cNvPr id="3" name="TextBox 2">
            <a:extLst>
              <a:ext uri="{FF2B5EF4-FFF2-40B4-BE49-F238E27FC236}">
                <a16:creationId xmlns:a16="http://schemas.microsoft.com/office/drawing/2014/main" id="{A31347DC-6B50-80A8-3834-61E677EBAF42}"/>
              </a:ext>
            </a:extLst>
          </p:cNvPr>
          <p:cNvSpPr txBox="1"/>
          <p:nvPr/>
        </p:nvSpPr>
        <p:spPr>
          <a:xfrm>
            <a:off x="5520267" y="4186989"/>
            <a:ext cx="3623734" cy="560795"/>
          </a:xfrm>
          <a:prstGeom prst="rect">
            <a:avLst/>
          </a:prstGeom>
          <a:noFill/>
        </p:spPr>
        <p:txBody>
          <a:bodyPr wrap="square">
            <a:spAutoFit/>
          </a:bodyPr>
          <a:lstStyle/>
          <a:p>
            <a:pPr>
              <a:lnSpc>
                <a:spcPct val="115000"/>
              </a:lnSpc>
              <a:spcAft>
                <a:spcPts val="800"/>
              </a:spcAft>
            </a:pPr>
            <a:r>
              <a:rPr lang="en-KE" sz="9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https://www.happyhealthylives.uk/integrated-care-board/resources-and-services/personalising-care-for-our-people/what-is-personalised-care-the-comprehensive-model-and-the-six-components/</a:t>
            </a:r>
            <a:endParaRPr lang="en-KE" sz="9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4070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0"/>
          <p:cNvSpPr txBox="1">
            <a:spLocks noGrp="1"/>
          </p:cNvSpPr>
          <p:nvPr>
            <p:ph type="title"/>
          </p:nvPr>
        </p:nvSpPr>
        <p:spPr>
          <a:xfrm>
            <a:off x="311700" y="192725"/>
            <a:ext cx="8520600" cy="874418"/>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Skills required to provide co-productive care to a person suffering from High Blood Pressure </a:t>
            </a:r>
            <a:endParaRPr sz="2400" dirty="0"/>
          </a:p>
        </p:txBody>
      </p:sp>
      <p:sp>
        <p:nvSpPr>
          <p:cNvPr id="223" name="Google Shape;223;p10"/>
          <p:cNvSpPr txBox="1">
            <a:spLocks noGrp="1"/>
          </p:cNvSpPr>
          <p:nvPr>
            <p:ph type="body" idx="1"/>
          </p:nvPr>
        </p:nvSpPr>
        <p:spPr>
          <a:xfrm>
            <a:off x="0" y="1471843"/>
            <a:ext cx="4656000" cy="3416400"/>
          </a:xfrm>
          <a:prstGeom prst="rect">
            <a:avLst/>
          </a:prstGeom>
          <a:noFill/>
          <a:ln>
            <a:noFill/>
          </a:ln>
        </p:spPr>
        <p:txBody>
          <a:bodyPr spcFirstLastPara="1" wrap="square" lIns="91425" tIns="91425" rIns="91425" bIns="91425" anchor="t" anchorCtr="0">
            <a:normAutofit/>
          </a:bodyPr>
          <a:lstStyle/>
          <a:p>
            <a:pPr marL="285750" lvl="0" indent="-285750" rtl="0">
              <a:lnSpc>
                <a:spcPct val="90000"/>
              </a:lnSpc>
              <a:spcBef>
                <a:spcPts val="0"/>
              </a:spcBef>
              <a:spcAft>
                <a:spcPts val="0"/>
              </a:spcAft>
              <a:buClr>
                <a:schemeClr val="dk1"/>
              </a:buClr>
              <a:buSzPts val="1100"/>
              <a:buFont typeface="Wingdings" panose="05000000000000000000" pitchFamily="2" charset="2"/>
              <a:buChar char="q"/>
            </a:pPr>
            <a:endParaRPr sz="1800" b="1" dirty="0">
              <a:solidFill>
                <a:schemeClr val="dk1"/>
              </a:solidFill>
            </a:endParaRPr>
          </a:p>
          <a:p>
            <a:pPr marL="285750" lvl="0" indent="-285750" rtl="0">
              <a:lnSpc>
                <a:spcPct val="90000"/>
              </a:lnSpc>
              <a:spcBef>
                <a:spcPts val="0"/>
              </a:spcBef>
              <a:spcAft>
                <a:spcPts val="0"/>
              </a:spcAft>
              <a:buSzPts val="1800"/>
              <a:buFont typeface="Wingdings" panose="05000000000000000000" pitchFamily="2" charset="2"/>
              <a:buChar char="q"/>
            </a:pPr>
            <a:endParaRPr sz="1800" dirty="0">
              <a:solidFill>
                <a:schemeClr val="dk1"/>
              </a:solidFill>
            </a:endParaRPr>
          </a:p>
          <a:p>
            <a:pPr marL="457200" lvl="0" indent="-330835" rtl="0">
              <a:lnSpc>
                <a:spcPct val="90000"/>
              </a:lnSpc>
              <a:spcBef>
                <a:spcPts val="0"/>
              </a:spcBef>
              <a:spcAft>
                <a:spcPts val="0"/>
              </a:spcAft>
              <a:buClr>
                <a:schemeClr val="dk1"/>
              </a:buClr>
              <a:buSzPts val="1700"/>
              <a:buFont typeface="Wingdings" panose="05000000000000000000" pitchFamily="2" charset="2"/>
              <a:buChar char="q"/>
            </a:pPr>
            <a:r>
              <a:rPr lang="en-GB" sz="1800" b="1" dirty="0">
                <a:solidFill>
                  <a:schemeClr val="dk1"/>
                </a:solidFill>
              </a:rPr>
              <a:t>Skills: </a:t>
            </a:r>
            <a:r>
              <a:rPr lang="en-GB" sz="1800" dirty="0">
                <a:solidFill>
                  <a:schemeClr val="dk1"/>
                </a:solidFill>
              </a:rPr>
              <a:t>Active listening, empathy and joint decision making.</a:t>
            </a:r>
            <a:endParaRPr sz="1800" dirty="0">
              <a:solidFill>
                <a:schemeClr val="dk1"/>
              </a:solidFill>
            </a:endParaRPr>
          </a:p>
          <a:p>
            <a:pPr marL="457200" lvl="0" indent="-330835" rtl="0">
              <a:lnSpc>
                <a:spcPct val="90000"/>
              </a:lnSpc>
              <a:spcBef>
                <a:spcPts val="0"/>
              </a:spcBef>
              <a:spcAft>
                <a:spcPts val="0"/>
              </a:spcAft>
              <a:buClr>
                <a:schemeClr val="dk1"/>
              </a:buClr>
              <a:buSzPts val="1700"/>
              <a:buFont typeface="Wingdings" panose="05000000000000000000" pitchFamily="2" charset="2"/>
              <a:buChar char="q"/>
            </a:pPr>
            <a:r>
              <a:rPr lang="en-GB" sz="1800" dirty="0">
                <a:solidFill>
                  <a:schemeClr val="dk1"/>
                </a:solidFill>
              </a:rPr>
              <a:t>People with enduring physical ill health may be vulnerable to mental health issues to a greater degree, and there may be a compounding effect, and co- and multi-morbidity concerns increasing the likelihood of developing mental health problems (Russell et al., 2021).</a:t>
            </a:r>
            <a:endParaRPr sz="1800" dirty="0">
              <a:solidFill>
                <a:schemeClr val="dk1"/>
              </a:solidFill>
            </a:endParaRPr>
          </a:p>
          <a:p>
            <a:pPr marL="285750" lvl="0" indent="-285750" rtl="0">
              <a:lnSpc>
                <a:spcPct val="90000"/>
              </a:lnSpc>
              <a:spcBef>
                <a:spcPts val="0"/>
              </a:spcBef>
              <a:spcAft>
                <a:spcPts val="1200"/>
              </a:spcAft>
              <a:buSzPts val="1800"/>
              <a:buFont typeface="Wingdings" panose="05000000000000000000" pitchFamily="2" charset="2"/>
              <a:buChar char="q"/>
            </a:pPr>
            <a:endParaRPr sz="1800" dirty="0"/>
          </a:p>
        </p:txBody>
      </p:sp>
      <p:sp>
        <p:nvSpPr>
          <p:cNvPr id="224" name="Google Shape;224;p10"/>
          <p:cNvSpPr txBox="1"/>
          <p:nvPr/>
        </p:nvSpPr>
        <p:spPr>
          <a:xfrm>
            <a:off x="5383049" y="4293375"/>
            <a:ext cx="3033900" cy="442468"/>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500"/>
              <a:buFont typeface="Corbel"/>
              <a:buNone/>
            </a:pPr>
            <a:r>
              <a:rPr lang="en-GB" sz="500" b="0" i="0" u="sng" strike="noStrike" cap="none" dirty="0">
                <a:solidFill>
                  <a:schemeClr val="hlink"/>
                </a:solidFill>
                <a:latin typeface="Corbel"/>
                <a:ea typeface="Corbel"/>
                <a:cs typeface="Corbel"/>
                <a:sym typeface="Corbel"/>
                <a:hlinkClick r:id="rId3"/>
              </a:rPr>
              <a:t>https://lh5.googleusercontent.com/jX1nu7AaoTy5w0Pl5R-DbUUVfcgX9myJTod4SNjwiRK9dXZ1a4tfQEFCFGXFfJhSfarV9hzqXUIGeqcidZjgrjsHuMWKkKiWHLFuIni_54URcp_MDouxesjSOC4MEpAfGcmo9TzfOqGJRoF5w1ftyg</a:t>
            </a:r>
            <a:r>
              <a:rPr lang="en-GB" sz="500" b="0" i="0" u="none" strike="noStrike" cap="none" dirty="0">
                <a:solidFill>
                  <a:schemeClr val="dk1"/>
                </a:solidFill>
                <a:latin typeface="Corbel"/>
                <a:ea typeface="Corbel"/>
                <a:cs typeface="Corbel"/>
                <a:sym typeface="Corbel"/>
              </a:rPr>
              <a:t> </a:t>
            </a:r>
            <a:endParaRPr sz="500" b="0" i="0" u="none" strike="noStrike" cap="none" dirty="0">
              <a:solidFill>
                <a:schemeClr val="dk1"/>
              </a:solidFill>
              <a:latin typeface="Corbel"/>
              <a:ea typeface="Corbel"/>
              <a:cs typeface="Corbel"/>
              <a:sym typeface="Corbel"/>
            </a:endParaRPr>
          </a:p>
        </p:txBody>
      </p:sp>
      <p:pic>
        <p:nvPicPr>
          <p:cNvPr id="225" name="Google Shape;225;p10"/>
          <p:cNvPicPr preferRelativeResize="0"/>
          <p:nvPr/>
        </p:nvPicPr>
        <p:blipFill rotWithShape="1">
          <a:blip r:embed="rId4">
            <a:alphaModFix/>
          </a:blip>
          <a:srcRect/>
          <a:stretch/>
        </p:blipFill>
        <p:spPr>
          <a:xfrm>
            <a:off x="4656000" y="1471843"/>
            <a:ext cx="4487999" cy="282153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1">
          <a:extLst>
            <a:ext uri="{FF2B5EF4-FFF2-40B4-BE49-F238E27FC236}">
              <a16:creationId xmlns:a16="http://schemas.microsoft.com/office/drawing/2014/main" id="{1F735884-A298-6751-6CEF-E94D123FE13E}"/>
            </a:ext>
          </a:extLst>
        </p:cNvPr>
        <p:cNvGrpSpPr/>
        <p:nvPr/>
      </p:nvGrpSpPr>
      <p:grpSpPr>
        <a:xfrm>
          <a:off x="0" y="0"/>
          <a:ext cx="0" cy="0"/>
          <a:chOff x="0" y="0"/>
          <a:chExt cx="0" cy="0"/>
        </a:xfrm>
      </p:grpSpPr>
      <p:sp>
        <p:nvSpPr>
          <p:cNvPr id="222" name="Google Shape;222;p10">
            <a:extLst>
              <a:ext uri="{FF2B5EF4-FFF2-40B4-BE49-F238E27FC236}">
                <a16:creationId xmlns:a16="http://schemas.microsoft.com/office/drawing/2014/main" id="{B896F16C-E729-6C64-F6E3-E31FC7E798C9}"/>
              </a:ext>
            </a:extLst>
          </p:cNvPr>
          <p:cNvSpPr txBox="1">
            <a:spLocks noGrp="1"/>
          </p:cNvSpPr>
          <p:nvPr>
            <p:ph type="title"/>
          </p:nvPr>
        </p:nvSpPr>
        <p:spPr>
          <a:xfrm>
            <a:off x="311150" y="192725"/>
            <a:ext cx="8520600" cy="943508"/>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Behaviours required to provide co-productive care to a person suffering from High Blood Pressure </a:t>
            </a:r>
            <a:endParaRPr sz="2400" dirty="0"/>
          </a:p>
        </p:txBody>
      </p:sp>
      <p:sp>
        <p:nvSpPr>
          <p:cNvPr id="3" name="Text Placeholder 2">
            <a:extLst>
              <a:ext uri="{FF2B5EF4-FFF2-40B4-BE49-F238E27FC236}">
                <a16:creationId xmlns:a16="http://schemas.microsoft.com/office/drawing/2014/main" id="{0FFEB048-ADC6-BB93-B116-6900218B2E4A}"/>
              </a:ext>
            </a:extLst>
          </p:cNvPr>
          <p:cNvSpPr>
            <a:spLocks noGrp="1" noChangeArrowheads="1"/>
          </p:cNvSpPr>
          <p:nvPr>
            <p:ph type="body" idx="1"/>
          </p:nvPr>
        </p:nvSpPr>
        <p:spPr bwMode="auto">
          <a:xfrm>
            <a:off x="28928" y="1394700"/>
            <a:ext cx="52655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400" b="1" i="0" u="none" strike="noStrike" cap="none" normalizeH="0" baseline="0" dirty="0">
                <a:ln>
                  <a:noFill/>
                </a:ln>
                <a:solidFill>
                  <a:schemeClr val="tx1"/>
                </a:solidFill>
                <a:effectLst/>
                <a:latin typeface="Arial" panose="020B0604020202020204" pitchFamily="34" charset="0"/>
              </a:rPr>
              <a:t>Respect and Empowerment:</a:t>
            </a:r>
            <a:r>
              <a:rPr kumimoji="0" lang="en-KE" altLang="en-KE" sz="1400" b="0" i="0" u="none" strike="noStrike" cap="none" normalizeH="0" baseline="0" dirty="0">
                <a:ln>
                  <a:noFill/>
                </a:ln>
                <a:solidFill>
                  <a:schemeClr val="tx1"/>
                </a:solidFill>
                <a:effectLst/>
                <a:latin typeface="Arial" panose="020B0604020202020204" pitchFamily="34" charset="0"/>
              </a:rPr>
              <a:t> Acknowledge the patient’s choice and empower them to actively participate in managing their health.</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400" b="1" i="0" u="none" strike="noStrike" cap="none" normalizeH="0" baseline="0" dirty="0">
                <a:ln>
                  <a:noFill/>
                </a:ln>
                <a:solidFill>
                  <a:schemeClr val="tx1"/>
                </a:solidFill>
                <a:effectLst/>
                <a:latin typeface="Arial" panose="020B0604020202020204" pitchFamily="34" charset="0"/>
              </a:rPr>
              <a:t>Effective Communication:</a:t>
            </a:r>
            <a:r>
              <a:rPr kumimoji="0" lang="en-KE" altLang="en-KE" sz="1400" b="0" i="0" u="none" strike="noStrike" cap="none" normalizeH="0" baseline="0" dirty="0">
                <a:ln>
                  <a:noFill/>
                </a:ln>
                <a:solidFill>
                  <a:schemeClr val="tx1"/>
                </a:solidFill>
                <a:effectLst/>
                <a:latin typeface="Arial" panose="020B0604020202020204" pitchFamily="34" charset="0"/>
              </a:rPr>
              <a:t> Foster clear communication between the patient and care team to build trust and collaboration.</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400" b="1" i="0" u="none" strike="noStrike" cap="none" normalizeH="0" baseline="0" dirty="0">
                <a:ln>
                  <a:noFill/>
                </a:ln>
                <a:solidFill>
                  <a:schemeClr val="tx1"/>
                </a:solidFill>
                <a:effectLst/>
                <a:latin typeface="Arial" panose="020B0604020202020204" pitchFamily="34" charset="0"/>
              </a:rPr>
              <a:t>Patient-Centred Approach:</a:t>
            </a:r>
            <a:r>
              <a:rPr kumimoji="0" lang="en-KE" altLang="en-KE" sz="1400" b="0" i="0" u="none" strike="noStrike" cap="none" normalizeH="0" baseline="0" dirty="0">
                <a:ln>
                  <a:noFill/>
                </a:ln>
                <a:solidFill>
                  <a:schemeClr val="tx1"/>
                </a:solidFill>
                <a:effectLst/>
                <a:latin typeface="Arial" panose="020B0604020202020204" pitchFamily="34" charset="0"/>
              </a:rPr>
              <a:t> Ensure that care plans reflect the patient’s individual preferences and needs.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400" b="1" i="0" u="none" strike="noStrike" cap="none" normalizeH="0" baseline="0" dirty="0">
                <a:ln>
                  <a:noFill/>
                </a:ln>
                <a:solidFill>
                  <a:schemeClr val="tx1"/>
                </a:solidFill>
                <a:effectLst/>
                <a:latin typeface="Arial" panose="020B0604020202020204" pitchFamily="34" charset="0"/>
              </a:rPr>
              <a:t>Collaboration:</a:t>
            </a:r>
            <a:r>
              <a:rPr kumimoji="0" lang="en-KE" altLang="en-KE" sz="1400" b="0" i="0" u="none" strike="noStrike" cap="none" normalizeH="0" baseline="0" dirty="0">
                <a:ln>
                  <a:noFill/>
                </a:ln>
                <a:solidFill>
                  <a:schemeClr val="tx1"/>
                </a:solidFill>
                <a:effectLst/>
                <a:latin typeface="Arial" panose="020B0604020202020204" pitchFamily="34" charset="0"/>
              </a:rPr>
              <a:t> Encourage teamwork among healthcare providers, especially primary care physicians, for effective management.</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KE" altLang="en-KE" sz="1400" b="1" i="0" u="none" strike="noStrike" cap="none" normalizeH="0" baseline="0" dirty="0">
                <a:ln>
                  <a:noFill/>
                </a:ln>
                <a:solidFill>
                  <a:schemeClr val="tx1"/>
                </a:solidFill>
                <a:effectLst/>
                <a:latin typeface="Arial" panose="020B0604020202020204" pitchFamily="34" charset="0"/>
              </a:rPr>
              <a:t>Continuous Support:</a:t>
            </a:r>
            <a:r>
              <a:rPr kumimoji="0" lang="en-KE" altLang="en-KE" sz="1400" b="0" i="0" u="none" strike="noStrike" cap="none" normalizeH="0" baseline="0" dirty="0">
                <a:ln>
                  <a:noFill/>
                </a:ln>
                <a:solidFill>
                  <a:schemeClr val="tx1"/>
                </a:solidFill>
                <a:effectLst/>
                <a:latin typeface="Arial" panose="020B0604020202020204" pitchFamily="34" charset="0"/>
              </a:rPr>
              <a:t> Offer ongoing education and resources to help patients manage and monitor their condition independently.</a:t>
            </a:r>
          </a:p>
        </p:txBody>
      </p:sp>
      <p:pic>
        <p:nvPicPr>
          <p:cNvPr id="5" name="Picture 4">
            <a:extLst>
              <a:ext uri="{FF2B5EF4-FFF2-40B4-BE49-F238E27FC236}">
                <a16:creationId xmlns:a16="http://schemas.microsoft.com/office/drawing/2014/main" id="{C21DED36-650B-B1AD-DC5C-1814DB016F09}"/>
              </a:ext>
            </a:extLst>
          </p:cNvPr>
          <p:cNvPicPr>
            <a:picLocks noChangeAspect="1"/>
          </p:cNvPicPr>
          <p:nvPr/>
        </p:nvPicPr>
        <p:blipFill>
          <a:blip r:embed="rId3"/>
          <a:stretch>
            <a:fillRect/>
          </a:stretch>
        </p:blipFill>
        <p:spPr>
          <a:xfrm>
            <a:off x="5294489" y="1394700"/>
            <a:ext cx="3849511" cy="2820001"/>
          </a:xfrm>
          <a:prstGeom prst="rect">
            <a:avLst/>
          </a:prstGeom>
        </p:spPr>
      </p:pic>
      <p:sp>
        <p:nvSpPr>
          <p:cNvPr id="7" name="TextBox 6">
            <a:extLst>
              <a:ext uri="{FF2B5EF4-FFF2-40B4-BE49-F238E27FC236}">
                <a16:creationId xmlns:a16="http://schemas.microsoft.com/office/drawing/2014/main" id="{6175F36E-029B-7FC9-5D57-6C6DF9FC4A47}"/>
              </a:ext>
            </a:extLst>
          </p:cNvPr>
          <p:cNvSpPr txBox="1"/>
          <p:nvPr/>
        </p:nvSpPr>
        <p:spPr>
          <a:xfrm>
            <a:off x="5323417" y="4214702"/>
            <a:ext cx="3820583" cy="577081"/>
          </a:xfrm>
          <a:prstGeom prst="rect">
            <a:avLst/>
          </a:prstGeom>
          <a:noFill/>
        </p:spPr>
        <p:txBody>
          <a:bodyPr wrap="square">
            <a:spAutoFit/>
          </a:bodyPr>
          <a:lstStyle/>
          <a:p>
            <a:r>
              <a:rPr lang="en-KE" sz="1050" i="1" u="sng" dirty="0">
                <a:solidFill>
                  <a:srgbClr val="0563C1"/>
                </a:solidFill>
                <a:effectLst/>
                <a:latin typeface="Arial" panose="020B0604020202020204" pitchFamily="34" charset="0"/>
                <a:ea typeface="Calibri" panose="020F0502020204030204" pitchFamily="34" charset="0"/>
                <a:hlinkClick r:id="rId4"/>
              </a:rPr>
              <a:t>https://www.dunnhumby.com/resources/blog/ai-science-data/en/the-behaviour-change-wheel-using-psychology-to-encourage-healthier-and-more-sustainable-choices/</a:t>
            </a:r>
            <a:endParaRPr lang="en-KE" sz="1050" dirty="0"/>
          </a:p>
        </p:txBody>
      </p:sp>
    </p:spTree>
    <p:extLst>
      <p:ext uri="{BB962C8B-B14F-4D97-AF65-F5344CB8AC3E}">
        <p14:creationId xmlns:p14="http://schemas.microsoft.com/office/powerpoint/2010/main" val="19616776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9">
          <a:extLst>
            <a:ext uri="{FF2B5EF4-FFF2-40B4-BE49-F238E27FC236}">
              <a16:creationId xmlns:a16="http://schemas.microsoft.com/office/drawing/2014/main" id="{B95AB6B1-4D78-D93A-BB16-8BF4FEFC9A4F}"/>
            </a:ext>
          </a:extLst>
        </p:cNvPr>
        <p:cNvGrpSpPr/>
        <p:nvPr/>
      </p:nvGrpSpPr>
      <p:grpSpPr>
        <a:xfrm>
          <a:off x="0" y="0"/>
          <a:ext cx="0" cy="0"/>
          <a:chOff x="0" y="0"/>
          <a:chExt cx="0" cy="0"/>
        </a:xfrm>
      </p:grpSpPr>
      <p:sp>
        <p:nvSpPr>
          <p:cNvPr id="230" name="Google Shape;230;g3a189620342_0_22">
            <a:extLst>
              <a:ext uri="{FF2B5EF4-FFF2-40B4-BE49-F238E27FC236}">
                <a16:creationId xmlns:a16="http://schemas.microsoft.com/office/drawing/2014/main" id="{113CF841-BC9F-0953-0203-9E7C993B6EE5}"/>
              </a:ext>
            </a:extLst>
          </p:cNvPr>
          <p:cNvSpPr txBox="1">
            <a:spLocks noGrp="1"/>
          </p:cNvSpPr>
          <p:nvPr>
            <p:ph type="title"/>
          </p:nvPr>
        </p:nvSpPr>
        <p:spPr>
          <a:xfrm>
            <a:off x="293512" y="27736"/>
            <a:ext cx="8520600" cy="1146308"/>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2400" b="1" dirty="0"/>
              <a:t>Values required to provide co-productive care to a person suffering from High Blood Pressure </a:t>
            </a:r>
            <a:endParaRPr sz="2400" dirty="0"/>
          </a:p>
        </p:txBody>
      </p:sp>
      <p:sp>
        <p:nvSpPr>
          <p:cNvPr id="231" name="Google Shape;231;g3a189620342_0_22">
            <a:extLst>
              <a:ext uri="{FF2B5EF4-FFF2-40B4-BE49-F238E27FC236}">
                <a16:creationId xmlns:a16="http://schemas.microsoft.com/office/drawing/2014/main" id="{C4772C9F-4817-2F63-E541-7DE3883757A4}"/>
              </a:ext>
            </a:extLst>
          </p:cNvPr>
          <p:cNvSpPr txBox="1">
            <a:spLocks noGrp="1"/>
          </p:cNvSpPr>
          <p:nvPr>
            <p:ph type="body" idx="1"/>
          </p:nvPr>
        </p:nvSpPr>
        <p:spPr>
          <a:xfrm>
            <a:off x="311700" y="1471843"/>
            <a:ext cx="4344300" cy="3226232"/>
          </a:xfrm>
          <a:prstGeom prst="rect">
            <a:avLst/>
          </a:prstGeom>
          <a:noFill/>
          <a:ln>
            <a:noFill/>
          </a:ln>
        </p:spPr>
        <p:txBody>
          <a:bodyPr spcFirstLastPara="1" wrap="square" lIns="91425" tIns="91425" rIns="91425" bIns="91425" anchor="t" anchorCtr="0">
            <a:noAutofit/>
          </a:bodyPr>
          <a:lstStyle/>
          <a:p>
            <a:pPr marL="0" indent="0" algn="just">
              <a:buNone/>
            </a:pPr>
            <a:endParaRPr sz="1600" dirty="0">
              <a:solidFill>
                <a:schemeClr val="dk1"/>
              </a:solidFill>
            </a:endParaRPr>
          </a:p>
          <a:p>
            <a:pPr marL="457200" lvl="0" indent="-324485" algn="just" rtl="0">
              <a:lnSpc>
                <a:spcPct val="90000"/>
              </a:lnSpc>
              <a:spcBef>
                <a:spcPts val="0"/>
              </a:spcBef>
              <a:spcAft>
                <a:spcPts val="0"/>
              </a:spcAft>
              <a:buClr>
                <a:schemeClr val="dk1"/>
              </a:buClr>
              <a:buSzPts val="1600"/>
              <a:buFont typeface="Wingdings" panose="05000000000000000000" pitchFamily="2" charset="2"/>
              <a:buChar char="q"/>
            </a:pPr>
            <a:r>
              <a:rPr lang="en-GB" sz="1600" b="1" dirty="0">
                <a:solidFill>
                  <a:schemeClr val="dk1"/>
                </a:solidFill>
              </a:rPr>
              <a:t>Values: </a:t>
            </a:r>
            <a:r>
              <a:rPr lang="en-GB" sz="1600" dirty="0">
                <a:solidFill>
                  <a:schemeClr val="dk1"/>
                </a:solidFill>
              </a:rPr>
              <a:t>Respect for the patient, his or her choice and empowerment in self-management.</a:t>
            </a:r>
            <a:endParaRPr sz="1600" dirty="0">
              <a:solidFill>
                <a:schemeClr val="dk1"/>
              </a:solidFill>
            </a:endParaRPr>
          </a:p>
          <a:p>
            <a:pPr marL="457200" lvl="0" indent="-324485" algn="just" rtl="0">
              <a:lnSpc>
                <a:spcPct val="90000"/>
              </a:lnSpc>
              <a:spcBef>
                <a:spcPts val="0"/>
              </a:spcBef>
              <a:spcAft>
                <a:spcPts val="0"/>
              </a:spcAft>
              <a:buClr>
                <a:schemeClr val="dk1"/>
              </a:buClr>
              <a:buSzPts val="1600"/>
              <a:buFont typeface="Wingdings" panose="05000000000000000000" pitchFamily="2" charset="2"/>
              <a:buChar char="q"/>
            </a:pPr>
            <a:r>
              <a:rPr lang="en-GB" sz="1600" dirty="0">
                <a:solidFill>
                  <a:schemeClr val="dk1"/>
                </a:solidFill>
              </a:rPr>
              <a:t>Communication between the care team improves interaction and builds trust.</a:t>
            </a:r>
            <a:endParaRPr sz="1600" dirty="0">
              <a:solidFill>
                <a:schemeClr val="dk1"/>
              </a:solidFill>
            </a:endParaRPr>
          </a:p>
          <a:p>
            <a:pPr marL="457200" lvl="0" indent="-324485" algn="just" rtl="0">
              <a:lnSpc>
                <a:spcPct val="90000"/>
              </a:lnSpc>
              <a:spcBef>
                <a:spcPts val="0"/>
              </a:spcBef>
              <a:spcAft>
                <a:spcPts val="0"/>
              </a:spcAft>
              <a:buClr>
                <a:schemeClr val="dk1"/>
              </a:buClr>
              <a:buSzPts val="1600"/>
              <a:buFont typeface="Wingdings" panose="05000000000000000000" pitchFamily="2" charset="2"/>
              <a:buChar char="q"/>
            </a:pPr>
            <a:r>
              <a:rPr lang="en-GB" sz="1600" dirty="0">
                <a:solidFill>
                  <a:schemeClr val="dk1"/>
                </a:solidFill>
              </a:rPr>
              <a:t>Primary care physicians are the most significant stakeholders to mention, as the ownership and involvement of these stakeholders is the most important to any successful system-level initiative (Taglione and Brown, 2023).</a:t>
            </a:r>
            <a:endParaRPr sz="1600" dirty="0">
              <a:solidFill>
                <a:schemeClr val="dk1"/>
              </a:solidFill>
            </a:endParaRPr>
          </a:p>
          <a:p>
            <a:pPr marL="285750" indent="-285750" algn="just">
              <a:buClr>
                <a:schemeClr val="dk1"/>
              </a:buClr>
              <a:buSzPts val="1100"/>
              <a:buFont typeface="Wingdings" panose="05000000000000000000" pitchFamily="2" charset="2"/>
              <a:buChar char="q"/>
            </a:pPr>
            <a:endParaRPr sz="1600" dirty="0">
              <a:solidFill>
                <a:schemeClr val="dk1"/>
              </a:solidFill>
            </a:endParaRPr>
          </a:p>
          <a:p>
            <a:pPr marL="285750" indent="-285750">
              <a:spcAft>
                <a:spcPts val="1200"/>
              </a:spcAft>
              <a:buFont typeface="Wingdings" panose="05000000000000000000" pitchFamily="2" charset="2"/>
              <a:buChar char="q"/>
            </a:pPr>
            <a:endParaRPr sz="1600" dirty="0"/>
          </a:p>
        </p:txBody>
      </p:sp>
      <p:sp>
        <p:nvSpPr>
          <p:cNvPr id="232" name="Google Shape;232;g3a189620342_0_22">
            <a:extLst>
              <a:ext uri="{FF2B5EF4-FFF2-40B4-BE49-F238E27FC236}">
                <a16:creationId xmlns:a16="http://schemas.microsoft.com/office/drawing/2014/main" id="{48E3AFE7-8825-8280-7AE9-3962867A48DC}"/>
              </a:ext>
            </a:extLst>
          </p:cNvPr>
          <p:cNvSpPr txBox="1"/>
          <p:nvPr/>
        </p:nvSpPr>
        <p:spPr>
          <a:xfrm>
            <a:off x="5383049" y="4321693"/>
            <a:ext cx="3033900" cy="376382"/>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hlink"/>
              </a:buClr>
              <a:buSzPts val="500"/>
              <a:buFont typeface="Corbel"/>
              <a:buNone/>
            </a:pPr>
            <a:r>
              <a:rPr lang="en-GB" sz="500" b="0" i="0" u="sng" strike="noStrike" cap="none" dirty="0">
                <a:solidFill>
                  <a:schemeClr val="hlink"/>
                </a:solidFill>
                <a:latin typeface="Corbel"/>
                <a:ea typeface="Corbel"/>
                <a:cs typeface="Corbel"/>
                <a:sym typeface="Corbel"/>
                <a:hlinkClick r:id="rId3"/>
              </a:rPr>
              <a:t>https://lh5.googleusercontent.com/jX1nu7AaoTy5w0Pl5R-DbUUVfcgX9myJTod4SNjwiRK9dXZ1a4tfQEFCFGXFfJhSfarV9hzqXUIGeqcidZjgrjsHuMWKkKiWHLFuIni_54URcp_MDouxesjSOC4MEpAfGcmo9TzfOqGJRoF5w1ftyg</a:t>
            </a:r>
            <a:r>
              <a:rPr lang="en-GB" sz="500" b="0" i="0" u="none" strike="noStrike" cap="none" dirty="0">
                <a:solidFill>
                  <a:schemeClr val="dk1"/>
                </a:solidFill>
                <a:latin typeface="Corbel"/>
                <a:ea typeface="Corbel"/>
                <a:cs typeface="Corbel"/>
                <a:sym typeface="Corbel"/>
              </a:rPr>
              <a:t> </a:t>
            </a:r>
            <a:endParaRPr sz="500" b="0" i="0" u="none" strike="noStrike" cap="none" dirty="0">
              <a:solidFill>
                <a:schemeClr val="dk1"/>
              </a:solidFill>
              <a:latin typeface="Corbel"/>
              <a:ea typeface="Corbel"/>
              <a:cs typeface="Corbel"/>
              <a:sym typeface="Corbel"/>
            </a:endParaRPr>
          </a:p>
        </p:txBody>
      </p:sp>
      <p:pic>
        <p:nvPicPr>
          <p:cNvPr id="233" name="Google Shape;233;g3a189620342_0_22">
            <a:extLst>
              <a:ext uri="{FF2B5EF4-FFF2-40B4-BE49-F238E27FC236}">
                <a16:creationId xmlns:a16="http://schemas.microsoft.com/office/drawing/2014/main" id="{7AA85968-622E-5710-A92C-4A769F0681D5}"/>
              </a:ext>
            </a:extLst>
          </p:cNvPr>
          <p:cNvPicPr preferRelativeResize="0"/>
          <p:nvPr/>
        </p:nvPicPr>
        <p:blipFill rotWithShape="1">
          <a:blip r:embed="rId4">
            <a:alphaModFix/>
          </a:blip>
          <a:srcRect/>
          <a:stretch/>
        </p:blipFill>
        <p:spPr>
          <a:xfrm>
            <a:off x="4656000" y="1471843"/>
            <a:ext cx="4487999" cy="2821532"/>
          </a:xfrm>
          <a:prstGeom prst="rect">
            <a:avLst/>
          </a:prstGeom>
          <a:noFill/>
          <a:ln>
            <a:noFill/>
          </a:ln>
        </p:spPr>
      </p:pic>
    </p:spTree>
    <p:extLst>
      <p:ext uri="{BB962C8B-B14F-4D97-AF65-F5344CB8AC3E}">
        <p14:creationId xmlns:p14="http://schemas.microsoft.com/office/powerpoint/2010/main" val="562796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ct val="48888"/>
              <a:buFont typeface="Arial"/>
              <a:buNone/>
            </a:pPr>
            <a:r>
              <a:rPr lang="en-GB" sz="2400" b="1" dirty="0"/>
              <a:t>Recommendations and Conclusion </a:t>
            </a:r>
            <a:endParaRPr sz="2400" dirty="0"/>
          </a:p>
        </p:txBody>
      </p:sp>
      <p:sp>
        <p:nvSpPr>
          <p:cNvPr id="239" name="Google Shape;239;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342900" lvl="0" algn="just" rtl="0">
              <a:lnSpc>
                <a:spcPct val="90000"/>
              </a:lnSpc>
              <a:spcBef>
                <a:spcPts val="0"/>
              </a:spcBef>
              <a:spcAft>
                <a:spcPts val="0"/>
              </a:spcAft>
              <a:buClr>
                <a:schemeClr val="dk1"/>
              </a:buClr>
              <a:buSzPts val="1100"/>
              <a:buFont typeface="Wingdings" panose="05000000000000000000" pitchFamily="2" charset="2"/>
              <a:buChar char="q"/>
            </a:pPr>
            <a:endParaRPr sz="1600" b="1" dirty="0">
              <a:solidFill>
                <a:schemeClr val="dk1"/>
              </a:solidFill>
              <a:latin typeface="+mn-lt"/>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latin typeface="+mn-lt"/>
              </a:rPr>
              <a:t>The aspects of the holistic model of personalised care, shared decision-making, personalised care planning, self-management support, social prescribing, choice of care options, and joined-up care are the aspects that need to be considered by primary healthcare providers.</a:t>
            </a:r>
            <a:endParaRPr sz="1600" dirty="0">
              <a:solidFill>
                <a:schemeClr val="dk1"/>
              </a:solidFill>
              <a:latin typeface="+mn-lt"/>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latin typeface="+mn-lt"/>
              </a:rPr>
              <a:t>These components and programmes should be offered as an integrated package and simultaneously with key enablers that bring about the needed culture change, such as good leadership of the systems, co-production and the input of the workforce throughout the health and care system and collaborating with the voluntary and community sector (england.nhs.uk, 2025).</a:t>
            </a:r>
            <a:endParaRPr sz="1600" dirty="0">
              <a:solidFill>
                <a:schemeClr val="dk1"/>
              </a:solidFill>
              <a:latin typeface="+mn-lt"/>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latin typeface="+mn-lt"/>
              </a:rPr>
              <a:t>Promotes self-sufficiency and an increase in BP management.</a:t>
            </a:r>
            <a:endParaRPr sz="1600" dirty="0">
              <a:solidFill>
                <a:schemeClr val="dk1"/>
              </a:solidFill>
              <a:latin typeface="+mn-lt"/>
            </a:endParaRPr>
          </a:p>
          <a:p>
            <a:pPr marL="457200" lvl="0" indent="-336550" algn="just" rtl="0">
              <a:lnSpc>
                <a:spcPct val="90000"/>
              </a:lnSpc>
              <a:spcBef>
                <a:spcPts val="0"/>
              </a:spcBef>
              <a:spcAft>
                <a:spcPts val="0"/>
              </a:spcAft>
              <a:buClr>
                <a:schemeClr val="dk1"/>
              </a:buClr>
              <a:buSzPts val="1700"/>
              <a:buFont typeface="Wingdings" panose="05000000000000000000" pitchFamily="2" charset="2"/>
              <a:buChar char="q"/>
            </a:pPr>
            <a:r>
              <a:rPr lang="en-GB" sz="1600" dirty="0">
                <a:solidFill>
                  <a:schemeClr val="dk1"/>
                </a:solidFill>
                <a:latin typeface="+mn-lt"/>
              </a:rPr>
              <a:t>Reduces the number of hospital admissions and enhances the quality of life.</a:t>
            </a:r>
            <a:endParaRPr sz="1600" dirty="0">
              <a:solidFill>
                <a:schemeClr val="dk1"/>
              </a:solidFill>
              <a:latin typeface="+mn-lt"/>
            </a:endParaRPr>
          </a:p>
          <a:p>
            <a:pPr marL="285750" lvl="0" indent="-285750" algn="just" rtl="0">
              <a:lnSpc>
                <a:spcPct val="90000"/>
              </a:lnSpc>
              <a:spcBef>
                <a:spcPts val="0"/>
              </a:spcBef>
              <a:spcAft>
                <a:spcPts val="0"/>
              </a:spcAft>
              <a:buClr>
                <a:schemeClr val="dk1"/>
              </a:buClr>
              <a:buSzPts val="1100"/>
              <a:buFont typeface="Wingdings" panose="05000000000000000000" pitchFamily="2" charset="2"/>
              <a:buChar char="q"/>
            </a:pPr>
            <a:endParaRPr sz="1600" dirty="0">
              <a:solidFill>
                <a:schemeClr val="dk1"/>
              </a:solidFill>
              <a:latin typeface="+mn-lt"/>
            </a:endParaRPr>
          </a:p>
          <a:p>
            <a:pPr marL="0" lvl="0" indent="0" algn="l" rtl="0">
              <a:lnSpc>
                <a:spcPct val="90000"/>
              </a:lnSpc>
              <a:spcBef>
                <a:spcPts val="0"/>
              </a:spcBef>
              <a:spcAft>
                <a:spcPts val="1200"/>
              </a:spcAft>
              <a:buSzPts val="1800"/>
              <a:buNone/>
            </a:pPr>
            <a:endParaRPr sz="1600" dirty="0">
              <a:latin typeface="+mn-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p>
            <a:pPr marL="0" lvl="0" indent="0" algn="ctr" rtl="0">
              <a:lnSpc>
                <a:spcPct val="90000"/>
              </a:lnSpc>
              <a:spcBef>
                <a:spcPts val="0"/>
              </a:spcBef>
              <a:spcAft>
                <a:spcPts val="0"/>
              </a:spcAft>
              <a:buClr>
                <a:schemeClr val="accent1"/>
              </a:buClr>
              <a:buSzPts val="2800"/>
              <a:buFont typeface="Corbel"/>
              <a:buNone/>
            </a:pPr>
            <a:r>
              <a:rPr lang="en-GB" sz="2400" b="1" dirty="0"/>
              <a:t>References </a:t>
            </a:r>
            <a:endParaRPr sz="2400" b="1" dirty="0"/>
          </a:p>
        </p:txBody>
      </p:sp>
      <p:sp>
        <p:nvSpPr>
          <p:cNvPr id="245" name="Google Shape;245;p12"/>
          <p:cNvSpPr txBox="1">
            <a:spLocks noGrp="1"/>
          </p:cNvSpPr>
          <p:nvPr>
            <p:ph type="body" idx="1"/>
          </p:nvPr>
        </p:nvSpPr>
        <p:spPr>
          <a:xfrm>
            <a:off x="-58994" y="999813"/>
            <a:ext cx="9202994" cy="3822909"/>
          </a:xfrm>
          <a:prstGeom prst="rect">
            <a:avLst/>
          </a:prstGeom>
          <a:noFill/>
          <a:ln>
            <a:noFill/>
          </a:ln>
        </p:spPr>
        <p:txBody>
          <a:bodyPr spcFirstLastPara="1" wrap="square" lIns="91425" tIns="91425" rIns="91425" bIns="91425" anchor="t" anchorCtr="0">
            <a:noAutofit/>
          </a:bodyPr>
          <a:lstStyle/>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Aune, D., Huang, W., Nie, J. and Wang, Y., (2021). Hypertension and the risk of all</a:t>
            </a:r>
            <a:r>
              <a:rPr lang="en-GB" sz="1000" dirty="0">
                <a:solidFill>
                  <a:srgbClr val="222222"/>
                </a:solidFill>
                <a:highlight>
                  <a:srgbClr val="FFFFFF"/>
                </a:highlight>
                <a:latin typeface="+mn-lt"/>
                <a:ea typeface="Times New Roman"/>
                <a:cs typeface="Times New Roman"/>
                <a:sym typeface="Times New Roman"/>
              </a:rPr>
              <a:t>‐</a:t>
            </a:r>
            <a:r>
              <a:rPr lang="en-GB" sz="1000" dirty="0">
                <a:solidFill>
                  <a:srgbClr val="222222"/>
                </a:solidFill>
                <a:highlight>
                  <a:srgbClr val="FFFFFF"/>
                </a:highlight>
                <a:latin typeface="+mn-lt"/>
              </a:rPr>
              <a:t>cause and cause</a:t>
            </a:r>
            <a:r>
              <a:rPr lang="en-GB" sz="1000" dirty="0">
                <a:solidFill>
                  <a:srgbClr val="222222"/>
                </a:solidFill>
                <a:highlight>
                  <a:srgbClr val="FFFFFF"/>
                </a:highlight>
                <a:latin typeface="+mn-lt"/>
                <a:ea typeface="Times New Roman"/>
                <a:cs typeface="Times New Roman"/>
                <a:sym typeface="Times New Roman"/>
              </a:rPr>
              <a:t>‐</a:t>
            </a:r>
            <a:r>
              <a:rPr lang="en-GB" sz="1000" dirty="0">
                <a:solidFill>
                  <a:srgbClr val="222222"/>
                </a:solidFill>
                <a:highlight>
                  <a:srgbClr val="FFFFFF"/>
                </a:highlight>
                <a:latin typeface="+mn-lt"/>
              </a:rPr>
              <a:t>specific mortality: an outcome</a:t>
            </a:r>
            <a:r>
              <a:rPr lang="en-GB" sz="1000" dirty="0">
                <a:solidFill>
                  <a:srgbClr val="222222"/>
                </a:solidFill>
                <a:highlight>
                  <a:srgbClr val="FFFFFF"/>
                </a:highlight>
                <a:latin typeface="+mn-lt"/>
                <a:ea typeface="Times New Roman"/>
                <a:cs typeface="Times New Roman"/>
                <a:sym typeface="Times New Roman"/>
              </a:rPr>
              <a:t>‐</a:t>
            </a:r>
            <a:r>
              <a:rPr lang="en-GB" sz="1000" dirty="0">
                <a:solidFill>
                  <a:srgbClr val="222222"/>
                </a:solidFill>
                <a:highlight>
                  <a:srgbClr val="FFFFFF"/>
                </a:highlight>
                <a:latin typeface="+mn-lt"/>
              </a:rPr>
              <a:t>wide association study of 67 causes of death in The National Health Interview Survey. </a:t>
            </a:r>
            <a:r>
              <a:rPr lang="en-GB" sz="1000" i="1" dirty="0">
                <a:solidFill>
                  <a:srgbClr val="222222"/>
                </a:solidFill>
                <a:highlight>
                  <a:srgbClr val="FFFFFF"/>
                </a:highlight>
                <a:latin typeface="+mn-lt"/>
              </a:rPr>
              <a:t>BioMed Research International</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2021</a:t>
            </a:r>
            <a:r>
              <a:rPr lang="en-GB" sz="1000" dirty="0">
                <a:solidFill>
                  <a:srgbClr val="222222"/>
                </a:solidFill>
                <a:highlight>
                  <a:srgbClr val="FFFFFF"/>
                </a:highlight>
                <a:latin typeface="+mn-lt"/>
              </a:rPr>
              <a:t>(1), p.9376134.</a:t>
            </a:r>
            <a:r>
              <a:rPr lang="en-GB" sz="1000" u="sng" dirty="0">
                <a:solidFill>
                  <a:srgbClr val="1155CC"/>
                </a:solidFill>
                <a:highlight>
                  <a:srgbClr val="FFFFFF"/>
                </a:highlight>
                <a:latin typeface="+mn-lt"/>
                <a:hlinkClick r:id="rId3">
                  <a:extLst>
                    <a:ext uri="{A12FA001-AC4F-418D-AE19-62706E023703}">
                      <ahyp:hlinkClr xmlns:ahyp="http://schemas.microsoft.com/office/drawing/2018/hyperlinkcolor" val="tx"/>
                    </a:ext>
                  </a:extLst>
                </a:hlinkClick>
              </a:rPr>
              <a:t>https://doi.org/10.1155/2021/9376134</a:t>
            </a:r>
            <a:endParaRPr sz="1000" u="sng" dirty="0">
              <a:solidFill>
                <a:srgbClr val="1155CC"/>
              </a:solidFill>
              <a:highlight>
                <a:srgbClr val="FFFFFF"/>
              </a:highlight>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chemeClr val="dk1"/>
                </a:solidFill>
                <a:latin typeface="+mn-lt"/>
              </a:rPr>
              <a:t>bloodpressureuk.org, (2025). </a:t>
            </a:r>
            <a:r>
              <a:rPr lang="en-GB" sz="1000" i="1" dirty="0">
                <a:solidFill>
                  <a:schemeClr val="dk1"/>
                </a:solidFill>
                <a:latin typeface="+mn-lt"/>
              </a:rPr>
              <a:t>Blood pressure facts and figures. </a:t>
            </a:r>
            <a:r>
              <a:rPr lang="en-GB" sz="1000" dirty="0">
                <a:solidFill>
                  <a:schemeClr val="dk1"/>
                </a:solidFill>
                <a:latin typeface="+mn-lt"/>
              </a:rPr>
              <a:t>Available at:</a:t>
            </a:r>
            <a:r>
              <a:rPr lang="en-GB" sz="1000" dirty="0">
                <a:solidFill>
                  <a:schemeClr val="dk1"/>
                </a:solidFill>
                <a:uFill>
                  <a:noFill/>
                </a:uFill>
                <a:latin typeface="+mn-lt"/>
                <a:hlinkClick r:id="rId4">
                  <a:extLst>
                    <a:ext uri="{A12FA001-AC4F-418D-AE19-62706E023703}">
                      <ahyp:hlinkClr xmlns:ahyp="http://schemas.microsoft.com/office/drawing/2018/hyperlinkcolor" val="tx"/>
                    </a:ext>
                  </a:extLst>
                </a:hlinkClick>
              </a:rPr>
              <a:t> </a:t>
            </a:r>
            <a:r>
              <a:rPr lang="en-GB" sz="1000" u="sng" dirty="0">
                <a:solidFill>
                  <a:srgbClr val="1155CC"/>
                </a:solidFill>
                <a:latin typeface="+mn-lt"/>
                <a:hlinkClick r:id="rId4">
                  <a:extLst>
                    <a:ext uri="{A12FA001-AC4F-418D-AE19-62706E023703}">
                      <ahyp:hlinkClr xmlns:ahyp="http://schemas.microsoft.com/office/drawing/2018/hyperlinkcolor" val="tx"/>
                    </a:ext>
                  </a:extLst>
                </a:hlinkClick>
              </a:rPr>
              <a:t>https://www.bloodpressureuk.org/news/media-centre/blood-pressure-facts-and-figures/</a:t>
            </a:r>
            <a:r>
              <a:rPr lang="en-GB" sz="1000" dirty="0">
                <a:solidFill>
                  <a:schemeClr val="dk1"/>
                </a:solidFill>
                <a:latin typeface="+mn-lt"/>
              </a:rPr>
              <a:t> [Accessed 3 November 2025]</a:t>
            </a:r>
            <a:endParaRPr sz="1000" dirty="0">
              <a:solidFill>
                <a:schemeClr val="dk1"/>
              </a:solidFill>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Boucly, A., Savale, L., Jaïs, X., Bauer, F., Bergot, E., Bertoletti, L., Beurnier, A., Bourdin, A., Bouvaist, H., Bulifon, S. and Chabanne, C., (2021). Association between initial treatment strategy and long-term survival in pulmonary arterial hypertension. </a:t>
            </a:r>
            <a:r>
              <a:rPr lang="en-GB" sz="1000" i="1" dirty="0">
                <a:solidFill>
                  <a:srgbClr val="222222"/>
                </a:solidFill>
                <a:highlight>
                  <a:srgbClr val="FFFFFF"/>
                </a:highlight>
                <a:latin typeface="+mn-lt"/>
              </a:rPr>
              <a:t>American journal of respiratory and critical care medicine</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204</a:t>
            </a:r>
            <a:r>
              <a:rPr lang="en-GB" sz="1000" dirty="0">
                <a:solidFill>
                  <a:srgbClr val="222222"/>
                </a:solidFill>
                <a:highlight>
                  <a:srgbClr val="FFFFFF"/>
                </a:highlight>
                <a:latin typeface="+mn-lt"/>
              </a:rPr>
              <a:t>(7), pp.842-854.</a:t>
            </a:r>
            <a:r>
              <a:rPr lang="en-GB" sz="1000" u="sng" dirty="0">
                <a:solidFill>
                  <a:srgbClr val="1155CC"/>
                </a:solidFill>
                <a:highlight>
                  <a:srgbClr val="FFFFFF"/>
                </a:highlight>
                <a:latin typeface="+mn-lt"/>
                <a:hlinkClick r:id="rId5">
                  <a:extLst>
                    <a:ext uri="{A12FA001-AC4F-418D-AE19-62706E023703}">
                      <ahyp:hlinkClr xmlns:ahyp="http://schemas.microsoft.com/office/drawing/2018/hyperlinkcolor" val="tx"/>
                    </a:ext>
                  </a:extLst>
                </a:hlinkClick>
              </a:rPr>
              <a:t>http://dx.doi.org/10.1164/rccm.202009-3698OC</a:t>
            </a:r>
            <a:endParaRPr sz="1000" u="sng" dirty="0">
              <a:solidFill>
                <a:srgbClr val="1155CC"/>
              </a:solidFill>
              <a:highlight>
                <a:srgbClr val="FFFFFF"/>
              </a:highlight>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Carey, R.M., Moran, A.E. and Whelton, P.K., (2022). Treatment of hypertension: a review. </a:t>
            </a:r>
            <a:r>
              <a:rPr lang="en-GB" sz="1000" i="1" dirty="0">
                <a:solidFill>
                  <a:srgbClr val="222222"/>
                </a:solidFill>
                <a:highlight>
                  <a:srgbClr val="FFFFFF"/>
                </a:highlight>
                <a:latin typeface="+mn-lt"/>
              </a:rPr>
              <a:t>Jama</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328</a:t>
            </a:r>
            <a:r>
              <a:rPr lang="en-GB" sz="1000" dirty="0">
                <a:solidFill>
                  <a:srgbClr val="222222"/>
                </a:solidFill>
                <a:highlight>
                  <a:srgbClr val="FFFFFF"/>
                </a:highlight>
                <a:latin typeface="+mn-lt"/>
              </a:rPr>
              <a:t>(18), pp.1849-1861. Available from:</a:t>
            </a:r>
            <a:r>
              <a:rPr lang="en-GB" sz="1000" dirty="0">
                <a:solidFill>
                  <a:srgbClr val="222222"/>
                </a:solidFill>
                <a:highlight>
                  <a:srgbClr val="FFFFFF"/>
                </a:highlight>
                <a:uFill>
                  <a:noFill/>
                </a:uFill>
                <a:latin typeface="+mn-lt"/>
                <a:hlinkClick r:id="rId6">
                  <a:extLst>
                    <a:ext uri="{A12FA001-AC4F-418D-AE19-62706E023703}">
                      <ahyp:hlinkClr xmlns:ahyp="http://schemas.microsoft.com/office/drawing/2018/hyperlinkcolor" val="tx"/>
                    </a:ext>
                  </a:extLst>
                </a:hlinkClick>
              </a:rPr>
              <a:t> </a:t>
            </a:r>
            <a:r>
              <a:rPr lang="en-GB" sz="1000" u="sng" dirty="0">
                <a:solidFill>
                  <a:srgbClr val="1155CC"/>
                </a:solidFill>
                <a:highlight>
                  <a:srgbClr val="FFFFFF"/>
                </a:highlight>
                <a:latin typeface="+mn-lt"/>
                <a:hlinkClick r:id="rId6">
                  <a:extLst>
                    <a:ext uri="{A12FA001-AC4F-418D-AE19-62706E023703}">
                      <ahyp:hlinkClr xmlns:ahyp="http://schemas.microsoft.com/office/drawing/2018/hyperlinkcolor" val="tx"/>
                    </a:ext>
                  </a:extLst>
                </a:hlinkClick>
              </a:rPr>
              <a:t>https://jamanetwork.com/journals/jama/fullarticle/10.1001/jama.2022.19590?utm_campaign=articlePDF%26utm_medium=articlePDFlink%26utm_source=articlePDF%26utm_content=jama.2022.19590</a:t>
            </a:r>
            <a:r>
              <a:rPr lang="en-GB" sz="1000" dirty="0">
                <a:solidFill>
                  <a:srgbClr val="222222"/>
                </a:solidFill>
                <a:highlight>
                  <a:srgbClr val="FFFFFF"/>
                </a:highlight>
                <a:latin typeface="+mn-lt"/>
              </a:rPr>
              <a:t> [Accessed 3 November 2025]</a:t>
            </a:r>
            <a:endParaRPr sz="1000" dirty="0">
              <a:solidFill>
                <a:srgbClr val="222222"/>
              </a:solidFill>
              <a:highlight>
                <a:srgbClr val="FFFFFF"/>
              </a:highlight>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Cutrell, S., Alhomoud, I.S., Mehta, A., Talasaz, A.H., Van Tassell, B. and Dixon, D.L., (2023). ACE-inhibitors in hypertension: a historical perspective and current insights. </a:t>
            </a:r>
            <a:r>
              <a:rPr lang="en-GB" sz="1000" i="1" dirty="0">
                <a:solidFill>
                  <a:srgbClr val="222222"/>
                </a:solidFill>
                <a:highlight>
                  <a:srgbClr val="FFFFFF"/>
                </a:highlight>
                <a:latin typeface="+mn-lt"/>
              </a:rPr>
              <a:t>Current hypertension reports</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25</a:t>
            </a:r>
            <a:r>
              <a:rPr lang="en-GB" sz="1000" dirty="0">
                <a:solidFill>
                  <a:srgbClr val="222222"/>
                </a:solidFill>
                <a:highlight>
                  <a:srgbClr val="FFFFFF"/>
                </a:highlight>
                <a:latin typeface="+mn-lt"/>
              </a:rPr>
              <a:t>(9), pp.243-250.</a:t>
            </a:r>
            <a:r>
              <a:rPr lang="en-GB" sz="1000" u="sng" dirty="0">
                <a:solidFill>
                  <a:srgbClr val="1155CC"/>
                </a:solidFill>
                <a:highlight>
                  <a:srgbClr val="FFFFFF"/>
                </a:highlight>
                <a:latin typeface="+mn-lt"/>
                <a:hlinkClick r:id="rId7">
                  <a:extLst>
                    <a:ext uri="{A12FA001-AC4F-418D-AE19-62706E023703}">
                      <ahyp:hlinkClr xmlns:ahyp="http://schemas.microsoft.com/office/drawing/2018/hyperlinkcolor" val="tx"/>
                    </a:ext>
                  </a:extLst>
                </a:hlinkClick>
              </a:rPr>
              <a:t>https://doi.org/10.1007/s11906-023-01248-2</a:t>
            </a:r>
            <a:endParaRPr sz="1000" u="sng" dirty="0">
              <a:solidFill>
                <a:srgbClr val="1155CC"/>
              </a:solidFill>
              <a:highlight>
                <a:srgbClr val="FFFFFF"/>
              </a:highlight>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Elendu, C., Amaechi, D.C., Elendu, T.C., Amaechi, E.C. and Elendu, I.D., (2024). Dependable approaches to hypertension management: A review. </a:t>
            </a:r>
            <a:r>
              <a:rPr lang="en-GB" sz="1000" i="1" dirty="0">
                <a:solidFill>
                  <a:srgbClr val="222222"/>
                </a:solidFill>
                <a:highlight>
                  <a:srgbClr val="FFFFFF"/>
                </a:highlight>
                <a:latin typeface="+mn-lt"/>
              </a:rPr>
              <a:t>Medicine</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103</a:t>
            </a:r>
            <a:r>
              <a:rPr lang="en-GB" sz="1000" dirty="0">
                <a:solidFill>
                  <a:srgbClr val="222222"/>
                </a:solidFill>
                <a:highlight>
                  <a:srgbClr val="FFFFFF"/>
                </a:highlight>
                <a:latin typeface="+mn-lt"/>
              </a:rPr>
              <a:t>(24), p.e38560.</a:t>
            </a:r>
            <a:r>
              <a:rPr lang="en-GB" sz="1000" u="sng" dirty="0">
                <a:solidFill>
                  <a:srgbClr val="1155CC"/>
                </a:solidFill>
                <a:highlight>
                  <a:srgbClr val="FFFFFF"/>
                </a:highlight>
                <a:latin typeface="+mn-lt"/>
                <a:hlinkClick r:id="rId8">
                  <a:extLst>
                    <a:ext uri="{A12FA001-AC4F-418D-AE19-62706E023703}">
                      <ahyp:hlinkClr xmlns:ahyp="http://schemas.microsoft.com/office/drawing/2018/hyperlinkcolor" val="tx"/>
                    </a:ext>
                  </a:extLst>
                </a:hlinkClick>
              </a:rPr>
              <a:t>http://dx.doi.org/10.1097/MD.0000000000038560</a:t>
            </a:r>
            <a:endParaRPr sz="1000" u="sng" dirty="0">
              <a:solidFill>
                <a:srgbClr val="1155CC"/>
              </a:solidFill>
              <a:highlight>
                <a:srgbClr val="FFFFFF"/>
              </a:highlight>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chemeClr val="dk1"/>
                </a:solidFill>
                <a:latin typeface="+mn-lt"/>
              </a:rPr>
              <a:t>england.nhs.uk, (2025). </a:t>
            </a:r>
            <a:r>
              <a:rPr lang="en-GB" sz="1000" i="1" dirty="0">
                <a:solidFill>
                  <a:schemeClr val="dk1"/>
                </a:solidFill>
                <a:latin typeface="+mn-lt"/>
              </a:rPr>
              <a:t>Comprehensive model of personalised care. </a:t>
            </a:r>
            <a:r>
              <a:rPr lang="en-GB" sz="1000" dirty="0">
                <a:solidFill>
                  <a:schemeClr val="dk1"/>
                </a:solidFill>
                <a:latin typeface="+mn-lt"/>
              </a:rPr>
              <a:t>Available at:</a:t>
            </a:r>
            <a:r>
              <a:rPr lang="en-GB" sz="1000" dirty="0">
                <a:solidFill>
                  <a:schemeClr val="dk1"/>
                </a:solidFill>
                <a:uFill>
                  <a:noFill/>
                </a:uFill>
                <a:latin typeface="+mn-lt"/>
                <a:hlinkClick r:id="rId9">
                  <a:extLst>
                    <a:ext uri="{A12FA001-AC4F-418D-AE19-62706E023703}">
                      <ahyp:hlinkClr xmlns:ahyp="http://schemas.microsoft.com/office/drawing/2018/hyperlinkcolor" val="tx"/>
                    </a:ext>
                  </a:extLst>
                </a:hlinkClick>
              </a:rPr>
              <a:t> </a:t>
            </a:r>
            <a:r>
              <a:rPr lang="en-GB" sz="1000" u="sng" dirty="0">
                <a:solidFill>
                  <a:srgbClr val="1155CC"/>
                </a:solidFill>
                <a:latin typeface="+mn-lt"/>
                <a:hlinkClick r:id="rId9">
                  <a:extLst>
                    <a:ext uri="{A12FA001-AC4F-418D-AE19-62706E023703}">
                      <ahyp:hlinkClr xmlns:ahyp="http://schemas.microsoft.com/office/drawing/2018/hyperlinkcolor" val="tx"/>
                    </a:ext>
                  </a:extLst>
                </a:hlinkClick>
              </a:rPr>
              <a:t>https://www.england.nhs.uk/personalisedcare/comprehensive-model-of-personalised-care/</a:t>
            </a:r>
            <a:r>
              <a:rPr lang="en-GB" sz="1000" dirty="0">
                <a:solidFill>
                  <a:schemeClr val="dk1"/>
                </a:solidFill>
                <a:latin typeface="+mn-lt"/>
              </a:rPr>
              <a:t> [Accessed 3 November 2025]</a:t>
            </a:r>
            <a:endParaRPr sz="1000" dirty="0">
              <a:solidFill>
                <a:schemeClr val="dk1"/>
              </a:solidFill>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Hendry, A., (2020). House of Care: Enabling integrated care through collaborative care and support planning in different context and cultures. </a:t>
            </a:r>
            <a:r>
              <a:rPr lang="en-GB" sz="1000" i="1" dirty="0">
                <a:solidFill>
                  <a:srgbClr val="222222"/>
                </a:solidFill>
                <a:highlight>
                  <a:srgbClr val="FFFFFF"/>
                </a:highlight>
                <a:latin typeface="+mn-lt"/>
              </a:rPr>
              <a:t>International Journal of Integrated Care</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21</a:t>
            </a:r>
            <a:r>
              <a:rPr lang="en-GB" sz="1000" dirty="0">
                <a:solidFill>
                  <a:srgbClr val="222222"/>
                </a:solidFill>
                <a:highlight>
                  <a:srgbClr val="FFFFFF"/>
                </a:highlight>
                <a:latin typeface="+mn-lt"/>
              </a:rPr>
              <a:t>(S1), p.352. Available from:</a:t>
            </a:r>
            <a:r>
              <a:rPr lang="en-GB" sz="1000" dirty="0">
                <a:solidFill>
                  <a:srgbClr val="222222"/>
                </a:solidFill>
                <a:highlight>
                  <a:srgbClr val="FFFFFF"/>
                </a:highlight>
                <a:uFill>
                  <a:noFill/>
                </a:uFill>
                <a:latin typeface="+mn-lt"/>
                <a:hlinkClick r:id="rId10">
                  <a:extLst>
                    <a:ext uri="{A12FA001-AC4F-418D-AE19-62706E023703}">
                      <ahyp:hlinkClr xmlns:ahyp="http://schemas.microsoft.com/office/drawing/2018/hyperlinkcolor" val="tx"/>
                    </a:ext>
                  </a:extLst>
                </a:hlinkClick>
              </a:rPr>
              <a:t> </a:t>
            </a:r>
            <a:r>
              <a:rPr lang="en-GB" sz="1000" u="sng" dirty="0">
                <a:solidFill>
                  <a:srgbClr val="1155CC"/>
                </a:solidFill>
                <a:highlight>
                  <a:srgbClr val="FFFFFF"/>
                </a:highlight>
                <a:latin typeface="+mn-lt"/>
                <a:hlinkClick r:id="rId10">
                  <a:extLst>
                    <a:ext uri="{A12FA001-AC4F-418D-AE19-62706E023703}">
                      <ahyp:hlinkClr xmlns:ahyp="http://schemas.microsoft.com/office/drawing/2018/hyperlinkcolor" val="tx"/>
                    </a:ext>
                  </a:extLst>
                </a:hlinkClick>
              </a:rPr>
              <a:t>https://ijic.org/articles/10.5334/ijic.ICIC20469</a:t>
            </a:r>
            <a:r>
              <a:rPr lang="en-GB" sz="1000" dirty="0">
                <a:solidFill>
                  <a:srgbClr val="222222"/>
                </a:solidFill>
                <a:highlight>
                  <a:srgbClr val="FFFFFF"/>
                </a:highlight>
                <a:latin typeface="+mn-lt"/>
              </a:rPr>
              <a:t> [Accessed 3 November 2025]</a:t>
            </a:r>
            <a:endParaRPr sz="1000" dirty="0">
              <a:solidFill>
                <a:srgbClr val="222222"/>
              </a:solidFill>
              <a:highlight>
                <a:srgbClr val="FFFFFF"/>
              </a:highlight>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Khatri, R.B., Wolka, E., Nigatu, F., Zewdie, A., Erku, D., Endalamaw, A. and Assefa, Y., (2023). People-centred primary health care: a scoping review. </a:t>
            </a:r>
            <a:r>
              <a:rPr lang="en-GB" sz="1000" i="1" dirty="0">
                <a:solidFill>
                  <a:srgbClr val="222222"/>
                </a:solidFill>
                <a:highlight>
                  <a:srgbClr val="FFFFFF"/>
                </a:highlight>
                <a:latin typeface="+mn-lt"/>
              </a:rPr>
              <a:t>BMC primary care</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24</a:t>
            </a:r>
            <a:r>
              <a:rPr lang="en-GB" sz="1000" dirty="0">
                <a:solidFill>
                  <a:srgbClr val="222222"/>
                </a:solidFill>
                <a:highlight>
                  <a:srgbClr val="FFFFFF"/>
                </a:highlight>
                <a:latin typeface="+mn-lt"/>
              </a:rPr>
              <a:t>(1), p.236.</a:t>
            </a:r>
            <a:r>
              <a:rPr lang="en-GB" sz="1000" u="sng" dirty="0">
                <a:solidFill>
                  <a:srgbClr val="1155CC"/>
                </a:solidFill>
                <a:highlight>
                  <a:srgbClr val="FFFFFF"/>
                </a:highlight>
                <a:latin typeface="+mn-lt"/>
                <a:hlinkClick r:id="rId11">
                  <a:extLst>
                    <a:ext uri="{A12FA001-AC4F-418D-AE19-62706E023703}">
                      <ahyp:hlinkClr xmlns:ahyp="http://schemas.microsoft.com/office/drawing/2018/hyperlinkcolor" val="tx"/>
                    </a:ext>
                  </a:extLst>
                </a:hlinkClick>
              </a:rPr>
              <a:t>https://doi.org/10.1186/s12875-023-02194-3</a:t>
            </a:r>
            <a:endParaRPr sz="1000" u="sng" dirty="0">
              <a:solidFill>
                <a:srgbClr val="1155CC"/>
              </a:solidFill>
              <a:highlight>
                <a:srgbClr val="FFFFFF"/>
              </a:highlight>
              <a:latin typeface="+mn-l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rgbClr val="FFFFFF"/>
                </a:highlight>
                <a:latin typeface="+mn-lt"/>
              </a:rPr>
              <a:t>Kidwai, S., Haris, M., Bilal, A., Saleem, S., Imran, H., Anwar, A., Hashmi, A.A., Haris Sr, M. and Bilal, A., (2024). High Blood Pressure-Associated Symptoms: Insights From a Population-Based Study in Pakistan. </a:t>
            </a:r>
            <a:r>
              <a:rPr lang="en-GB" sz="1000" i="1" dirty="0">
                <a:solidFill>
                  <a:srgbClr val="222222"/>
                </a:solidFill>
                <a:highlight>
                  <a:srgbClr val="FFFFFF"/>
                </a:highlight>
                <a:latin typeface="+mn-lt"/>
              </a:rPr>
              <a:t>Cureus</a:t>
            </a:r>
            <a:r>
              <a:rPr lang="en-GB" sz="1000" dirty="0">
                <a:solidFill>
                  <a:srgbClr val="222222"/>
                </a:solidFill>
                <a:highlight>
                  <a:srgbClr val="FFFFFF"/>
                </a:highlight>
                <a:latin typeface="+mn-lt"/>
              </a:rPr>
              <a:t>, </a:t>
            </a:r>
            <a:r>
              <a:rPr lang="en-GB" sz="1000" i="1" dirty="0">
                <a:solidFill>
                  <a:srgbClr val="222222"/>
                </a:solidFill>
                <a:highlight>
                  <a:srgbClr val="FFFFFF"/>
                </a:highlight>
                <a:latin typeface="+mn-lt"/>
              </a:rPr>
              <a:t>16</a:t>
            </a:r>
            <a:r>
              <a:rPr lang="en-GB" sz="1000" dirty="0">
                <a:solidFill>
                  <a:srgbClr val="222222"/>
                </a:solidFill>
                <a:highlight>
                  <a:srgbClr val="FFFFFF"/>
                </a:highlight>
                <a:latin typeface="+mn-lt"/>
              </a:rPr>
              <a:t>(7). Available from:</a:t>
            </a:r>
            <a:r>
              <a:rPr lang="en-GB" sz="1000" dirty="0">
                <a:solidFill>
                  <a:srgbClr val="222222"/>
                </a:solidFill>
                <a:highlight>
                  <a:srgbClr val="FFFFFF"/>
                </a:highlight>
                <a:uFill>
                  <a:noFill/>
                </a:uFill>
                <a:latin typeface="+mn-lt"/>
                <a:hlinkClick r:id="rId12">
                  <a:extLst>
                    <a:ext uri="{A12FA001-AC4F-418D-AE19-62706E023703}">
                      <ahyp:hlinkClr xmlns:ahyp="http://schemas.microsoft.com/office/drawing/2018/hyperlinkcolor" val="tx"/>
                    </a:ext>
                  </a:extLst>
                </a:hlinkClick>
              </a:rPr>
              <a:t> </a:t>
            </a:r>
            <a:r>
              <a:rPr lang="en-GB" sz="1000" u="sng" dirty="0">
                <a:solidFill>
                  <a:srgbClr val="1155CC"/>
                </a:solidFill>
                <a:highlight>
                  <a:srgbClr val="FFFFFF"/>
                </a:highlight>
                <a:latin typeface="+mn-lt"/>
                <a:hlinkClick r:id="rId12">
                  <a:extLst>
                    <a:ext uri="{A12FA001-AC4F-418D-AE19-62706E023703}">
                      <ahyp:hlinkClr xmlns:ahyp="http://schemas.microsoft.com/office/drawing/2018/hyperlinkcolor" val="tx"/>
                    </a:ext>
                  </a:extLst>
                </a:hlinkClick>
              </a:rPr>
              <a:t>https://assets.cureus.com/uploads/original_article/pdf/268299/20240824-1030522-41xj2c.pdf</a:t>
            </a:r>
            <a:r>
              <a:rPr lang="en-GB" sz="1000" dirty="0">
                <a:solidFill>
                  <a:srgbClr val="222222"/>
                </a:solidFill>
                <a:highlight>
                  <a:srgbClr val="FFFFFF"/>
                </a:highlight>
                <a:latin typeface="+mn-lt"/>
              </a:rPr>
              <a:t> [Accessed 3 November 2025]</a:t>
            </a:r>
            <a:endParaRPr sz="1000" dirty="0">
              <a:latin typeface="+mn-l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g39fdd212381_0_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p>
            <a:pPr marL="0" lvl="0" indent="0" algn="ctr" rtl="0">
              <a:lnSpc>
                <a:spcPct val="90000"/>
              </a:lnSpc>
              <a:spcBef>
                <a:spcPts val="0"/>
              </a:spcBef>
              <a:spcAft>
                <a:spcPts val="0"/>
              </a:spcAft>
              <a:buClr>
                <a:schemeClr val="accent1"/>
              </a:buClr>
              <a:buSzPts val="2800"/>
              <a:buFont typeface="Corbel"/>
              <a:buNone/>
            </a:pPr>
            <a:r>
              <a:rPr lang="en-GB" sz="2400" b="1" dirty="0"/>
              <a:t>References </a:t>
            </a:r>
            <a:endParaRPr sz="2400" b="1" dirty="0"/>
          </a:p>
        </p:txBody>
      </p:sp>
      <p:sp>
        <p:nvSpPr>
          <p:cNvPr id="251" name="Google Shape;251;g39fdd212381_0_0"/>
          <p:cNvSpPr txBox="1">
            <a:spLocks noGrp="1"/>
          </p:cNvSpPr>
          <p:nvPr>
            <p:ph type="body" idx="1"/>
          </p:nvPr>
        </p:nvSpPr>
        <p:spPr>
          <a:xfrm>
            <a:off x="0" y="1152475"/>
            <a:ext cx="9144000" cy="3546000"/>
          </a:xfrm>
          <a:prstGeom prst="rect">
            <a:avLst/>
          </a:prstGeom>
          <a:noFill/>
          <a:ln>
            <a:noFill/>
          </a:ln>
        </p:spPr>
        <p:txBody>
          <a:bodyPr spcFirstLastPara="1" wrap="square" lIns="91425" tIns="91425" rIns="91425" bIns="91425" anchor="t" anchorCtr="0">
            <a:noAutofit/>
          </a:bodyPr>
          <a:lstStyle/>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Li, J., Jia, H., Zhou, J., Huang, X., Xu, L., Jia, S., Gao, Z., Yao, K., Li, D., Zhang, B. and Liu, Y., (2023). Thin, soft, wearable system for continuous wireless monitoring of artery blood pressure. </a:t>
            </a:r>
            <a:r>
              <a:rPr lang="en-GB" sz="1000" i="1" dirty="0">
                <a:solidFill>
                  <a:srgbClr val="222222"/>
                </a:solidFill>
                <a:highlight>
                  <a:schemeClr val="lt1"/>
                </a:highlight>
              </a:rPr>
              <a:t>Nature communications</a:t>
            </a:r>
            <a:r>
              <a:rPr lang="en-GB" sz="1000" dirty="0">
                <a:solidFill>
                  <a:srgbClr val="222222"/>
                </a:solidFill>
                <a:highlight>
                  <a:schemeClr val="lt1"/>
                </a:highlight>
              </a:rPr>
              <a:t>, </a:t>
            </a:r>
            <a:r>
              <a:rPr lang="en-GB" sz="1000" i="1" dirty="0">
                <a:solidFill>
                  <a:srgbClr val="222222"/>
                </a:solidFill>
                <a:highlight>
                  <a:schemeClr val="lt1"/>
                </a:highlight>
              </a:rPr>
              <a:t>14</a:t>
            </a:r>
            <a:r>
              <a:rPr lang="en-GB" sz="1000" dirty="0">
                <a:solidFill>
                  <a:srgbClr val="222222"/>
                </a:solidFill>
                <a:highlight>
                  <a:schemeClr val="lt1"/>
                </a:highlight>
              </a:rPr>
              <a:t>(1), p.5009.</a:t>
            </a:r>
            <a:r>
              <a:rPr lang="en-GB" sz="1000" u="sng" dirty="0">
                <a:solidFill>
                  <a:srgbClr val="1155CC"/>
                </a:solidFill>
                <a:highlight>
                  <a:schemeClr val="lt1"/>
                </a:highlight>
                <a:hlinkClick r:id="rId3">
                  <a:extLst>
                    <a:ext uri="{A12FA001-AC4F-418D-AE19-62706E023703}">
                      <ahyp:hlinkClr xmlns:ahyp="http://schemas.microsoft.com/office/drawing/2018/hyperlinkcolor" val="tx"/>
                    </a:ext>
                  </a:extLst>
                </a:hlinkClick>
              </a:rPr>
              <a:t>https://doi.org/10.1038/s41467-023-40763-3</a:t>
            </a:r>
            <a:endParaRPr sz="10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Li, S., Wang, H., Ma, W., Qiu, L., Xia, K., Zhang, Y., Lu, H., Zhu, M., Liang, X., Wu, X.E. and Liang, H., (2023). Monitoring blood pressure and cardiac function without positioning via a deep learning–assisted strain sensor array. </a:t>
            </a:r>
            <a:r>
              <a:rPr lang="en-GB" sz="1000" i="1" dirty="0">
                <a:solidFill>
                  <a:srgbClr val="222222"/>
                </a:solidFill>
                <a:highlight>
                  <a:schemeClr val="lt1"/>
                </a:highlight>
              </a:rPr>
              <a:t>Science advances</a:t>
            </a:r>
            <a:r>
              <a:rPr lang="en-GB" sz="1000" dirty="0">
                <a:solidFill>
                  <a:srgbClr val="222222"/>
                </a:solidFill>
                <a:highlight>
                  <a:schemeClr val="lt1"/>
                </a:highlight>
              </a:rPr>
              <a:t>, </a:t>
            </a:r>
            <a:r>
              <a:rPr lang="en-GB" sz="1000" i="1" dirty="0">
                <a:solidFill>
                  <a:srgbClr val="222222"/>
                </a:solidFill>
                <a:highlight>
                  <a:schemeClr val="lt1"/>
                </a:highlight>
              </a:rPr>
              <a:t>9</a:t>
            </a:r>
            <a:r>
              <a:rPr lang="en-GB" sz="1000" dirty="0">
                <a:solidFill>
                  <a:srgbClr val="222222"/>
                </a:solidFill>
                <a:highlight>
                  <a:schemeClr val="lt1"/>
                </a:highlight>
              </a:rPr>
              <a:t>(32), p.eadh0615. Available from:</a:t>
            </a:r>
            <a:r>
              <a:rPr lang="en-GB" sz="1000" dirty="0">
                <a:solidFill>
                  <a:srgbClr val="222222"/>
                </a:solidFill>
                <a:highlight>
                  <a:schemeClr val="lt1"/>
                </a:highlight>
                <a:uFill>
                  <a:noFill/>
                </a:uFill>
                <a:hlinkClick r:id="rId4">
                  <a:extLst>
                    <a:ext uri="{A12FA001-AC4F-418D-AE19-62706E023703}">
                      <ahyp:hlinkClr xmlns:ahyp="http://schemas.microsoft.com/office/drawing/2018/hyperlinkcolor" val="tx"/>
                    </a:ext>
                  </a:extLst>
                </a:hlinkClick>
              </a:rPr>
              <a:t> </a:t>
            </a:r>
            <a:r>
              <a:rPr lang="en-GB" sz="1000" u="sng" dirty="0">
                <a:solidFill>
                  <a:srgbClr val="1155CC"/>
                </a:solidFill>
                <a:highlight>
                  <a:schemeClr val="lt1"/>
                </a:highlight>
                <a:hlinkClick r:id="rId4">
                  <a:extLst>
                    <a:ext uri="{A12FA001-AC4F-418D-AE19-62706E023703}">
                      <ahyp:hlinkClr xmlns:ahyp="http://schemas.microsoft.com/office/drawing/2018/hyperlinkcolor" val="tx"/>
                    </a:ext>
                  </a:extLst>
                </a:hlinkClick>
              </a:rPr>
              <a:t>https://www.science.org/doi/pdf/10.1126/sciadv.adh0615</a:t>
            </a:r>
            <a:r>
              <a:rPr lang="en-GB" sz="1000" dirty="0">
                <a:solidFill>
                  <a:srgbClr val="222222"/>
                </a:solidFill>
                <a:highlight>
                  <a:schemeClr val="lt1"/>
                </a:highlight>
              </a:rPr>
              <a:t> [Accessed 3 November 2025]</a:t>
            </a:r>
            <a:endParaRPr sz="1000" dirty="0">
              <a:solidFill>
                <a:srgbClr val="222222"/>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Makhmirzaeva, G.G., Golubkina, E.S., Airapetyan, A.D., Root, V.A., Uran-oolovich, O.K., Kuzhuget, A.A. and Aliyeva, K.M., (2025). The importance of early screening in preventing chronic diseases. </a:t>
            </a:r>
            <a:r>
              <a:rPr lang="en-GB" sz="1000" i="1" dirty="0">
                <a:solidFill>
                  <a:srgbClr val="222222"/>
                </a:solidFill>
                <a:highlight>
                  <a:schemeClr val="lt1"/>
                </a:highlight>
              </a:rPr>
              <a:t>Revista Latinoamericana de Hipertension</a:t>
            </a:r>
            <a:r>
              <a:rPr lang="en-GB" sz="1000" dirty="0">
                <a:solidFill>
                  <a:srgbClr val="222222"/>
                </a:solidFill>
                <a:highlight>
                  <a:schemeClr val="lt1"/>
                </a:highlight>
              </a:rPr>
              <a:t>, (1). Available from:</a:t>
            </a:r>
            <a:r>
              <a:rPr lang="en-GB" sz="1000" dirty="0">
                <a:solidFill>
                  <a:srgbClr val="222222"/>
                </a:solidFill>
                <a:highlight>
                  <a:schemeClr val="lt1"/>
                </a:highlight>
                <a:uFill>
                  <a:noFill/>
                </a:uFill>
                <a:hlinkClick r:id="rId5">
                  <a:extLst>
                    <a:ext uri="{A12FA001-AC4F-418D-AE19-62706E023703}">
                      <ahyp:hlinkClr xmlns:ahyp="http://schemas.microsoft.com/office/drawing/2018/hyperlinkcolor" val="tx"/>
                    </a:ext>
                  </a:extLst>
                </a:hlinkClick>
              </a:rPr>
              <a:t> </a:t>
            </a:r>
            <a:r>
              <a:rPr lang="en-GB" sz="1000" u="sng" dirty="0">
                <a:solidFill>
                  <a:srgbClr val="1155CC"/>
                </a:solidFill>
                <a:highlight>
                  <a:schemeClr val="lt1"/>
                </a:highlight>
                <a:hlinkClick r:id="rId5">
                  <a:extLst>
                    <a:ext uri="{A12FA001-AC4F-418D-AE19-62706E023703}">
                      <ahyp:hlinkClr xmlns:ahyp="http://schemas.microsoft.com/office/drawing/2018/hyperlinkcolor" val="tx"/>
                    </a:ext>
                  </a:extLst>
                </a:hlinkClick>
              </a:rPr>
              <a:t>https://www.revhipertension.com/rlh_1_2025/8_the_importance_early_screening.pdf</a:t>
            </a:r>
            <a:r>
              <a:rPr lang="en-GB" sz="1000" dirty="0">
                <a:solidFill>
                  <a:srgbClr val="222222"/>
                </a:solidFill>
                <a:highlight>
                  <a:schemeClr val="lt1"/>
                </a:highlight>
              </a:rPr>
              <a:t> [Accessed 3 November 2025]</a:t>
            </a:r>
            <a:endParaRPr sz="1000" dirty="0">
              <a:solidFill>
                <a:srgbClr val="222222"/>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Mancia, G., Cappuccio, F.P., Burnier, M., Coca, A., Persu, A., Borghi, C., Kreutz, R. and Sanner, B., (2023). Perspectives on improving blood pressure control to reduce the clinical and economic burden of hypertension. </a:t>
            </a:r>
            <a:r>
              <a:rPr lang="en-GB" sz="1000" i="1" dirty="0">
                <a:solidFill>
                  <a:srgbClr val="222222"/>
                </a:solidFill>
                <a:highlight>
                  <a:schemeClr val="lt1"/>
                </a:highlight>
              </a:rPr>
              <a:t>Journal of internal medicine</a:t>
            </a:r>
            <a:r>
              <a:rPr lang="en-GB" sz="1000" dirty="0">
                <a:solidFill>
                  <a:srgbClr val="222222"/>
                </a:solidFill>
                <a:highlight>
                  <a:schemeClr val="lt1"/>
                </a:highlight>
              </a:rPr>
              <a:t>, </a:t>
            </a:r>
            <a:r>
              <a:rPr lang="en-GB" sz="1000" i="1" dirty="0">
                <a:solidFill>
                  <a:srgbClr val="222222"/>
                </a:solidFill>
                <a:highlight>
                  <a:schemeClr val="lt1"/>
                </a:highlight>
              </a:rPr>
              <a:t>294</a:t>
            </a:r>
            <a:r>
              <a:rPr lang="en-GB" sz="1000" dirty="0">
                <a:solidFill>
                  <a:srgbClr val="222222"/>
                </a:solidFill>
                <a:highlight>
                  <a:schemeClr val="lt1"/>
                </a:highlight>
              </a:rPr>
              <a:t>(3), pp.251-268.</a:t>
            </a:r>
            <a:r>
              <a:rPr lang="en-GB" sz="1000" u="sng" dirty="0">
                <a:solidFill>
                  <a:srgbClr val="1155CC"/>
                </a:solidFill>
                <a:highlight>
                  <a:schemeClr val="lt1"/>
                </a:highlight>
                <a:hlinkClick r:id="rId6">
                  <a:extLst>
                    <a:ext uri="{A12FA001-AC4F-418D-AE19-62706E023703}">
                      <ahyp:hlinkClr xmlns:ahyp="http://schemas.microsoft.com/office/drawing/2018/hyperlinkcolor" val="tx"/>
                    </a:ext>
                  </a:extLst>
                </a:hlinkClick>
              </a:rPr>
              <a:t>https://doi.org/10.1111/joim.13692</a:t>
            </a:r>
            <a:endParaRPr sz="10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Masenga, S.K. and Kirabo, A., (2023). Hypertensive heart disease: risk factors, complications and mechanisms. </a:t>
            </a:r>
            <a:r>
              <a:rPr lang="en-GB" sz="1000" i="1" dirty="0">
                <a:solidFill>
                  <a:srgbClr val="222222"/>
                </a:solidFill>
                <a:highlight>
                  <a:schemeClr val="lt1"/>
                </a:highlight>
              </a:rPr>
              <a:t>frontiers in cardiovascular medicine</a:t>
            </a:r>
            <a:r>
              <a:rPr lang="en-GB" sz="1000" dirty="0">
                <a:solidFill>
                  <a:srgbClr val="222222"/>
                </a:solidFill>
                <a:highlight>
                  <a:schemeClr val="lt1"/>
                </a:highlight>
              </a:rPr>
              <a:t>, </a:t>
            </a:r>
            <a:r>
              <a:rPr lang="en-GB" sz="1000" i="1" dirty="0">
                <a:solidFill>
                  <a:srgbClr val="222222"/>
                </a:solidFill>
                <a:highlight>
                  <a:schemeClr val="lt1"/>
                </a:highlight>
              </a:rPr>
              <a:t>10</a:t>
            </a:r>
            <a:r>
              <a:rPr lang="en-GB" sz="1000" dirty="0">
                <a:solidFill>
                  <a:srgbClr val="222222"/>
                </a:solidFill>
                <a:highlight>
                  <a:schemeClr val="lt1"/>
                </a:highlight>
              </a:rPr>
              <a:t>, p.1205475.</a:t>
            </a:r>
            <a:r>
              <a:rPr lang="en-GB" sz="1000" u="sng" dirty="0">
                <a:solidFill>
                  <a:srgbClr val="1155CC"/>
                </a:solidFill>
                <a:highlight>
                  <a:schemeClr val="lt1"/>
                </a:highlight>
                <a:hlinkClick r:id="rId7">
                  <a:extLst>
                    <a:ext uri="{A12FA001-AC4F-418D-AE19-62706E023703}">
                      <ahyp:hlinkClr xmlns:ahyp="http://schemas.microsoft.com/office/drawing/2018/hyperlinkcolor" val="tx"/>
                    </a:ext>
                  </a:extLst>
                </a:hlinkClick>
              </a:rPr>
              <a:t>https://doi.org/10.3389/fcvm.2023.1205475</a:t>
            </a:r>
            <a:endParaRPr sz="10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Mishra, G.D., Jin, C., Chan, H.W., Doust, J. and Dobson, A., (2025). Trajectories of menstrual symptoms and blood pressure in midlife: a prospective cohort study on Australian women. </a:t>
            </a:r>
            <a:r>
              <a:rPr lang="en-GB" sz="1000" i="1" dirty="0">
                <a:solidFill>
                  <a:srgbClr val="222222"/>
                </a:solidFill>
                <a:highlight>
                  <a:schemeClr val="lt1"/>
                </a:highlight>
              </a:rPr>
              <a:t>Journal of Human Hypertension</a:t>
            </a:r>
            <a:r>
              <a:rPr lang="en-GB" sz="1000" dirty="0">
                <a:solidFill>
                  <a:srgbClr val="222222"/>
                </a:solidFill>
                <a:highlight>
                  <a:schemeClr val="lt1"/>
                </a:highlight>
              </a:rPr>
              <a:t>, pp.1-7. Available from:</a:t>
            </a:r>
            <a:r>
              <a:rPr lang="en-GB" sz="1000" dirty="0">
                <a:solidFill>
                  <a:srgbClr val="222222"/>
                </a:solidFill>
                <a:highlight>
                  <a:schemeClr val="lt1"/>
                </a:highlight>
                <a:uFill>
                  <a:noFill/>
                </a:uFill>
                <a:hlinkClick r:id="rId8">
                  <a:extLst>
                    <a:ext uri="{A12FA001-AC4F-418D-AE19-62706E023703}">
                      <ahyp:hlinkClr xmlns:ahyp="http://schemas.microsoft.com/office/drawing/2018/hyperlinkcolor" val="tx"/>
                    </a:ext>
                  </a:extLst>
                </a:hlinkClick>
              </a:rPr>
              <a:t> </a:t>
            </a:r>
            <a:r>
              <a:rPr lang="en-GB" sz="1000" u="sng" dirty="0">
                <a:solidFill>
                  <a:srgbClr val="1155CC"/>
                </a:solidFill>
                <a:highlight>
                  <a:schemeClr val="lt1"/>
                </a:highlight>
                <a:hlinkClick r:id="rId8">
                  <a:extLst>
                    <a:ext uri="{A12FA001-AC4F-418D-AE19-62706E023703}">
                      <ahyp:hlinkClr xmlns:ahyp="http://schemas.microsoft.com/office/drawing/2018/hyperlinkcolor" val="tx"/>
                    </a:ext>
                  </a:extLst>
                </a:hlinkClick>
              </a:rPr>
              <a:t>https://www.nature.com/articles/s41371-025-01070-0.pdf</a:t>
            </a:r>
            <a:r>
              <a:rPr lang="en-GB" sz="1000" dirty="0">
                <a:solidFill>
                  <a:srgbClr val="222222"/>
                </a:solidFill>
                <a:highlight>
                  <a:schemeClr val="lt1"/>
                </a:highlight>
              </a:rPr>
              <a:t> [Accessed 3 November 2025]</a:t>
            </a:r>
            <a:endParaRPr sz="1000" dirty="0">
              <a:solidFill>
                <a:srgbClr val="222222"/>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chemeClr val="dk1"/>
                </a:solidFill>
              </a:rPr>
              <a:t>nice.org.uk, (2023). </a:t>
            </a:r>
            <a:r>
              <a:rPr lang="en-GB" sz="1000" i="1" dirty="0">
                <a:solidFill>
                  <a:schemeClr val="dk1"/>
                </a:solidFill>
              </a:rPr>
              <a:t>Hypertension in adults: diagnosis and management. </a:t>
            </a:r>
            <a:r>
              <a:rPr lang="en-GB" sz="1000" dirty="0">
                <a:solidFill>
                  <a:schemeClr val="dk1"/>
                </a:solidFill>
              </a:rPr>
              <a:t>Available at:</a:t>
            </a:r>
            <a:r>
              <a:rPr lang="en-GB" sz="1000" dirty="0">
                <a:solidFill>
                  <a:schemeClr val="dk1"/>
                </a:solidFill>
                <a:uFill>
                  <a:noFill/>
                </a:uFill>
                <a:hlinkClick r:id="rId9">
                  <a:extLst>
                    <a:ext uri="{A12FA001-AC4F-418D-AE19-62706E023703}">
                      <ahyp:hlinkClr xmlns:ahyp="http://schemas.microsoft.com/office/drawing/2018/hyperlinkcolor" val="tx"/>
                    </a:ext>
                  </a:extLst>
                </a:hlinkClick>
              </a:rPr>
              <a:t> </a:t>
            </a:r>
            <a:r>
              <a:rPr lang="en-GB" sz="1000" u="sng" dirty="0">
                <a:solidFill>
                  <a:srgbClr val="1155CC"/>
                </a:solidFill>
                <a:hlinkClick r:id="rId9">
                  <a:extLst>
                    <a:ext uri="{A12FA001-AC4F-418D-AE19-62706E023703}">
                      <ahyp:hlinkClr xmlns:ahyp="http://schemas.microsoft.com/office/drawing/2018/hyperlinkcolor" val="tx"/>
                    </a:ext>
                  </a:extLst>
                </a:hlinkClick>
              </a:rPr>
              <a:t>https://www.nice.org.uk/guidance/ng136/chapter/recommendations</a:t>
            </a:r>
            <a:r>
              <a:rPr lang="en-GB" sz="1000" dirty="0">
                <a:solidFill>
                  <a:schemeClr val="dk1"/>
                </a:solidFill>
              </a:rPr>
              <a:t> [Accessed 3 November 2025] </a:t>
            </a:r>
            <a:endParaRPr sz="1000" dirty="0">
              <a:solidFill>
                <a:schemeClr val="dk1"/>
              </a:solidFill>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Poznyak, A.V., Sadykhov, N.K., Kartuesov, A.G., Borisov, E.E., Melnichenko, A.A., Grechko, A.V. and Orekhov, A.N., (2022). Hypertension as a risk factor for atherosclerosis: Cardiovascular risk assessment. </a:t>
            </a:r>
            <a:r>
              <a:rPr lang="en-GB" sz="1000" i="1" dirty="0">
                <a:solidFill>
                  <a:srgbClr val="222222"/>
                </a:solidFill>
                <a:highlight>
                  <a:schemeClr val="lt1"/>
                </a:highlight>
              </a:rPr>
              <a:t>Frontiers in cardiovascular medicine</a:t>
            </a:r>
            <a:r>
              <a:rPr lang="en-GB" sz="1000" dirty="0">
                <a:solidFill>
                  <a:srgbClr val="222222"/>
                </a:solidFill>
                <a:highlight>
                  <a:schemeClr val="lt1"/>
                </a:highlight>
              </a:rPr>
              <a:t>, </a:t>
            </a:r>
            <a:r>
              <a:rPr lang="en-GB" sz="1000" i="1" dirty="0">
                <a:solidFill>
                  <a:srgbClr val="222222"/>
                </a:solidFill>
                <a:highlight>
                  <a:schemeClr val="lt1"/>
                </a:highlight>
              </a:rPr>
              <a:t>9</a:t>
            </a:r>
            <a:r>
              <a:rPr lang="en-GB" sz="1000" dirty="0">
                <a:solidFill>
                  <a:srgbClr val="222222"/>
                </a:solidFill>
                <a:highlight>
                  <a:schemeClr val="lt1"/>
                </a:highlight>
              </a:rPr>
              <a:t>, p.959285.</a:t>
            </a:r>
            <a:r>
              <a:rPr lang="en-GB" sz="1000" u="sng" dirty="0">
                <a:solidFill>
                  <a:srgbClr val="1155CC"/>
                </a:solidFill>
                <a:highlight>
                  <a:schemeClr val="lt1"/>
                </a:highlight>
                <a:hlinkClick r:id="rId10">
                  <a:extLst>
                    <a:ext uri="{A12FA001-AC4F-418D-AE19-62706E023703}">
                      <ahyp:hlinkClr xmlns:ahyp="http://schemas.microsoft.com/office/drawing/2018/hyperlinkcolor" val="tx"/>
                    </a:ext>
                  </a:extLst>
                </a:hlinkClick>
              </a:rPr>
              <a:t>https://doi.org/10.3389/fcvm.2022.959285</a:t>
            </a:r>
            <a:endParaRPr sz="10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chemeClr val="dk1"/>
                </a:solidFill>
              </a:rPr>
              <a:t>Ramsey, L., (2023). </a:t>
            </a:r>
            <a:r>
              <a:rPr lang="en-GB" sz="1000" i="1" dirty="0">
                <a:solidFill>
                  <a:schemeClr val="dk1"/>
                </a:solidFill>
              </a:rPr>
              <a:t>4.2 million people in England have undiagnosed hypertension, report shows. </a:t>
            </a:r>
            <a:r>
              <a:rPr lang="en-GB" sz="1000" dirty="0">
                <a:solidFill>
                  <a:schemeClr val="dk1"/>
                </a:solidFill>
              </a:rPr>
              <a:t>Available at:</a:t>
            </a:r>
            <a:r>
              <a:rPr lang="en-GB" sz="1000" dirty="0">
                <a:solidFill>
                  <a:schemeClr val="dk1"/>
                </a:solidFill>
                <a:uFill>
                  <a:noFill/>
                </a:uFill>
                <a:hlinkClick r:id="rId11">
                  <a:extLst>
                    <a:ext uri="{A12FA001-AC4F-418D-AE19-62706E023703}">
                      <ahyp:hlinkClr xmlns:ahyp="http://schemas.microsoft.com/office/drawing/2018/hyperlinkcolor" val="tx"/>
                    </a:ext>
                  </a:extLst>
                </a:hlinkClick>
              </a:rPr>
              <a:t> </a:t>
            </a:r>
            <a:r>
              <a:rPr lang="en-GB" sz="1000" u="sng" dirty="0">
                <a:solidFill>
                  <a:srgbClr val="1155CC"/>
                </a:solidFill>
                <a:hlinkClick r:id="rId11">
                  <a:extLst>
                    <a:ext uri="{A12FA001-AC4F-418D-AE19-62706E023703}">
                      <ahyp:hlinkClr xmlns:ahyp="http://schemas.microsoft.com/office/drawing/2018/hyperlinkcolor" val="tx"/>
                    </a:ext>
                  </a:extLst>
                </a:hlinkClick>
              </a:rPr>
              <a:t>https://www.news-medical.net/news/20230508/42-million-people-in-England-have-undiagnosed-hypertension-report-shows.aspx</a:t>
            </a:r>
            <a:r>
              <a:rPr lang="en-GB" sz="1000" dirty="0">
                <a:solidFill>
                  <a:schemeClr val="dk1"/>
                </a:solidFill>
              </a:rPr>
              <a:t> [Accessed 3 November 2025[</a:t>
            </a:r>
            <a:endParaRPr sz="1000" dirty="0">
              <a:solidFill>
                <a:schemeClr val="dk1"/>
              </a:solidFill>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1000" dirty="0">
                <a:solidFill>
                  <a:srgbClr val="222222"/>
                </a:solidFill>
                <a:highlight>
                  <a:schemeClr val="lt1"/>
                </a:highlight>
              </a:rPr>
              <a:t>Russell, R., (2021). </a:t>
            </a:r>
            <a:r>
              <a:rPr lang="en-GB" sz="1000" i="1" dirty="0">
                <a:solidFill>
                  <a:srgbClr val="222222"/>
                </a:solidFill>
                <a:highlight>
                  <a:schemeClr val="lt1"/>
                </a:highlight>
              </a:rPr>
              <a:t>Psychological aspects of holistic approaches to healthcare: the roles of co-production and ACT for self-management in the care of long-term conditions. </a:t>
            </a:r>
            <a:r>
              <a:rPr lang="en-GB" sz="1000" dirty="0">
                <a:solidFill>
                  <a:srgbClr val="222222"/>
                </a:solidFill>
                <a:highlight>
                  <a:schemeClr val="lt1"/>
                </a:highlight>
              </a:rPr>
              <a:t>Available from:</a:t>
            </a:r>
            <a:r>
              <a:rPr lang="en-GB" sz="1000" dirty="0">
                <a:solidFill>
                  <a:srgbClr val="222222"/>
                </a:solidFill>
                <a:highlight>
                  <a:schemeClr val="lt1"/>
                </a:highlight>
                <a:uFill>
                  <a:noFill/>
                </a:uFill>
                <a:hlinkClick r:id="rId12">
                  <a:extLst>
                    <a:ext uri="{A12FA001-AC4F-418D-AE19-62706E023703}">
                      <ahyp:hlinkClr xmlns:ahyp="http://schemas.microsoft.com/office/drawing/2018/hyperlinkcolor" val="tx"/>
                    </a:ext>
                  </a:extLst>
                </a:hlinkClick>
              </a:rPr>
              <a:t> </a:t>
            </a:r>
            <a:r>
              <a:rPr lang="en-GB" sz="1000" u="sng" dirty="0">
                <a:solidFill>
                  <a:srgbClr val="1155CC"/>
                </a:solidFill>
                <a:highlight>
                  <a:schemeClr val="lt1"/>
                </a:highlight>
                <a:hlinkClick r:id="rId12">
                  <a:extLst>
                    <a:ext uri="{A12FA001-AC4F-418D-AE19-62706E023703}">
                      <ahyp:hlinkClr xmlns:ahyp="http://schemas.microsoft.com/office/drawing/2018/hyperlinkcolor" val="tx"/>
                    </a:ext>
                  </a:extLst>
                </a:hlinkClick>
              </a:rPr>
              <a:t>https://ueaeprints.uea.ac.uk/id/eprint/82329/1/2021RussellRClinPsyD.pdf</a:t>
            </a:r>
            <a:r>
              <a:rPr lang="en-GB" sz="1000" dirty="0">
                <a:solidFill>
                  <a:srgbClr val="222222"/>
                </a:solidFill>
                <a:highlight>
                  <a:schemeClr val="lt1"/>
                </a:highlight>
              </a:rPr>
              <a:t> [Accessed 3 November 2025]</a:t>
            </a:r>
            <a:endParaRPr sz="1000" dirty="0">
              <a:solidFill>
                <a:srgbClr val="222222"/>
              </a:solidFill>
              <a:highlight>
                <a:schemeClr val="lt1"/>
              </a:highlight>
            </a:endParaRPr>
          </a:p>
          <a:p>
            <a:pPr marL="171450" lvl="0" indent="-171450" algn="l" rtl="0">
              <a:lnSpc>
                <a:spcPct val="100000"/>
              </a:lnSpc>
              <a:spcBef>
                <a:spcPts val="0"/>
              </a:spcBef>
              <a:spcAft>
                <a:spcPts val="0"/>
              </a:spcAft>
              <a:buSzPts val="1800"/>
              <a:buFont typeface="Wingdings" panose="05000000000000000000" pitchFamily="2" charset="2"/>
              <a:buChar char="q"/>
            </a:pPr>
            <a:endParaRPr sz="1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g39fdd212381_0_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p>
            <a:pPr marL="0" lvl="0" indent="0" algn="ctr" rtl="0">
              <a:lnSpc>
                <a:spcPct val="90000"/>
              </a:lnSpc>
              <a:spcBef>
                <a:spcPts val="0"/>
              </a:spcBef>
              <a:spcAft>
                <a:spcPts val="0"/>
              </a:spcAft>
              <a:buClr>
                <a:schemeClr val="accent1"/>
              </a:buClr>
              <a:buSzPts val="2800"/>
              <a:buFont typeface="Corbel"/>
              <a:buNone/>
            </a:pPr>
            <a:r>
              <a:rPr lang="en-GB" sz="2400" b="1" dirty="0"/>
              <a:t>References </a:t>
            </a:r>
            <a:endParaRPr sz="2400" b="1" dirty="0"/>
          </a:p>
        </p:txBody>
      </p:sp>
      <p:sp>
        <p:nvSpPr>
          <p:cNvPr id="257" name="Google Shape;257;g39fdd212381_0_5"/>
          <p:cNvSpPr txBox="1">
            <a:spLocks noGrp="1"/>
          </p:cNvSpPr>
          <p:nvPr>
            <p:ph type="body" idx="1"/>
          </p:nvPr>
        </p:nvSpPr>
        <p:spPr>
          <a:xfrm>
            <a:off x="311700" y="1011557"/>
            <a:ext cx="8520600" cy="3686918"/>
          </a:xfrm>
          <a:prstGeom prst="rect">
            <a:avLst/>
          </a:prstGeom>
          <a:noFill/>
          <a:ln>
            <a:noFill/>
          </a:ln>
        </p:spPr>
        <p:txBody>
          <a:bodyPr spcFirstLastPara="1" wrap="square" lIns="91425" tIns="91425" rIns="91425" bIns="91425" anchor="t" anchorCtr="0">
            <a:noAutofit/>
          </a:bodyPr>
          <a:lstStyle/>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Ruswati, R., (2024). The Role of Nurses in Enhancing Medication Adherence and Patient Outcomes in Hypertension Management. </a:t>
            </a:r>
            <a:r>
              <a:rPr lang="en-GB" sz="900" i="1" dirty="0">
                <a:solidFill>
                  <a:srgbClr val="222222"/>
                </a:solidFill>
                <a:highlight>
                  <a:schemeClr val="lt1"/>
                </a:highlight>
              </a:rPr>
              <a:t>International Journal of Nursing and Midwifery Research</a:t>
            </a:r>
            <a:r>
              <a:rPr lang="en-GB" sz="900" dirty="0">
                <a:solidFill>
                  <a:srgbClr val="222222"/>
                </a:solidFill>
                <a:highlight>
                  <a:schemeClr val="lt1"/>
                </a:highlight>
              </a:rPr>
              <a:t>, </a:t>
            </a:r>
            <a:r>
              <a:rPr lang="en-GB" sz="900" i="1" dirty="0">
                <a:solidFill>
                  <a:srgbClr val="222222"/>
                </a:solidFill>
                <a:highlight>
                  <a:schemeClr val="lt1"/>
                </a:highlight>
              </a:rPr>
              <a:t>2</a:t>
            </a:r>
            <a:r>
              <a:rPr lang="en-GB" sz="900" dirty="0">
                <a:solidFill>
                  <a:srgbClr val="222222"/>
                </a:solidFill>
                <a:highlight>
                  <a:schemeClr val="lt1"/>
                </a:highlight>
              </a:rPr>
              <a:t>(3), pp.78-87. Available from:</a:t>
            </a:r>
            <a:r>
              <a:rPr lang="en-GB" sz="900" dirty="0">
                <a:solidFill>
                  <a:srgbClr val="222222"/>
                </a:solidFill>
                <a:highlight>
                  <a:schemeClr val="lt1"/>
                </a:highlight>
                <a:uFill>
                  <a:noFill/>
                </a:uFill>
                <a:hlinkClick r:id="rId3">
                  <a:extLst>
                    <a:ext uri="{A12FA001-AC4F-418D-AE19-62706E023703}">
                      <ahyp:hlinkClr xmlns:ahyp="http://schemas.microsoft.com/office/drawing/2018/hyperlinkcolor" val="tx"/>
                    </a:ext>
                  </a:extLst>
                </a:hlinkClick>
              </a:rPr>
              <a:t> </a:t>
            </a:r>
            <a:r>
              <a:rPr lang="en-GB" sz="900" u="sng" dirty="0">
                <a:solidFill>
                  <a:srgbClr val="1155CC"/>
                </a:solidFill>
                <a:highlight>
                  <a:schemeClr val="lt1"/>
                </a:highlight>
                <a:hlinkClick r:id="rId3">
                  <a:extLst>
                    <a:ext uri="{A12FA001-AC4F-418D-AE19-62706E023703}">
                      <ahyp:hlinkClr xmlns:ahyp="http://schemas.microsoft.com/office/drawing/2018/hyperlinkcolor" val="tx"/>
                    </a:ext>
                  </a:extLst>
                </a:hlinkClick>
              </a:rPr>
              <a:t>https://journals.iarn.or.id/index.php/ners/article/view/286</a:t>
            </a:r>
            <a:r>
              <a:rPr lang="en-GB" sz="900" dirty="0">
                <a:solidFill>
                  <a:srgbClr val="222222"/>
                </a:solidFill>
                <a:highlight>
                  <a:schemeClr val="lt1"/>
                </a:highlight>
              </a:rPr>
              <a:t> [Accessed 3 November 2025]</a:t>
            </a:r>
            <a:endParaRPr sz="900" dirty="0">
              <a:solidFill>
                <a:srgbClr val="222222"/>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Schultz, M.G., Currie, K.D., Hedman, K., Climie, R.E., Maiorana, A., Coombes, J.S. and Sharman, J.E., (2022). The identification and management of high blood pressure using exercise blood pressure: current evidence and practical guidance. </a:t>
            </a:r>
            <a:r>
              <a:rPr lang="en-GB" sz="900" i="1" dirty="0">
                <a:solidFill>
                  <a:srgbClr val="222222"/>
                </a:solidFill>
                <a:highlight>
                  <a:schemeClr val="lt1"/>
                </a:highlight>
              </a:rPr>
              <a:t>International journal of environmental research and public health</a:t>
            </a:r>
            <a:r>
              <a:rPr lang="en-GB" sz="900" dirty="0">
                <a:solidFill>
                  <a:srgbClr val="222222"/>
                </a:solidFill>
                <a:highlight>
                  <a:schemeClr val="lt1"/>
                </a:highlight>
              </a:rPr>
              <a:t>, </a:t>
            </a:r>
            <a:r>
              <a:rPr lang="en-GB" sz="900" i="1" dirty="0">
                <a:solidFill>
                  <a:srgbClr val="222222"/>
                </a:solidFill>
                <a:highlight>
                  <a:schemeClr val="lt1"/>
                </a:highlight>
              </a:rPr>
              <a:t>19</a:t>
            </a:r>
            <a:r>
              <a:rPr lang="en-GB" sz="900" dirty="0">
                <a:solidFill>
                  <a:srgbClr val="222222"/>
                </a:solidFill>
                <a:highlight>
                  <a:schemeClr val="lt1"/>
                </a:highlight>
              </a:rPr>
              <a:t>(5), p.2819.</a:t>
            </a:r>
            <a:r>
              <a:rPr lang="en-GB" sz="900" u="sng" dirty="0">
                <a:solidFill>
                  <a:srgbClr val="1155CC"/>
                </a:solidFill>
                <a:highlight>
                  <a:schemeClr val="lt1"/>
                </a:highlight>
                <a:hlinkClick r:id="rId4">
                  <a:extLst>
                    <a:ext uri="{A12FA001-AC4F-418D-AE19-62706E023703}">
                      <ahyp:hlinkClr xmlns:ahyp="http://schemas.microsoft.com/office/drawing/2018/hyperlinkcolor" val="tx"/>
                    </a:ext>
                  </a:extLst>
                </a:hlinkClick>
              </a:rPr>
              <a:t>https://doi.org/10.3390/ijerph19052819</a:t>
            </a:r>
            <a:endParaRPr sz="9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Schutte, A.E., Kollias, A. and Stergiou, G.S., (2022). Blood pressure and its variability: classic and novel measurement techniques. </a:t>
            </a:r>
            <a:r>
              <a:rPr lang="en-GB" sz="900" i="1" dirty="0">
                <a:solidFill>
                  <a:srgbClr val="222222"/>
                </a:solidFill>
                <a:highlight>
                  <a:schemeClr val="lt1"/>
                </a:highlight>
              </a:rPr>
              <a:t>Nature Reviews Cardiology</a:t>
            </a:r>
            <a:r>
              <a:rPr lang="en-GB" sz="900" dirty="0">
                <a:solidFill>
                  <a:srgbClr val="222222"/>
                </a:solidFill>
                <a:highlight>
                  <a:schemeClr val="lt1"/>
                </a:highlight>
              </a:rPr>
              <a:t>, </a:t>
            </a:r>
            <a:r>
              <a:rPr lang="en-GB" sz="900" i="1" dirty="0">
                <a:solidFill>
                  <a:srgbClr val="222222"/>
                </a:solidFill>
                <a:highlight>
                  <a:schemeClr val="lt1"/>
                </a:highlight>
              </a:rPr>
              <a:t>19</a:t>
            </a:r>
            <a:r>
              <a:rPr lang="en-GB" sz="900" dirty="0">
                <a:solidFill>
                  <a:srgbClr val="222222"/>
                </a:solidFill>
                <a:highlight>
                  <a:schemeClr val="lt1"/>
                </a:highlight>
              </a:rPr>
              <a:t>(10), pp.643-654. Available from:</a:t>
            </a:r>
            <a:r>
              <a:rPr lang="en-GB" sz="900" dirty="0">
                <a:solidFill>
                  <a:srgbClr val="222222"/>
                </a:solidFill>
                <a:highlight>
                  <a:schemeClr val="lt1"/>
                </a:highlight>
                <a:uFill>
                  <a:noFill/>
                </a:uFill>
                <a:hlinkClick r:id="rId5">
                  <a:extLst>
                    <a:ext uri="{A12FA001-AC4F-418D-AE19-62706E023703}">
                      <ahyp:hlinkClr xmlns:ahyp="http://schemas.microsoft.com/office/drawing/2018/hyperlinkcolor" val="tx"/>
                    </a:ext>
                  </a:extLst>
                </a:hlinkClick>
              </a:rPr>
              <a:t> </a:t>
            </a:r>
            <a:r>
              <a:rPr lang="en-GB" sz="900" u="sng" dirty="0">
                <a:solidFill>
                  <a:srgbClr val="1155CC"/>
                </a:solidFill>
                <a:highlight>
                  <a:schemeClr val="lt1"/>
                </a:highlight>
                <a:hlinkClick r:id="rId5">
                  <a:extLst>
                    <a:ext uri="{A12FA001-AC4F-418D-AE19-62706E023703}">
                      <ahyp:hlinkClr xmlns:ahyp="http://schemas.microsoft.com/office/drawing/2018/hyperlinkcolor" val="tx"/>
                    </a:ext>
                  </a:extLst>
                </a:hlinkClick>
              </a:rPr>
              <a:t>https://www.nature.com/articles/s41569-022-00690-0.pdf</a:t>
            </a:r>
            <a:r>
              <a:rPr lang="en-GB" sz="900" dirty="0">
                <a:solidFill>
                  <a:srgbClr val="222222"/>
                </a:solidFill>
                <a:highlight>
                  <a:schemeClr val="lt1"/>
                </a:highlight>
              </a:rPr>
              <a:t> [Accessed 3 November 2025]</a:t>
            </a:r>
            <a:endParaRPr sz="900" dirty="0">
              <a:solidFill>
                <a:srgbClr val="222222"/>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Singh, R.B., Nabavizadeh, F., Fedacko, J., Pella, D., Vanova, N., Jakabcin, P., Fatima, G., Horuichi, R., Takahashi, T., Mojto, V. and Juneja, L., (2022). Dietary approaches to stop hypertension via Indo-Mediterranean foods, may be superior to DASH diet intervention. </a:t>
            </a:r>
            <a:r>
              <a:rPr lang="en-GB" sz="900" i="1" dirty="0">
                <a:solidFill>
                  <a:srgbClr val="222222"/>
                </a:solidFill>
                <a:highlight>
                  <a:schemeClr val="lt1"/>
                </a:highlight>
              </a:rPr>
              <a:t>Nutrients</a:t>
            </a:r>
            <a:r>
              <a:rPr lang="en-GB" sz="900" dirty="0">
                <a:solidFill>
                  <a:srgbClr val="222222"/>
                </a:solidFill>
                <a:highlight>
                  <a:schemeClr val="lt1"/>
                </a:highlight>
              </a:rPr>
              <a:t>, </a:t>
            </a:r>
            <a:r>
              <a:rPr lang="en-GB" sz="900" i="1" dirty="0">
                <a:solidFill>
                  <a:srgbClr val="222222"/>
                </a:solidFill>
                <a:highlight>
                  <a:schemeClr val="lt1"/>
                </a:highlight>
              </a:rPr>
              <a:t>15</a:t>
            </a:r>
            <a:r>
              <a:rPr lang="en-GB" sz="900" dirty="0">
                <a:solidFill>
                  <a:srgbClr val="222222"/>
                </a:solidFill>
                <a:highlight>
                  <a:schemeClr val="lt1"/>
                </a:highlight>
              </a:rPr>
              <a:t>(1), p.46.</a:t>
            </a:r>
            <a:r>
              <a:rPr lang="en-GB" sz="900" u="sng" dirty="0">
                <a:solidFill>
                  <a:srgbClr val="1155CC"/>
                </a:solidFill>
                <a:highlight>
                  <a:schemeClr val="lt1"/>
                </a:highlight>
                <a:hlinkClick r:id="rId6">
                  <a:extLst>
                    <a:ext uri="{A12FA001-AC4F-418D-AE19-62706E023703}">
                      <ahyp:hlinkClr xmlns:ahyp="http://schemas.microsoft.com/office/drawing/2018/hyperlinkcolor" val="tx"/>
                    </a:ext>
                  </a:extLst>
                </a:hlinkClick>
              </a:rPr>
              <a:t>https://doi.org/10.3390/nu15010046</a:t>
            </a:r>
            <a:endParaRPr sz="9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Sorato, M.M., Davari, M., Kebriaeezadeh, A., Sarrafzadegan, N. and Shibru, T., (2022). Societal economic burden of hypertension at selected hospitals in southern Ethiopia: a patient-level analysis. </a:t>
            </a:r>
            <a:r>
              <a:rPr lang="en-GB" sz="900" i="1" dirty="0">
                <a:solidFill>
                  <a:srgbClr val="222222"/>
                </a:solidFill>
                <a:highlight>
                  <a:schemeClr val="lt1"/>
                </a:highlight>
              </a:rPr>
              <a:t>BMJ open</a:t>
            </a:r>
            <a:r>
              <a:rPr lang="en-GB" sz="900" dirty="0">
                <a:solidFill>
                  <a:srgbClr val="222222"/>
                </a:solidFill>
                <a:highlight>
                  <a:schemeClr val="lt1"/>
                </a:highlight>
              </a:rPr>
              <a:t>, </a:t>
            </a:r>
            <a:r>
              <a:rPr lang="en-GB" sz="900" i="1" dirty="0">
                <a:solidFill>
                  <a:srgbClr val="222222"/>
                </a:solidFill>
                <a:highlight>
                  <a:schemeClr val="lt1"/>
                </a:highlight>
              </a:rPr>
              <a:t>12</a:t>
            </a:r>
            <a:r>
              <a:rPr lang="en-GB" sz="900" dirty="0">
                <a:solidFill>
                  <a:srgbClr val="222222"/>
                </a:solidFill>
                <a:highlight>
                  <a:schemeClr val="lt1"/>
                </a:highlight>
              </a:rPr>
              <a:t>(4), p.e056627. Available from:</a:t>
            </a:r>
            <a:r>
              <a:rPr lang="en-GB" sz="900" dirty="0">
                <a:solidFill>
                  <a:srgbClr val="222222"/>
                </a:solidFill>
                <a:highlight>
                  <a:schemeClr val="lt1"/>
                </a:highlight>
                <a:uFill>
                  <a:noFill/>
                </a:uFill>
                <a:hlinkClick r:id="rId7">
                  <a:extLst>
                    <a:ext uri="{A12FA001-AC4F-418D-AE19-62706E023703}">
                      <ahyp:hlinkClr xmlns:ahyp="http://schemas.microsoft.com/office/drawing/2018/hyperlinkcolor" val="tx"/>
                    </a:ext>
                  </a:extLst>
                </a:hlinkClick>
              </a:rPr>
              <a:t> </a:t>
            </a:r>
            <a:r>
              <a:rPr lang="en-GB" sz="900" u="sng" dirty="0">
                <a:solidFill>
                  <a:srgbClr val="1155CC"/>
                </a:solidFill>
                <a:highlight>
                  <a:schemeClr val="lt1"/>
                </a:highlight>
                <a:hlinkClick r:id="rId7">
                  <a:extLst>
                    <a:ext uri="{A12FA001-AC4F-418D-AE19-62706E023703}">
                      <ahyp:hlinkClr xmlns:ahyp="http://schemas.microsoft.com/office/drawing/2018/hyperlinkcolor" val="tx"/>
                    </a:ext>
                  </a:extLst>
                </a:hlinkClick>
              </a:rPr>
              <a:t>https://bmjopen.bmj.com/content/bmjopen/12/4/e056627.full.pdf</a:t>
            </a:r>
            <a:r>
              <a:rPr lang="en-GB" sz="900" dirty="0">
                <a:solidFill>
                  <a:srgbClr val="222222"/>
                </a:solidFill>
                <a:highlight>
                  <a:schemeClr val="lt1"/>
                </a:highlight>
              </a:rPr>
              <a:t> [Accessed 3 November 2025]</a:t>
            </a:r>
            <a:endParaRPr sz="900" dirty="0">
              <a:solidFill>
                <a:srgbClr val="222222"/>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Taglione, M.S. and Brown, J.B., (2023). Primary care engagement in health system change: a scoping review of common barriers and effective strategies. </a:t>
            </a:r>
            <a:r>
              <a:rPr lang="en-GB" sz="900" i="1" dirty="0">
                <a:solidFill>
                  <a:srgbClr val="222222"/>
                </a:solidFill>
                <a:highlight>
                  <a:schemeClr val="lt1"/>
                </a:highlight>
              </a:rPr>
              <a:t>BMC Primary Care</a:t>
            </a:r>
            <a:r>
              <a:rPr lang="en-GB" sz="900" dirty="0">
                <a:solidFill>
                  <a:srgbClr val="222222"/>
                </a:solidFill>
                <a:highlight>
                  <a:schemeClr val="lt1"/>
                </a:highlight>
              </a:rPr>
              <a:t>, </a:t>
            </a:r>
            <a:r>
              <a:rPr lang="en-GB" sz="900" i="1" dirty="0">
                <a:solidFill>
                  <a:srgbClr val="222222"/>
                </a:solidFill>
                <a:highlight>
                  <a:schemeClr val="lt1"/>
                </a:highlight>
              </a:rPr>
              <a:t>24</a:t>
            </a:r>
            <a:r>
              <a:rPr lang="en-GB" sz="900" dirty="0">
                <a:solidFill>
                  <a:srgbClr val="222222"/>
                </a:solidFill>
                <a:highlight>
                  <a:schemeClr val="lt1"/>
                </a:highlight>
              </a:rPr>
              <a:t>(1), p.157.</a:t>
            </a:r>
            <a:r>
              <a:rPr lang="en-GB" sz="900" u="sng" dirty="0">
                <a:solidFill>
                  <a:srgbClr val="1155CC"/>
                </a:solidFill>
                <a:highlight>
                  <a:schemeClr val="lt1"/>
                </a:highlight>
                <a:hlinkClick r:id="rId8">
                  <a:extLst>
                    <a:ext uri="{A12FA001-AC4F-418D-AE19-62706E023703}">
                      <ahyp:hlinkClr xmlns:ahyp="http://schemas.microsoft.com/office/drawing/2018/hyperlinkcolor" val="tx"/>
                    </a:ext>
                  </a:extLst>
                </a:hlinkClick>
              </a:rPr>
              <a:t>https://doi.org/10.1186/s12875-023-02117-2</a:t>
            </a:r>
            <a:endParaRPr sz="9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Tapela, N., Collister, J., Clifton, L., Turnbull, I., Rahimi, K. and Hunter, D.J., (2021). Prevalence and determinants of hypertension control among almost 100 000 treated adults in the UK. </a:t>
            </a:r>
            <a:r>
              <a:rPr lang="en-GB" sz="900" i="1" dirty="0">
                <a:solidFill>
                  <a:srgbClr val="222222"/>
                </a:solidFill>
                <a:highlight>
                  <a:schemeClr val="lt1"/>
                </a:highlight>
              </a:rPr>
              <a:t>Open heart</a:t>
            </a:r>
            <a:r>
              <a:rPr lang="en-GB" sz="900" dirty="0">
                <a:solidFill>
                  <a:srgbClr val="222222"/>
                </a:solidFill>
                <a:highlight>
                  <a:schemeClr val="lt1"/>
                </a:highlight>
              </a:rPr>
              <a:t>, </a:t>
            </a:r>
            <a:r>
              <a:rPr lang="en-GB" sz="900" i="1" dirty="0">
                <a:solidFill>
                  <a:srgbClr val="222222"/>
                </a:solidFill>
                <a:highlight>
                  <a:schemeClr val="lt1"/>
                </a:highlight>
              </a:rPr>
              <a:t>8</a:t>
            </a:r>
            <a:r>
              <a:rPr lang="en-GB" sz="900" dirty="0">
                <a:solidFill>
                  <a:srgbClr val="222222"/>
                </a:solidFill>
                <a:highlight>
                  <a:schemeClr val="lt1"/>
                </a:highlight>
              </a:rPr>
              <a:t>(1), p.e001461. Available from:</a:t>
            </a:r>
            <a:r>
              <a:rPr lang="en-GB" sz="900" dirty="0">
                <a:solidFill>
                  <a:srgbClr val="222222"/>
                </a:solidFill>
                <a:highlight>
                  <a:schemeClr val="lt1"/>
                </a:highlight>
                <a:uFill>
                  <a:noFill/>
                </a:uFill>
                <a:hlinkClick r:id="rId9">
                  <a:extLst>
                    <a:ext uri="{A12FA001-AC4F-418D-AE19-62706E023703}">
                      <ahyp:hlinkClr xmlns:ahyp="http://schemas.microsoft.com/office/drawing/2018/hyperlinkcolor" val="tx"/>
                    </a:ext>
                  </a:extLst>
                </a:hlinkClick>
              </a:rPr>
              <a:t> </a:t>
            </a:r>
            <a:r>
              <a:rPr lang="en-GB" sz="900" u="sng" dirty="0">
                <a:solidFill>
                  <a:srgbClr val="1155CC"/>
                </a:solidFill>
                <a:highlight>
                  <a:schemeClr val="lt1"/>
                </a:highlight>
                <a:hlinkClick r:id="rId9">
                  <a:extLst>
                    <a:ext uri="{A12FA001-AC4F-418D-AE19-62706E023703}">
                      <ahyp:hlinkClr xmlns:ahyp="http://schemas.microsoft.com/office/drawing/2018/hyperlinkcolor" val="tx"/>
                    </a:ext>
                  </a:extLst>
                </a:hlinkClick>
              </a:rPr>
              <a:t>https://openheart.bmj.com/content/openhrt/8/1/e001461.full.pdf</a:t>
            </a:r>
            <a:r>
              <a:rPr lang="en-GB" sz="900" dirty="0">
                <a:solidFill>
                  <a:srgbClr val="222222"/>
                </a:solidFill>
                <a:highlight>
                  <a:schemeClr val="lt1"/>
                </a:highlight>
              </a:rPr>
              <a:t> [Accessed 3 November 2025]</a:t>
            </a:r>
            <a:endParaRPr sz="900" dirty="0">
              <a:solidFill>
                <a:srgbClr val="222222"/>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chemeClr val="dk1"/>
                </a:solidFill>
              </a:rPr>
              <a:t>WHO, (2021). </a:t>
            </a:r>
            <a:r>
              <a:rPr lang="en-GB" sz="900" i="1" dirty="0">
                <a:solidFill>
                  <a:schemeClr val="dk1"/>
                </a:solidFill>
              </a:rPr>
              <a:t>More than 700 million people with untreated hypertension. </a:t>
            </a:r>
            <a:r>
              <a:rPr lang="en-GB" sz="900" dirty="0">
                <a:solidFill>
                  <a:schemeClr val="dk1"/>
                </a:solidFill>
              </a:rPr>
              <a:t>Available at:</a:t>
            </a:r>
            <a:r>
              <a:rPr lang="en-GB" sz="900" dirty="0">
                <a:solidFill>
                  <a:schemeClr val="dk1"/>
                </a:solidFill>
                <a:uFill>
                  <a:noFill/>
                </a:uFill>
                <a:hlinkClick r:id="rId10">
                  <a:extLst>
                    <a:ext uri="{A12FA001-AC4F-418D-AE19-62706E023703}">
                      <ahyp:hlinkClr xmlns:ahyp="http://schemas.microsoft.com/office/drawing/2018/hyperlinkcolor" val="tx"/>
                    </a:ext>
                  </a:extLst>
                </a:hlinkClick>
              </a:rPr>
              <a:t> </a:t>
            </a:r>
            <a:r>
              <a:rPr lang="en-GB" sz="900" u="sng" dirty="0">
                <a:solidFill>
                  <a:srgbClr val="1155CC"/>
                </a:solidFill>
                <a:hlinkClick r:id="rId10">
                  <a:extLst>
                    <a:ext uri="{A12FA001-AC4F-418D-AE19-62706E023703}">
                      <ahyp:hlinkClr xmlns:ahyp="http://schemas.microsoft.com/office/drawing/2018/hyperlinkcolor" val="tx"/>
                    </a:ext>
                  </a:extLst>
                </a:hlinkClick>
              </a:rPr>
              <a:t>https://www.who.int/news/item/25-08-2021-more-than-700-million-people-with-untreated-hypertension</a:t>
            </a:r>
            <a:r>
              <a:rPr lang="en-GB" sz="900" dirty="0">
                <a:solidFill>
                  <a:schemeClr val="dk1"/>
                </a:solidFill>
              </a:rPr>
              <a:t> [Accessed 3 November 2025]</a:t>
            </a:r>
            <a:endParaRPr sz="900" dirty="0">
              <a:solidFill>
                <a:schemeClr val="dk1"/>
              </a:solidFill>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Yen, F.S., Wei, J.C.C., Chiu, L.T., Hsu, C.C. and Hwu, C.M., (2022). Diabetes, hypertension, and cardiovascular disease development. </a:t>
            </a:r>
            <a:r>
              <a:rPr lang="en-GB" sz="900" i="1" dirty="0">
                <a:solidFill>
                  <a:srgbClr val="222222"/>
                </a:solidFill>
                <a:highlight>
                  <a:schemeClr val="lt1"/>
                </a:highlight>
              </a:rPr>
              <a:t>Journal of translational medicine</a:t>
            </a:r>
            <a:r>
              <a:rPr lang="en-GB" sz="900" dirty="0">
                <a:solidFill>
                  <a:srgbClr val="222222"/>
                </a:solidFill>
                <a:highlight>
                  <a:schemeClr val="lt1"/>
                </a:highlight>
              </a:rPr>
              <a:t>, </a:t>
            </a:r>
            <a:r>
              <a:rPr lang="en-GB" sz="900" i="1" dirty="0">
                <a:solidFill>
                  <a:srgbClr val="222222"/>
                </a:solidFill>
                <a:highlight>
                  <a:schemeClr val="lt1"/>
                </a:highlight>
              </a:rPr>
              <a:t>20</a:t>
            </a:r>
            <a:r>
              <a:rPr lang="en-GB" sz="900" dirty="0">
                <a:solidFill>
                  <a:srgbClr val="222222"/>
                </a:solidFill>
                <a:highlight>
                  <a:schemeClr val="lt1"/>
                </a:highlight>
              </a:rPr>
              <a:t>(1), p.9.</a:t>
            </a:r>
            <a:r>
              <a:rPr lang="en-GB" sz="900" u="sng" dirty="0">
                <a:solidFill>
                  <a:srgbClr val="1155CC"/>
                </a:solidFill>
                <a:highlight>
                  <a:schemeClr val="lt1"/>
                </a:highlight>
                <a:hlinkClick r:id="rId11">
                  <a:extLst>
                    <a:ext uri="{A12FA001-AC4F-418D-AE19-62706E023703}">
                      <ahyp:hlinkClr xmlns:ahyp="http://schemas.microsoft.com/office/drawing/2018/hyperlinkcolor" val="tx"/>
                    </a:ext>
                  </a:extLst>
                </a:hlinkClick>
              </a:rPr>
              <a:t>https://doi.org/10.1186/s12967-021-03217-2</a:t>
            </a:r>
            <a:endParaRPr sz="900" u="sng" dirty="0">
              <a:solidFill>
                <a:srgbClr val="1155CC"/>
              </a:solidFill>
              <a:highlight>
                <a:schemeClr val="lt1"/>
              </a:highlight>
            </a:endParaRPr>
          </a:p>
          <a:p>
            <a:pPr marL="171450" lvl="0" indent="-171450" algn="just" rtl="0">
              <a:lnSpc>
                <a:spcPct val="100000"/>
              </a:lnSpc>
              <a:spcBef>
                <a:spcPts val="0"/>
              </a:spcBef>
              <a:spcAft>
                <a:spcPts val="0"/>
              </a:spcAft>
              <a:buSzPts val="1800"/>
              <a:buFont typeface="Wingdings" panose="05000000000000000000" pitchFamily="2" charset="2"/>
              <a:buChar char="q"/>
            </a:pPr>
            <a:r>
              <a:rPr lang="en-GB" sz="900" dirty="0">
                <a:solidFill>
                  <a:srgbClr val="222222"/>
                </a:solidFill>
                <a:highlight>
                  <a:schemeClr val="lt1"/>
                </a:highlight>
              </a:rPr>
              <a:t>Zhou, B., Perel, P., Mensah, G.A. and Ezzati, M., (2021). Global epidemiology, health burden and effective interventions for elevated blood pressure and hypertension. </a:t>
            </a:r>
            <a:r>
              <a:rPr lang="en-GB" sz="900" i="1" dirty="0">
                <a:solidFill>
                  <a:srgbClr val="222222"/>
                </a:solidFill>
                <a:highlight>
                  <a:schemeClr val="lt1"/>
                </a:highlight>
              </a:rPr>
              <a:t>Nature Reviews Cardiology</a:t>
            </a:r>
            <a:r>
              <a:rPr lang="en-GB" sz="900" dirty="0">
                <a:solidFill>
                  <a:srgbClr val="222222"/>
                </a:solidFill>
                <a:highlight>
                  <a:schemeClr val="lt1"/>
                </a:highlight>
              </a:rPr>
              <a:t>, </a:t>
            </a:r>
            <a:r>
              <a:rPr lang="en-GB" sz="900" i="1" dirty="0">
                <a:solidFill>
                  <a:srgbClr val="222222"/>
                </a:solidFill>
                <a:highlight>
                  <a:schemeClr val="lt1"/>
                </a:highlight>
              </a:rPr>
              <a:t>18</a:t>
            </a:r>
            <a:r>
              <a:rPr lang="en-GB" sz="900" dirty="0">
                <a:solidFill>
                  <a:srgbClr val="222222"/>
                </a:solidFill>
                <a:highlight>
                  <a:schemeClr val="lt1"/>
                </a:highlight>
              </a:rPr>
              <a:t>(11), pp.785-802. Available from:</a:t>
            </a:r>
            <a:r>
              <a:rPr lang="en-GB" sz="900" dirty="0">
                <a:solidFill>
                  <a:srgbClr val="222222"/>
                </a:solidFill>
                <a:highlight>
                  <a:schemeClr val="lt1"/>
                </a:highlight>
                <a:uFill>
                  <a:noFill/>
                </a:uFill>
                <a:hlinkClick r:id="rId12">
                  <a:extLst>
                    <a:ext uri="{A12FA001-AC4F-418D-AE19-62706E023703}">
                      <ahyp:hlinkClr xmlns:ahyp="http://schemas.microsoft.com/office/drawing/2018/hyperlinkcolor" val="tx"/>
                    </a:ext>
                  </a:extLst>
                </a:hlinkClick>
              </a:rPr>
              <a:t> </a:t>
            </a:r>
            <a:r>
              <a:rPr lang="en-GB" sz="900" u="sng" dirty="0">
                <a:solidFill>
                  <a:srgbClr val="1155CC"/>
                </a:solidFill>
                <a:highlight>
                  <a:schemeClr val="lt1"/>
                </a:highlight>
                <a:hlinkClick r:id="rId12">
                  <a:extLst>
                    <a:ext uri="{A12FA001-AC4F-418D-AE19-62706E023703}">
                      <ahyp:hlinkClr xmlns:ahyp="http://schemas.microsoft.com/office/drawing/2018/hyperlinkcolor" val="tx"/>
                    </a:ext>
                  </a:extLst>
                </a:hlinkClick>
              </a:rPr>
              <a:t>https://pmc.ncbi.nlm.nih.gov/articles/PMC8162166/pdf/41569_2021_Article_559.pdf</a:t>
            </a:r>
            <a:r>
              <a:rPr lang="en-GB" sz="900" dirty="0">
                <a:solidFill>
                  <a:srgbClr val="222222"/>
                </a:solidFill>
                <a:highlight>
                  <a:schemeClr val="lt1"/>
                </a:highlight>
              </a:rPr>
              <a:t> [Accessed 3 November 2025] </a:t>
            </a:r>
            <a:endParaRPr sz="900" dirty="0">
              <a:solidFill>
                <a:srgbClr val="222222"/>
              </a:solidFill>
              <a:highlight>
                <a:schemeClr val="lt1"/>
              </a:highlight>
            </a:endParaRPr>
          </a:p>
          <a:p>
            <a:pPr marL="457200" lvl="0" indent="0" algn="l" rtl="0">
              <a:lnSpc>
                <a:spcPct val="100000"/>
              </a:lnSpc>
              <a:spcBef>
                <a:spcPts val="0"/>
              </a:spcBef>
              <a:spcAft>
                <a:spcPts val="0"/>
              </a:spcAft>
              <a:buSzPts val="1800"/>
              <a:buNone/>
            </a:pPr>
            <a:endParaRPr sz="9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3" name="Picture 2">
            <a:extLst>
              <a:ext uri="{FF2B5EF4-FFF2-40B4-BE49-F238E27FC236}">
                <a16:creationId xmlns:a16="http://schemas.microsoft.com/office/drawing/2014/main" id="{C74BE412-449B-AEB3-FD45-B00F1F21E910}"/>
              </a:ext>
            </a:extLst>
          </p:cNvPr>
          <p:cNvPicPr>
            <a:picLocks noChangeAspect="1"/>
          </p:cNvPicPr>
          <p:nvPr/>
        </p:nvPicPr>
        <p:blipFill>
          <a:blip r:embed="rId3"/>
          <a:stretch>
            <a:fillRect/>
          </a:stretch>
        </p:blipFill>
        <p:spPr>
          <a:xfrm>
            <a:off x="1354" y="0"/>
            <a:ext cx="9141292" cy="5143500"/>
          </a:xfrm>
          <a:prstGeom prst="rect">
            <a:avLst/>
          </a:prstGeom>
        </p:spPr>
      </p:pic>
      <p:sp>
        <p:nvSpPr>
          <p:cNvPr id="262" name="Google Shape;262;p13"/>
          <p:cNvSpPr txBox="1">
            <a:spLocks noGrp="1"/>
          </p:cNvSpPr>
          <p:nvPr>
            <p:ph type="body" idx="1"/>
          </p:nvPr>
        </p:nvSpPr>
        <p:spPr>
          <a:xfrm>
            <a:off x="2708" y="-1"/>
            <a:ext cx="9141292" cy="5143499"/>
          </a:xfrm>
          <a:prstGeom prst="rect">
            <a:avLst/>
          </a:prstGeom>
          <a:noFill/>
          <a:ln>
            <a:noFill/>
          </a:ln>
        </p:spPr>
        <p:txBody>
          <a:bodyPr spcFirstLastPara="1" wrap="square" lIns="91425" tIns="91425" rIns="91425" bIns="91425" anchor="t" anchorCtr="0">
            <a:normAutofit/>
          </a:bodyPr>
          <a:lstStyle/>
          <a:p>
            <a:pPr marL="0" lvl="0" indent="0" algn="ctr" rtl="0">
              <a:lnSpc>
                <a:spcPct val="90000"/>
              </a:lnSpc>
              <a:spcBef>
                <a:spcPts val="0"/>
              </a:spcBef>
              <a:spcAft>
                <a:spcPts val="1200"/>
              </a:spcAft>
              <a:buSzPts val="1800"/>
              <a:buNone/>
            </a:pPr>
            <a:r>
              <a:rPr lang="en-US" sz="2400" b="1" dirty="0">
                <a:solidFill>
                  <a:srgbClr val="FF0000"/>
                </a:solidFill>
              </a:rPr>
              <a:t>Any question?</a:t>
            </a:r>
            <a:endParaRPr sz="2400" b="1" dirty="0">
              <a:solidFill>
                <a:srgbClr val="FF0000"/>
              </a:solidFill>
            </a:endParaRP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182</TotalTime>
  <Words>6124</Words>
  <Application>Microsoft Office PowerPoint</Application>
  <PresentationFormat>On-screen Show (16:9)</PresentationFormat>
  <Paragraphs>224</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Times New Roman</vt:lpstr>
      <vt:lpstr>Calibri</vt:lpstr>
      <vt:lpstr>Corbel</vt:lpstr>
      <vt:lpstr>Wingdings</vt:lpstr>
      <vt:lpstr>Retrospect</vt:lpstr>
      <vt:lpstr>             MSC PUBLIC HEALTH AND SOCIAL CARE IN PRACTICE MODULE CODE AND TITLE: LCHS7003 COMMUNITY CARE AND MANAGEMENT OF LONGER-TERM CONDITIONS COMPONENT 2</vt:lpstr>
      <vt:lpstr>Introduction</vt:lpstr>
      <vt:lpstr>Signs and Symptoms</vt:lpstr>
      <vt:lpstr>Aetiology (Risk factors)</vt:lpstr>
      <vt:lpstr>Prevalence of High Blood Pressure in the UK </vt:lpstr>
      <vt:lpstr>Prevalence of High Blood Pressure worldwide  </vt:lpstr>
      <vt:lpstr>Economics of High Blood Pressure</vt:lpstr>
      <vt:lpstr>Social burden of High Blood Pressure </vt:lpstr>
      <vt:lpstr>Diagnosis of High Blood Pressure </vt:lpstr>
      <vt:lpstr>Initial assessment of High Blood Pressure </vt:lpstr>
      <vt:lpstr> House of Care Model High Blood Pressure</vt:lpstr>
      <vt:lpstr>Management of High Blood Pressure</vt:lpstr>
      <vt:lpstr>Treatment options available for High Blood Pressure</vt:lpstr>
      <vt:lpstr>Highlighting the comorbidities that can accompany High Blood Pressure</vt:lpstr>
      <vt:lpstr>Contd.</vt:lpstr>
      <vt:lpstr>Prevention strategies for High Blood Pressure </vt:lpstr>
      <vt:lpstr>Comprehensive Model of Personalized Care</vt:lpstr>
      <vt:lpstr>Skills required to provide co-productive care to a person suffering from High Blood Pressure </vt:lpstr>
      <vt:lpstr>Behaviours required to provide co-productive care to a person suffering from High Blood Pressure </vt:lpstr>
      <vt:lpstr>Values required to provide co-productive care to a person suffering from High Blood Pressure </vt:lpstr>
      <vt:lpstr>Recommendations and Conclusion </vt:lpstr>
      <vt:lpstr>References </vt:lpstr>
      <vt:lpstr>References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MSC PUBLIC HEALTH AND SOCIAL CARE IN PRACTICE MODULE CODE AND TITLE: LCHS7003 COMMUNITY CARE AND MANAGEMENT OF LONGER-TERM CONDITIONS COMPONENT 2</dc:title>
  <dcterms:modified xsi:type="dcterms:W3CDTF">2025-11-10T13:37:33Z</dcterms:modified>
</cp:coreProperties>
</file>