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1" r:id="rId5"/>
    <p:sldId id="259" r:id="rId6"/>
    <p:sldId id="260" r:id="rId7"/>
    <p:sldId id="262" r:id="rId8"/>
    <p:sldId id="266" r:id="rId9"/>
    <p:sldId id="264" r:id="rId10"/>
    <p:sldId id="265" r:id="rId11"/>
    <p:sldId id="274" r:id="rId12"/>
    <p:sldId id="267" r:id="rId13"/>
    <p:sldId id="268" r:id="rId14"/>
    <p:sldId id="269" r:id="rId15"/>
    <p:sldId id="270" r:id="rId16"/>
    <p:sldId id="272" r:id="rId17"/>
    <p:sldId id="273" r:id="rId18"/>
    <p:sldId id="271"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45" autoAdjust="0"/>
    <p:restoredTop sz="94660"/>
  </p:normalViewPr>
  <p:slideViewPr>
    <p:cSldViewPr>
      <p:cViewPr varScale="1">
        <p:scale>
          <a:sx n="83" d="100"/>
          <a:sy n="83" d="100"/>
        </p:scale>
        <p:origin x="-456"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894206E-AB0D-4D4D-9F74-A26D7C7410E2}" type="datetimeFigureOut">
              <a:rPr lang="en-GB" smtClean="0"/>
              <a:t>23/02/2011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25200-0951-4987-A235-7860FB6698E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94206E-AB0D-4D4D-9F74-A26D7C7410E2}" type="datetimeFigureOut">
              <a:rPr lang="en-GB" smtClean="0"/>
              <a:t>23/02/2011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25200-0951-4987-A235-7860FB6698E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894206E-AB0D-4D4D-9F74-A26D7C7410E2}" type="datetimeFigureOut">
              <a:rPr lang="en-GB" smtClean="0"/>
              <a:t>23/02/2011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25200-0951-4987-A235-7860FB6698E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894206E-AB0D-4D4D-9F74-A26D7C7410E2}" type="datetimeFigureOut">
              <a:rPr lang="en-GB" smtClean="0"/>
              <a:t>23/02/2011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825200-0951-4987-A235-7860FB6698E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894206E-AB0D-4D4D-9F74-A26D7C7410E2}" type="datetimeFigureOut">
              <a:rPr lang="en-GB" smtClean="0"/>
              <a:t>23/02/2011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825200-0951-4987-A235-7860FB6698E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894206E-AB0D-4D4D-9F74-A26D7C7410E2}" type="datetimeFigureOut">
              <a:rPr lang="en-GB" smtClean="0"/>
              <a:t>23/02/2011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825200-0951-4987-A235-7860FB6698E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94206E-AB0D-4D4D-9F74-A26D7C7410E2}" type="datetimeFigureOut">
              <a:rPr lang="en-GB" smtClean="0"/>
              <a:t>23/02/2011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825200-0951-4987-A235-7860FB6698E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894206E-AB0D-4D4D-9F74-A26D7C7410E2}" type="datetimeFigureOut">
              <a:rPr lang="en-GB" smtClean="0"/>
              <a:t>23/02/2011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825200-0951-4987-A235-7860FB6698E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894206E-AB0D-4D4D-9F74-A26D7C7410E2}" type="datetimeFigureOut">
              <a:rPr lang="en-GB" smtClean="0"/>
              <a:t>23/02/2011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825200-0951-4987-A235-7860FB6698E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94206E-AB0D-4D4D-9F74-A26D7C7410E2}" type="datetimeFigureOut">
              <a:rPr lang="en-GB" smtClean="0"/>
              <a:t>23/02/2011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25200-0951-4987-A235-7860FB6698E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894206E-AB0D-4D4D-9F74-A26D7C7410E2}" type="datetimeFigureOut">
              <a:rPr lang="en-GB" smtClean="0"/>
              <a:t>23/02/2011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825200-0951-4987-A235-7860FB6698E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94206E-AB0D-4D4D-9F74-A26D7C7410E2}" type="datetimeFigureOut">
              <a:rPr lang="en-GB" smtClean="0"/>
              <a:t>23/02/2011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825200-0951-4987-A235-7860FB6698E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towers.fr/essays/hrm.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chrs.rutgers.edu/pub_documents/Huselid_17.pdf"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HRM</a:t>
            </a:r>
            <a:br>
              <a:rPr lang="en-GB" b="1" dirty="0" smtClean="0"/>
            </a:br>
            <a:r>
              <a:rPr lang="en-GB" b="1" dirty="0" smtClean="0"/>
              <a:t>Human </a:t>
            </a:r>
            <a:r>
              <a:rPr lang="en-GB" b="1" dirty="0"/>
              <a:t>R</a:t>
            </a:r>
            <a:r>
              <a:rPr lang="en-GB" b="1" dirty="0" smtClean="0"/>
              <a:t>esource </a:t>
            </a:r>
            <a:r>
              <a:rPr lang="en-GB" b="1" dirty="0"/>
              <a:t>M</a:t>
            </a:r>
            <a:r>
              <a:rPr lang="en-GB" b="1" dirty="0" smtClean="0"/>
              <a:t>anagement</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HRM</a:t>
            </a:r>
            <a:endParaRPr lang="en-GB" dirty="0"/>
          </a:p>
        </p:txBody>
      </p:sp>
      <p:sp>
        <p:nvSpPr>
          <p:cNvPr id="3" name="Content Placeholder 2"/>
          <p:cNvSpPr>
            <a:spLocks noGrp="1"/>
          </p:cNvSpPr>
          <p:nvPr>
            <p:ph idx="1"/>
          </p:nvPr>
        </p:nvSpPr>
        <p:spPr/>
        <p:txBody>
          <a:bodyPr>
            <a:noAutofit/>
          </a:bodyPr>
          <a:lstStyle/>
          <a:p>
            <a:pPr algn="ctr">
              <a:buNone/>
            </a:pPr>
            <a:r>
              <a:rPr lang="en-GB" sz="28800" dirty="0" smtClean="0"/>
              <a:t>?</a:t>
            </a:r>
            <a:endParaRPr lang="en-GB" sz="28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Human resource management</a:t>
            </a:r>
            <a:r>
              <a:rPr lang="en-GB" dirty="0" smtClean="0"/>
              <a:t> (HRM)</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Cam be defined as the strategic and coherent approach to the </a:t>
            </a:r>
            <a:r>
              <a:rPr lang="en-GB" b="1" dirty="0" smtClean="0"/>
              <a:t>management of an organization's most valued assets - the people working there </a:t>
            </a:r>
            <a:r>
              <a:rPr lang="en-GB" dirty="0" smtClean="0"/>
              <a:t>who individually and collectively contribute to the achievement of the objectives of the business.</a:t>
            </a:r>
            <a:br>
              <a:rPr lang="en-GB" dirty="0" smtClean="0"/>
            </a:br>
            <a:r>
              <a:rPr lang="en-GB" baseline="30000" dirty="0" smtClean="0"/>
              <a:t/>
            </a:r>
            <a:br>
              <a:rPr lang="en-GB" baseline="30000" dirty="0" smtClean="0"/>
            </a:br>
            <a:endParaRPr lang="en-GB" sz="1400" dirty="0" smtClean="0"/>
          </a:p>
          <a:p>
            <a:r>
              <a:rPr lang="en-GB" dirty="0" smtClean="0"/>
              <a:t>The terms "human resource management" and "human resources" (HR) have largely replaced the term "personnel management" as a description of the processes involved in managing people in organizations.</a:t>
            </a:r>
            <a:br>
              <a:rPr lang="en-GB" dirty="0" smtClean="0"/>
            </a:br>
            <a:endParaRPr lang="en-GB" baseline="30000" dirty="0"/>
          </a:p>
          <a:p>
            <a:r>
              <a:rPr lang="en-GB" dirty="0" smtClean="0"/>
              <a:t>In simple words, HRM means employing people, developing their capacities, utilizing, maintaining and compensating their services in tune with the job and organizational requirement. </a:t>
            </a:r>
            <a:br>
              <a:rPr lang="en-GB" dirty="0" smtClean="0"/>
            </a:br>
            <a:r>
              <a:rPr lang="en-GB" dirty="0" smtClean="0"/>
              <a:t> </a:t>
            </a:r>
            <a:r>
              <a:rPr lang="en-GB" sz="1400" dirty="0" smtClean="0"/>
              <a:t>Armstrong, Michael (2006). </a:t>
            </a:r>
            <a:r>
              <a:rPr lang="en-GB" sz="1400" i="1" dirty="0" smtClean="0"/>
              <a:t>A Handbook of Human Resource Management Practice</a:t>
            </a:r>
            <a:r>
              <a:rPr lang="en-GB" sz="1400" dirty="0" smtClean="0"/>
              <a:t> (10th ed.). London: </a:t>
            </a:r>
            <a:r>
              <a:rPr lang="en-GB" sz="1400" dirty="0" err="1" smtClean="0"/>
              <a:t>Kogan</a:t>
            </a:r>
            <a:r>
              <a:rPr lang="en-GB" sz="1400" dirty="0" smtClean="0"/>
              <a:t> Page .</a:t>
            </a:r>
            <a:endParaRPr lang="en-GB"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HRM </a:t>
            </a:r>
            <a:r>
              <a:rPr lang="en-GB" dirty="0" err="1" smtClean="0"/>
              <a:t>v’s</a:t>
            </a:r>
            <a:r>
              <a:rPr lang="en-GB" dirty="0" smtClean="0"/>
              <a:t> </a:t>
            </a:r>
            <a:r>
              <a:rPr lang="en-GB" dirty="0"/>
              <a:t>P</a:t>
            </a:r>
            <a:r>
              <a:rPr lang="en-GB" dirty="0" smtClean="0"/>
              <a:t>ersonnel management </a:t>
            </a:r>
            <a:endParaRPr lang="en-GB" dirty="0"/>
          </a:p>
        </p:txBody>
      </p:sp>
      <p:sp>
        <p:nvSpPr>
          <p:cNvPr id="3" name="Content Placeholder 2"/>
          <p:cNvSpPr>
            <a:spLocks noGrp="1"/>
          </p:cNvSpPr>
          <p:nvPr>
            <p:ph idx="1"/>
          </p:nvPr>
        </p:nvSpPr>
        <p:spPr/>
        <p:txBody>
          <a:bodyPr>
            <a:normAutofit/>
          </a:bodyPr>
          <a:lstStyle/>
          <a:p>
            <a:r>
              <a:rPr lang="en-GB" sz="2400" dirty="0" smtClean="0"/>
              <a:t>Synonyms and somewhat more dated terminology such as </a:t>
            </a:r>
            <a:r>
              <a:rPr lang="en-GB" sz="2400" i="1" dirty="0" smtClean="0"/>
              <a:t>personnel management</a:t>
            </a:r>
            <a:r>
              <a:rPr lang="en-GB" sz="2400" dirty="0" smtClean="0"/>
              <a:t> are often used in a more restricted sense to describe activities that are necessary in the recruiting of a workforce, providing its members with payroll and benefits, and administrating their work-life needs.</a:t>
            </a:r>
          </a:p>
          <a:p>
            <a:pPr>
              <a:buNone/>
            </a:pP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dirty="0" smtClean="0"/>
              <a:t>HRM Theory</a:t>
            </a:r>
            <a:endParaRPr lang="en-GB" dirty="0"/>
          </a:p>
        </p:txBody>
      </p:sp>
      <p:sp>
        <p:nvSpPr>
          <p:cNvPr id="3" name="Content Placeholder 2"/>
          <p:cNvSpPr>
            <a:spLocks noGrp="1"/>
          </p:cNvSpPr>
          <p:nvPr>
            <p:ph idx="1"/>
          </p:nvPr>
        </p:nvSpPr>
        <p:spPr>
          <a:xfrm>
            <a:off x="0" y="1052736"/>
            <a:ext cx="9144000" cy="4597971"/>
          </a:xfrm>
        </p:spPr>
        <p:txBody>
          <a:bodyPr>
            <a:noAutofit/>
          </a:bodyPr>
          <a:lstStyle/>
          <a:p>
            <a:r>
              <a:rPr lang="en-GB" sz="2000" dirty="0" smtClean="0"/>
              <a:t>The theoretical discipline is based primarily on the assumption </a:t>
            </a:r>
            <a:r>
              <a:rPr lang="en-GB" sz="2000" b="1" dirty="0" smtClean="0"/>
              <a:t>that employees are ‘humans’, individuals with varying goals and needs</a:t>
            </a:r>
            <a:r>
              <a:rPr lang="en-GB" sz="2000" dirty="0" smtClean="0"/>
              <a:t>, and as such should not be thought of as basic business resources, such as trucks and filing cabinets. </a:t>
            </a:r>
            <a:br>
              <a:rPr lang="en-GB" sz="2000" dirty="0" smtClean="0"/>
            </a:br>
            <a:endParaRPr lang="en-GB" sz="2000" dirty="0" smtClean="0"/>
          </a:p>
          <a:p>
            <a:r>
              <a:rPr lang="en-GB" sz="2000" dirty="0" smtClean="0"/>
              <a:t>The field takes </a:t>
            </a:r>
            <a:r>
              <a:rPr lang="en-GB" sz="2000" b="1" dirty="0" smtClean="0"/>
              <a:t>a positive view of workers</a:t>
            </a:r>
            <a:r>
              <a:rPr lang="en-GB" sz="2000" dirty="0" smtClean="0"/>
              <a:t>, assuming that virtually all wish to contribute to the enterprise productively, and that the main obstacles to their </a:t>
            </a:r>
            <a:r>
              <a:rPr lang="en-GB" sz="2000" dirty="0" err="1" smtClean="0"/>
              <a:t>endeavors</a:t>
            </a:r>
            <a:r>
              <a:rPr lang="en-GB" sz="2000" dirty="0" smtClean="0"/>
              <a:t> are lack of knowledge, insufficient training, and failures of business/administration processes.</a:t>
            </a:r>
            <a:br>
              <a:rPr lang="en-GB" sz="2000" dirty="0" smtClean="0"/>
            </a:br>
            <a:endParaRPr lang="en-GB" sz="2000" dirty="0" smtClean="0"/>
          </a:p>
          <a:p>
            <a:r>
              <a:rPr lang="en-GB" sz="2000" dirty="0" smtClean="0"/>
              <a:t>Human Resource Management(HRM) is seen by practitioners in the field as a more </a:t>
            </a:r>
            <a:r>
              <a:rPr lang="en-GB" sz="2000" b="1" dirty="0" smtClean="0"/>
              <a:t>innovative view of workplace management than the traditional approach</a:t>
            </a:r>
            <a:r>
              <a:rPr lang="en-GB" sz="2000" dirty="0" smtClean="0"/>
              <a:t>. </a:t>
            </a:r>
            <a:br>
              <a:rPr lang="en-GB" sz="2000" dirty="0" smtClean="0"/>
            </a:br>
            <a:endParaRPr lang="en-GB" sz="2000" dirty="0" smtClean="0"/>
          </a:p>
          <a:p>
            <a:r>
              <a:rPr lang="en-GB" sz="2000" dirty="0" smtClean="0"/>
              <a:t>Its techniques force the managers of an enterprise to express their goals with specificity so that they can be understood and undertaken by the workforce, and to provide the resources needed for them to successfully accomplish their assignments. </a:t>
            </a:r>
            <a:r>
              <a:rPr lang="en-GB" sz="2000" dirty="0"/>
              <a:t/>
            </a:r>
            <a:br>
              <a:rPr lang="en-GB" sz="2000" dirty="0"/>
            </a:br>
            <a:r>
              <a:rPr lang="en-GB" sz="2000" dirty="0" smtClean="0"/>
              <a:t> </a:t>
            </a:r>
            <a:r>
              <a:rPr lang="en-GB" sz="1000" dirty="0" smtClean="0"/>
              <a:t>Towers, David. </a:t>
            </a:r>
            <a:r>
              <a:rPr lang="en-GB" sz="1000" dirty="0" smtClean="0">
                <a:hlinkClick r:id="rId2"/>
              </a:rPr>
              <a:t>"Human Resource Management essays"</a:t>
            </a:r>
            <a:r>
              <a:rPr lang="en-GB" sz="1000" dirty="0" smtClean="0"/>
              <a:t>. </a:t>
            </a:r>
            <a:r>
              <a:rPr lang="en-GB" sz="1000" dirty="0" smtClean="0">
                <a:hlinkClick r:id="rId2"/>
              </a:rPr>
              <a:t>http://www.towers.fr/essays/hrm.html</a:t>
            </a:r>
            <a:r>
              <a:rPr lang="en-GB" sz="1000" dirty="0" smtClean="0"/>
              <a:t>. Retrieved 2007-10-17</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a Human (strange species ;)</a:t>
            </a:r>
            <a:endParaRPr lang="en-GB" dirty="0"/>
          </a:p>
        </p:txBody>
      </p:sp>
      <p:sp>
        <p:nvSpPr>
          <p:cNvPr id="3" name="Content Placeholder 2"/>
          <p:cNvSpPr>
            <a:spLocks noGrp="1"/>
          </p:cNvSpPr>
          <p:nvPr>
            <p:ph idx="1"/>
          </p:nvPr>
        </p:nvSpPr>
        <p:spPr/>
        <p:txBody>
          <a:bodyPr>
            <a:normAutofit/>
          </a:bodyPr>
          <a:lstStyle/>
          <a:p>
            <a:pPr algn="ctr">
              <a:buNone/>
            </a:pPr>
            <a:r>
              <a:rPr lang="en-GB" sz="28800" dirty="0" smtClean="0"/>
              <a:t>?</a:t>
            </a:r>
            <a:endParaRPr lang="en-GB" sz="28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HRM &amp; O</a:t>
            </a:r>
            <a:r>
              <a:rPr lang="en-GB" b="1" dirty="0" smtClean="0"/>
              <a:t>rganisational performance</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For the last 20 years, empirical work has paid particular attention to the link between the practice of </a:t>
            </a:r>
            <a:r>
              <a:rPr lang="en-GB" b="1" dirty="0" smtClean="0"/>
              <a:t>HRM and organisational performance</a:t>
            </a:r>
            <a:r>
              <a:rPr lang="en-GB" dirty="0" smtClean="0"/>
              <a:t>, evident in improved employee commitment, lower levels of absenteeism and turnover, higher levels of skills and therefore higher productivity, enhanced quality and efficiency.</a:t>
            </a:r>
            <a:br>
              <a:rPr lang="en-GB" dirty="0" smtClean="0"/>
            </a:br>
            <a:r>
              <a:rPr lang="en-GB" sz="1200" dirty="0" smtClean="0"/>
              <a:t> Golding, N. (2010) "Strategic Human Resource Management" in </a:t>
            </a:r>
            <a:r>
              <a:rPr lang="en-GB" sz="1200" dirty="0" err="1" smtClean="0"/>
              <a:t>Beardwell</a:t>
            </a:r>
            <a:r>
              <a:rPr lang="en-GB" sz="1200" dirty="0" smtClean="0"/>
              <a:t>, J. and </a:t>
            </a:r>
            <a:r>
              <a:rPr lang="en-GB" sz="1200" dirty="0" err="1" smtClean="0"/>
              <a:t>Claydon</a:t>
            </a:r>
            <a:r>
              <a:rPr lang="en-GB" sz="1200" dirty="0" smtClean="0"/>
              <a:t>, T. (2010) Human Resource Management A Contemporary Approach, FT Prentice Hall</a:t>
            </a:r>
            <a:r>
              <a:rPr lang="en-GB" sz="2100" dirty="0" smtClean="0"/>
              <a:t/>
            </a:r>
            <a:br>
              <a:rPr lang="en-GB" sz="2100" dirty="0" smtClean="0"/>
            </a:br>
            <a:endParaRPr lang="en-GB" sz="2100" dirty="0" smtClean="0"/>
          </a:p>
          <a:p>
            <a:r>
              <a:rPr lang="en-GB" dirty="0" smtClean="0"/>
              <a:t>This area of work is sometimes referred to as 'Strategic HRM' or SHRM.</a:t>
            </a:r>
            <a:br>
              <a:rPr lang="en-GB" dirty="0" smtClean="0"/>
            </a:br>
            <a:r>
              <a:rPr lang="en-GB" sz="2100" dirty="0" smtClean="0"/>
              <a:t> </a:t>
            </a:r>
            <a:r>
              <a:rPr lang="en-GB" sz="1200" dirty="0" smtClean="0"/>
              <a:t>Storey, J. (2007) "What is strategic HRM?" in Storey, J. (2007) Human Resource Management: A Critical Text, Thompson</a:t>
            </a:r>
          </a:p>
          <a:p>
            <a:endParaRPr lang="en-GB" sz="2100"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SHRM policies</a:t>
            </a:r>
            <a:endParaRPr lang="en-GB" dirty="0"/>
          </a:p>
        </p:txBody>
      </p:sp>
      <p:sp>
        <p:nvSpPr>
          <p:cNvPr id="3" name="Content Placeholder 2"/>
          <p:cNvSpPr>
            <a:spLocks noGrp="1"/>
          </p:cNvSpPr>
          <p:nvPr>
            <p:ph idx="1"/>
          </p:nvPr>
        </p:nvSpPr>
        <p:spPr/>
        <p:txBody>
          <a:bodyPr>
            <a:normAutofit/>
          </a:bodyPr>
          <a:lstStyle/>
          <a:p>
            <a:r>
              <a:rPr lang="en-GB" dirty="0" smtClean="0"/>
              <a:t>(1) Within SHRM three strands of work can be observed:</a:t>
            </a:r>
          </a:p>
          <a:p>
            <a:pPr lvl="1"/>
            <a:r>
              <a:rPr lang="en-GB" b="1" dirty="0" smtClean="0"/>
              <a:t>Best practices;</a:t>
            </a:r>
          </a:p>
          <a:p>
            <a:pPr lvl="1"/>
            <a:r>
              <a:rPr lang="en-GB" b="1" dirty="0" smtClean="0"/>
              <a:t>Best Fit; </a:t>
            </a:r>
            <a:r>
              <a:rPr lang="en-GB" dirty="0" smtClean="0"/>
              <a:t>and the</a:t>
            </a:r>
          </a:p>
          <a:p>
            <a:pPr lvl="1"/>
            <a:r>
              <a:rPr lang="en-GB" b="1" dirty="0" smtClean="0"/>
              <a:t>Resource Based View (RBV)</a:t>
            </a:r>
            <a:r>
              <a:rPr lang="en-GB" dirty="0" smtClean="0"/>
              <a:t>.</a:t>
            </a:r>
          </a:p>
          <a:p>
            <a:pPr>
              <a:buNone/>
            </a:pPr>
            <a:endParaRPr lang="en-GB" dirty="0" smtClean="0"/>
          </a:p>
          <a:p>
            <a:pPr>
              <a:buNone/>
            </a:pPr>
            <a:endParaRPr lang="en-GB" dirty="0"/>
          </a:p>
          <a:p>
            <a:pPr>
              <a:buNone/>
            </a:pPr>
            <a:r>
              <a:rPr lang="en-GB" sz="1000" dirty="0" smtClean="0"/>
              <a:t>(1) </a:t>
            </a:r>
            <a:r>
              <a:rPr lang="en-GB" sz="1000" dirty="0" err="1" smtClean="0"/>
              <a:t>Paauwe</a:t>
            </a:r>
            <a:r>
              <a:rPr lang="en-GB" sz="1000" dirty="0" smtClean="0"/>
              <a:t>, J. (2009) 'HRM and Performance: Achievement, Methodological Issues and Prospects' Journal of Management Studies. </a:t>
            </a:r>
          </a:p>
          <a:p>
            <a:pPr>
              <a:buNone/>
            </a:pP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43000"/>
          </a:xfrm>
        </p:spPr>
        <p:txBody>
          <a:bodyPr/>
          <a:lstStyle/>
          <a:p>
            <a:r>
              <a:rPr lang="en-GB" dirty="0" smtClean="0"/>
              <a:t>SHRM – Best Practices</a:t>
            </a:r>
            <a:endParaRPr lang="en-GB" dirty="0"/>
          </a:p>
        </p:txBody>
      </p:sp>
      <p:sp>
        <p:nvSpPr>
          <p:cNvPr id="3" name="Content Placeholder 2"/>
          <p:cNvSpPr>
            <a:spLocks noGrp="1"/>
          </p:cNvSpPr>
          <p:nvPr>
            <p:ph idx="1"/>
          </p:nvPr>
        </p:nvSpPr>
        <p:spPr>
          <a:xfrm>
            <a:off x="0" y="836712"/>
            <a:ext cx="9144000" cy="4785395"/>
          </a:xfrm>
        </p:spPr>
        <p:txBody>
          <a:bodyPr>
            <a:noAutofit/>
          </a:bodyPr>
          <a:lstStyle/>
          <a:p>
            <a:r>
              <a:rPr lang="en-GB" sz="1800" dirty="0" smtClean="0"/>
              <a:t>The notion of </a:t>
            </a:r>
            <a:r>
              <a:rPr lang="en-GB" sz="1800" b="1" dirty="0" smtClean="0"/>
              <a:t>best practice </a:t>
            </a:r>
            <a:r>
              <a:rPr lang="en-GB" sz="1800" dirty="0" smtClean="0"/>
              <a:t>- sometimes called 'high commitment' HRM - proposes that the adoption of certain best practices in HRM will result in better organisational performance. </a:t>
            </a:r>
          </a:p>
          <a:p>
            <a:r>
              <a:rPr lang="en-GB" sz="1800" dirty="0" smtClean="0"/>
              <a:t>Perhaps the most popular work in this area is that of </a:t>
            </a:r>
            <a:r>
              <a:rPr lang="en-GB" sz="1800" b="1" dirty="0" err="1" smtClean="0"/>
              <a:t>Pfeffer</a:t>
            </a:r>
            <a:r>
              <a:rPr lang="en-GB" sz="1800" dirty="0"/>
              <a:t> </a:t>
            </a:r>
            <a:r>
              <a:rPr lang="en-GB" sz="1800" dirty="0" smtClean="0"/>
              <a:t>(2)  who argued that there were </a:t>
            </a:r>
            <a:r>
              <a:rPr lang="en-GB" sz="1800" b="1" dirty="0" smtClean="0"/>
              <a:t>seven best practices </a:t>
            </a:r>
            <a:r>
              <a:rPr lang="en-GB" sz="1800" dirty="0" smtClean="0"/>
              <a:t>for achieving competitive advantage through people and 'building profits </a:t>
            </a:r>
            <a:r>
              <a:rPr lang="en-GB" sz="1800" b="1" dirty="0" smtClean="0"/>
              <a:t>by putting people first</a:t>
            </a:r>
            <a:r>
              <a:rPr lang="en-GB" sz="1800" dirty="0" smtClean="0"/>
              <a:t>. These practices included:</a:t>
            </a:r>
          </a:p>
          <a:p>
            <a:pPr lvl="1"/>
            <a:r>
              <a:rPr lang="en-GB" sz="1800" dirty="0" smtClean="0"/>
              <a:t>providing employment security</a:t>
            </a:r>
          </a:p>
          <a:p>
            <a:pPr lvl="1"/>
            <a:r>
              <a:rPr lang="en-GB" sz="1800" dirty="0" smtClean="0"/>
              <a:t>selective hiring</a:t>
            </a:r>
          </a:p>
          <a:p>
            <a:pPr lvl="1"/>
            <a:r>
              <a:rPr lang="en-GB" sz="1800" dirty="0" smtClean="0"/>
              <a:t>extensive training</a:t>
            </a:r>
          </a:p>
          <a:p>
            <a:pPr lvl="1"/>
            <a:r>
              <a:rPr lang="en-GB" sz="1800" dirty="0" smtClean="0"/>
              <a:t>sharing information</a:t>
            </a:r>
          </a:p>
          <a:p>
            <a:pPr lvl="1"/>
            <a:r>
              <a:rPr lang="en-GB" sz="1800" dirty="0" smtClean="0"/>
              <a:t>self-managed teams</a:t>
            </a:r>
          </a:p>
          <a:p>
            <a:pPr lvl="1"/>
            <a:r>
              <a:rPr lang="en-GB" sz="1800" dirty="0" smtClean="0"/>
              <a:t>high pay based on company performance</a:t>
            </a:r>
          </a:p>
          <a:p>
            <a:pPr lvl="1"/>
            <a:r>
              <a:rPr lang="en-GB" sz="1800" dirty="0" smtClean="0"/>
              <a:t>reduction of status differentials.</a:t>
            </a:r>
          </a:p>
          <a:p>
            <a:r>
              <a:rPr lang="en-GB" sz="1800" dirty="0" smtClean="0"/>
              <a:t>However, there is a huge number of studies which provide evidence of best practices, usually implemented in coherent bundles, and therefore it is difficult to draw </a:t>
            </a:r>
            <a:r>
              <a:rPr lang="en-GB" sz="1800" b="1" dirty="0" smtClean="0"/>
              <a:t>generalised conclusions </a:t>
            </a:r>
            <a:r>
              <a:rPr lang="en-GB" sz="1800" dirty="0" smtClean="0"/>
              <a:t>about which is the 'best' way. For a comparison of different sets of best practices see: Becker, B. and </a:t>
            </a:r>
            <a:r>
              <a:rPr lang="en-GB" sz="1800" dirty="0" err="1" smtClean="0"/>
              <a:t>Gerhart</a:t>
            </a:r>
            <a:r>
              <a:rPr lang="en-GB" sz="1800" dirty="0" smtClean="0"/>
              <a:t>, B. (1996) 'The impact of human resource management on organisational performance' Academy of Management Journal 39 (4) 779-801 </a:t>
            </a:r>
          </a:p>
          <a:p>
            <a:pPr>
              <a:buNone/>
            </a:pPr>
            <a:r>
              <a:rPr lang="en-GB" sz="1000" dirty="0" smtClean="0"/>
              <a:t/>
            </a:r>
            <a:br>
              <a:rPr lang="en-GB" sz="1000" dirty="0" smtClean="0"/>
            </a:br>
            <a:r>
              <a:rPr lang="en-GB" sz="1000" dirty="0" smtClean="0"/>
              <a:t>(2) </a:t>
            </a:r>
            <a:r>
              <a:rPr lang="en-GB" sz="1000" dirty="0" err="1" smtClean="0"/>
              <a:t>Pfeffer</a:t>
            </a:r>
            <a:r>
              <a:rPr lang="en-GB" sz="1000" dirty="0" smtClean="0"/>
              <a:t>, J. (1994) Competitive advantage through people, Harvard Business School Press</a:t>
            </a:r>
          </a:p>
          <a:p>
            <a:endParaRPr lang="en-GB"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143000"/>
          </a:xfrm>
        </p:spPr>
        <p:txBody>
          <a:bodyPr/>
          <a:lstStyle/>
          <a:p>
            <a:r>
              <a:rPr lang="en-GB" dirty="0" smtClean="0"/>
              <a:t>SHRM – Best fit</a:t>
            </a:r>
            <a:endParaRPr lang="en-GB" dirty="0"/>
          </a:p>
        </p:txBody>
      </p:sp>
      <p:sp>
        <p:nvSpPr>
          <p:cNvPr id="3" name="Content Placeholder 2"/>
          <p:cNvSpPr>
            <a:spLocks noGrp="1"/>
          </p:cNvSpPr>
          <p:nvPr>
            <p:ph idx="1"/>
          </p:nvPr>
        </p:nvSpPr>
        <p:spPr>
          <a:xfrm>
            <a:off x="0" y="1124744"/>
            <a:ext cx="9144000" cy="5073427"/>
          </a:xfrm>
        </p:spPr>
        <p:txBody>
          <a:bodyPr>
            <a:noAutofit/>
          </a:bodyPr>
          <a:lstStyle/>
          <a:p>
            <a:r>
              <a:rPr lang="en-GB" sz="1800" b="1" dirty="0" smtClean="0"/>
              <a:t>Best fit approach looks to select ‘Best Practices’ and ‘fi</a:t>
            </a:r>
            <a:r>
              <a:rPr lang="en-GB" sz="1800" b="1" dirty="0" smtClean="0"/>
              <a:t>t’ them to the organisations current strategy, needs, scenario or stage of development. </a:t>
            </a:r>
          </a:p>
          <a:p>
            <a:pPr>
              <a:buNone/>
            </a:pPr>
            <a:endParaRPr lang="en-GB" sz="1800" b="1" dirty="0" smtClean="0"/>
          </a:p>
          <a:p>
            <a:r>
              <a:rPr lang="en-GB" sz="1800" b="1" u="sng" dirty="0" smtClean="0"/>
              <a:t>Lifecycle models: </a:t>
            </a:r>
            <a:r>
              <a:rPr lang="en-GB" sz="1800" dirty="0" smtClean="0"/>
              <a:t>argue that HR policies and practices can be mapped onto the stage of an organisation's development or lifecycle. </a:t>
            </a:r>
            <a:r>
              <a:rPr lang="en-GB" sz="1800" b="1" dirty="0" smtClean="0"/>
              <a:t>Different policies are appropriate during business growth</a:t>
            </a:r>
            <a:r>
              <a:rPr lang="en-GB" sz="1800" b="1" dirty="0" smtClean="0"/>
              <a:t>, stagnation and decline. </a:t>
            </a:r>
            <a:r>
              <a:rPr lang="en-GB" sz="1800" dirty="0" smtClean="0"/>
              <a:t/>
            </a:r>
            <a:br>
              <a:rPr lang="en-GB" sz="1800" dirty="0" smtClean="0"/>
            </a:br>
            <a:r>
              <a:rPr lang="en-GB" sz="1000" dirty="0" err="1" smtClean="0"/>
              <a:t>Kochan</a:t>
            </a:r>
            <a:r>
              <a:rPr lang="en-GB" sz="1000" dirty="0" smtClean="0"/>
              <a:t>, T. and </a:t>
            </a:r>
            <a:r>
              <a:rPr lang="en-GB" sz="1000" dirty="0" err="1" smtClean="0"/>
              <a:t>Barocci</a:t>
            </a:r>
            <a:r>
              <a:rPr lang="en-GB" sz="1000" dirty="0" smtClean="0"/>
              <a:t>, T. (1985) Human Resource Management and Industrial Relations, </a:t>
            </a:r>
            <a:r>
              <a:rPr lang="en-GB" sz="1000" dirty="0" err="1" smtClean="0"/>
              <a:t>LittleBrown</a:t>
            </a:r>
            <a:endParaRPr lang="en-GB" sz="1000" dirty="0" smtClean="0"/>
          </a:p>
          <a:p>
            <a:pPr>
              <a:buNone/>
            </a:pPr>
            <a:endParaRPr lang="en-GB" sz="1800" dirty="0" smtClean="0"/>
          </a:p>
          <a:p>
            <a:r>
              <a:rPr lang="en-GB" sz="1800" b="1" u="sng" dirty="0" err="1" smtClean="0"/>
              <a:t>Configurational</a:t>
            </a:r>
            <a:r>
              <a:rPr lang="en-GB" sz="1800" b="1" u="sng" dirty="0" smtClean="0"/>
              <a:t> models:</a:t>
            </a:r>
            <a:r>
              <a:rPr lang="en-GB" sz="1800" u="sng" dirty="0" smtClean="0"/>
              <a:t> </a:t>
            </a:r>
            <a:r>
              <a:rPr lang="en-GB" sz="1800" dirty="0" smtClean="0"/>
              <a:t>provide a more sophisticated approach which advocates a close examination of the organisation's strategy in order to determine the appropriate HR policies and practices. However, this approach assumes that the strategy of the organisation can be identified - many organisations exist in a state of flux and development.</a:t>
            </a:r>
            <a:br>
              <a:rPr lang="en-GB" sz="1800" dirty="0" smtClean="0"/>
            </a:br>
            <a:r>
              <a:rPr lang="en-GB" sz="1800" dirty="0" smtClean="0"/>
              <a:t> </a:t>
            </a:r>
            <a:r>
              <a:rPr lang="en-GB" sz="1000" dirty="0" err="1" smtClean="0"/>
              <a:t>Delery</a:t>
            </a:r>
            <a:r>
              <a:rPr lang="en-GB" sz="1000" dirty="0" smtClean="0"/>
              <a:t>, J. and Doty, H. (1996) 'Modes of theorizing in SHRM' Academy of Management Journal, 39(4), 802-835</a:t>
            </a:r>
            <a:endParaRPr lang="en-GB" sz="1000"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normAutofit/>
          </a:bodyPr>
          <a:lstStyle/>
          <a:p>
            <a:r>
              <a:rPr lang="en-GB" b="1" dirty="0" smtClean="0"/>
              <a:t>HRM strategy</a:t>
            </a:r>
            <a:endParaRPr lang="en-GB" dirty="0"/>
          </a:p>
        </p:txBody>
      </p:sp>
      <p:sp>
        <p:nvSpPr>
          <p:cNvPr id="3" name="Content Placeholder 2"/>
          <p:cNvSpPr>
            <a:spLocks noGrp="1"/>
          </p:cNvSpPr>
          <p:nvPr>
            <p:ph idx="1"/>
          </p:nvPr>
        </p:nvSpPr>
        <p:spPr>
          <a:xfrm>
            <a:off x="0" y="1268760"/>
            <a:ext cx="9144000" cy="4525963"/>
          </a:xfrm>
        </p:spPr>
        <p:txBody>
          <a:bodyPr>
            <a:noAutofit/>
          </a:bodyPr>
          <a:lstStyle/>
          <a:p>
            <a:r>
              <a:rPr lang="en-GB" sz="1800" dirty="0" smtClean="0"/>
              <a:t>A HRM strategy  is a plan concerning the implementation of specific HRM functional areas. A HRM strategy typically consists of the following factors:-</a:t>
            </a:r>
          </a:p>
          <a:p>
            <a:r>
              <a:rPr lang="en-GB" sz="1800" b="1" dirty="0" smtClean="0"/>
              <a:t>"Best fit" and "best practice" </a:t>
            </a:r>
            <a:r>
              <a:rPr lang="en-GB" sz="1800" dirty="0" smtClean="0"/>
              <a:t>- meaning that there is correlation between the HRM strategy and the overall corporate strategy. As HRM as a field seeks to </a:t>
            </a:r>
            <a:r>
              <a:rPr lang="en-GB" sz="1800" b="1" dirty="0" smtClean="0"/>
              <a:t>manage human resources </a:t>
            </a:r>
            <a:r>
              <a:rPr lang="en-GB" sz="1800" dirty="0" smtClean="0"/>
              <a:t>in order to achieve </a:t>
            </a:r>
            <a:r>
              <a:rPr lang="en-GB" sz="1800" b="1" dirty="0" smtClean="0"/>
              <a:t>individual and organizational goals</a:t>
            </a:r>
            <a:r>
              <a:rPr lang="en-GB" sz="1800" dirty="0" smtClean="0"/>
              <a:t>. </a:t>
            </a:r>
          </a:p>
          <a:p>
            <a:pPr lvl="1"/>
            <a:r>
              <a:rPr lang="en-GB" sz="1800" dirty="0" smtClean="0"/>
              <a:t>As an example, a firm selling cars could have a corporate strategy of increasing car sales by 10% over a five year period. Accordingly, the HRM strategy would seek to facilitate how exactly to manage personnel in order to achieve the 10% figure. Specific HRM functions, such as recruitment and selection, reward/recognition, an HR plan, or learning and development policies, would be tailored to achieve the corporate objectives.</a:t>
            </a:r>
          </a:p>
          <a:p>
            <a:r>
              <a:rPr lang="en-GB" sz="1800" b="1" dirty="0" smtClean="0"/>
              <a:t>Close co-operation  </a:t>
            </a:r>
            <a:r>
              <a:rPr lang="en-GB" sz="1800" dirty="0" smtClean="0"/>
              <a:t>between HR and the top/senior management, in the development of the corporate strategy. Theoretically, a senior HR representative should be present when an organization's corporate objectives are devised. This is so, since it is a firm's personnel who actually construct a good, or provide a service. The personnel's proper management is vital in the firm being successful, or even existing. Thus, HR can be seen as one of the critical departments within the organization.</a:t>
            </a:r>
          </a:p>
          <a:p>
            <a:r>
              <a:rPr lang="en-GB" sz="1800" b="1" dirty="0" smtClean="0"/>
              <a:t>Continual monitoring </a:t>
            </a:r>
            <a:r>
              <a:rPr lang="en-GB" sz="1800" dirty="0" smtClean="0"/>
              <a:t>via employee feedback, surveys, etc.</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SHRM – Resource Based View </a:t>
            </a:r>
            <a:endParaRPr lang="en-GB" dirty="0"/>
          </a:p>
        </p:txBody>
      </p:sp>
      <p:sp>
        <p:nvSpPr>
          <p:cNvPr id="3" name="Content Placeholder 2"/>
          <p:cNvSpPr>
            <a:spLocks noGrp="1"/>
          </p:cNvSpPr>
          <p:nvPr>
            <p:ph idx="1"/>
          </p:nvPr>
        </p:nvSpPr>
        <p:spPr>
          <a:xfrm>
            <a:off x="0" y="1268760"/>
            <a:ext cx="9144000" cy="4857403"/>
          </a:xfrm>
        </p:spPr>
        <p:txBody>
          <a:bodyPr>
            <a:normAutofit/>
          </a:bodyPr>
          <a:lstStyle/>
          <a:p>
            <a:r>
              <a:rPr lang="en-GB" dirty="0" smtClean="0"/>
              <a:t>The Resource Based View (RBV) argued by some to be at the foundation of modern HRM </a:t>
            </a:r>
            <a:r>
              <a:rPr lang="en-GB" baseline="30000" dirty="0" smtClean="0"/>
              <a:t>(1)</a:t>
            </a:r>
            <a:r>
              <a:rPr lang="en-GB" dirty="0" smtClean="0"/>
              <a:t>, </a:t>
            </a:r>
            <a:r>
              <a:rPr lang="en-GB" b="1" dirty="0" err="1" smtClean="0"/>
              <a:t>focusses</a:t>
            </a:r>
            <a:r>
              <a:rPr lang="en-GB" b="1" dirty="0" smtClean="0"/>
              <a:t> on the internal resources of the organisation </a:t>
            </a:r>
            <a:r>
              <a:rPr lang="en-GB" dirty="0" smtClean="0"/>
              <a:t>and how they </a:t>
            </a:r>
            <a:r>
              <a:rPr lang="en-GB" b="1" dirty="0" smtClean="0"/>
              <a:t>contribute</a:t>
            </a:r>
            <a:r>
              <a:rPr lang="en-GB" dirty="0" smtClean="0"/>
              <a:t> to competitive advantage. The uniqueness of these resources is preferred to homogeneity (similar in nature); and</a:t>
            </a:r>
          </a:p>
          <a:p>
            <a:r>
              <a:rPr lang="en-GB" dirty="0" smtClean="0"/>
              <a:t>HRM has a central role in </a:t>
            </a:r>
            <a:r>
              <a:rPr lang="en-GB" b="1" dirty="0" smtClean="0"/>
              <a:t>developing human resources;</a:t>
            </a:r>
            <a:endParaRPr lang="en-GB" dirty="0" smtClean="0"/>
          </a:p>
          <a:p>
            <a:endParaRPr lang="en-GB" dirty="0"/>
          </a:p>
        </p:txBody>
      </p:sp>
      <p:sp>
        <p:nvSpPr>
          <p:cNvPr id="4" name="TextBox 3"/>
          <p:cNvSpPr txBox="1"/>
          <p:nvPr/>
        </p:nvSpPr>
        <p:spPr>
          <a:xfrm>
            <a:off x="0" y="6453336"/>
            <a:ext cx="5686172" cy="246221"/>
          </a:xfrm>
          <a:prstGeom prst="rect">
            <a:avLst/>
          </a:prstGeom>
          <a:noFill/>
        </p:spPr>
        <p:txBody>
          <a:bodyPr wrap="none" rtlCol="0">
            <a:spAutoFit/>
          </a:bodyPr>
          <a:lstStyle/>
          <a:p>
            <a:r>
              <a:rPr lang="en-GB" sz="1000" dirty="0" smtClean="0"/>
              <a:t>(1) </a:t>
            </a:r>
            <a:r>
              <a:rPr lang="en-GB" sz="1000" dirty="0" err="1" smtClean="0"/>
              <a:t>Prahalad</a:t>
            </a:r>
            <a:r>
              <a:rPr lang="en-GB" sz="1000" dirty="0" smtClean="0"/>
              <a:t>, C. and Hamel, G. (1990) 'The core competences of the organisation' Harvard Business Review</a:t>
            </a:r>
            <a:endParaRPr lang="en-GB"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dirty="0" smtClean="0"/>
              <a:t>Theory of HRM</a:t>
            </a:r>
            <a:endParaRPr lang="en-GB" dirty="0"/>
          </a:p>
        </p:txBody>
      </p:sp>
      <p:sp>
        <p:nvSpPr>
          <p:cNvPr id="3" name="Content Placeholder 2"/>
          <p:cNvSpPr>
            <a:spLocks noGrp="1"/>
          </p:cNvSpPr>
          <p:nvPr>
            <p:ph idx="1"/>
          </p:nvPr>
        </p:nvSpPr>
        <p:spPr>
          <a:xfrm>
            <a:off x="0" y="1196752"/>
            <a:ext cx="9144000" cy="5184576"/>
          </a:xfrm>
        </p:spPr>
        <p:txBody>
          <a:bodyPr>
            <a:normAutofit fontScale="62500" lnSpcReduction="20000"/>
          </a:bodyPr>
          <a:lstStyle/>
          <a:p>
            <a:r>
              <a:rPr lang="en-GB" dirty="0" smtClean="0"/>
              <a:t>Overall, the theory of HRM argues that the goal of human resource management is to help an organization to meet strategic goals by attracting, and </a:t>
            </a:r>
            <a:r>
              <a:rPr lang="en-GB" b="1" dirty="0" smtClean="0"/>
              <a:t>maintaining employees </a:t>
            </a:r>
            <a:r>
              <a:rPr lang="en-GB" dirty="0" smtClean="0"/>
              <a:t>and also </a:t>
            </a:r>
            <a:r>
              <a:rPr lang="en-GB" b="1" dirty="0" smtClean="0"/>
              <a:t>to manage them effectively</a:t>
            </a:r>
            <a:r>
              <a:rPr lang="en-GB" dirty="0" smtClean="0"/>
              <a:t>. </a:t>
            </a:r>
            <a:br>
              <a:rPr lang="en-GB" dirty="0" smtClean="0"/>
            </a:br>
            <a:endParaRPr lang="en-GB" dirty="0" smtClean="0"/>
          </a:p>
          <a:p>
            <a:r>
              <a:rPr lang="en-GB" dirty="0" smtClean="0"/>
              <a:t>The key word here perhaps is </a:t>
            </a:r>
            <a:r>
              <a:rPr lang="en-GB" b="1" dirty="0" smtClean="0"/>
              <a:t>"fit", </a:t>
            </a:r>
            <a:r>
              <a:rPr lang="en-GB" dirty="0" smtClean="0"/>
              <a:t>i.e. a HRM approach seeks to ensure a fit between the management of an organisation's employees, and the overall strategic direction of the company.</a:t>
            </a:r>
            <a:br>
              <a:rPr lang="en-GB" dirty="0" smtClean="0"/>
            </a:br>
            <a:endParaRPr lang="en-GB" dirty="0" smtClean="0"/>
          </a:p>
          <a:p>
            <a:r>
              <a:rPr lang="en-GB" dirty="0" smtClean="0"/>
              <a:t>The basic premise of the academic theory of HRM is </a:t>
            </a:r>
            <a:r>
              <a:rPr lang="en-GB" b="1" dirty="0" smtClean="0"/>
              <a:t>that humans are not machines</a:t>
            </a:r>
            <a:r>
              <a:rPr lang="en-GB" dirty="0" smtClean="0"/>
              <a:t>, therefore we need to have an interdisciplinary examination of people in the workplace; therefore</a:t>
            </a:r>
            <a:br>
              <a:rPr lang="en-GB" dirty="0" smtClean="0"/>
            </a:br>
            <a:endParaRPr lang="en-GB" dirty="0" smtClean="0"/>
          </a:p>
          <a:p>
            <a:r>
              <a:rPr lang="en-GB" dirty="0" smtClean="0"/>
              <a:t>Fields such as psychology, industrial relations, industrial engineering, sociology, economics play a major role and can be seen to merge into one, perhaps a more modern term to describe this field of academic study is </a:t>
            </a:r>
            <a:r>
              <a:rPr lang="en-GB" b="1" dirty="0" smtClean="0"/>
              <a:t>Individual and Organisational Behaviour and Management. </a:t>
            </a:r>
            <a:br>
              <a:rPr lang="en-GB" b="1" dirty="0" smtClean="0"/>
            </a:br>
            <a:endParaRPr lang="en-GB" b="1" dirty="0" smtClean="0"/>
          </a:p>
          <a:p>
            <a:r>
              <a:rPr lang="en-GB" b="1" dirty="0" smtClean="0"/>
              <a:t>The study of HRM is a key perhaps even ‘central’ to this area of study.</a:t>
            </a:r>
            <a:endParaRPr lang="en-GB" b="1" dirty="0" smtClean="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dirty="0" smtClean="0"/>
              <a:t>HRM function</a:t>
            </a:r>
            <a:endParaRPr lang="en-GB" dirty="0"/>
          </a:p>
        </p:txBody>
      </p:sp>
      <p:sp>
        <p:nvSpPr>
          <p:cNvPr id="3" name="Content Placeholder 2"/>
          <p:cNvSpPr>
            <a:spLocks noGrp="1"/>
          </p:cNvSpPr>
          <p:nvPr>
            <p:ph idx="1"/>
          </p:nvPr>
        </p:nvSpPr>
        <p:spPr>
          <a:xfrm>
            <a:off x="0" y="1268760"/>
            <a:ext cx="9144000" cy="4525963"/>
          </a:xfrm>
        </p:spPr>
        <p:txBody>
          <a:bodyPr>
            <a:normAutofit fontScale="85000" lnSpcReduction="20000"/>
          </a:bodyPr>
          <a:lstStyle/>
          <a:p>
            <a:r>
              <a:rPr lang="en-GB" dirty="0" smtClean="0"/>
              <a:t>An organization's HR function may possess recruitment and selection policies, disciplinary procedures, reward/recognition policies, an HR plan, or learning and development policies;</a:t>
            </a:r>
          </a:p>
          <a:p>
            <a:pPr>
              <a:buNone/>
            </a:pPr>
            <a:endParaRPr lang="en-GB" dirty="0" smtClean="0"/>
          </a:p>
          <a:p>
            <a:r>
              <a:rPr lang="en-GB" dirty="0" smtClean="0"/>
              <a:t>In addition, one widely used scheme to describe the role of HRM, developed by Dave Ulrich, defines 4 fields for the HRM function:</a:t>
            </a:r>
          </a:p>
          <a:p>
            <a:pPr lvl="1"/>
            <a:r>
              <a:rPr lang="en-GB" b="1" dirty="0" smtClean="0"/>
              <a:t>Strategy</a:t>
            </a:r>
          </a:p>
          <a:p>
            <a:pPr lvl="1"/>
            <a:r>
              <a:rPr lang="en-GB" b="1" dirty="0" smtClean="0"/>
              <a:t>Change Agent</a:t>
            </a:r>
          </a:p>
          <a:p>
            <a:pPr lvl="1"/>
            <a:r>
              <a:rPr lang="en-GB" b="1" dirty="0" smtClean="0"/>
              <a:t>Employee champion</a:t>
            </a:r>
          </a:p>
          <a:p>
            <a:pPr lvl="1"/>
            <a:r>
              <a:rPr lang="en-GB" b="1" dirty="0" smtClean="0"/>
              <a:t>Administration Expert</a:t>
            </a:r>
            <a:endParaRPr lang="en-GB" dirty="0" smtClean="0"/>
          </a:p>
          <a:p>
            <a:pPr>
              <a:buNone/>
            </a:pPr>
            <a:r>
              <a:rPr lang="en-GB" sz="1200" dirty="0" smtClean="0"/>
              <a:t>Ulrich, Dave (1996). </a:t>
            </a:r>
            <a:r>
              <a:rPr lang="en-GB" sz="1200" i="1" dirty="0" smtClean="0"/>
              <a:t>Human Resource Champions. The next agenda for adding value and delivering results</a:t>
            </a:r>
            <a:r>
              <a:rPr lang="en-GB" sz="1200" dirty="0" smtClean="0"/>
              <a:t>. Boston, Mass.: Harvard Business School Press.</a:t>
            </a:r>
            <a:endParaRPr lang="en-GB"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HRM Business practices</a:t>
            </a:r>
            <a:endParaRPr lang="en-GB" dirty="0"/>
          </a:p>
        </p:txBody>
      </p:sp>
      <p:sp>
        <p:nvSpPr>
          <p:cNvPr id="3" name="Content Placeholder 2"/>
          <p:cNvSpPr>
            <a:spLocks noGrp="1"/>
          </p:cNvSpPr>
          <p:nvPr>
            <p:ph idx="1"/>
          </p:nvPr>
        </p:nvSpPr>
        <p:spPr>
          <a:xfrm>
            <a:off x="0" y="1340768"/>
            <a:ext cx="9144000" cy="4785395"/>
          </a:xfrm>
        </p:spPr>
        <p:txBody>
          <a:bodyPr>
            <a:noAutofit/>
          </a:bodyPr>
          <a:lstStyle/>
          <a:p>
            <a:r>
              <a:rPr lang="en-GB" sz="1600" dirty="0" smtClean="0"/>
              <a:t>Human resources management involves several processes. These processes can be performed in an HR department, but some tasks can also be outsourced or performed by line-managers or other departments. When effectively integrated they provide significant economic benefit to the company (1)</a:t>
            </a:r>
          </a:p>
          <a:p>
            <a:pPr lvl="1"/>
            <a:r>
              <a:rPr lang="en-GB" sz="1600" dirty="0" smtClean="0"/>
              <a:t>Workforce planning</a:t>
            </a:r>
          </a:p>
          <a:p>
            <a:pPr lvl="1"/>
            <a:r>
              <a:rPr lang="en-GB" sz="1600" dirty="0" smtClean="0"/>
              <a:t>Recruitment (sometimes separated into attraction and selection)</a:t>
            </a:r>
          </a:p>
          <a:p>
            <a:pPr lvl="1"/>
            <a:r>
              <a:rPr lang="en-GB" sz="1600" dirty="0" smtClean="0"/>
              <a:t>Induction, Orientation and Onboarding</a:t>
            </a:r>
          </a:p>
          <a:p>
            <a:pPr lvl="1"/>
            <a:r>
              <a:rPr lang="en-GB" sz="1600" dirty="0" smtClean="0"/>
              <a:t>Skills management</a:t>
            </a:r>
          </a:p>
          <a:p>
            <a:pPr lvl="1"/>
            <a:r>
              <a:rPr lang="en-GB" sz="1600" dirty="0" smtClean="0"/>
              <a:t>Training and development</a:t>
            </a:r>
          </a:p>
          <a:p>
            <a:pPr lvl="1"/>
            <a:r>
              <a:rPr lang="en-GB" sz="1600" dirty="0" smtClean="0"/>
              <a:t>Personnel administration</a:t>
            </a:r>
          </a:p>
          <a:p>
            <a:pPr lvl="1"/>
            <a:r>
              <a:rPr lang="en-GB" sz="1600" dirty="0" smtClean="0"/>
              <a:t>Compensation in wage or salary</a:t>
            </a:r>
          </a:p>
          <a:p>
            <a:pPr lvl="1"/>
            <a:r>
              <a:rPr lang="en-GB" sz="1600" dirty="0" smtClean="0"/>
              <a:t>Time management</a:t>
            </a:r>
          </a:p>
          <a:p>
            <a:pPr lvl="1"/>
            <a:r>
              <a:rPr lang="en-GB" sz="1600" dirty="0" smtClean="0"/>
              <a:t>Travel management (sometimes assigned to accounting rather than HRM)</a:t>
            </a:r>
          </a:p>
          <a:p>
            <a:pPr lvl="1"/>
            <a:r>
              <a:rPr lang="en-GB" sz="1600" dirty="0" smtClean="0"/>
              <a:t>Payroll (sometimes assigned to accounting rather than HRM)</a:t>
            </a:r>
          </a:p>
          <a:p>
            <a:pPr lvl="1"/>
            <a:r>
              <a:rPr lang="en-GB" sz="1600" dirty="0" smtClean="0"/>
              <a:t>Employee benefits administration</a:t>
            </a:r>
          </a:p>
          <a:p>
            <a:pPr lvl="1"/>
            <a:r>
              <a:rPr lang="en-GB" sz="1600" dirty="0" smtClean="0"/>
              <a:t>Personnel cost planning</a:t>
            </a:r>
          </a:p>
          <a:p>
            <a:pPr lvl="1"/>
            <a:r>
              <a:rPr lang="en-GB" sz="1600" dirty="0" smtClean="0"/>
              <a:t>Performance appraisal</a:t>
            </a:r>
          </a:p>
          <a:p>
            <a:pPr lvl="1"/>
            <a:r>
              <a:rPr lang="en-GB" sz="1600" dirty="0" err="1" smtClean="0"/>
              <a:t>Labor</a:t>
            </a:r>
            <a:r>
              <a:rPr lang="en-GB" sz="1600" dirty="0" smtClean="0"/>
              <a:t> relations</a:t>
            </a:r>
          </a:p>
          <a:p>
            <a:endParaRPr lang="en-GB" sz="1600" dirty="0" smtClean="0"/>
          </a:p>
          <a:p>
            <a:pPr>
              <a:buNone/>
            </a:pPr>
            <a:r>
              <a:rPr lang="en-GB" sz="1000" dirty="0" smtClean="0"/>
              <a:t>(1) The Strategic Impact of High Performance Work Systems - </a:t>
            </a:r>
            <a:r>
              <a:rPr lang="en-GB" sz="1000" dirty="0" smtClean="0">
                <a:hlinkClick r:id="rId2"/>
              </a:rPr>
              <a:t>http://chrs.rutgers.edu/pub_documents/Huselid_17.pdf</a:t>
            </a:r>
            <a:r>
              <a:rPr lang="en-GB" sz="1000" dirty="0" smtClean="0"/>
              <a:t> </a:t>
            </a:r>
            <a:endParaRPr lang="en-GB"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HRM function / dept</a:t>
            </a:r>
            <a:endParaRPr lang="en-GB" dirty="0"/>
          </a:p>
        </p:txBody>
      </p:sp>
      <p:sp>
        <p:nvSpPr>
          <p:cNvPr id="3" name="Content Placeholder 2"/>
          <p:cNvSpPr>
            <a:spLocks noGrp="1"/>
          </p:cNvSpPr>
          <p:nvPr>
            <p:ph idx="1"/>
          </p:nvPr>
        </p:nvSpPr>
        <p:spPr>
          <a:xfrm>
            <a:off x="0" y="1340768"/>
            <a:ext cx="8686800" cy="4785395"/>
          </a:xfrm>
        </p:spPr>
        <p:txBody>
          <a:bodyPr>
            <a:noAutofit/>
          </a:bodyPr>
          <a:lstStyle/>
          <a:p>
            <a:r>
              <a:rPr lang="en-GB" sz="2000" dirty="0" smtClean="0"/>
              <a:t>The Human Resources Management (HRM) function includes a variety of activities, and key among them is:</a:t>
            </a:r>
          </a:p>
          <a:p>
            <a:r>
              <a:rPr lang="en-GB" sz="2000" dirty="0" smtClean="0"/>
              <a:t> </a:t>
            </a:r>
            <a:r>
              <a:rPr lang="en-GB" sz="2000" b="1" dirty="0" smtClean="0"/>
              <a:t>deciding the staffing needs of an organization;  </a:t>
            </a:r>
            <a:r>
              <a:rPr lang="en-GB" sz="2000" dirty="0" smtClean="0"/>
              <a:t>and</a:t>
            </a:r>
          </a:p>
          <a:p>
            <a:r>
              <a:rPr lang="en-GB" sz="2000" dirty="0" smtClean="0"/>
              <a:t>whether to use </a:t>
            </a:r>
            <a:r>
              <a:rPr lang="en-GB" sz="2000" b="1" dirty="0" smtClean="0"/>
              <a:t>independent contractors </a:t>
            </a:r>
            <a:r>
              <a:rPr lang="en-GB" sz="2000" dirty="0" smtClean="0"/>
              <a:t>or hire employees to fill these needs;</a:t>
            </a:r>
          </a:p>
          <a:p>
            <a:r>
              <a:rPr lang="en-GB" sz="2000" b="1" dirty="0" smtClean="0"/>
              <a:t>recruiting and training </a:t>
            </a:r>
            <a:r>
              <a:rPr lang="en-GB" sz="2000" dirty="0" smtClean="0"/>
              <a:t>the best employees;</a:t>
            </a:r>
          </a:p>
          <a:p>
            <a:r>
              <a:rPr lang="en-GB" sz="2000" dirty="0" smtClean="0"/>
              <a:t>Supporting  and </a:t>
            </a:r>
            <a:r>
              <a:rPr lang="en-GB" sz="2000" b="1" dirty="0" smtClean="0"/>
              <a:t>maintaining high performance</a:t>
            </a:r>
            <a:r>
              <a:rPr lang="en-GB" sz="2000" dirty="0" smtClean="0"/>
              <a:t>;</a:t>
            </a:r>
          </a:p>
          <a:p>
            <a:r>
              <a:rPr lang="en-GB" sz="2000" b="1" dirty="0" smtClean="0"/>
              <a:t>dealing with performance issues</a:t>
            </a:r>
            <a:r>
              <a:rPr lang="en-GB" sz="2000" dirty="0"/>
              <a:t>;</a:t>
            </a:r>
            <a:r>
              <a:rPr lang="en-GB" sz="2000" dirty="0" smtClean="0"/>
              <a:t> and</a:t>
            </a:r>
          </a:p>
          <a:p>
            <a:r>
              <a:rPr lang="en-GB" sz="2000" dirty="0" smtClean="0"/>
              <a:t>ensuring your personnel and management practices conform to various </a:t>
            </a:r>
            <a:r>
              <a:rPr lang="en-GB" sz="2000" b="1" dirty="0" smtClean="0"/>
              <a:t>regulations. </a:t>
            </a:r>
          </a:p>
          <a:p>
            <a:r>
              <a:rPr lang="en-GB" sz="2000" dirty="0" smtClean="0"/>
              <a:t>Activities also include managing your approach to employee benefits and compensation, employee records and personnel policies</a:t>
            </a:r>
          </a:p>
          <a:p>
            <a:r>
              <a:rPr lang="en-GB" sz="2000" dirty="0" smtClean="0"/>
              <a:t>Creation of an employee handbook, which list HRM policies, which all employees should have.</a:t>
            </a:r>
          </a:p>
          <a:p>
            <a:pPr>
              <a:buNone/>
            </a:pPr>
            <a:endParaRPr lang="en-GB" sz="2000" dirty="0" smtClean="0"/>
          </a:p>
          <a:p>
            <a:endParaRPr lang="en-GB"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HRM and HRD</a:t>
            </a:r>
            <a:endParaRPr lang="en-GB" dirty="0"/>
          </a:p>
        </p:txBody>
      </p:sp>
      <p:sp>
        <p:nvSpPr>
          <p:cNvPr id="3" name="Content Placeholder 2"/>
          <p:cNvSpPr>
            <a:spLocks noGrp="1"/>
          </p:cNvSpPr>
          <p:nvPr>
            <p:ph idx="1"/>
          </p:nvPr>
        </p:nvSpPr>
        <p:spPr>
          <a:xfrm>
            <a:off x="0" y="1412776"/>
            <a:ext cx="9144000" cy="4713387"/>
          </a:xfrm>
        </p:spPr>
        <p:txBody>
          <a:bodyPr>
            <a:noAutofit/>
          </a:bodyPr>
          <a:lstStyle/>
          <a:p>
            <a:r>
              <a:rPr lang="en-GB" sz="2000" dirty="0" smtClean="0"/>
              <a:t>Note that some people distinguish a difference between HRM (a major management activity) and HRD (Human Resource Development, a profession). </a:t>
            </a:r>
          </a:p>
          <a:p>
            <a:r>
              <a:rPr lang="en-GB" sz="2000" dirty="0" smtClean="0"/>
              <a:t>Those people might include HRM in HRD, explaining that HRD includes the broader range of activities to develop personnel inside of organizations, including HRM personnel, and generally includes e.g. career development, training, organization development etc.</a:t>
            </a:r>
          </a:p>
          <a:p>
            <a:r>
              <a:rPr lang="en-GB" sz="2000" dirty="0" smtClean="0"/>
              <a:t>The HRM function and HRD profession have undergone major changes over the past 20–30 years. </a:t>
            </a:r>
          </a:p>
          <a:p>
            <a:r>
              <a:rPr lang="en-GB" sz="2000" dirty="0" smtClean="0"/>
              <a:t>Many years ago, large organizations looked to the "Personnel Department," mostly to manage the paperwork around hiring and paying people. More recently, organizations consider the "HR Department" as playing an important role in staffing, training and </a:t>
            </a:r>
            <a:r>
              <a:rPr lang="en-GB" sz="2000" b="1" dirty="0" smtClean="0"/>
              <a:t>helping to manage people so that people and the organization are performing well in a highly fulfilling manner.</a:t>
            </a:r>
            <a:endParaRPr lang="en-GB" sz="2000"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Professional organizations</a:t>
            </a:r>
            <a:endParaRPr lang="en-GB" b="1" dirty="0"/>
          </a:p>
        </p:txBody>
      </p:sp>
      <p:sp>
        <p:nvSpPr>
          <p:cNvPr id="3" name="Content Placeholder 2"/>
          <p:cNvSpPr>
            <a:spLocks noGrp="1"/>
          </p:cNvSpPr>
          <p:nvPr>
            <p:ph idx="1"/>
          </p:nvPr>
        </p:nvSpPr>
        <p:spPr/>
        <p:txBody>
          <a:bodyPr>
            <a:normAutofit/>
          </a:bodyPr>
          <a:lstStyle/>
          <a:p>
            <a:r>
              <a:rPr lang="en-GB" dirty="0" smtClean="0"/>
              <a:t>The main Professional organizations in HRM include:</a:t>
            </a:r>
          </a:p>
          <a:p>
            <a:r>
              <a:rPr lang="en-GB" dirty="0" smtClean="0"/>
              <a:t>the </a:t>
            </a:r>
            <a:r>
              <a:rPr lang="en-GB" b="1" dirty="0" smtClean="0"/>
              <a:t>Society for Human Resource Management</a:t>
            </a:r>
            <a:r>
              <a:rPr lang="en-GB" dirty="0" smtClean="0"/>
              <a:t>;</a:t>
            </a:r>
          </a:p>
          <a:p>
            <a:r>
              <a:rPr lang="en-GB" b="1" dirty="0" smtClean="0"/>
              <a:t>the Chartered Institute of Personnel</a:t>
            </a:r>
            <a:r>
              <a:rPr lang="en-GB" dirty="0" smtClean="0"/>
              <a:t> </a:t>
            </a:r>
            <a:r>
              <a:rPr lang="en-GB" b="1" dirty="0" smtClean="0"/>
              <a:t>and Development (CIPD)</a:t>
            </a:r>
            <a:r>
              <a:rPr lang="en-GB" dirty="0" smtClean="0"/>
              <a:t>;</a:t>
            </a:r>
          </a:p>
          <a:p>
            <a:r>
              <a:rPr lang="en-GB" b="1" dirty="0" smtClean="0"/>
              <a:t>the International Public Management Association for HR (IPMA-HR)</a:t>
            </a:r>
            <a:r>
              <a:rPr lang="en-GB" dirty="0"/>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322</TotalTime>
  <Words>1399</Words>
  <Application>Microsoft Office PowerPoint</Application>
  <PresentationFormat>On-screen Show (4:3)</PresentationFormat>
  <Paragraphs>108</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HRM Human Resource Management</vt:lpstr>
      <vt:lpstr>What is HRM</vt:lpstr>
      <vt:lpstr>Human resource management (HRM)</vt:lpstr>
      <vt:lpstr>HRM v’s Personnel management </vt:lpstr>
      <vt:lpstr>HRM Theory</vt:lpstr>
      <vt:lpstr>What is a Human (strange species ;)</vt:lpstr>
      <vt:lpstr>HRM &amp; Organisational performance</vt:lpstr>
      <vt:lpstr>SHRM policies</vt:lpstr>
      <vt:lpstr>SHRM – Best Practices</vt:lpstr>
      <vt:lpstr>SHRM – Best fit</vt:lpstr>
      <vt:lpstr>HRM strategy</vt:lpstr>
      <vt:lpstr>SHRM – Resource Based View </vt:lpstr>
      <vt:lpstr>Theory of HRM</vt:lpstr>
      <vt:lpstr>HRM function</vt:lpstr>
      <vt:lpstr>HRM Business practices</vt:lpstr>
      <vt:lpstr>HRM function / dept</vt:lpstr>
      <vt:lpstr>HRM and HRD</vt:lpstr>
      <vt:lpstr>Professional organizations</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sc-jw</dc:creator>
  <cp:lastModifiedBy>sc-jw</cp:lastModifiedBy>
  <cp:revision>39</cp:revision>
  <dcterms:created xsi:type="dcterms:W3CDTF">2011-02-23T08:23:18Z</dcterms:created>
  <dcterms:modified xsi:type="dcterms:W3CDTF">2011-02-23T13:45:56Z</dcterms:modified>
</cp:coreProperties>
</file>