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E59D50-69A8-431B-949F-F9A1DEC2A7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15D0AA-6BCE-4FA1-BC03-1552788871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6D7D41-0084-4F93-AD22-DB489B217A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9A794-79B4-46AF-9306-8939BADD9D06}" type="datetimeFigureOut">
              <a:rPr lang="en-GB" smtClean="0"/>
              <a:t>22/04/2021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6410EA-D06D-49D9-B95B-E0F8A1A426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D39C3A-24AE-4CB3-BD4E-F4ED6A193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519A-71B4-4F9A-AEDF-73B8EAC7E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892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B235C5-17DD-4D6D-A38B-ED68D106F0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27357E-0AAA-4F5D-8F4C-FF21FF4F4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B9FD85-965D-44B6-A0E5-53651AA6F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9A794-79B4-46AF-9306-8939BADD9D06}" type="datetimeFigureOut">
              <a:rPr lang="en-GB" smtClean="0"/>
              <a:t>22/04/2021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29FCBF-F6C7-4EF4-B7B8-1A106A20E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6FD40A-5B32-40B8-B1EC-E8015F0775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519A-71B4-4F9A-AEDF-73B8EAC7E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2397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E7826-8AF1-45C4-9B90-396088611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F13EEA-FE56-42AC-AF98-563F54B5C5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A45032-714E-4195-A1AF-C20EF64668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9A794-79B4-46AF-9306-8939BADD9D06}" type="datetimeFigureOut">
              <a:rPr lang="en-GB" smtClean="0"/>
              <a:t>22/04/2021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D4D373-7813-4AFA-8541-E0C61A77B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61A7D4-CDCC-4880-8E04-49440CAF2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519A-71B4-4F9A-AEDF-73B8EAC7E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669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03333-F0EA-44F9-80D1-FEEDCCA7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C27141-FC75-421E-B753-699D79512E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43A684-A9BD-404D-B243-E7EBD3D84D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8502F5-1FC2-4AC9-8E95-A45E15DF5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9A794-79B4-46AF-9306-8939BADD9D06}" type="datetimeFigureOut">
              <a:rPr lang="en-GB" smtClean="0"/>
              <a:t>22/04/2021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0E9FF2-AB25-42ED-9585-B671BF2B56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8A767A-A60F-4DC1-9B5B-822002FE4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519A-71B4-4F9A-AEDF-73B8EAC7E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622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6B235-35D8-410D-826A-70FCCECEC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D04D06-E9C4-43D2-888E-7DBDED9470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EAA2EE-2F76-4F14-BEDE-640FD9CA06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C7A3F3E-57C3-4024-B263-BE72F3A36E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3E5C90-125B-46DA-B18D-56828F7A18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A4D5F46-AEF6-4FFC-8259-1D853DAC10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9A794-79B4-46AF-9306-8939BADD9D06}" type="datetimeFigureOut">
              <a:rPr lang="en-GB" smtClean="0"/>
              <a:t>22/04/2021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3C6DEC-16AA-4969-984E-9E0BF8495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0E0054-2146-4511-B9A1-2C636BE2F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519A-71B4-4F9A-AEDF-73B8EAC7E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2084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4CDC10-68C3-47F8-BA47-89518E77C6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26E4FB-058F-4BE5-A6CC-CB174CBD3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9A794-79B4-46AF-9306-8939BADD9D06}" type="datetimeFigureOut">
              <a:rPr lang="en-GB" smtClean="0"/>
              <a:t>22/04/2021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0F3769-172A-4E23-B343-F49A8B830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EF4B68-E54B-40A3-BB1C-20B969DBE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519A-71B4-4F9A-AEDF-73B8EAC7E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532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866B7F8-F1A3-46C0-9E91-4F45CB0B5A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9A794-79B4-46AF-9306-8939BADD9D06}" type="datetimeFigureOut">
              <a:rPr lang="en-GB" smtClean="0"/>
              <a:t>22/04/2021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881F88-3FA1-41ED-B6D4-33F5AC6D5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442670-72E0-464D-B1B0-B4ADC054A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519A-71B4-4F9A-AEDF-73B8EAC7E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0457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DF6028-FCEE-4DB5-8E4B-CEF7C0E2C7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F8B242-8000-42AF-BB5C-B3059DD97C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1CF814-F5E0-484D-8F24-E3A2C4B3C4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902662-1F1F-4A22-9527-3B0163799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9A794-79B4-46AF-9306-8939BADD9D06}" type="datetimeFigureOut">
              <a:rPr lang="en-GB" smtClean="0"/>
              <a:t>22/04/2021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E40551-0380-4857-9534-84391043F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06073E-05F0-4D69-810D-EF4DF2FE8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519A-71B4-4F9A-AEDF-73B8EAC7E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690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8DA2F6-EE77-462F-B6E6-BB28689804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C2AE582-344E-4618-B26A-415644EB6E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636701-C47C-4C8A-96B1-5362940DD0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0FDE67-3ECE-40CB-8901-BDD594AC4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9A794-79B4-46AF-9306-8939BADD9D06}" type="datetimeFigureOut">
              <a:rPr lang="en-GB" smtClean="0"/>
              <a:t>22/04/2021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1B12B3-3037-42E0-9F1E-8C95AADCD3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573A4F-A8D2-401F-80C1-1EF623428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519A-71B4-4F9A-AEDF-73B8EAC7E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43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1CF6C7-2279-444B-B0CE-5CF5D9A1A9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391317-EE35-4D64-856A-05B79B1DF9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BF46A6-327C-4414-A501-9B4090B59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9A794-79B4-46AF-9306-8939BADD9D06}" type="datetimeFigureOut">
              <a:rPr lang="en-GB" smtClean="0"/>
              <a:t>22/04/2021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3A4661-CDC2-4C15-84CF-FB6D37C09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6811B3-55DB-41DC-AE71-ED037A0B2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519A-71B4-4F9A-AEDF-73B8EAC7E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046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2A4C7BE-391E-4C9B-AC51-D8FA1A1336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D3609E-256B-4587-A043-9E055E65B2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4813BC-5C21-4A4F-BCA7-5A89240FAE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9A794-79B4-46AF-9306-8939BADD9D06}" type="datetimeFigureOut">
              <a:rPr lang="en-GB" smtClean="0"/>
              <a:t>22/04/2021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47C58E-F1DB-43FE-BAB3-FD0B873B5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AC3DB2-4250-4E54-AE76-457F529A1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3519A-71B4-4F9A-AEDF-73B8EAC7E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924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6DA3236-6CC0-420B-ACF7-A7F92F788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E96F2E-9456-4B45-9529-DA42D4BB61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AFDE42-7982-4C10-9E4D-01C325FE39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9A794-79B4-46AF-9306-8939BADD9D06}" type="datetimeFigureOut">
              <a:rPr lang="en-GB" smtClean="0"/>
              <a:t>22/04/2021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25271B-E310-47B6-8D71-4A3D02C7A9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A4D326-3C64-4FB2-AA60-FEE6BCAA4E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33519A-71B4-4F9A-AEDF-73B8EAC7E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365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jpe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8.jpeg"/><Relationship Id="rId11" Type="http://schemas.openxmlformats.org/officeDocument/2006/relationships/image" Target="../media/image3.png"/><Relationship Id="rId5" Type="http://schemas.microsoft.com/office/2007/relationships/hdphoto" Target="../media/hdphoto1.wdp"/><Relationship Id="rId10" Type="http://schemas.openxmlformats.org/officeDocument/2006/relationships/image" Target="../media/image12.jpeg"/><Relationship Id="rId4" Type="http://schemas.openxmlformats.org/officeDocument/2006/relationships/image" Target="../media/image7.png"/><Relationship Id="rId9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3.png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7.m4a"/><Relationship Id="rId1" Type="http://schemas.openxmlformats.org/officeDocument/2006/relationships/audi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17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3.pn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3.png"/><Relationship Id="rId5" Type="http://schemas.openxmlformats.org/officeDocument/2006/relationships/image" Target="../media/image18.pn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3.png"/><Relationship Id="rId5" Type="http://schemas.openxmlformats.org/officeDocument/2006/relationships/image" Target="../media/image19.pn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1.m4a"/><Relationship Id="rId1" Type="http://schemas.openxmlformats.org/officeDocument/2006/relationships/audio" Target="NULL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.uk/books/edition/Innovation_And_Other_Useless_Things/MPSbOerYxzcC?hl=en&amp;gbpv=1" TargetMode="External"/><Relationship Id="rId3" Type="http://schemas.openxmlformats.org/officeDocument/2006/relationships/hyperlink" Target="https://www.google.co.uk/search?hl=en&amp;q=inauthor:%22Tony+Davila%22&amp;tbm=bks" TargetMode="External"/><Relationship Id="rId7" Type="http://schemas.openxmlformats.org/officeDocument/2006/relationships/hyperlink" Target="https://www.google.co.uk/books/edition/Making_Innovation_Work/F2_S8FFaSKMC?hl=en&amp;gbpv=1" TargetMode="External"/><Relationship Id="rId12" Type="http://schemas.openxmlformats.org/officeDocument/2006/relationships/hyperlink" Target="https://www.creativityatwork.com/2014/02/17/what-is-creativity/" TargetMode="External"/><Relationship Id="rId2" Type="http://schemas.openxmlformats.org/officeDocument/2006/relationships/hyperlink" Target="https://www.bbc.co.uk/news/business-52376022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.uk/search?hl=en&amp;gbpv=1&amp;dq=davila+et+al+(2012)+making+innovation+work&amp;printsec=frontcover&amp;q=inpublisher:%22Pearson+Education%22&amp;tbm=bks&amp;sa=X&amp;ved=2ahUKEwj60o7n44LwAhVQQhoKHW78AM8QmxMoADAIegQIIBAC" TargetMode="External"/><Relationship Id="rId11" Type="http://schemas.openxmlformats.org/officeDocument/2006/relationships/hyperlink" Target="https://www.mindtools.com/pages/article/reflective-cycle.htm" TargetMode="External"/><Relationship Id="rId5" Type="http://schemas.openxmlformats.org/officeDocument/2006/relationships/hyperlink" Target="https://www.google.co.uk/search?hl=en&amp;q=inauthor:%22Robert+Shelton%22&amp;tbm=bks" TargetMode="External"/><Relationship Id="rId10" Type="http://schemas.openxmlformats.org/officeDocument/2006/relationships/hyperlink" Target="https://www.mindtools.com/pages/article/newTED_06.htm#:~:text=Force%20Field%20Analysis%20helps%20you%20to%20think%20about%20the%20pressures,piece%20of%20paper%20or%20whiteboard" TargetMode="External"/><Relationship Id="rId4" Type="http://schemas.openxmlformats.org/officeDocument/2006/relationships/hyperlink" Target="https://www.google.co.uk/search?hl=en&amp;q=inauthor:%22Marc+Epstein%22&amp;tbm=bks" TargetMode="External"/><Relationship Id="rId9" Type="http://schemas.openxmlformats.org/officeDocument/2006/relationships/hyperlink" Target="https://www.mckinsey.com/business-functions/strategy-and-corporate-finance/our-insights/innovation-in-a-crisis-why-it-is-more-critical-than-ever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4E74D-14D1-436D-8639-61C266E0AB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522" y="120560"/>
            <a:ext cx="11801570" cy="2359874"/>
          </a:xfrm>
          <a:noFill/>
        </p:spPr>
        <p:txBody>
          <a:bodyPr>
            <a:normAutofit/>
          </a:bodyPr>
          <a:lstStyle/>
          <a:p>
            <a:r>
              <a:rPr lang="en-US" b="1" dirty="0"/>
              <a:t>Does Innovation and Creativity Provide  A Business Advantage?</a:t>
            </a:r>
            <a:endParaRPr lang="en-GB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2D1844-3B62-402F-A8FC-1830EFED61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98366" y="4874600"/>
            <a:ext cx="3386642" cy="956358"/>
          </a:xfrm>
        </p:spPr>
        <p:txBody>
          <a:bodyPr/>
          <a:lstStyle/>
          <a:p>
            <a:r>
              <a:rPr lang="en-GB" dirty="0"/>
              <a:t>By </a:t>
            </a:r>
          </a:p>
          <a:p>
            <a:r>
              <a:rPr lang="en-GB" dirty="0"/>
              <a:t>Halima Miah – 1712451 </a:t>
            </a:r>
          </a:p>
        </p:txBody>
      </p:sp>
      <p:pic>
        <p:nvPicPr>
          <p:cNvPr id="1026" name="Picture 2" descr="pushing your goals efficiently">
            <a:extLst>
              <a:ext uri="{FF2B5EF4-FFF2-40B4-BE49-F238E27FC236}">
                <a16:creationId xmlns:a16="http://schemas.microsoft.com/office/drawing/2014/main" id="{8A69F6A7-D5FE-43CF-9740-71B16C12F8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D8E1DC"/>
              </a:clrFrom>
              <a:clrTo>
                <a:srgbClr val="D8E1D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522" y="2960688"/>
            <a:ext cx="5798597" cy="3773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F6A059F-BFB5-4FDE-BCB9-2555E68F83C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E4ECF7"/>
              </a:clrFrom>
              <a:clrTo>
                <a:srgbClr val="E4EC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3" t="12827" r="8368" b="12411"/>
          <a:stretch/>
        </p:blipFill>
        <p:spPr>
          <a:xfrm>
            <a:off x="10343263" y="4084504"/>
            <a:ext cx="1590829" cy="2518604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F9B7CAC-271D-445A-BCBA-14FE2F905A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49878" y="12056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661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1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ntroduction word inscription on white paper">
            <a:extLst>
              <a:ext uri="{FF2B5EF4-FFF2-40B4-BE49-F238E27FC236}">
                <a16:creationId xmlns:a16="http://schemas.microsoft.com/office/drawing/2014/main" id="{39B6C36A-0A18-4E68-B02A-79489D983B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E4E6F2"/>
              </a:clrFrom>
              <a:clrTo>
                <a:srgbClr val="E4E6F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8" b="8897"/>
          <a:stretch/>
        </p:blipFill>
        <p:spPr bwMode="auto">
          <a:xfrm>
            <a:off x="0" y="0"/>
            <a:ext cx="6485207" cy="3738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Thinking microsoft thinker clipart kid - Cliparting.com">
            <a:extLst>
              <a:ext uri="{FF2B5EF4-FFF2-40B4-BE49-F238E27FC236}">
                <a16:creationId xmlns:a16="http://schemas.microsoft.com/office/drawing/2014/main" id="{3FA85E66-AB37-43A4-BE83-6578BE9C43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9026" y="1301262"/>
            <a:ext cx="3082974" cy="5556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B5A0BF6-6ADF-4DD6-9AD4-63BB6257F2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82400" y="993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252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70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98306B3-3902-4815-B438-D7659E31C7CB}"/>
              </a:ext>
            </a:extLst>
          </p:cNvPr>
          <p:cNvSpPr txBox="1"/>
          <p:nvPr/>
        </p:nvSpPr>
        <p:spPr>
          <a:xfrm>
            <a:off x="410649" y="436098"/>
            <a:ext cx="44989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Gibbs Model of Reflection (1998)</a:t>
            </a:r>
          </a:p>
        </p:txBody>
      </p:sp>
      <p:pic>
        <p:nvPicPr>
          <p:cNvPr id="3074" name="Picture 2" descr="Gibbs' Reflective Cycle Diagram">
            <a:extLst>
              <a:ext uri="{FF2B5EF4-FFF2-40B4-BE49-F238E27FC236}">
                <a16:creationId xmlns:a16="http://schemas.microsoft.com/office/drawing/2014/main" id="{DCE7F6F0-69C7-438C-8C4A-A4118A9861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263" y="1957763"/>
            <a:ext cx="4786825" cy="3882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FDE4BC7-ECA1-47D9-8631-AD7521E59C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70365" y="13129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138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25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09F776-B595-401F-8D1D-25F6749BE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372" y="369707"/>
            <a:ext cx="6481588" cy="383805"/>
          </a:xfrm>
        </p:spPr>
        <p:txBody>
          <a:bodyPr>
            <a:normAutofit fontScale="90000"/>
          </a:bodyPr>
          <a:lstStyle/>
          <a:p>
            <a:r>
              <a:rPr lang="en-GB" sz="4400" b="1" dirty="0"/>
              <a:t>Reflection on Learning</a:t>
            </a:r>
            <a:endParaRPr lang="en-GB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A9A3D5-ECCB-4196-A6FB-A963D6F59640}"/>
              </a:ext>
            </a:extLst>
          </p:cNvPr>
          <p:cNvSpPr txBox="1"/>
          <p:nvPr/>
        </p:nvSpPr>
        <p:spPr>
          <a:xfrm>
            <a:off x="2165840" y="2592977"/>
            <a:ext cx="21386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What is Innovation?</a:t>
            </a:r>
          </a:p>
          <a:p>
            <a:r>
              <a:rPr lang="en-GB" sz="1400" dirty="0">
                <a:solidFill>
                  <a:srgbClr val="FF0000"/>
                </a:solidFill>
              </a:rPr>
              <a:t>Week 1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509B09-8C5D-48C2-A9CA-68CE908B3FD1}"/>
              </a:ext>
            </a:extLst>
          </p:cNvPr>
          <p:cNvSpPr txBox="1"/>
          <p:nvPr/>
        </p:nvSpPr>
        <p:spPr>
          <a:xfrm>
            <a:off x="6109880" y="2615258"/>
            <a:ext cx="2035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What is Creativity?</a:t>
            </a:r>
          </a:p>
          <a:p>
            <a:r>
              <a:rPr lang="en-GB" sz="1400" dirty="0">
                <a:solidFill>
                  <a:srgbClr val="FF0000"/>
                </a:solidFill>
              </a:rPr>
              <a:t>Week 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9C72D5B-A719-41D1-B50A-05521D28FA4F}"/>
              </a:ext>
            </a:extLst>
          </p:cNvPr>
          <p:cNvSpPr txBox="1"/>
          <p:nvPr/>
        </p:nvSpPr>
        <p:spPr>
          <a:xfrm>
            <a:off x="2151961" y="4784809"/>
            <a:ext cx="132236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Models of Innovation?</a:t>
            </a:r>
          </a:p>
          <a:p>
            <a:r>
              <a:rPr lang="en-GB" sz="1400" dirty="0">
                <a:solidFill>
                  <a:srgbClr val="FF0000"/>
                </a:solidFill>
              </a:rPr>
              <a:t>Week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EF51F72-0951-4A81-9DB6-80BD10679854}"/>
              </a:ext>
            </a:extLst>
          </p:cNvPr>
          <p:cNvSpPr txBox="1"/>
          <p:nvPr/>
        </p:nvSpPr>
        <p:spPr>
          <a:xfrm>
            <a:off x="10366115" y="2387404"/>
            <a:ext cx="187860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Where do ideas come from?</a:t>
            </a:r>
          </a:p>
          <a:p>
            <a:r>
              <a:rPr lang="en-GB" sz="1400" dirty="0">
                <a:solidFill>
                  <a:srgbClr val="FF0000"/>
                </a:solidFill>
              </a:rPr>
              <a:t>Week 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1517FF1-A1EB-4935-A150-94F2F85429EA}"/>
              </a:ext>
            </a:extLst>
          </p:cNvPr>
          <p:cNvSpPr txBox="1"/>
          <p:nvPr/>
        </p:nvSpPr>
        <p:spPr>
          <a:xfrm>
            <a:off x="8747656" y="5609818"/>
            <a:ext cx="21045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Leadership Styles.</a:t>
            </a:r>
          </a:p>
          <a:p>
            <a:r>
              <a:rPr lang="en-GB" sz="1400" dirty="0">
                <a:solidFill>
                  <a:srgbClr val="FF0000"/>
                </a:solidFill>
              </a:rPr>
              <a:t>Week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C7DDF6-5D0C-4843-80EE-FAEE3A448DCD}"/>
              </a:ext>
            </a:extLst>
          </p:cNvPr>
          <p:cNvSpPr txBox="1"/>
          <p:nvPr/>
        </p:nvSpPr>
        <p:spPr>
          <a:xfrm>
            <a:off x="6109880" y="4672393"/>
            <a:ext cx="164474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Innovated Organisations. </a:t>
            </a:r>
          </a:p>
          <a:p>
            <a:r>
              <a:rPr lang="en-GB" sz="1400" dirty="0">
                <a:solidFill>
                  <a:srgbClr val="FF0000"/>
                </a:solidFill>
              </a:rPr>
              <a:t>Week 5</a:t>
            </a:r>
          </a:p>
        </p:txBody>
      </p:sp>
      <p:pic>
        <p:nvPicPr>
          <p:cNvPr id="4102" name="Picture 6" descr="Free Innovation Cliparts, Download Free Innovation Cliparts png images,  Free ClipArts on Clipart Library">
            <a:extLst>
              <a:ext uri="{FF2B5EF4-FFF2-40B4-BE49-F238E27FC236}">
                <a16:creationId xmlns:a16="http://schemas.microsoft.com/office/drawing/2014/main" id="{FA01FC29-9FC9-4C7F-A754-4C4EB10543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334" y="1747374"/>
            <a:ext cx="1773627" cy="145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REATIVITY: Creativity Clipart Black And White">
            <a:extLst>
              <a:ext uri="{FF2B5EF4-FFF2-40B4-BE49-F238E27FC236}">
                <a16:creationId xmlns:a16="http://schemas.microsoft.com/office/drawing/2014/main" id="{850510BC-3CEC-4A17-A90E-599249389A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7" r="9503" b="11457"/>
          <a:stretch/>
        </p:blipFill>
        <p:spPr bwMode="auto">
          <a:xfrm>
            <a:off x="4623547" y="1686302"/>
            <a:ext cx="1472454" cy="1562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Business Innovation Clip Art (Page 1) - Line.17QQ.com">
            <a:extLst>
              <a:ext uri="{FF2B5EF4-FFF2-40B4-BE49-F238E27FC236}">
                <a16:creationId xmlns:a16="http://schemas.microsoft.com/office/drawing/2014/main" id="{09B52A73-A8CF-4A9A-A3AE-FD338B4570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4" r="7178"/>
          <a:stretch/>
        </p:blipFill>
        <p:spPr bwMode="auto">
          <a:xfrm>
            <a:off x="378334" y="4310278"/>
            <a:ext cx="1842453" cy="1223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12">
            <a:extLst>
              <a:ext uri="{FF2B5EF4-FFF2-40B4-BE49-F238E27FC236}">
                <a16:creationId xmlns:a16="http://schemas.microsoft.com/office/drawing/2014/main" id="{40FD2F9F-A98C-40C1-A15C-EE0E7E4A699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BC9670F-B7A9-4B89-B6D6-B6EF76C1C10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87507" y="1867644"/>
            <a:ext cx="1878608" cy="1408956"/>
          </a:xfrm>
          <a:prstGeom prst="rect">
            <a:avLst/>
          </a:prstGeom>
        </p:spPr>
      </p:pic>
      <p:pic>
        <p:nvPicPr>
          <p:cNvPr id="4110" name="Picture 14" descr="Leadership Illustrations and Clipart. 235,636 Leadership royalty free  illustrations, drawings and graphics available to search from thousands of  vector EPS clip art providers.">
            <a:extLst>
              <a:ext uri="{FF2B5EF4-FFF2-40B4-BE49-F238E27FC236}">
                <a16:creationId xmlns:a16="http://schemas.microsoft.com/office/drawing/2014/main" id="{674D2A8C-08E2-4E11-B1C3-AEE57C3E611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459"/>
          <a:stretch/>
        </p:blipFill>
        <p:spPr bwMode="auto">
          <a:xfrm>
            <a:off x="8482730" y="4310278"/>
            <a:ext cx="2634452" cy="1223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HR Magazine - Flexible working: the best of the bunch">
            <a:extLst>
              <a:ext uri="{FF2B5EF4-FFF2-40B4-BE49-F238E27FC236}">
                <a16:creationId xmlns:a16="http://schemas.microsoft.com/office/drawing/2014/main" id="{FC078A92-9CD9-48B2-B883-ECECB40F09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3547" y="4093467"/>
            <a:ext cx="1486333" cy="144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0CF64A7-5B0A-4C42-A9D7-89B2E4F068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351802" y="6490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018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43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Free Innovation Cliparts, Download Free Innovation Cliparts png images,  Free ClipArts on Clipart Library">
            <a:extLst>
              <a:ext uri="{FF2B5EF4-FFF2-40B4-BE49-F238E27FC236}">
                <a16:creationId xmlns:a16="http://schemas.microsoft.com/office/drawing/2014/main" id="{DF858A90-D6C2-4B6E-A5DC-9EB9D6CD7B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7" y="1456330"/>
            <a:ext cx="4819921" cy="3945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54183FD-0218-4DD7-8693-459743610057}"/>
              </a:ext>
            </a:extLst>
          </p:cNvPr>
          <p:cNvSpPr txBox="1"/>
          <p:nvPr/>
        </p:nvSpPr>
        <p:spPr>
          <a:xfrm>
            <a:off x="393897" y="108971"/>
            <a:ext cx="55145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What is Innovation? </a:t>
            </a:r>
          </a:p>
          <a:p>
            <a:r>
              <a:rPr lang="en-GB" sz="2400" dirty="0">
                <a:solidFill>
                  <a:srgbClr val="FF0000"/>
                </a:solidFill>
              </a:rPr>
              <a:t>Week 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0AF1BBE-FC70-48A8-A390-A1D6EDE0E647}"/>
              </a:ext>
            </a:extLst>
          </p:cNvPr>
          <p:cNvSpPr txBox="1"/>
          <p:nvPr/>
        </p:nvSpPr>
        <p:spPr>
          <a:xfrm>
            <a:off x="6019620" y="899751"/>
            <a:ext cx="563096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i="1" dirty="0">
                <a:solidFill>
                  <a:srgbClr val="373A3C"/>
                </a:solidFill>
                <a:effectLst/>
              </a:rPr>
              <a:t>“Innovation is anything new that is actually used”.</a:t>
            </a:r>
            <a:r>
              <a:rPr lang="en-GB" sz="2000" b="1" i="0" dirty="0">
                <a:solidFill>
                  <a:srgbClr val="373A3C"/>
                </a:solidFill>
                <a:effectLst/>
              </a:rPr>
              <a:t> </a:t>
            </a:r>
            <a:r>
              <a:rPr lang="en-GB" sz="2000" i="0" dirty="0">
                <a:solidFill>
                  <a:srgbClr val="373A3C"/>
                </a:solidFill>
                <a:effectLst/>
              </a:rPr>
              <a:t>(</a:t>
            </a:r>
            <a:r>
              <a:rPr lang="en-GB" sz="2000" i="0" dirty="0" err="1">
                <a:solidFill>
                  <a:srgbClr val="373A3C"/>
                </a:solidFill>
                <a:effectLst/>
              </a:rPr>
              <a:t>Fahrer</a:t>
            </a:r>
            <a:r>
              <a:rPr lang="en-GB" sz="2000" i="0" dirty="0">
                <a:solidFill>
                  <a:srgbClr val="373A3C"/>
                </a:solidFill>
                <a:effectLst/>
              </a:rPr>
              <a:t>, 2012) </a:t>
            </a:r>
            <a:endParaRPr lang="en-GB" sz="2000" dirty="0"/>
          </a:p>
        </p:txBody>
      </p:sp>
      <p:pic>
        <p:nvPicPr>
          <p:cNvPr id="5124" name="Picture 4" descr="The Innovation Matrix">
            <a:extLst>
              <a:ext uri="{FF2B5EF4-FFF2-40B4-BE49-F238E27FC236}">
                <a16:creationId xmlns:a16="http://schemas.microsoft.com/office/drawing/2014/main" id="{3427B4F1-F42F-434D-A9E6-7E421F1C87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0074" y="3620481"/>
            <a:ext cx="2511760" cy="2370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7437A1A-458F-46D1-AE37-D77CE0052EC3}"/>
              </a:ext>
            </a:extLst>
          </p:cNvPr>
          <p:cNvSpPr txBox="1"/>
          <p:nvPr/>
        </p:nvSpPr>
        <p:spPr>
          <a:xfrm>
            <a:off x="9405245" y="5990887"/>
            <a:ext cx="251175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(Davila, et al 2012</a:t>
            </a:r>
            <a:r>
              <a:rPr lang="en-GB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endParaRPr lang="en-GB" dirty="0"/>
          </a:p>
        </p:txBody>
      </p:sp>
      <p:pic>
        <p:nvPicPr>
          <p:cNvPr id="1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47EC6E4-CC97-45E2-9C39-1D10D09783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45782" y="17191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319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430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DF1105-8503-401C-8CFD-EF74F714DE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706" y="223520"/>
            <a:ext cx="4254305" cy="915034"/>
          </a:xfrm>
        </p:spPr>
        <p:txBody>
          <a:bodyPr>
            <a:normAutofit fontScale="90000"/>
          </a:bodyPr>
          <a:lstStyle/>
          <a:p>
            <a:r>
              <a:rPr lang="en-GB" sz="4000" b="1" dirty="0">
                <a:latin typeface="+mn-lt"/>
              </a:rPr>
              <a:t>What is Creativity?</a:t>
            </a:r>
            <a:br>
              <a:rPr lang="en-GB" sz="4000" b="1" dirty="0">
                <a:latin typeface="+mn-lt"/>
              </a:rPr>
            </a:br>
            <a:r>
              <a:rPr lang="en-GB" sz="2700" dirty="0">
                <a:solidFill>
                  <a:srgbClr val="FF0000"/>
                </a:solidFill>
                <a:latin typeface="+mn-lt"/>
              </a:rPr>
              <a:t>Week 2 </a:t>
            </a:r>
            <a:endParaRPr lang="en-GB" sz="40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3A8209-6393-4968-A60A-E322061387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08321" y="466457"/>
            <a:ext cx="5409614" cy="9150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“Creativity is defined as </a:t>
            </a:r>
            <a:r>
              <a:rPr lang="en-GB" sz="2000" b="1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process of bringing new and creative concepts to life”. </a:t>
            </a: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Naiman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2020) </a:t>
            </a:r>
            <a:endParaRPr lang="en-GB" sz="3200" i="1" dirty="0"/>
          </a:p>
        </p:txBody>
      </p:sp>
      <p:pic>
        <p:nvPicPr>
          <p:cNvPr id="4" name="Picture 8" descr="CREATIVITY: Creativity Clipart Black And White">
            <a:extLst>
              <a:ext uri="{FF2B5EF4-FFF2-40B4-BE49-F238E27FC236}">
                <a16:creationId xmlns:a16="http://schemas.microsoft.com/office/drawing/2014/main" id="{BBE744EF-0D6A-4C2F-816E-E561B2C77F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7" r="9503" b="11457"/>
          <a:stretch/>
        </p:blipFill>
        <p:spPr bwMode="auto">
          <a:xfrm>
            <a:off x="304764" y="1362744"/>
            <a:ext cx="3831137" cy="4066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Placeholder 21" descr="Handshake">
            <a:extLst>
              <a:ext uri="{FF2B5EF4-FFF2-40B4-BE49-F238E27FC236}">
                <a16:creationId xmlns:a16="http://schemas.microsoft.com/office/drawing/2014/main" id="{C0984AE9-E81F-45FD-8BA9-90507BAC73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 l="782" r="782"/>
          <a:stretch>
            <a:fillRect/>
          </a:stretch>
        </p:blipFill>
        <p:spPr>
          <a:xfrm>
            <a:off x="6414868" y="3256597"/>
            <a:ext cx="3545058" cy="3601403"/>
          </a:xfrm>
          <a:custGeom>
            <a:avLst/>
            <a:gdLst>
              <a:gd name="connsiteX0" fmla="*/ 39291 w 1197469"/>
              <a:gd name="connsiteY0" fmla="*/ 828753 h 1216800"/>
              <a:gd name="connsiteX1" fmla="*/ 43312 w 1197469"/>
              <a:gd name="connsiteY1" fmla="*/ 838759 h 1216800"/>
              <a:gd name="connsiteX2" fmla="*/ 44018 w 1197469"/>
              <a:gd name="connsiteY2" fmla="*/ 841300 h 1216800"/>
              <a:gd name="connsiteX3" fmla="*/ 51654 w 1197469"/>
              <a:gd name="connsiteY3" fmla="*/ 860614 h 1216800"/>
              <a:gd name="connsiteX4" fmla="*/ 44018 w 1197469"/>
              <a:gd name="connsiteY4" fmla="*/ 841749 h 1216800"/>
              <a:gd name="connsiteX5" fmla="*/ 40425 w 1197469"/>
              <a:gd name="connsiteY5" fmla="*/ 832316 h 1216800"/>
              <a:gd name="connsiteX6" fmla="*/ 32372 w 1197469"/>
              <a:gd name="connsiteY6" fmla="*/ 808362 h 1216800"/>
              <a:gd name="connsiteX7" fmla="*/ 37280 w 1197469"/>
              <a:gd name="connsiteY7" fmla="*/ 822435 h 1216800"/>
              <a:gd name="connsiteX8" fmla="*/ 39291 w 1197469"/>
              <a:gd name="connsiteY8" fmla="*/ 828753 h 1216800"/>
              <a:gd name="connsiteX9" fmla="*/ 34585 w 1197469"/>
              <a:gd name="connsiteY9" fmla="*/ 817045 h 1216800"/>
              <a:gd name="connsiteX10" fmla="*/ 22442 w 1197469"/>
              <a:gd name="connsiteY10" fmla="*/ 770596 h 1216800"/>
              <a:gd name="connsiteX11" fmla="*/ 26052 w 1197469"/>
              <a:gd name="connsiteY11" fmla="*/ 784705 h 1216800"/>
              <a:gd name="connsiteX12" fmla="*/ 27890 w 1197469"/>
              <a:gd name="connsiteY12" fmla="*/ 790785 h 1216800"/>
              <a:gd name="connsiteX13" fmla="*/ 32372 w 1197469"/>
              <a:gd name="connsiteY13" fmla="*/ 808362 h 1216800"/>
              <a:gd name="connsiteX14" fmla="*/ 30543 w 1197469"/>
              <a:gd name="connsiteY14" fmla="*/ 803121 h 1216800"/>
              <a:gd name="connsiteX15" fmla="*/ 25153 w 1197469"/>
              <a:gd name="connsiteY15" fmla="*/ 783357 h 1216800"/>
              <a:gd name="connsiteX16" fmla="*/ 17959 w 1197469"/>
              <a:gd name="connsiteY16" fmla="*/ 751840 h 1216800"/>
              <a:gd name="connsiteX17" fmla="*/ 20946 w 1197469"/>
              <a:gd name="connsiteY17" fmla="*/ 763555 h 1216800"/>
              <a:gd name="connsiteX18" fmla="*/ 22442 w 1197469"/>
              <a:gd name="connsiteY18" fmla="*/ 770596 h 1216800"/>
              <a:gd name="connsiteX19" fmla="*/ 21111 w 1197469"/>
              <a:gd name="connsiteY19" fmla="*/ 765391 h 1216800"/>
              <a:gd name="connsiteX20" fmla="*/ 6888 w 1197469"/>
              <a:gd name="connsiteY20" fmla="*/ 697382 h 1216800"/>
              <a:gd name="connsiteX21" fmla="*/ 14787 w 1197469"/>
              <a:gd name="connsiteY21" fmla="*/ 734563 h 1216800"/>
              <a:gd name="connsiteX22" fmla="*/ 16619 w 1197469"/>
              <a:gd name="connsiteY22" fmla="*/ 746077 h 1216800"/>
              <a:gd name="connsiteX23" fmla="*/ 17959 w 1197469"/>
              <a:gd name="connsiteY23" fmla="*/ 751840 h 1216800"/>
              <a:gd name="connsiteX24" fmla="*/ 8029 w 1197469"/>
              <a:gd name="connsiteY24" fmla="*/ 712895 h 1216800"/>
              <a:gd name="connsiteX25" fmla="*/ 0 w 1197469"/>
              <a:gd name="connsiteY25" fmla="*/ 603692 h 1216800"/>
              <a:gd name="connsiteX26" fmla="*/ 6888 w 1197469"/>
              <a:gd name="connsiteY26" fmla="*/ 697382 h 1216800"/>
              <a:gd name="connsiteX27" fmla="*/ 6176 w 1197469"/>
              <a:gd name="connsiteY27" fmla="*/ 694030 h 1216800"/>
              <a:gd name="connsiteX28" fmla="*/ 0 w 1197469"/>
              <a:gd name="connsiteY28" fmla="*/ 603692 h 1216800"/>
              <a:gd name="connsiteX29" fmla="*/ 8759 w 1197469"/>
              <a:gd name="connsiteY29" fmla="*/ 602907 h 1216800"/>
              <a:gd name="connsiteX30" fmla="*/ 5390 w 1197469"/>
              <a:gd name="connsiteY30" fmla="*/ 607735 h 1216800"/>
              <a:gd name="connsiteX31" fmla="*/ 21111 w 1197469"/>
              <a:gd name="connsiteY31" fmla="*/ 746975 h 1216800"/>
              <a:gd name="connsiteX32" fmla="*/ 64230 w 1197469"/>
              <a:gd name="connsiteY32" fmla="*/ 875885 h 1216800"/>
              <a:gd name="connsiteX33" fmla="*/ 97918 w 1197469"/>
              <a:gd name="connsiteY33" fmla="*/ 936971 h 1216800"/>
              <a:gd name="connsiteX34" fmla="*/ 149122 w 1197469"/>
              <a:gd name="connsiteY34" fmla="*/ 1003447 h 1216800"/>
              <a:gd name="connsiteX35" fmla="*/ 196284 w 1197469"/>
              <a:gd name="connsiteY35" fmla="*/ 1047017 h 1216800"/>
              <a:gd name="connsiteX36" fmla="*/ 209759 w 1197469"/>
              <a:gd name="connsiteY36" fmla="*/ 1050160 h 1216800"/>
              <a:gd name="connsiteX37" fmla="*/ 123969 w 1197469"/>
              <a:gd name="connsiteY37" fmla="*/ 964819 h 1216800"/>
              <a:gd name="connsiteX38" fmla="*/ 77256 w 1197469"/>
              <a:gd name="connsiteY38" fmla="*/ 889360 h 1216800"/>
              <a:gd name="connsiteX39" fmla="*/ 42221 w 1197469"/>
              <a:gd name="connsiteY39" fmla="*/ 803121 h 1216800"/>
              <a:gd name="connsiteX40" fmla="*/ 22009 w 1197469"/>
              <a:gd name="connsiteY40" fmla="*/ 719127 h 1216800"/>
              <a:gd name="connsiteX41" fmla="*/ 19314 w 1197469"/>
              <a:gd name="connsiteY41" fmla="*/ 699813 h 1216800"/>
              <a:gd name="connsiteX42" fmla="*/ 17068 w 1197469"/>
              <a:gd name="connsiteY42" fmla="*/ 681847 h 1216800"/>
              <a:gd name="connsiteX43" fmla="*/ 15272 w 1197469"/>
              <a:gd name="connsiteY43" fmla="*/ 665228 h 1216800"/>
              <a:gd name="connsiteX44" fmla="*/ 14373 w 1197469"/>
              <a:gd name="connsiteY44" fmla="*/ 657592 h 1216800"/>
              <a:gd name="connsiteX45" fmla="*/ 13924 w 1197469"/>
              <a:gd name="connsiteY45" fmla="*/ 650405 h 1216800"/>
              <a:gd name="connsiteX46" fmla="*/ 12127 w 1197469"/>
              <a:gd name="connsiteY46" fmla="*/ 625701 h 1216800"/>
              <a:gd name="connsiteX47" fmla="*/ 10780 w 1197469"/>
              <a:gd name="connsiteY47" fmla="*/ 609531 h 1216800"/>
              <a:gd name="connsiteX48" fmla="*/ 8759 w 1197469"/>
              <a:gd name="connsiteY48" fmla="*/ 602907 h 1216800"/>
              <a:gd name="connsiteX49" fmla="*/ 38328 w 1197469"/>
              <a:gd name="connsiteY49" fmla="*/ 410046 h 1216800"/>
              <a:gd name="connsiteX50" fmla="*/ 19982 w 1197469"/>
              <a:gd name="connsiteY50" fmla="*/ 466989 h 1216800"/>
              <a:gd name="connsiteX51" fmla="*/ 28802 w 1197469"/>
              <a:gd name="connsiteY51" fmla="*/ 432835 h 1216800"/>
              <a:gd name="connsiteX52" fmla="*/ 114764 w 1197469"/>
              <a:gd name="connsiteY52" fmla="*/ 261271 h 1216800"/>
              <a:gd name="connsiteX53" fmla="*/ 101062 w 1197469"/>
              <a:gd name="connsiteY53" fmla="*/ 280295 h 1216800"/>
              <a:gd name="connsiteX54" fmla="*/ 94166 w 1197469"/>
              <a:gd name="connsiteY54" fmla="*/ 291886 h 1216800"/>
              <a:gd name="connsiteX55" fmla="*/ 98367 w 1197469"/>
              <a:gd name="connsiteY55" fmla="*/ 285236 h 1216800"/>
              <a:gd name="connsiteX56" fmla="*/ 104206 w 1197469"/>
              <a:gd name="connsiteY56" fmla="*/ 276701 h 1216800"/>
              <a:gd name="connsiteX57" fmla="*/ 946661 w 1197469"/>
              <a:gd name="connsiteY57" fmla="*/ 165628 h 1216800"/>
              <a:gd name="connsiteX58" fmla="*/ 946873 w 1197469"/>
              <a:gd name="connsiteY58" fmla="*/ 165787 h 1216800"/>
              <a:gd name="connsiteX59" fmla="*/ 950430 w 1197469"/>
              <a:gd name="connsiteY59" fmla="*/ 168004 h 1216800"/>
              <a:gd name="connsiteX60" fmla="*/ 237872 w 1197469"/>
              <a:gd name="connsiteY60" fmla="*/ 162842 h 1216800"/>
              <a:gd name="connsiteX61" fmla="*/ 237607 w 1197469"/>
              <a:gd name="connsiteY61" fmla="*/ 163063 h 1216800"/>
              <a:gd name="connsiteX62" fmla="*/ 215598 w 1197469"/>
              <a:gd name="connsiteY62" fmla="*/ 184623 h 1216800"/>
              <a:gd name="connsiteX63" fmla="*/ 196284 w 1197469"/>
              <a:gd name="connsiteY63" fmla="*/ 201242 h 1216800"/>
              <a:gd name="connsiteX64" fmla="*/ 208267 w 1197469"/>
              <a:gd name="connsiteY64" fmla="*/ 189727 h 1216800"/>
              <a:gd name="connsiteX65" fmla="*/ 233883 w 1197469"/>
              <a:gd name="connsiteY65" fmla="*/ 166001 h 1216800"/>
              <a:gd name="connsiteX66" fmla="*/ 259705 w 1197469"/>
              <a:gd name="connsiteY66" fmla="*/ 145546 h 1216800"/>
              <a:gd name="connsiteX67" fmla="*/ 237872 w 1197469"/>
              <a:gd name="connsiteY67" fmla="*/ 162842 h 1216800"/>
              <a:gd name="connsiteX68" fmla="*/ 251531 w 1197469"/>
              <a:gd name="connsiteY68" fmla="*/ 151385 h 1216800"/>
              <a:gd name="connsiteX69" fmla="*/ 228380 w 1197469"/>
              <a:gd name="connsiteY69" fmla="*/ 140251 h 1216800"/>
              <a:gd name="connsiteX70" fmla="*/ 209261 w 1197469"/>
              <a:gd name="connsiteY70" fmla="*/ 155610 h 1216800"/>
              <a:gd name="connsiteX71" fmla="*/ 197424 w 1197469"/>
              <a:gd name="connsiteY71" fmla="*/ 168058 h 1216800"/>
              <a:gd name="connsiteX72" fmla="*/ 192691 w 1197469"/>
              <a:gd name="connsiteY72" fmla="*/ 172495 h 1216800"/>
              <a:gd name="connsiteX73" fmla="*/ 185504 w 1197469"/>
              <a:gd name="connsiteY73" fmla="*/ 179682 h 1216800"/>
              <a:gd name="connsiteX74" fmla="*/ 170682 w 1197469"/>
              <a:gd name="connsiteY74" fmla="*/ 194505 h 1216800"/>
              <a:gd name="connsiteX75" fmla="*/ 148430 w 1197469"/>
              <a:gd name="connsiteY75" fmla="*/ 219583 h 1216800"/>
              <a:gd name="connsiteX76" fmla="*/ 133423 w 1197469"/>
              <a:gd name="connsiteY76" fmla="*/ 235365 h 1216800"/>
              <a:gd name="connsiteX77" fmla="*/ 116495 w 1197469"/>
              <a:gd name="connsiteY77" fmla="*/ 258867 h 1216800"/>
              <a:gd name="connsiteX78" fmla="*/ 142385 w 1197469"/>
              <a:gd name="connsiteY78" fmla="*/ 226395 h 1216800"/>
              <a:gd name="connsiteX79" fmla="*/ 148430 w 1197469"/>
              <a:gd name="connsiteY79" fmla="*/ 219583 h 1216800"/>
              <a:gd name="connsiteX80" fmla="*/ 197424 w 1197469"/>
              <a:gd name="connsiteY80" fmla="*/ 168058 h 1216800"/>
              <a:gd name="connsiteX81" fmla="*/ 199878 w 1197469"/>
              <a:gd name="connsiteY81" fmla="*/ 165758 h 1216800"/>
              <a:gd name="connsiteX82" fmla="*/ 212454 w 1197469"/>
              <a:gd name="connsiteY82" fmla="*/ 154080 h 1216800"/>
              <a:gd name="connsiteX83" fmla="*/ 225480 w 1197469"/>
              <a:gd name="connsiteY83" fmla="*/ 142851 h 1216800"/>
              <a:gd name="connsiteX84" fmla="*/ 949512 w 1197469"/>
              <a:gd name="connsiteY84" fmla="*/ 114265 h 1216800"/>
              <a:gd name="connsiteX85" fmla="*/ 951819 w 1197469"/>
              <a:gd name="connsiteY85" fmla="*/ 114553 h 1216800"/>
              <a:gd name="connsiteX86" fmla="*/ 963905 w 1197469"/>
              <a:gd name="connsiteY86" fmla="*/ 119494 h 1216800"/>
              <a:gd name="connsiteX87" fmla="*/ 962557 w 1197469"/>
              <a:gd name="connsiteY87" fmla="*/ 122638 h 1216800"/>
              <a:gd name="connsiteX88" fmla="*/ 949512 w 1197469"/>
              <a:gd name="connsiteY88" fmla="*/ 114265 h 1216800"/>
              <a:gd name="connsiteX89" fmla="*/ 815144 w 1197469"/>
              <a:gd name="connsiteY89" fmla="*/ 90501 h 1216800"/>
              <a:gd name="connsiteX90" fmla="*/ 830054 w 1197469"/>
              <a:gd name="connsiteY90" fmla="*/ 96587 h 1216800"/>
              <a:gd name="connsiteX91" fmla="*/ 852962 w 1197469"/>
              <a:gd name="connsiteY91" fmla="*/ 106917 h 1216800"/>
              <a:gd name="connsiteX92" fmla="*/ 874970 w 1197469"/>
              <a:gd name="connsiteY92" fmla="*/ 118147 h 1216800"/>
              <a:gd name="connsiteX93" fmla="*/ 854758 w 1197469"/>
              <a:gd name="connsiteY93" fmla="*/ 106917 h 1216800"/>
              <a:gd name="connsiteX94" fmla="*/ 846941 w 1197469"/>
              <a:gd name="connsiteY94" fmla="*/ 103179 h 1216800"/>
              <a:gd name="connsiteX95" fmla="*/ 829407 w 1197469"/>
              <a:gd name="connsiteY95" fmla="*/ 95707 h 1216800"/>
              <a:gd name="connsiteX96" fmla="*/ 821070 w 1197469"/>
              <a:gd name="connsiteY96" fmla="*/ 92545 h 1216800"/>
              <a:gd name="connsiteX97" fmla="*/ 353491 w 1197469"/>
              <a:gd name="connsiteY97" fmla="*/ 88502 h 1216800"/>
              <a:gd name="connsiteX98" fmla="*/ 267252 w 1197469"/>
              <a:gd name="connsiteY98" fmla="*/ 140156 h 1216800"/>
              <a:gd name="connsiteX99" fmla="*/ 259705 w 1197469"/>
              <a:gd name="connsiteY99" fmla="*/ 145546 h 1216800"/>
              <a:gd name="connsiteX100" fmla="*/ 266298 w 1197469"/>
              <a:gd name="connsiteY100" fmla="*/ 140324 h 1216800"/>
              <a:gd name="connsiteX101" fmla="*/ 353491 w 1197469"/>
              <a:gd name="connsiteY101" fmla="*/ 88502 h 1216800"/>
              <a:gd name="connsiteX102" fmla="*/ 414921 w 1197469"/>
              <a:gd name="connsiteY102" fmla="*/ 84193 h 1216800"/>
              <a:gd name="connsiteX103" fmla="*/ 406493 w 1197469"/>
              <a:gd name="connsiteY103" fmla="*/ 87154 h 1216800"/>
              <a:gd name="connsiteX104" fmla="*/ 404517 w 1197469"/>
              <a:gd name="connsiteY104" fmla="*/ 88001 h 1216800"/>
              <a:gd name="connsiteX105" fmla="*/ 312168 w 1197469"/>
              <a:gd name="connsiteY105" fmla="*/ 79968 h 1216800"/>
              <a:gd name="connsiteX106" fmla="*/ 289710 w 1197469"/>
              <a:gd name="connsiteY106" fmla="*/ 94341 h 1216800"/>
              <a:gd name="connsiteX107" fmla="*/ 268150 w 1197469"/>
              <a:gd name="connsiteY107" fmla="*/ 107367 h 1216800"/>
              <a:gd name="connsiteX108" fmla="*/ 281176 w 1197469"/>
              <a:gd name="connsiteY108" fmla="*/ 97485 h 1216800"/>
              <a:gd name="connsiteX109" fmla="*/ 312168 w 1197469"/>
              <a:gd name="connsiteY109" fmla="*/ 79968 h 1216800"/>
              <a:gd name="connsiteX110" fmla="*/ 719162 w 1197469"/>
              <a:gd name="connsiteY110" fmla="*/ 61146 h 1216800"/>
              <a:gd name="connsiteX111" fmla="*/ 785587 w 1197469"/>
              <a:gd name="connsiteY111" fmla="*/ 79069 h 1216800"/>
              <a:gd name="connsiteX112" fmla="*/ 751900 w 1197469"/>
              <a:gd name="connsiteY112" fmla="*/ 70086 h 1216800"/>
              <a:gd name="connsiteX113" fmla="*/ 734831 w 1197469"/>
              <a:gd name="connsiteY113" fmla="*/ 66493 h 1216800"/>
              <a:gd name="connsiteX114" fmla="*/ 725593 w 1197469"/>
              <a:gd name="connsiteY114" fmla="*/ 64791 h 1216800"/>
              <a:gd name="connsiteX115" fmla="*/ 775091 w 1197469"/>
              <a:gd name="connsiteY115" fmla="*/ 77518 h 1216800"/>
              <a:gd name="connsiteX116" fmla="*/ 787336 w 1197469"/>
              <a:gd name="connsiteY116" fmla="*/ 82000 h 1216800"/>
              <a:gd name="connsiteX117" fmla="*/ 803017 w 1197469"/>
              <a:gd name="connsiteY117" fmla="*/ 86243 h 1216800"/>
              <a:gd name="connsiteX118" fmla="*/ 785587 w 1197469"/>
              <a:gd name="connsiteY118" fmla="*/ 79968 h 1216800"/>
              <a:gd name="connsiteX119" fmla="*/ 802205 w 1197469"/>
              <a:gd name="connsiteY119" fmla="*/ 84909 h 1216800"/>
              <a:gd name="connsiteX120" fmla="*/ 804624 w 1197469"/>
              <a:gd name="connsiteY120" fmla="*/ 85758 h 1216800"/>
              <a:gd name="connsiteX121" fmla="*/ 797714 w 1197469"/>
              <a:gd name="connsiteY121" fmla="*/ 83112 h 1216800"/>
              <a:gd name="connsiteX122" fmla="*/ 777052 w 1197469"/>
              <a:gd name="connsiteY122" fmla="*/ 75925 h 1216800"/>
              <a:gd name="connsiteX123" fmla="*/ 734831 w 1197469"/>
              <a:gd name="connsiteY123" fmla="*/ 64247 h 1216800"/>
              <a:gd name="connsiteX124" fmla="*/ 652221 w 1197469"/>
              <a:gd name="connsiteY124" fmla="*/ 51642 h 1216800"/>
              <a:gd name="connsiteX125" fmla="*/ 714251 w 1197469"/>
              <a:gd name="connsiteY125" fmla="*/ 60174 h 1216800"/>
              <a:gd name="connsiteX126" fmla="*/ 691711 w 1197469"/>
              <a:gd name="connsiteY126" fmla="*/ 55713 h 1216800"/>
              <a:gd name="connsiteX127" fmla="*/ 562560 w 1197469"/>
              <a:gd name="connsiteY127" fmla="*/ 51546 h 1216800"/>
              <a:gd name="connsiteX128" fmla="*/ 560107 w 1197469"/>
              <a:gd name="connsiteY128" fmla="*/ 51671 h 1216800"/>
              <a:gd name="connsiteX129" fmla="*/ 547048 w 1197469"/>
              <a:gd name="connsiteY129" fmla="*/ 53137 h 1216800"/>
              <a:gd name="connsiteX130" fmla="*/ 556963 w 1197469"/>
              <a:gd name="connsiteY130" fmla="*/ 52120 h 1216800"/>
              <a:gd name="connsiteX131" fmla="*/ 604125 w 1197469"/>
              <a:gd name="connsiteY131" fmla="*/ 49425 h 1216800"/>
              <a:gd name="connsiteX132" fmla="*/ 585202 w 1197469"/>
              <a:gd name="connsiteY132" fmla="*/ 50390 h 1216800"/>
              <a:gd name="connsiteX133" fmla="*/ 635535 w 1197469"/>
              <a:gd name="connsiteY133" fmla="*/ 50707 h 1216800"/>
              <a:gd name="connsiteX134" fmla="*/ 824215 w 1197469"/>
              <a:gd name="connsiteY134" fmla="*/ 48527 h 1216800"/>
              <a:gd name="connsiteX135" fmla="*/ 839606 w 1197469"/>
              <a:gd name="connsiteY135" fmla="*/ 52924 h 1216800"/>
              <a:gd name="connsiteX136" fmla="*/ 854882 w 1197469"/>
              <a:gd name="connsiteY136" fmla="*/ 58083 h 1216800"/>
              <a:gd name="connsiteX137" fmla="*/ 870029 w 1197469"/>
              <a:gd name="connsiteY137" fmla="*/ 63798 h 1216800"/>
              <a:gd name="connsiteX138" fmla="*/ 980972 w 1197469"/>
              <a:gd name="connsiteY138" fmla="*/ 125783 h 1216800"/>
              <a:gd name="connsiteX139" fmla="*/ 986812 w 1197469"/>
              <a:gd name="connsiteY139" fmla="*/ 130274 h 1216800"/>
              <a:gd name="connsiteX140" fmla="*/ 963455 w 1197469"/>
              <a:gd name="connsiteY140" fmla="*/ 119045 h 1216800"/>
              <a:gd name="connsiteX141" fmla="*/ 953124 w 1197469"/>
              <a:gd name="connsiteY141" fmla="*/ 112308 h 1216800"/>
              <a:gd name="connsiteX142" fmla="*/ 938751 w 1197469"/>
              <a:gd name="connsiteY142" fmla="*/ 103774 h 1216800"/>
              <a:gd name="connsiteX143" fmla="*/ 895182 w 1197469"/>
              <a:gd name="connsiteY143" fmla="*/ 81315 h 1216800"/>
              <a:gd name="connsiteX144" fmla="*/ 859698 w 1197469"/>
              <a:gd name="connsiteY144" fmla="*/ 63798 h 1216800"/>
              <a:gd name="connsiteX145" fmla="*/ 842181 w 1197469"/>
              <a:gd name="connsiteY145" fmla="*/ 55713 h 1216800"/>
              <a:gd name="connsiteX146" fmla="*/ 539184 w 1197469"/>
              <a:gd name="connsiteY146" fmla="*/ 31670 h 1216800"/>
              <a:gd name="connsiteX147" fmla="*/ 519570 w 1197469"/>
              <a:gd name="connsiteY147" fmla="*/ 33648 h 1216800"/>
              <a:gd name="connsiteX148" fmla="*/ 491385 w 1197469"/>
              <a:gd name="connsiteY148" fmla="*/ 38645 h 1216800"/>
              <a:gd name="connsiteX149" fmla="*/ 469247 w 1197469"/>
              <a:gd name="connsiteY149" fmla="*/ 44451 h 1216800"/>
              <a:gd name="connsiteX150" fmla="*/ 505926 w 1197469"/>
              <a:gd name="connsiteY150" fmla="*/ 36624 h 1216800"/>
              <a:gd name="connsiteX151" fmla="*/ 567743 w 1197469"/>
              <a:gd name="connsiteY151" fmla="*/ 29661 h 1216800"/>
              <a:gd name="connsiteX152" fmla="*/ 550013 w 1197469"/>
              <a:gd name="connsiteY152" fmla="*/ 30506 h 1216800"/>
              <a:gd name="connsiteX153" fmla="*/ 553369 w 1197469"/>
              <a:gd name="connsiteY153" fmla="*/ 30111 h 1216800"/>
              <a:gd name="connsiteX154" fmla="*/ 548878 w 1197469"/>
              <a:gd name="connsiteY154" fmla="*/ 30560 h 1216800"/>
              <a:gd name="connsiteX155" fmla="*/ 550013 w 1197469"/>
              <a:gd name="connsiteY155" fmla="*/ 30506 h 1216800"/>
              <a:gd name="connsiteX156" fmla="*/ 549550 w 1197469"/>
              <a:gd name="connsiteY156" fmla="*/ 30560 h 1216800"/>
              <a:gd name="connsiteX157" fmla="*/ 549776 w 1197469"/>
              <a:gd name="connsiteY157" fmla="*/ 30560 h 1216800"/>
              <a:gd name="connsiteX158" fmla="*/ 455002 w 1197469"/>
              <a:gd name="connsiteY158" fmla="*/ 50323 h 1216800"/>
              <a:gd name="connsiteX159" fmla="*/ 353491 w 1197469"/>
              <a:gd name="connsiteY159" fmla="*/ 88502 h 1216800"/>
              <a:gd name="connsiteX160" fmla="*/ 408851 w 1197469"/>
              <a:gd name="connsiteY160" fmla="*/ 63911 h 1216800"/>
              <a:gd name="connsiteX161" fmla="*/ 462517 w 1197469"/>
              <a:gd name="connsiteY161" fmla="*/ 46165 h 1216800"/>
              <a:gd name="connsiteX162" fmla="*/ 454104 w 1197469"/>
              <a:gd name="connsiteY162" fmla="*/ 48077 h 1216800"/>
              <a:gd name="connsiteX163" fmla="*/ 445570 w 1197469"/>
              <a:gd name="connsiteY163" fmla="*/ 50772 h 1216800"/>
              <a:gd name="connsiteX164" fmla="*/ 426256 w 1197469"/>
              <a:gd name="connsiteY164" fmla="*/ 56611 h 1216800"/>
              <a:gd name="connsiteX165" fmla="*/ 406942 w 1197469"/>
              <a:gd name="connsiteY165" fmla="*/ 63349 h 1216800"/>
              <a:gd name="connsiteX166" fmla="*/ 397509 w 1197469"/>
              <a:gd name="connsiteY166" fmla="*/ 66942 h 1216800"/>
              <a:gd name="connsiteX167" fmla="*/ 388077 w 1197469"/>
              <a:gd name="connsiteY167" fmla="*/ 70984 h 1216800"/>
              <a:gd name="connsiteX168" fmla="*/ 315762 w 1197469"/>
              <a:gd name="connsiteY168" fmla="*/ 106469 h 1216800"/>
              <a:gd name="connsiteX169" fmla="*/ 298693 w 1197469"/>
              <a:gd name="connsiteY169" fmla="*/ 116799 h 1216800"/>
              <a:gd name="connsiteX170" fmla="*/ 282075 w 1197469"/>
              <a:gd name="connsiteY170" fmla="*/ 127579 h 1216800"/>
              <a:gd name="connsiteX171" fmla="*/ 250633 w 1197469"/>
              <a:gd name="connsiteY171" fmla="*/ 150487 h 1216800"/>
              <a:gd name="connsiteX172" fmla="*/ 233883 w 1197469"/>
              <a:gd name="connsiteY172" fmla="*/ 166001 h 1216800"/>
              <a:gd name="connsiteX173" fmla="*/ 228617 w 1197469"/>
              <a:gd name="connsiteY173" fmla="*/ 170172 h 1216800"/>
              <a:gd name="connsiteX174" fmla="*/ 208267 w 1197469"/>
              <a:gd name="connsiteY174" fmla="*/ 189727 h 1216800"/>
              <a:gd name="connsiteX175" fmla="*/ 195835 w 1197469"/>
              <a:gd name="connsiteY175" fmla="*/ 201242 h 1216800"/>
              <a:gd name="connsiteX176" fmla="*/ 181013 w 1197469"/>
              <a:gd name="connsiteY176" fmla="*/ 217412 h 1216800"/>
              <a:gd name="connsiteX177" fmla="*/ 167089 w 1197469"/>
              <a:gd name="connsiteY177" fmla="*/ 233582 h 1216800"/>
              <a:gd name="connsiteX178" fmla="*/ 142385 w 1197469"/>
              <a:gd name="connsiteY178" fmla="*/ 266820 h 1216800"/>
              <a:gd name="connsiteX179" fmla="*/ 119926 w 1197469"/>
              <a:gd name="connsiteY179" fmla="*/ 301406 h 1216800"/>
              <a:gd name="connsiteX180" fmla="*/ 99265 w 1197469"/>
              <a:gd name="connsiteY180" fmla="*/ 338686 h 1216800"/>
              <a:gd name="connsiteX181" fmla="*/ 106452 w 1197469"/>
              <a:gd name="connsiteY181" fmla="*/ 326559 h 1216800"/>
              <a:gd name="connsiteX182" fmla="*/ 114986 w 1197469"/>
              <a:gd name="connsiteY182" fmla="*/ 313533 h 1216800"/>
              <a:gd name="connsiteX183" fmla="*/ 123520 w 1197469"/>
              <a:gd name="connsiteY183" fmla="*/ 300507 h 1216800"/>
              <a:gd name="connsiteX184" fmla="*/ 132503 w 1197469"/>
              <a:gd name="connsiteY184" fmla="*/ 290176 h 1216800"/>
              <a:gd name="connsiteX185" fmla="*/ 155860 w 1197469"/>
              <a:gd name="connsiteY185" fmla="*/ 256040 h 1216800"/>
              <a:gd name="connsiteX186" fmla="*/ 182360 w 1197469"/>
              <a:gd name="connsiteY186" fmla="*/ 223700 h 1216800"/>
              <a:gd name="connsiteX187" fmla="*/ 211556 w 1197469"/>
              <a:gd name="connsiteY187" fmla="*/ 193157 h 1216800"/>
              <a:gd name="connsiteX188" fmla="*/ 243447 w 1197469"/>
              <a:gd name="connsiteY188" fmla="*/ 164860 h 1216800"/>
              <a:gd name="connsiteX189" fmla="*/ 260065 w 1197469"/>
              <a:gd name="connsiteY189" fmla="*/ 151385 h 1216800"/>
              <a:gd name="connsiteX190" fmla="*/ 277134 w 1197469"/>
              <a:gd name="connsiteY190" fmla="*/ 138808 h 1216800"/>
              <a:gd name="connsiteX191" fmla="*/ 294651 w 1197469"/>
              <a:gd name="connsiteY191" fmla="*/ 126681 h 1216800"/>
              <a:gd name="connsiteX192" fmla="*/ 312618 w 1197469"/>
              <a:gd name="connsiteY192" fmla="*/ 115452 h 1216800"/>
              <a:gd name="connsiteX193" fmla="*/ 321601 w 1197469"/>
              <a:gd name="connsiteY193" fmla="*/ 110062 h 1216800"/>
              <a:gd name="connsiteX194" fmla="*/ 331033 w 1197469"/>
              <a:gd name="connsiteY194" fmla="*/ 105121 h 1216800"/>
              <a:gd name="connsiteX195" fmla="*/ 349449 w 1197469"/>
              <a:gd name="connsiteY195" fmla="*/ 95239 h 1216800"/>
              <a:gd name="connsiteX196" fmla="*/ 387179 w 1197469"/>
              <a:gd name="connsiteY196" fmla="*/ 77722 h 1216800"/>
              <a:gd name="connsiteX197" fmla="*/ 512945 w 1197469"/>
              <a:gd name="connsiteY197" fmla="*/ 42687 h 1216800"/>
              <a:gd name="connsiteX198" fmla="*/ 637363 w 1197469"/>
              <a:gd name="connsiteY198" fmla="*/ 33255 h 1216800"/>
              <a:gd name="connsiteX199" fmla="*/ 637363 w 1197469"/>
              <a:gd name="connsiteY199" fmla="*/ 30560 h 1216800"/>
              <a:gd name="connsiteX200" fmla="*/ 628829 w 1197469"/>
              <a:gd name="connsiteY200" fmla="*/ 31009 h 1216800"/>
              <a:gd name="connsiteX201" fmla="*/ 607269 w 1197469"/>
              <a:gd name="connsiteY201" fmla="*/ 30111 h 1216800"/>
              <a:gd name="connsiteX202" fmla="*/ 587056 w 1197469"/>
              <a:gd name="connsiteY202" fmla="*/ 29661 h 1216800"/>
              <a:gd name="connsiteX203" fmla="*/ 567743 w 1197469"/>
              <a:gd name="connsiteY203" fmla="*/ 29661 h 1216800"/>
              <a:gd name="connsiteX204" fmla="*/ 674261 w 1197469"/>
              <a:gd name="connsiteY204" fmla="*/ 11083 h 1216800"/>
              <a:gd name="connsiteX205" fmla="*/ 742018 w 1197469"/>
              <a:gd name="connsiteY205" fmla="*/ 17534 h 1216800"/>
              <a:gd name="connsiteX206" fmla="*/ 873174 w 1197469"/>
              <a:gd name="connsiteY206" fmla="*/ 64247 h 1216800"/>
              <a:gd name="connsiteX207" fmla="*/ 870479 w 1197469"/>
              <a:gd name="connsiteY207" fmla="*/ 63349 h 1216800"/>
              <a:gd name="connsiteX208" fmla="*/ 854882 w 1197469"/>
              <a:gd name="connsiteY208" fmla="*/ 58083 h 1216800"/>
              <a:gd name="connsiteX209" fmla="*/ 846223 w 1197469"/>
              <a:gd name="connsiteY209" fmla="*/ 54815 h 1216800"/>
              <a:gd name="connsiteX210" fmla="*/ 839606 w 1197469"/>
              <a:gd name="connsiteY210" fmla="*/ 52924 h 1216800"/>
              <a:gd name="connsiteX211" fmla="*/ 819831 w 1197469"/>
              <a:gd name="connsiteY211" fmla="*/ 46247 h 1216800"/>
              <a:gd name="connsiteX212" fmla="*/ 824664 w 1197469"/>
              <a:gd name="connsiteY212" fmla="*/ 47628 h 1216800"/>
              <a:gd name="connsiteX213" fmla="*/ 766722 w 1197469"/>
              <a:gd name="connsiteY213" fmla="*/ 28314 h 1216800"/>
              <a:gd name="connsiteX214" fmla="*/ 661822 w 1197469"/>
              <a:gd name="connsiteY214" fmla="*/ 9898 h 1216800"/>
              <a:gd name="connsiteX215" fmla="*/ 667906 w 1197469"/>
              <a:gd name="connsiteY215" fmla="*/ 9898 h 1216800"/>
              <a:gd name="connsiteX216" fmla="*/ 674261 w 1197469"/>
              <a:gd name="connsiteY216" fmla="*/ 11083 h 1216800"/>
              <a:gd name="connsiteX217" fmla="*/ 588460 w 1197469"/>
              <a:gd name="connsiteY217" fmla="*/ 747 h 1216800"/>
              <a:gd name="connsiteX218" fmla="*/ 663414 w 1197469"/>
              <a:gd name="connsiteY218" fmla="*/ 1364 h 1216800"/>
              <a:gd name="connsiteX219" fmla="*/ 814333 w 1197469"/>
              <a:gd name="connsiteY219" fmla="*/ 31009 h 1216800"/>
              <a:gd name="connsiteX220" fmla="*/ 961659 w 1197469"/>
              <a:gd name="connsiteY220" fmla="*/ 105121 h 1216800"/>
              <a:gd name="connsiteX221" fmla="*/ 742018 w 1197469"/>
              <a:gd name="connsiteY221" fmla="*/ 17085 h 1216800"/>
              <a:gd name="connsiteX222" fmla="*/ 629727 w 1197469"/>
              <a:gd name="connsiteY222" fmla="*/ 2263 h 1216800"/>
              <a:gd name="connsiteX223" fmla="*/ 529563 w 1197469"/>
              <a:gd name="connsiteY223" fmla="*/ 10348 h 1216800"/>
              <a:gd name="connsiteX224" fmla="*/ 508453 w 1197469"/>
              <a:gd name="connsiteY224" fmla="*/ 14390 h 1216800"/>
              <a:gd name="connsiteX225" fmla="*/ 487791 w 1197469"/>
              <a:gd name="connsiteY225" fmla="*/ 19331 h 1216800"/>
              <a:gd name="connsiteX226" fmla="*/ 615241 w 1197469"/>
              <a:gd name="connsiteY226" fmla="*/ 5463 h 1216800"/>
              <a:gd name="connsiteX227" fmla="*/ 661822 w 1197469"/>
              <a:gd name="connsiteY227" fmla="*/ 9898 h 1216800"/>
              <a:gd name="connsiteX228" fmla="*/ 576726 w 1197469"/>
              <a:gd name="connsiteY228" fmla="*/ 9898 h 1216800"/>
              <a:gd name="connsiteX229" fmla="*/ 556064 w 1197469"/>
              <a:gd name="connsiteY229" fmla="*/ 12593 h 1216800"/>
              <a:gd name="connsiteX230" fmla="*/ 514292 w 1197469"/>
              <a:gd name="connsiteY230" fmla="*/ 19331 h 1216800"/>
              <a:gd name="connsiteX231" fmla="*/ 671050 w 1197469"/>
              <a:gd name="connsiteY231" fmla="*/ 12593 h 1216800"/>
              <a:gd name="connsiteX232" fmla="*/ 766722 w 1197469"/>
              <a:gd name="connsiteY232" fmla="*/ 28314 h 1216800"/>
              <a:gd name="connsiteX233" fmla="*/ 819831 w 1197469"/>
              <a:gd name="connsiteY233" fmla="*/ 46247 h 1216800"/>
              <a:gd name="connsiteX234" fmla="*/ 818376 w 1197469"/>
              <a:gd name="connsiteY234" fmla="*/ 45831 h 1216800"/>
              <a:gd name="connsiteX235" fmla="*/ 800858 w 1197469"/>
              <a:gd name="connsiteY235" fmla="*/ 42238 h 1216800"/>
              <a:gd name="connsiteX236" fmla="*/ 781095 w 1197469"/>
              <a:gd name="connsiteY236" fmla="*/ 39992 h 1216800"/>
              <a:gd name="connsiteX237" fmla="*/ 775256 w 1197469"/>
              <a:gd name="connsiteY237" fmla="*/ 46281 h 1216800"/>
              <a:gd name="connsiteX238" fmla="*/ 874970 w 1197469"/>
              <a:gd name="connsiteY238" fmla="*/ 84909 h 1216800"/>
              <a:gd name="connsiteX239" fmla="*/ 964803 w 1197469"/>
              <a:gd name="connsiteY239" fmla="*/ 138359 h 1216800"/>
              <a:gd name="connsiteX240" fmla="*/ 999838 w 1197469"/>
              <a:gd name="connsiteY240" fmla="*/ 165758 h 1216800"/>
              <a:gd name="connsiteX241" fmla="*/ 1014211 w 1197469"/>
              <a:gd name="connsiteY241" fmla="*/ 177885 h 1216800"/>
              <a:gd name="connsiteX242" fmla="*/ 1026339 w 1197469"/>
              <a:gd name="connsiteY242" fmla="*/ 189115 h 1216800"/>
              <a:gd name="connsiteX243" fmla="*/ 1042957 w 1197469"/>
              <a:gd name="connsiteY243" fmla="*/ 205285 h 1216800"/>
              <a:gd name="connsiteX244" fmla="*/ 1047449 w 1197469"/>
              <a:gd name="connsiteY244" fmla="*/ 209776 h 1216800"/>
              <a:gd name="connsiteX245" fmla="*/ 1048797 w 1197469"/>
              <a:gd name="connsiteY245" fmla="*/ 211573 h 1216800"/>
              <a:gd name="connsiteX246" fmla="*/ 1042957 w 1197469"/>
              <a:gd name="connsiteY246" fmla="*/ 207530 h 1216800"/>
              <a:gd name="connsiteX247" fmla="*/ 1025440 w 1197469"/>
              <a:gd name="connsiteY247" fmla="*/ 191810 h 1216800"/>
              <a:gd name="connsiteX248" fmla="*/ 1012864 w 1197469"/>
              <a:gd name="connsiteY248" fmla="*/ 181030 h 1216800"/>
              <a:gd name="connsiteX249" fmla="*/ 998490 w 1197469"/>
              <a:gd name="connsiteY249" fmla="*/ 169351 h 1216800"/>
              <a:gd name="connsiteX250" fmla="*/ 966151 w 1197469"/>
              <a:gd name="connsiteY250" fmla="*/ 145097 h 1216800"/>
              <a:gd name="connsiteX251" fmla="*/ 902370 w 1197469"/>
              <a:gd name="connsiteY251" fmla="*/ 105570 h 1216800"/>
              <a:gd name="connsiteX252" fmla="*/ 890242 w 1197469"/>
              <a:gd name="connsiteY252" fmla="*/ 99282 h 1216800"/>
              <a:gd name="connsiteX253" fmla="*/ 881259 w 1197469"/>
              <a:gd name="connsiteY253" fmla="*/ 94790 h 1216800"/>
              <a:gd name="connsiteX254" fmla="*/ 874970 w 1197469"/>
              <a:gd name="connsiteY254" fmla="*/ 92095 h 1216800"/>
              <a:gd name="connsiteX255" fmla="*/ 891589 w 1197469"/>
              <a:gd name="connsiteY255" fmla="*/ 101528 h 1216800"/>
              <a:gd name="connsiteX256" fmla="*/ 907759 w 1197469"/>
              <a:gd name="connsiteY256" fmla="*/ 111409 h 1216800"/>
              <a:gd name="connsiteX257" fmla="*/ 876318 w 1197469"/>
              <a:gd name="connsiteY257" fmla="*/ 96587 h 1216800"/>
              <a:gd name="connsiteX258" fmla="*/ 857902 w 1197469"/>
              <a:gd name="connsiteY258" fmla="*/ 87604 h 1216800"/>
              <a:gd name="connsiteX259" fmla="*/ 838588 w 1197469"/>
              <a:gd name="connsiteY259" fmla="*/ 79069 h 1216800"/>
              <a:gd name="connsiteX260" fmla="*/ 820172 w 1197469"/>
              <a:gd name="connsiteY260" fmla="*/ 71883 h 1216800"/>
              <a:gd name="connsiteX261" fmla="*/ 805350 w 1197469"/>
              <a:gd name="connsiteY261" fmla="*/ 66942 h 1216800"/>
              <a:gd name="connsiteX262" fmla="*/ 712822 w 1197469"/>
              <a:gd name="connsiteY262" fmla="*/ 46281 h 1216800"/>
              <a:gd name="connsiteX263" fmla="*/ 700695 w 1197469"/>
              <a:gd name="connsiteY263" fmla="*/ 44484 h 1216800"/>
              <a:gd name="connsiteX264" fmla="*/ 688118 w 1197469"/>
              <a:gd name="connsiteY264" fmla="*/ 42687 h 1216800"/>
              <a:gd name="connsiteX265" fmla="*/ 662965 w 1197469"/>
              <a:gd name="connsiteY265" fmla="*/ 39992 h 1216800"/>
              <a:gd name="connsiteX266" fmla="*/ 637812 w 1197469"/>
              <a:gd name="connsiteY266" fmla="*/ 38645 h 1216800"/>
              <a:gd name="connsiteX267" fmla="*/ 612659 w 1197469"/>
              <a:gd name="connsiteY267" fmla="*/ 39094 h 1216800"/>
              <a:gd name="connsiteX268" fmla="*/ 604574 w 1197469"/>
              <a:gd name="connsiteY268" fmla="*/ 39543 h 1216800"/>
              <a:gd name="connsiteX269" fmla="*/ 596489 w 1197469"/>
              <a:gd name="connsiteY269" fmla="*/ 40441 h 1216800"/>
              <a:gd name="connsiteX270" fmla="*/ 579870 w 1197469"/>
              <a:gd name="connsiteY270" fmla="*/ 41789 h 1216800"/>
              <a:gd name="connsiteX271" fmla="*/ 562353 w 1197469"/>
              <a:gd name="connsiteY271" fmla="*/ 44035 h 1216800"/>
              <a:gd name="connsiteX272" fmla="*/ 544835 w 1197469"/>
              <a:gd name="connsiteY272" fmla="*/ 46730 h 1216800"/>
              <a:gd name="connsiteX273" fmla="*/ 472520 w 1197469"/>
              <a:gd name="connsiteY273" fmla="*/ 64247 h 1216800"/>
              <a:gd name="connsiteX274" fmla="*/ 461740 w 1197469"/>
              <a:gd name="connsiteY274" fmla="*/ 68289 h 1216800"/>
              <a:gd name="connsiteX275" fmla="*/ 457248 w 1197469"/>
              <a:gd name="connsiteY275" fmla="*/ 70984 h 1216800"/>
              <a:gd name="connsiteX276" fmla="*/ 449786 w 1197469"/>
              <a:gd name="connsiteY276" fmla="*/ 73243 h 1216800"/>
              <a:gd name="connsiteX277" fmla="*/ 488256 w 1197469"/>
              <a:gd name="connsiteY277" fmla="*/ 63351 h 1216800"/>
              <a:gd name="connsiteX278" fmla="*/ 494791 w 1197469"/>
              <a:gd name="connsiteY278" fmla="*/ 62354 h 1216800"/>
              <a:gd name="connsiteX279" fmla="*/ 505309 w 1197469"/>
              <a:gd name="connsiteY279" fmla="*/ 59756 h 1216800"/>
              <a:gd name="connsiteX280" fmla="*/ 538193 w 1197469"/>
              <a:gd name="connsiteY280" fmla="*/ 54130 h 1216800"/>
              <a:gd name="connsiteX281" fmla="*/ 516089 w 1197469"/>
              <a:gd name="connsiteY281" fmla="*/ 56612 h 1216800"/>
              <a:gd name="connsiteX282" fmla="*/ 472071 w 1197469"/>
              <a:gd name="connsiteY282" fmla="*/ 65146 h 1216800"/>
              <a:gd name="connsiteX283" fmla="*/ 721805 w 1197469"/>
              <a:gd name="connsiteY283" fmla="*/ 50323 h 1216800"/>
              <a:gd name="connsiteX284" fmla="*/ 853859 w 1197469"/>
              <a:gd name="connsiteY284" fmla="*/ 90299 h 1216800"/>
              <a:gd name="connsiteX285" fmla="*/ 963904 w 1197469"/>
              <a:gd name="connsiteY285" fmla="*/ 151834 h 1216800"/>
              <a:gd name="connsiteX286" fmla="*/ 967049 w 1197469"/>
              <a:gd name="connsiteY286" fmla="*/ 154080 h 1216800"/>
              <a:gd name="connsiteX287" fmla="*/ 1124705 w 1197469"/>
              <a:gd name="connsiteY287" fmla="*/ 334644 h 1216800"/>
              <a:gd name="connsiteX288" fmla="*/ 1197469 w 1197469"/>
              <a:gd name="connsiteY288" fmla="*/ 563268 h 1216800"/>
              <a:gd name="connsiteX289" fmla="*/ 1189834 w 1197469"/>
              <a:gd name="connsiteY289" fmla="*/ 564615 h 1216800"/>
              <a:gd name="connsiteX290" fmla="*/ 1123357 w 1197469"/>
              <a:gd name="connsiteY290" fmla="*/ 351712 h 1216800"/>
              <a:gd name="connsiteX291" fmla="*/ 1098977 w 1197469"/>
              <a:gd name="connsiteY291" fmla="*/ 315540 h 1216800"/>
              <a:gd name="connsiteX292" fmla="*/ 1098205 w 1197469"/>
              <a:gd name="connsiteY292" fmla="*/ 313982 h 1216800"/>
              <a:gd name="connsiteX293" fmla="*/ 1096637 w 1197469"/>
              <a:gd name="connsiteY293" fmla="*/ 312069 h 1216800"/>
              <a:gd name="connsiteX294" fmla="*/ 1061485 w 1197469"/>
              <a:gd name="connsiteY294" fmla="*/ 259914 h 1216800"/>
              <a:gd name="connsiteX295" fmla="*/ 1021474 w 1197469"/>
              <a:gd name="connsiteY295" fmla="*/ 220294 h 1216800"/>
              <a:gd name="connsiteX296" fmla="*/ 1016906 w 1197469"/>
              <a:gd name="connsiteY296" fmla="*/ 214717 h 1216800"/>
              <a:gd name="connsiteX297" fmla="*/ 1008365 w 1197469"/>
              <a:gd name="connsiteY297" fmla="*/ 207313 h 1216800"/>
              <a:gd name="connsiteX298" fmla="*/ 986812 w 1197469"/>
              <a:gd name="connsiteY298" fmla="*/ 185971 h 1216800"/>
              <a:gd name="connsiteX299" fmla="*/ 952675 w 1197469"/>
              <a:gd name="connsiteY299" fmla="*/ 160818 h 1216800"/>
              <a:gd name="connsiteX300" fmla="*/ 932193 w 1197469"/>
              <a:gd name="connsiteY300" fmla="*/ 148017 h 1216800"/>
              <a:gd name="connsiteX301" fmla="*/ 968846 w 1197469"/>
              <a:gd name="connsiteY301" fmla="*/ 173057 h 1216800"/>
              <a:gd name="connsiteX302" fmla="*/ 1008365 w 1197469"/>
              <a:gd name="connsiteY302" fmla="*/ 207313 h 1216800"/>
              <a:gd name="connsiteX303" fmla="*/ 1021474 w 1197469"/>
              <a:gd name="connsiteY303" fmla="*/ 220294 h 1216800"/>
              <a:gd name="connsiteX304" fmla="*/ 1096637 w 1197469"/>
              <a:gd name="connsiteY304" fmla="*/ 312069 h 1216800"/>
              <a:gd name="connsiteX305" fmla="*/ 1098977 w 1197469"/>
              <a:gd name="connsiteY305" fmla="*/ 315540 h 1216800"/>
              <a:gd name="connsiteX306" fmla="*/ 1155473 w 1197469"/>
              <a:gd name="connsiteY306" fmla="*/ 429473 h 1216800"/>
              <a:gd name="connsiteX307" fmla="*/ 1184444 w 1197469"/>
              <a:gd name="connsiteY307" fmla="*/ 554734 h 1216800"/>
              <a:gd name="connsiteX308" fmla="*/ 1179952 w 1197469"/>
              <a:gd name="connsiteY308" fmla="*/ 543954 h 1216800"/>
              <a:gd name="connsiteX309" fmla="*/ 1149858 w 1197469"/>
              <a:gd name="connsiteY309" fmla="*/ 426722 h 1216800"/>
              <a:gd name="connsiteX310" fmla="*/ 1099103 w 1197469"/>
              <a:gd name="connsiteY310" fmla="*/ 330152 h 1216800"/>
              <a:gd name="connsiteX311" fmla="*/ 1115273 w 1197469"/>
              <a:gd name="connsiteY311" fmla="*/ 358898 h 1216800"/>
              <a:gd name="connsiteX312" fmla="*/ 1129197 w 1197469"/>
              <a:gd name="connsiteY312" fmla="*/ 385848 h 1216800"/>
              <a:gd name="connsiteX313" fmla="*/ 1135485 w 1197469"/>
              <a:gd name="connsiteY313" fmla="*/ 399323 h 1216800"/>
              <a:gd name="connsiteX314" fmla="*/ 1141324 w 1197469"/>
              <a:gd name="connsiteY314" fmla="*/ 413247 h 1216800"/>
              <a:gd name="connsiteX315" fmla="*/ 1147163 w 1197469"/>
              <a:gd name="connsiteY315" fmla="*/ 427620 h 1216800"/>
              <a:gd name="connsiteX316" fmla="*/ 1152553 w 1197469"/>
              <a:gd name="connsiteY316" fmla="*/ 443341 h 1216800"/>
              <a:gd name="connsiteX317" fmla="*/ 1149858 w 1197469"/>
              <a:gd name="connsiteY317" fmla="*/ 440646 h 1216800"/>
              <a:gd name="connsiteX318" fmla="*/ 1175460 w 1197469"/>
              <a:gd name="connsiteY318" fmla="*/ 533174 h 1216800"/>
              <a:gd name="connsiteX319" fmla="*/ 1168017 w 1197469"/>
              <a:gd name="connsiteY319" fmla="*/ 514950 h 1216800"/>
              <a:gd name="connsiteX320" fmla="*/ 1176086 w 1197469"/>
              <a:gd name="connsiteY320" fmla="*/ 567817 h 1216800"/>
              <a:gd name="connsiteX321" fmla="*/ 1179054 w 1197469"/>
              <a:gd name="connsiteY321" fmla="*/ 626600 h 1216800"/>
              <a:gd name="connsiteX322" fmla="*/ 1133873 w 1197469"/>
              <a:gd name="connsiteY322" fmla="*/ 850388 h 1216800"/>
              <a:gd name="connsiteX323" fmla="*/ 1127039 w 1197469"/>
              <a:gd name="connsiteY323" fmla="*/ 864575 h 1216800"/>
              <a:gd name="connsiteX324" fmla="*/ 1124649 w 1197469"/>
              <a:gd name="connsiteY324" fmla="*/ 872292 h 1216800"/>
              <a:gd name="connsiteX325" fmla="*/ 1125603 w 1197469"/>
              <a:gd name="connsiteY325" fmla="*/ 876334 h 1216800"/>
              <a:gd name="connsiteX326" fmla="*/ 1136833 w 1197469"/>
              <a:gd name="connsiteY326" fmla="*/ 852978 h 1216800"/>
              <a:gd name="connsiteX327" fmla="*/ 1143570 w 1197469"/>
              <a:gd name="connsiteY327" fmla="*/ 834113 h 1216800"/>
              <a:gd name="connsiteX328" fmla="*/ 1147163 w 1197469"/>
              <a:gd name="connsiteY328" fmla="*/ 823333 h 1216800"/>
              <a:gd name="connsiteX329" fmla="*/ 1150308 w 1197469"/>
              <a:gd name="connsiteY329" fmla="*/ 812104 h 1216800"/>
              <a:gd name="connsiteX330" fmla="*/ 1153002 w 1197469"/>
              <a:gd name="connsiteY330" fmla="*/ 806265 h 1216800"/>
              <a:gd name="connsiteX331" fmla="*/ 1150308 w 1197469"/>
              <a:gd name="connsiteY331" fmla="*/ 825130 h 1216800"/>
              <a:gd name="connsiteX332" fmla="*/ 1151206 w 1197469"/>
              <a:gd name="connsiteY332" fmla="*/ 832316 h 1216800"/>
              <a:gd name="connsiteX333" fmla="*/ 1108086 w 1197469"/>
              <a:gd name="connsiteY333" fmla="*/ 923946 h 1216800"/>
              <a:gd name="connsiteX334" fmla="*/ 1050593 w 1197469"/>
              <a:gd name="connsiteY334" fmla="*/ 1005244 h 1216800"/>
              <a:gd name="connsiteX335" fmla="*/ 1034872 w 1197469"/>
              <a:gd name="connsiteY335" fmla="*/ 1023211 h 1216800"/>
              <a:gd name="connsiteX336" fmla="*/ 1018253 w 1197469"/>
              <a:gd name="connsiteY336" fmla="*/ 1040728 h 1216800"/>
              <a:gd name="connsiteX337" fmla="*/ 1001185 w 1197469"/>
              <a:gd name="connsiteY337" fmla="*/ 1057347 h 1216800"/>
              <a:gd name="connsiteX338" fmla="*/ 983668 w 1197469"/>
              <a:gd name="connsiteY338" fmla="*/ 1073068 h 1216800"/>
              <a:gd name="connsiteX339" fmla="*/ 907310 w 1197469"/>
              <a:gd name="connsiteY339" fmla="*/ 1129663 h 1216800"/>
              <a:gd name="connsiteX340" fmla="*/ 819274 w 1197469"/>
              <a:gd name="connsiteY340" fmla="*/ 1175028 h 1216800"/>
              <a:gd name="connsiteX341" fmla="*/ 802655 w 1197469"/>
              <a:gd name="connsiteY341" fmla="*/ 1181765 h 1216800"/>
              <a:gd name="connsiteX342" fmla="*/ 709229 w 1197469"/>
              <a:gd name="connsiteY342" fmla="*/ 1207817 h 1216800"/>
              <a:gd name="connsiteX343" fmla="*/ 661617 w 1197469"/>
              <a:gd name="connsiteY343" fmla="*/ 1214554 h 1216800"/>
              <a:gd name="connsiteX344" fmla="*/ 637812 w 1197469"/>
              <a:gd name="connsiteY344" fmla="*/ 1216351 h 1216800"/>
              <a:gd name="connsiteX345" fmla="*/ 613557 w 1197469"/>
              <a:gd name="connsiteY345" fmla="*/ 1216800 h 1216800"/>
              <a:gd name="connsiteX346" fmla="*/ 626134 w 1197469"/>
              <a:gd name="connsiteY346" fmla="*/ 1214554 h 1216800"/>
              <a:gd name="connsiteX347" fmla="*/ 471172 w 1197469"/>
              <a:gd name="connsiteY347" fmla="*/ 1200630 h 1216800"/>
              <a:gd name="connsiteX348" fmla="*/ 291507 w 1197469"/>
              <a:gd name="connsiteY348" fmla="*/ 1132357 h 1216800"/>
              <a:gd name="connsiteX349" fmla="*/ 139241 w 1197469"/>
              <a:gd name="connsiteY349" fmla="*/ 1002999 h 1216800"/>
              <a:gd name="connsiteX350" fmla="*/ 54538 w 1197469"/>
              <a:gd name="connsiteY350" fmla="*/ 866691 h 1216800"/>
              <a:gd name="connsiteX351" fmla="*/ 43312 w 1197469"/>
              <a:gd name="connsiteY351" fmla="*/ 838759 h 1216800"/>
              <a:gd name="connsiteX352" fmla="*/ 41772 w 1197469"/>
              <a:gd name="connsiteY352" fmla="*/ 833215 h 1216800"/>
              <a:gd name="connsiteX353" fmla="*/ 38628 w 1197469"/>
              <a:gd name="connsiteY353" fmla="*/ 823333 h 1216800"/>
              <a:gd name="connsiteX354" fmla="*/ 31890 w 1197469"/>
              <a:gd name="connsiteY354" fmla="*/ 804019 h 1216800"/>
              <a:gd name="connsiteX355" fmla="*/ 27890 w 1197469"/>
              <a:gd name="connsiteY355" fmla="*/ 790785 h 1216800"/>
              <a:gd name="connsiteX356" fmla="*/ 20946 w 1197469"/>
              <a:gd name="connsiteY356" fmla="*/ 763555 h 1216800"/>
              <a:gd name="connsiteX357" fmla="*/ 14787 w 1197469"/>
              <a:gd name="connsiteY357" fmla="*/ 734563 h 1216800"/>
              <a:gd name="connsiteX358" fmla="*/ 10331 w 1197469"/>
              <a:gd name="connsiteY358" fmla="*/ 706551 h 1216800"/>
              <a:gd name="connsiteX359" fmla="*/ 8085 w 1197469"/>
              <a:gd name="connsiteY359" fmla="*/ 686788 h 1216800"/>
              <a:gd name="connsiteX360" fmla="*/ 6737 w 1197469"/>
              <a:gd name="connsiteY360" fmla="*/ 667024 h 1216800"/>
              <a:gd name="connsiteX361" fmla="*/ 5839 w 1197469"/>
              <a:gd name="connsiteY361" fmla="*/ 657143 h 1216800"/>
              <a:gd name="connsiteX362" fmla="*/ 5390 w 1197469"/>
              <a:gd name="connsiteY362" fmla="*/ 647261 h 1216800"/>
              <a:gd name="connsiteX363" fmla="*/ 4492 w 1197469"/>
              <a:gd name="connsiteY363" fmla="*/ 627947 h 1216800"/>
              <a:gd name="connsiteX364" fmla="*/ 6850 w 1197469"/>
              <a:gd name="connsiteY364" fmla="*/ 554340 h 1216800"/>
              <a:gd name="connsiteX365" fmla="*/ 13573 w 1197469"/>
              <a:gd name="connsiteY365" fmla="*/ 491106 h 1216800"/>
              <a:gd name="connsiteX366" fmla="*/ 13475 w 1197469"/>
              <a:gd name="connsiteY366" fmla="*/ 491402 h 1216800"/>
              <a:gd name="connsiteX367" fmla="*/ 1347 w 1197469"/>
              <a:gd name="connsiteY367" fmla="*/ 604591 h 1216800"/>
              <a:gd name="connsiteX368" fmla="*/ 13419 w 1197469"/>
              <a:gd name="connsiteY368" fmla="*/ 487359 h 1216800"/>
              <a:gd name="connsiteX369" fmla="*/ 19982 w 1197469"/>
              <a:gd name="connsiteY369" fmla="*/ 466989 h 1216800"/>
              <a:gd name="connsiteX370" fmla="*/ 16264 w 1197469"/>
              <a:gd name="connsiteY370" fmla="*/ 481383 h 1216800"/>
              <a:gd name="connsiteX371" fmla="*/ 17012 w 1197469"/>
              <a:gd name="connsiteY371" fmla="*/ 479330 h 1216800"/>
              <a:gd name="connsiteX372" fmla="*/ 19763 w 1197469"/>
              <a:gd name="connsiteY372" fmla="*/ 471189 h 1216800"/>
              <a:gd name="connsiteX373" fmla="*/ 49408 w 1197469"/>
              <a:gd name="connsiteY373" fmla="*/ 385848 h 1216800"/>
              <a:gd name="connsiteX374" fmla="*/ 85790 w 1197469"/>
              <a:gd name="connsiteY374" fmla="*/ 309939 h 1216800"/>
              <a:gd name="connsiteX375" fmla="*/ 94381 w 1197469"/>
              <a:gd name="connsiteY375" fmla="*/ 293580 h 1216800"/>
              <a:gd name="connsiteX376" fmla="*/ 93052 w 1197469"/>
              <a:gd name="connsiteY376" fmla="*/ 293760 h 1216800"/>
              <a:gd name="connsiteX377" fmla="*/ 72484 w 1197469"/>
              <a:gd name="connsiteY377" fmla="*/ 328335 h 1216800"/>
              <a:gd name="connsiteX378" fmla="*/ 38328 w 1197469"/>
              <a:gd name="connsiteY378" fmla="*/ 410046 h 1216800"/>
              <a:gd name="connsiteX379" fmla="*/ 50755 w 1197469"/>
              <a:gd name="connsiteY379" fmla="*/ 371475 h 1216800"/>
              <a:gd name="connsiteX380" fmla="*/ 76357 w 1197469"/>
              <a:gd name="connsiteY380" fmla="*/ 315330 h 1216800"/>
              <a:gd name="connsiteX381" fmla="*/ 156308 w 1197469"/>
              <a:gd name="connsiteY381" fmla="*/ 201242 h 1216800"/>
              <a:gd name="connsiteX382" fmla="*/ 168436 w 1197469"/>
              <a:gd name="connsiteY382" fmla="*/ 188216 h 1216800"/>
              <a:gd name="connsiteX383" fmla="*/ 181462 w 1197469"/>
              <a:gd name="connsiteY383" fmla="*/ 175640 h 1216800"/>
              <a:gd name="connsiteX384" fmla="*/ 188199 w 1197469"/>
              <a:gd name="connsiteY384" fmla="*/ 169351 h 1216800"/>
              <a:gd name="connsiteX385" fmla="*/ 194937 w 1197469"/>
              <a:gd name="connsiteY385" fmla="*/ 163513 h 1216800"/>
              <a:gd name="connsiteX386" fmla="*/ 208861 w 1197469"/>
              <a:gd name="connsiteY386" fmla="*/ 151385 h 1216800"/>
              <a:gd name="connsiteX387" fmla="*/ 223234 w 1197469"/>
              <a:gd name="connsiteY387" fmla="*/ 139707 h 1216800"/>
              <a:gd name="connsiteX388" fmla="*/ 238056 w 1197469"/>
              <a:gd name="connsiteY388" fmla="*/ 128478 h 1216800"/>
              <a:gd name="connsiteX389" fmla="*/ 268599 w 1197469"/>
              <a:gd name="connsiteY389" fmla="*/ 107816 h 1216800"/>
              <a:gd name="connsiteX390" fmla="*/ 261330 w 1197469"/>
              <a:gd name="connsiteY390" fmla="*/ 113555 h 1216800"/>
              <a:gd name="connsiteX391" fmla="*/ 311383 w 1197469"/>
              <a:gd name="connsiteY391" fmla="*/ 80922 h 1216800"/>
              <a:gd name="connsiteX392" fmla="*/ 375950 w 1197469"/>
              <a:gd name="connsiteY392" fmla="*/ 48976 h 1216800"/>
              <a:gd name="connsiteX393" fmla="*/ 515190 w 1197469"/>
              <a:gd name="connsiteY393" fmla="*/ 8551 h 1216800"/>
              <a:gd name="connsiteX394" fmla="*/ 588460 w 1197469"/>
              <a:gd name="connsiteY394" fmla="*/ 74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</a:cxnLst>
            <a:rect l="l" t="t" r="r" b="b"/>
            <a:pathLst>
              <a:path w="1197469" h="1216800">
                <a:moveTo>
                  <a:pt x="39291" y="828753"/>
                </a:moveTo>
                <a:lnTo>
                  <a:pt x="43312" y="838759"/>
                </a:lnTo>
                <a:lnTo>
                  <a:pt x="44018" y="841300"/>
                </a:lnTo>
                <a:cubicBezTo>
                  <a:pt x="46713" y="847588"/>
                  <a:pt x="48959" y="854325"/>
                  <a:pt x="51654" y="860614"/>
                </a:cubicBezTo>
                <a:cubicBezTo>
                  <a:pt x="48959" y="854325"/>
                  <a:pt x="46713" y="848037"/>
                  <a:pt x="44018" y="841749"/>
                </a:cubicBezTo>
                <a:cubicBezTo>
                  <a:pt x="43120" y="838605"/>
                  <a:pt x="41772" y="835460"/>
                  <a:pt x="40425" y="832316"/>
                </a:cubicBezTo>
                <a:close/>
                <a:moveTo>
                  <a:pt x="32372" y="808362"/>
                </a:moveTo>
                <a:lnTo>
                  <a:pt x="37280" y="822435"/>
                </a:lnTo>
                <a:lnTo>
                  <a:pt x="39291" y="828753"/>
                </a:lnTo>
                <a:lnTo>
                  <a:pt x="34585" y="817045"/>
                </a:lnTo>
                <a:close/>
                <a:moveTo>
                  <a:pt x="22442" y="770596"/>
                </a:moveTo>
                <a:lnTo>
                  <a:pt x="26052" y="784705"/>
                </a:lnTo>
                <a:lnTo>
                  <a:pt x="27890" y="790785"/>
                </a:lnTo>
                <a:lnTo>
                  <a:pt x="32372" y="808362"/>
                </a:lnTo>
                <a:lnTo>
                  <a:pt x="30543" y="803121"/>
                </a:lnTo>
                <a:cubicBezTo>
                  <a:pt x="28747" y="796832"/>
                  <a:pt x="26950" y="790095"/>
                  <a:pt x="25153" y="783357"/>
                </a:cubicBezTo>
                <a:close/>
                <a:moveTo>
                  <a:pt x="17959" y="751840"/>
                </a:moveTo>
                <a:lnTo>
                  <a:pt x="20946" y="763555"/>
                </a:lnTo>
                <a:lnTo>
                  <a:pt x="22442" y="770596"/>
                </a:lnTo>
                <a:lnTo>
                  <a:pt x="21111" y="765391"/>
                </a:lnTo>
                <a:close/>
                <a:moveTo>
                  <a:pt x="6888" y="697382"/>
                </a:moveTo>
                <a:lnTo>
                  <a:pt x="14787" y="734563"/>
                </a:lnTo>
                <a:lnTo>
                  <a:pt x="16619" y="746077"/>
                </a:lnTo>
                <a:lnTo>
                  <a:pt x="17959" y="751840"/>
                </a:lnTo>
                <a:lnTo>
                  <a:pt x="8029" y="712895"/>
                </a:lnTo>
                <a:close/>
                <a:moveTo>
                  <a:pt x="0" y="603692"/>
                </a:moveTo>
                <a:lnTo>
                  <a:pt x="6888" y="697382"/>
                </a:lnTo>
                <a:lnTo>
                  <a:pt x="6176" y="694030"/>
                </a:lnTo>
                <a:cubicBezTo>
                  <a:pt x="2021" y="664105"/>
                  <a:pt x="0" y="634011"/>
                  <a:pt x="0" y="603692"/>
                </a:cubicBezTo>
                <a:close/>
                <a:moveTo>
                  <a:pt x="8759" y="602907"/>
                </a:moveTo>
                <a:cubicBezTo>
                  <a:pt x="7861" y="602569"/>
                  <a:pt x="6737" y="604142"/>
                  <a:pt x="5390" y="607735"/>
                </a:cubicBezTo>
                <a:cubicBezTo>
                  <a:pt x="5839" y="653100"/>
                  <a:pt x="10780" y="701161"/>
                  <a:pt x="21111" y="746975"/>
                </a:cubicBezTo>
                <a:cubicBezTo>
                  <a:pt x="31442" y="792790"/>
                  <a:pt x="46713" y="836808"/>
                  <a:pt x="64230" y="875885"/>
                </a:cubicBezTo>
                <a:cubicBezTo>
                  <a:pt x="71417" y="891606"/>
                  <a:pt x="83095" y="913615"/>
                  <a:pt x="97918" y="936971"/>
                </a:cubicBezTo>
                <a:cubicBezTo>
                  <a:pt x="112740" y="960328"/>
                  <a:pt x="131156" y="983684"/>
                  <a:pt x="149122" y="1003447"/>
                </a:cubicBezTo>
                <a:cubicBezTo>
                  <a:pt x="167538" y="1022762"/>
                  <a:pt x="184606" y="1038482"/>
                  <a:pt x="196284" y="1047017"/>
                </a:cubicBezTo>
                <a:cubicBezTo>
                  <a:pt x="207963" y="1055550"/>
                  <a:pt x="213802" y="1057796"/>
                  <a:pt x="209759" y="1050160"/>
                </a:cubicBezTo>
                <a:cubicBezTo>
                  <a:pt x="191344" y="1039830"/>
                  <a:pt x="156758" y="1009287"/>
                  <a:pt x="123969" y="964819"/>
                </a:cubicBezTo>
                <a:cubicBezTo>
                  <a:pt x="107350" y="942361"/>
                  <a:pt x="91180" y="916759"/>
                  <a:pt x="77256" y="889360"/>
                </a:cubicBezTo>
                <a:cubicBezTo>
                  <a:pt x="63332" y="861512"/>
                  <a:pt x="51205" y="832316"/>
                  <a:pt x="42221" y="803121"/>
                </a:cubicBezTo>
                <a:cubicBezTo>
                  <a:pt x="33238" y="773925"/>
                  <a:pt x="26501" y="745179"/>
                  <a:pt x="22009" y="719127"/>
                </a:cubicBezTo>
                <a:cubicBezTo>
                  <a:pt x="21111" y="712390"/>
                  <a:pt x="20212" y="706101"/>
                  <a:pt x="19314" y="699813"/>
                </a:cubicBezTo>
                <a:cubicBezTo>
                  <a:pt x="18416" y="693525"/>
                  <a:pt x="17517" y="687686"/>
                  <a:pt x="17068" y="681847"/>
                </a:cubicBezTo>
                <a:cubicBezTo>
                  <a:pt x="16619" y="676008"/>
                  <a:pt x="16170" y="670618"/>
                  <a:pt x="15272" y="665228"/>
                </a:cubicBezTo>
                <a:cubicBezTo>
                  <a:pt x="14822" y="662533"/>
                  <a:pt x="14822" y="659838"/>
                  <a:pt x="14373" y="657592"/>
                </a:cubicBezTo>
                <a:cubicBezTo>
                  <a:pt x="14373" y="654897"/>
                  <a:pt x="13924" y="652651"/>
                  <a:pt x="13924" y="650405"/>
                </a:cubicBezTo>
                <a:cubicBezTo>
                  <a:pt x="13475" y="640973"/>
                  <a:pt x="12577" y="632888"/>
                  <a:pt x="12127" y="625701"/>
                </a:cubicBezTo>
                <a:cubicBezTo>
                  <a:pt x="11678" y="618964"/>
                  <a:pt x="11229" y="613574"/>
                  <a:pt x="10780" y="609531"/>
                </a:cubicBezTo>
                <a:cubicBezTo>
                  <a:pt x="10331" y="605489"/>
                  <a:pt x="9657" y="603243"/>
                  <a:pt x="8759" y="602907"/>
                </a:cubicBezTo>
                <a:close/>
                <a:moveTo>
                  <a:pt x="38328" y="410046"/>
                </a:moveTo>
                <a:lnTo>
                  <a:pt x="19982" y="466989"/>
                </a:lnTo>
                <a:lnTo>
                  <a:pt x="28802" y="432835"/>
                </a:lnTo>
                <a:close/>
                <a:moveTo>
                  <a:pt x="114764" y="261271"/>
                </a:moveTo>
                <a:lnTo>
                  <a:pt x="101062" y="280295"/>
                </a:lnTo>
                <a:lnTo>
                  <a:pt x="94166" y="291886"/>
                </a:lnTo>
                <a:lnTo>
                  <a:pt x="98367" y="285236"/>
                </a:lnTo>
                <a:cubicBezTo>
                  <a:pt x="100163" y="282541"/>
                  <a:pt x="102409" y="279846"/>
                  <a:pt x="104206" y="276701"/>
                </a:cubicBezTo>
                <a:close/>
                <a:moveTo>
                  <a:pt x="946661" y="165628"/>
                </a:moveTo>
                <a:lnTo>
                  <a:pt x="946873" y="165787"/>
                </a:lnTo>
                <a:lnTo>
                  <a:pt x="950430" y="168004"/>
                </a:lnTo>
                <a:close/>
                <a:moveTo>
                  <a:pt x="237872" y="162842"/>
                </a:moveTo>
                <a:lnTo>
                  <a:pt x="237607" y="163063"/>
                </a:lnTo>
                <a:cubicBezTo>
                  <a:pt x="228624" y="170699"/>
                  <a:pt x="221437" y="178335"/>
                  <a:pt x="215598" y="184623"/>
                </a:cubicBezTo>
                <a:cubicBezTo>
                  <a:pt x="209310" y="190013"/>
                  <a:pt x="202573" y="195403"/>
                  <a:pt x="196284" y="201242"/>
                </a:cubicBezTo>
                <a:lnTo>
                  <a:pt x="208267" y="189727"/>
                </a:lnTo>
                <a:lnTo>
                  <a:pt x="233883" y="166001"/>
                </a:lnTo>
                <a:close/>
                <a:moveTo>
                  <a:pt x="259705" y="145546"/>
                </a:moveTo>
                <a:lnTo>
                  <a:pt x="237872" y="162842"/>
                </a:lnTo>
                <a:lnTo>
                  <a:pt x="251531" y="151385"/>
                </a:lnTo>
                <a:close/>
                <a:moveTo>
                  <a:pt x="228380" y="140251"/>
                </a:moveTo>
                <a:lnTo>
                  <a:pt x="209261" y="155610"/>
                </a:lnTo>
                <a:lnTo>
                  <a:pt x="197424" y="168058"/>
                </a:lnTo>
                <a:lnTo>
                  <a:pt x="192691" y="172495"/>
                </a:lnTo>
                <a:cubicBezTo>
                  <a:pt x="190445" y="174741"/>
                  <a:pt x="187750" y="177436"/>
                  <a:pt x="185504" y="179682"/>
                </a:cubicBezTo>
                <a:cubicBezTo>
                  <a:pt x="180564" y="184623"/>
                  <a:pt x="175623" y="189564"/>
                  <a:pt x="170682" y="194505"/>
                </a:cubicBezTo>
                <a:lnTo>
                  <a:pt x="148430" y="219583"/>
                </a:lnTo>
                <a:lnTo>
                  <a:pt x="133423" y="235365"/>
                </a:lnTo>
                <a:lnTo>
                  <a:pt x="116495" y="258867"/>
                </a:lnTo>
                <a:lnTo>
                  <a:pt x="142385" y="226395"/>
                </a:lnTo>
                <a:lnTo>
                  <a:pt x="148430" y="219583"/>
                </a:lnTo>
                <a:lnTo>
                  <a:pt x="197424" y="168058"/>
                </a:lnTo>
                <a:lnTo>
                  <a:pt x="199878" y="165758"/>
                </a:lnTo>
                <a:cubicBezTo>
                  <a:pt x="203920" y="161715"/>
                  <a:pt x="208412" y="158122"/>
                  <a:pt x="212454" y="154080"/>
                </a:cubicBezTo>
                <a:lnTo>
                  <a:pt x="225480" y="142851"/>
                </a:lnTo>
                <a:close/>
                <a:moveTo>
                  <a:pt x="949512" y="114265"/>
                </a:moveTo>
                <a:cubicBezTo>
                  <a:pt x="949496" y="113974"/>
                  <a:pt x="950188" y="114027"/>
                  <a:pt x="951819" y="114553"/>
                </a:cubicBezTo>
                <a:cubicBezTo>
                  <a:pt x="953995" y="115255"/>
                  <a:pt x="957841" y="116799"/>
                  <a:pt x="963905" y="119494"/>
                </a:cubicBezTo>
                <a:cubicBezTo>
                  <a:pt x="986363" y="134766"/>
                  <a:pt x="973786" y="129376"/>
                  <a:pt x="962557" y="122638"/>
                </a:cubicBezTo>
                <a:cubicBezTo>
                  <a:pt x="955988" y="119101"/>
                  <a:pt x="949561" y="115138"/>
                  <a:pt x="949512" y="114265"/>
                </a:cubicBezTo>
                <a:close/>
                <a:moveTo>
                  <a:pt x="815144" y="90501"/>
                </a:moveTo>
                <a:lnTo>
                  <a:pt x="830054" y="96587"/>
                </a:lnTo>
                <a:lnTo>
                  <a:pt x="852962" y="106917"/>
                </a:lnTo>
                <a:lnTo>
                  <a:pt x="874970" y="118147"/>
                </a:lnTo>
                <a:cubicBezTo>
                  <a:pt x="868233" y="114553"/>
                  <a:pt x="861495" y="110960"/>
                  <a:pt x="854758" y="106917"/>
                </a:cubicBezTo>
                <a:lnTo>
                  <a:pt x="846941" y="103179"/>
                </a:lnTo>
                <a:lnTo>
                  <a:pt x="829407" y="95707"/>
                </a:lnTo>
                <a:lnTo>
                  <a:pt x="821070" y="92545"/>
                </a:lnTo>
                <a:close/>
                <a:moveTo>
                  <a:pt x="353491" y="88502"/>
                </a:moveTo>
                <a:cubicBezTo>
                  <a:pt x="323847" y="103324"/>
                  <a:pt x="294651" y="120842"/>
                  <a:pt x="267252" y="140156"/>
                </a:cubicBezTo>
                <a:lnTo>
                  <a:pt x="259705" y="145546"/>
                </a:lnTo>
                <a:lnTo>
                  <a:pt x="266298" y="140324"/>
                </a:lnTo>
                <a:cubicBezTo>
                  <a:pt x="292967" y="121066"/>
                  <a:pt x="322499" y="103325"/>
                  <a:pt x="353491" y="88502"/>
                </a:cubicBezTo>
                <a:close/>
                <a:moveTo>
                  <a:pt x="414921" y="84193"/>
                </a:moveTo>
                <a:lnTo>
                  <a:pt x="406493" y="87154"/>
                </a:lnTo>
                <a:lnTo>
                  <a:pt x="404517" y="88001"/>
                </a:lnTo>
                <a:close/>
                <a:moveTo>
                  <a:pt x="312168" y="79968"/>
                </a:moveTo>
                <a:cubicBezTo>
                  <a:pt x="304532" y="84460"/>
                  <a:pt x="297346" y="89850"/>
                  <a:pt x="289710" y="94341"/>
                </a:cubicBezTo>
                <a:cubicBezTo>
                  <a:pt x="282074" y="98384"/>
                  <a:pt x="275337" y="102875"/>
                  <a:pt x="268150" y="107367"/>
                </a:cubicBezTo>
                <a:cubicBezTo>
                  <a:pt x="272642" y="104223"/>
                  <a:pt x="276684" y="101079"/>
                  <a:pt x="281176" y="97485"/>
                </a:cubicBezTo>
                <a:cubicBezTo>
                  <a:pt x="288812" y="92994"/>
                  <a:pt x="304083" y="84010"/>
                  <a:pt x="312168" y="79968"/>
                </a:cubicBezTo>
                <a:close/>
                <a:moveTo>
                  <a:pt x="719162" y="61146"/>
                </a:moveTo>
                <a:lnTo>
                  <a:pt x="785587" y="79069"/>
                </a:lnTo>
                <a:cubicBezTo>
                  <a:pt x="774358" y="75476"/>
                  <a:pt x="763129" y="72781"/>
                  <a:pt x="751900" y="70086"/>
                </a:cubicBezTo>
                <a:cubicBezTo>
                  <a:pt x="746510" y="68739"/>
                  <a:pt x="740671" y="67841"/>
                  <a:pt x="734831" y="66493"/>
                </a:cubicBezTo>
                <a:lnTo>
                  <a:pt x="725593" y="64791"/>
                </a:lnTo>
                <a:lnTo>
                  <a:pt x="775091" y="77518"/>
                </a:lnTo>
                <a:lnTo>
                  <a:pt x="787336" y="82000"/>
                </a:lnTo>
                <a:lnTo>
                  <a:pt x="803017" y="86243"/>
                </a:lnTo>
                <a:lnTo>
                  <a:pt x="785587" y="79968"/>
                </a:lnTo>
                <a:cubicBezTo>
                  <a:pt x="790977" y="81765"/>
                  <a:pt x="796815" y="83561"/>
                  <a:pt x="802205" y="84909"/>
                </a:cubicBezTo>
                <a:lnTo>
                  <a:pt x="804624" y="85758"/>
                </a:lnTo>
                <a:lnTo>
                  <a:pt x="797714" y="83112"/>
                </a:lnTo>
                <a:cubicBezTo>
                  <a:pt x="790977" y="80866"/>
                  <a:pt x="783790" y="78172"/>
                  <a:pt x="777052" y="75925"/>
                </a:cubicBezTo>
                <a:cubicBezTo>
                  <a:pt x="763128" y="71883"/>
                  <a:pt x="749204" y="67392"/>
                  <a:pt x="734831" y="64247"/>
                </a:cubicBezTo>
                <a:close/>
                <a:moveTo>
                  <a:pt x="652221" y="51642"/>
                </a:moveTo>
                <a:lnTo>
                  <a:pt x="714251" y="60174"/>
                </a:lnTo>
                <a:lnTo>
                  <a:pt x="691711" y="55713"/>
                </a:lnTo>
                <a:close/>
                <a:moveTo>
                  <a:pt x="562560" y="51546"/>
                </a:moveTo>
                <a:lnTo>
                  <a:pt x="560107" y="51671"/>
                </a:lnTo>
                <a:lnTo>
                  <a:pt x="547048" y="53137"/>
                </a:lnTo>
                <a:lnTo>
                  <a:pt x="556963" y="52120"/>
                </a:lnTo>
                <a:close/>
                <a:moveTo>
                  <a:pt x="604125" y="49425"/>
                </a:moveTo>
                <a:lnTo>
                  <a:pt x="585202" y="50390"/>
                </a:lnTo>
                <a:lnTo>
                  <a:pt x="635535" y="50707"/>
                </a:lnTo>
                <a:close/>
                <a:moveTo>
                  <a:pt x="824215" y="48527"/>
                </a:moveTo>
                <a:lnTo>
                  <a:pt x="839606" y="52924"/>
                </a:lnTo>
                <a:lnTo>
                  <a:pt x="854882" y="58083"/>
                </a:lnTo>
                <a:lnTo>
                  <a:pt x="870029" y="63798"/>
                </a:lnTo>
                <a:cubicBezTo>
                  <a:pt x="909556" y="80866"/>
                  <a:pt x="946387" y="101528"/>
                  <a:pt x="980972" y="125783"/>
                </a:cubicBezTo>
                <a:cubicBezTo>
                  <a:pt x="982769" y="127130"/>
                  <a:pt x="985015" y="128927"/>
                  <a:pt x="986812" y="130274"/>
                </a:cubicBezTo>
                <a:cubicBezTo>
                  <a:pt x="976930" y="124884"/>
                  <a:pt x="969294" y="121740"/>
                  <a:pt x="963455" y="119045"/>
                </a:cubicBezTo>
                <a:cubicBezTo>
                  <a:pt x="960760" y="117248"/>
                  <a:pt x="957167" y="115003"/>
                  <a:pt x="953124" y="112308"/>
                </a:cubicBezTo>
                <a:cubicBezTo>
                  <a:pt x="949082" y="109613"/>
                  <a:pt x="944141" y="106918"/>
                  <a:pt x="938751" y="103774"/>
                </a:cubicBezTo>
                <a:cubicBezTo>
                  <a:pt x="927971" y="97036"/>
                  <a:pt x="913149" y="89850"/>
                  <a:pt x="895182" y="81315"/>
                </a:cubicBezTo>
                <a:cubicBezTo>
                  <a:pt x="883504" y="75477"/>
                  <a:pt x="872275" y="69637"/>
                  <a:pt x="859698" y="63798"/>
                </a:cubicBezTo>
                <a:cubicBezTo>
                  <a:pt x="853859" y="61103"/>
                  <a:pt x="848020" y="58408"/>
                  <a:pt x="842181" y="55713"/>
                </a:cubicBezTo>
                <a:close/>
                <a:moveTo>
                  <a:pt x="539184" y="31670"/>
                </a:moveTo>
                <a:lnTo>
                  <a:pt x="519570" y="33648"/>
                </a:lnTo>
                <a:cubicBezTo>
                  <a:pt x="510587" y="34827"/>
                  <a:pt x="501266" y="36399"/>
                  <a:pt x="491385" y="38645"/>
                </a:cubicBezTo>
                <a:lnTo>
                  <a:pt x="469247" y="44451"/>
                </a:lnTo>
                <a:lnTo>
                  <a:pt x="505926" y="36624"/>
                </a:lnTo>
                <a:close/>
                <a:moveTo>
                  <a:pt x="567743" y="29661"/>
                </a:moveTo>
                <a:lnTo>
                  <a:pt x="550013" y="30506"/>
                </a:lnTo>
                <a:lnTo>
                  <a:pt x="553369" y="30111"/>
                </a:lnTo>
                <a:cubicBezTo>
                  <a:pt x="552022" y="30111"/>
                  <a:pt x="550225" y="30560"/>
                  <a:pt x="548878" y="30560"/>
                </a:cubicBezTo>
                <a:lnTo>
                  <a:pt x="550013" y="30506"/>
                </a:lnTo>
                <a:lnTo>
                  <a:pt x="549550" y="30560"/>
                </a:lnTo>
                <a:lnTo>
                  <a:pt x="549776" y="30560"/>
                </a:lnTo>
                <a:cubicBezTo>
                  <a:pt x="521478" y="34602"/>
                  <a:pt x="489139" y="40891"/>
                  <a:pt x="455002" y="50323"/>
                </a:cubicBezTo>
                <a:cubicBezTo>
                  <a:pt x="421764" y="59756"/>
                  <a:pt x="386730" y="72332"/>
                  <a:pt x="353491" y="88502"/>
                </a:cubicBezTo>
                <a:cubicBezTo>
                  <a:pt x="371682" y="79294"/>
                  <a:pt x="390211" y="71097"/>
                  <a:pt x="408851" y="63911"/>
                </a:cubicBezTo>
                <a:lnTo>
                  <a:pt x="462517" y="46165"/>
                </a:lnTo>
                <a:lnTo>
                  <a:pt x="454104" y="48077"/>
                </a:lnTo>
                <a:lnTo>
                  <a:pt x="445570" y="50772"/>
                </a:lnTo>
                <a:cubicBezTo>
                  <a:pt x="439282" y="52569"/>
                  <a:pt x="432544" y="54815"/>
                  <a:pt x="426256" y="56611"/>
                </a:cubicBezTo>
                <a:lnTo>
                  <a:pt x="406942" y="63349"/>
                </a:lnTo>
                <a:cubicBezTo>
                  <a:pt x="403798" y="64696"/>
                  <a:pt x="400654" y="65594"/>
                  <a:pt x="397509" y="66942"/>
                </a:cubicBezTo>
                <a:lnTo>
                  <a:pt x="388077" y="70984"/>
                </a:lnTo>
                <a:cubicBezTo>
                  <a:pt x="362924" y="80866"/>
                  <a:pt x="338669" y="93443"/>
                  <a:pt x="315762" y="106469"/>
                </a:cubicBezTo>
                <a:cubicBezTo>
                  <a:pt x="309923" y="110062"/>
                  <a:pt x="304533" y="113206"/>
                  <a:pt x="298693" y="116799"/>
                </a:cubicBezTo>
                <a:cubicBezTo>
                  <a:pt x="292855" y="120392"/>
                  <a:pt x="287914" y="123986"/>
                  <a:pt x="282075" y="127579"/>
                </a:cubicBezTo>
                <a:cubicBezTo>
                  <a:pt x="271295" y="134766"/>
                  <a:pt x="260964" y="142851"/>
                  <a:pt x="250633" y="150487"/>
                </a:cubicBezTo>
                <a:lnTo>
                  <a:pt x="233883" y="166001"/>
                </a:lnTo>
                <a:lnTo>
                  <a:pt x="228617" y="170172"/>
                </a:lnTo>
                <a:lnTo>
                  <a:pt x="208267" y="189727"/>
                </a:lnTo>
                <a:lnTo>
                  <a:pt x="195835" y="201242"/>
                </a:lnTo>
                <a:cubicBezTo>
                  <a:pt x="190445" y="206632"/>
                  <a:pt x="185504" y="212022"/>
                  <a:pt x="181013" y="217412"/>
                </a:cubicBezTo>
                <a:cubicBezTo>
                  <a:pt x="176521" y="222802"/>
                  <a:pt x="171581" y="228192"/>
                  <a:pt x="167089" y="233582"/>
                </a:cubicBezTo>
                <a:cubicBezTo>
                  <a:pt x="158555" y="244811"/>
                  <a:pt x="150021" y="255591"/>
                  <a:pt x="142385" y="266820"/>
                </a:cubicBezTo>
                <a:cubicBezTo>
                  <a:pt x="134300" y="278049"/>
                  <a:pt x="127563" y="289727"/>
                  <a:pt x="119926" y="301406"/>
                </a:cubicBezTo>
                <a:cubicBezTo>
                  <a:pt x="113189" y="313533"/>
                  <a:pt x="106003" y="325660"/>
                  <a:pt x="99265" y="338686"/>
                </a:cubicBezTo>
                <a:cubicBezTo>
                  <a:pt x="101511" y="335093"/>
                  <a:pt x="103757" y="331050"/>
                  <a:pt x="106452" y="326559"/>
                </a:cubicBezTo>
                <a:cubicBezTo>
                  <a:pt x="109147" y="322516"/>
                  <a:pt x="111842" y="318024"/>
                  <a:pt x="114986" y="313533"/>
                </a:cubicBezTo>
                <a:cubicBezTo>
                  <a:pt x="117681" y="309041"/>
                  <a:pt x="120825" y="304999"/>
                  <a:pt x="123520" y="300507"/>
                </a:cubicBezTo>
                <a:cubicBezTo>
                  <a:pt x="127563" y="297812"/>
                  <a:pt x="130257" y="293770"/>
                  <a:pt x="132503" y="290176"/>
                </a:cubicBezTo>
                <a:cubicBezTo>
                  <a:pt x="139690" y="278498"/>
                  <a:pt x="147775" y="267718"/>
                  <a:pt x="155860" y="256040"/>
                </a:cubicBezTo>
                <a:cubicBezTo>
                  <a:pt x="164394" y="245260"/>
                  <a:pt x="172928" y="234031"/>
                  <a:pt x="182360" y="223700"/>
                </a:cubicBezTo>
                <a:cubicBezTo>
                  <a:pt x="191344" y="212920"/>
                  <a:pt x="201674" y="203039"/>
                  <a:pt x="211556" y="193157"/>
                </a:cubicBezTo>
                <a:cubicBezTo>
                  <a:pt x="221887" y="183725"/>
                  <a:pt x="232217" y="173843"/>
                  <a:pt x="243447" y="164860"/>
                </a:cubicBezTo>
                <a:cubicBezTo>
                  <a:pt x="248837" y="160368"/>
                  <a:pt x="254227" y="155877"/>
                  <a:pt x="260065" y="151385"/>
                </a:cubicBezTo>
                <a:cubicBezTo>
                  <a:pt x="265905" y="147342"/>
                  <a:pt x="271295" y="142851"/>
                  <a:pt x="277134" y="138808"/>
                </a:cubicBezTo>
                <a:cubicBezTo>
                  <a:pt x="282973" y="134766"/>
                  <a:pt x="288812" y="130723"/>
                  <a:pt x="294651" y="126681"/>
                </a:cubicBezTo>
                <a:cubicBezTo>
                  <a:pt x="300490" y="122638"/>
                  <a:pt x="306778" y="119045"/>
                  <a:pt x="312618" y="115452"/>
                </a:cubicBezTo>
                <a:lnTo>
                  <a:pt x="321601" y="110062"/>
                </a:lnTo>
                <a:cubicBezTo>
                  <a:pt x="324745" y="108265"/>
                  <a:pt x="327889" y="106469"/>
                  <a:pt x="331033" y="105121"/>
                </a:cubicBezTo>
                <a:cubicBezTo>
                  <a:pt x="337322" y="101977"/>
                  <a:pt x="343161" y="98384"/>
                  <a:pt x="349449" y="95239"/>
                </a:cubicBezTo>
                <a:cubicBezTo>
                  <a:pt x="362026" y="88951"/>
                  <a:pt x="374602" y="82663"/>
                  <a:pt x="387179" y="77722"/>
                </a:cubicBezTo>
                <a:cubicBezTo>
                  <a:pt x="426256" y="60654"/>
                  <a:pt x="469825" y="49425"/>
                  <a:pt x="512945" y="42687"/>
                </a:cubicBezTo>
                <a:cubicBezTo>
                  <a:pt x="556064" y="35950"/>
                  <a:pt x="598735" y="34153"/>
                  <a:pt x="637363" y="33255"/>
                </a:cubicBezTo>
                <a:lnTo>
                  <a:pt x="637363" y="30560"/>
                </a:lnTo>
                <a:cubicBezTo>
                  <a:pt x="634668" y="30560"/>
                  <a:pt x="631524" y="31009"/>
                  <a:pt x="628829" y="31009"/>
                </a:cubicBezTo>
                <a:cubicBezTo>
                  <a:pt x="621193" y="30560"/>
                  <a:pt x="614006" y="30111"/>
                  <a:pt x="607269" y="30111"/>
                </a:cubicBezTo>
                <a:cubicBezTo>
                  <a:pt x="600531" y="29661"/>
                  <a:pt x="593794" y="29661"/>
                  <a:pt x="587056" y="29661"/>
                </a:cubicBezTo>
                <a:cubicBezTo>
                  <a:pt x="580319" y="29661"/>
                  <a:pt x="574031" y="29212"/>
                  <a:pt x="567743" y="29661"/>
                </a:cubicBezTo>
                <a:close/>
                <a:moveTo>
                  <a:pt x="674261" y="11083"/>
                </a:moveTo>
                <a:lnTo>
                  <a:pt x="742018" y="17534"/>
                </a:lnTo>
                <a:cubicBezTo>
                  <a:pt x="786934" y="27865"/>
                  <a:pt x="831402" y="44035"/>
                  <a:pt x="873174" y="64247"/>
                </a:cubicBezTo>
                <a:cubicBezTo>
                  <a:pt x="872275" y="63798"/>
                  <a:pt x="871377" y="63798"/>
                  <a:pt x="870479" y="63349"/>
                </a:cubicBezTo>
                <a:lnTo>
                  <a:pt x="854882" y="58083"/>
                </a:lnTo>
                <a:lnTo>
                  <a:pt x="846223" y="54815"/>
                </a:lnTo>
                <a:lnTo>
                  <a:pt x="839606" y="52924"/>
                </a:lnTo>
                <a:lnTo>
                  <a:pt x="819831" y="46247"/>
                </a:lnTo>
                <a:lnTo>
                  <a:pt x="824664" y="47628"/>
                </a:lnTo>
                <a:cubicBezTo>
                  <a:pt x="805799" y="40441"/>
                  <a:pt x="786036" y="33704"/>
                  <a:pt x="766722" y="28314"/>
                </a:cubicBezTo>
                <a:close/>
                <a:moveTo>
                  <a:pt x="661822" y="9898"/>
                </a:moveTo>
                <a:lnTo>
                  <a:pt x="667906" y="9898"/>
                </a:lnTo>
                <a:lnTo>
                  <a:pt x="674261" y="11083"/>
                </a:lnTo>
                <a:close/>
                <a:moveTo>
                  <a:pt x="588460" y="747"/>
                </a:moveTo>
                <a:cubicBezTo>
                  <a:pt x="613221" y="-433"/>
                  <a:pt x="638261" y="-208"/>
                  <a:pt x="663414" y="1364"/>
                </a:cubicBezTo>
                <a:cubicBezTo>
                  <a:pt x="713721" y="4958"/>
                  <a:pt x="764476" y="14839"/>
                  <a:pt x="814333" y="31009"/>
                </a:cubicBezTo>
                <a:cubicBezTo>
                  <a:pt x="864190" y="47179"/>
                  <a:pt x="918090" y="75027"/>
                  <a:pt x="961659" y="105121"/>
                </a:cubicBezTo>
                <a:cubicBezTo>
                  <a:pt x="896081" y="63349"/>
                  <a:pt x="821071" y="32356"/>
                  <a:pt x="742018" y="17085"/>
                </a:cubicBezTo>
                <a:cubicBezTo>
                  <a:pt x="703839" y="8102"/>
                  <a:pt x="666109" y="3161"/>
                  <a:pt x="629727" y="2263"/>
                </a:cubicBezTo>
                <a:cubicBezTo>
                  <a:pt x="593794" y="915"/>
                  <a:pt x="559658" y="4508"/>
                  <a:pt x="529563" y="10348"/>
                </a:cubicBezTo>
                <a:cubicBezTo>
                  <a:pt x="522377" y="11695"/>
                  <a:pt x="515640" y="13043"/>
                  <a:pt x="508453" y="14390"/>
                </a:cubicBezTo>
                <a:cubicBezTo>
                  <a:pt x="501715" y="16187"/>
                  <a:pt x="494529" y="17534"/>
                  <a:pt x="487791" y="19331"/>
                </a:cubicBezTo>
                <a:cubicBezTo>
                  <a:pt x="529788" y="10348"/>
                  <a:pt x="572571" y="5744"/>
                  <a:pt x="615241" y="5463"/>
                </a:cubicBezTo>
                <a:lnTo>
                  <a:pt x="661822" y="9898"/>
                </a:lnTo>
                <a:lnTo>
                  <a:pt x="576726" y="9898"/>
                </a:lnTo>
                <a:cubicBezTo>
                  <a:pt x="569539" y="10348"/>
                  <a:pt x="562802" y="11695"/>
                  <a:pt x="556064" y="12593"/>
                </a:cubicBezTo>
                <a:cubicBezTo>
                  <a:pt x="542140" y="14390"/>
                  <a:pt x="528216" y="17085"/>
                  <a:pt x="514292" y="19331"/>
                </a:cubicBezTo>
                <a:cubicBezTo>
                  <a:pt x="565946" y="10797"/>
                  <a:pt x="618947" y="8551"/>
                  <a:pt x="671050" y="12593"/>
                </a:cubicBezTo>
                <a:cubicBezTo>
                  <a:pt x="703390" y="15288"/>
                  <a:pt x="735280" y="20678"/>
                  <a:pt x="766722" y="28314"/>
                </a:cubicBezTo>
                <a:lnTo>
                  <a:pt x="819831" y="46247"/>
                </a:lnTo>
                <a:lnTo>
                  <a:pt x="818376" y="45831"/>
                </a:lnTo>
                <a:cubicBezTo>
                  <a:pt x="814333" y="44484"/>
                  <a:pt x="807596" y="43136"/>
                  <a:pt x="800858" y="42238"/>
                </a:cubicBezTo>
                <a:cubicBezTo>
                  <a:pt x="794121" y="41340"/>
                  <a:pt x="786934" y="39992"/>
                  <a:pt x="781095" y="39992"/>
                </a:cubicBezTo>
                <a:cubicBezTo>
                  <a:pt x="769417" y="39992"/>
                  <a:pt x="763129" y="41340"/>
                  <a:pt x="775256" y="46281"/>
                </a:cubicBezTo>
                <a:cubicBezTo>
                  <a:pt x="807596" y="55713"/>
                  <a:pt x="842181" y="68739"/>
                  <a:pt x="874970" y="84909"/>
                </a:cubicBezTo>
                <a:cubicBezTo>
                  <a:pt x="907759" y="101079"/>
                  <a:pt x="938751" y="119943"/>
                  <a:pt x="964803" y="138359"/>
                </a:cubicBezTo>
                <a:cubicBezTo>
                  <a:pt x="977380" y="147792"/>
                  <a:pt x="989507" y="156775"/>
                  <a:pt x="999838" y="165758"/>
                </a:cubicBezTo>
                <a:cubicBezTo>
                  <a:pt x="1004778" y="170250"/>
                  <a:pt x="1009719" y="173843"/>
                  <a:pt x="1014211" y="177885"/>
                </a:cubicBezTo>
                <a:cubicBezTo>
                  <a:pt x="1018703" y="181928"/>
                  <a:pt x="1022745" y="185521"/>
                  <a:pt x="1026339" y="189115"/>
                </a:cubicBezTo>
                <a:cubicBezTo>
                  <a:pt x="1033525" y="195852"/>
                  <a:pt x="1038915" y="201691"/>
                  <a:pt x="1042957" y="205285"/>
                </a:cubicBezTo>
                <a:cubicBezTo>
                  <a:pt x="1044754" y="207081"/>
                  <a:pt x="1046102" y="208878"/>
                  <a:pt x="1047449" y="209776"/>
                </a:cubicBezTo>
                <a:cubicBezTo>
                  <a:pt x="1048347" y="210675"/>
                  <a:pt x="1048797" y="211573"/>
                  <a:pt x="1048797" y="211573"/>
                </a:cubicBezTo>
                <a:cubicBezTo>
                  <a:pt x="1049246" y="212471"/>
                  <a:pt x="1047000" y="211123"/>
                  <a:pt x="1042957" y="207530"/>
                </a:cubicBezTo>
                <a:cubicBezTo>
                  <a:pt x="1038915" y="203937"/>
                  <a:pt x="1033076" y="198098"/>
                  <a:pt x="1025440" y="191810"/>
                </a:cubicBezTo>
                <a:cubicBezTo>
                  <a:pt x="1021847" y="188665"/>
                  <a:pt x="1017355" y="185072"/>
                  <a:pt x="1012864" y="181030"/>
                </a:cubicBezTo>
                <a:cubicBezTo>
                  <a:pt x="1008372" y="176987"/>
                  <a:pt x="1003431" y="173394"/>
                  <a:pt x="998490" y="169351"/>
                </a:cubicBezTo>
                <a:cubicBezTo>
                  <a:pt x="988609" y="161266"/>
                  <a:pt x="977380" y="153182"/>
                  <a:pt x="966151" y="145097"/>
                </a:cubicBezTo>
                <a:cubicBezTo>
                  <a:pt x="943693" y="129376"/>
                  <a:pt x="920336" y="115002"/>
                  <a:pt x="902370" y="105570"/>
                </a:cubicBezTo>
                <a:cubicBezTo>
                  <a:pt x="897878" y="103324"/>
                  <a:pt x="893835" y="101079"/>
                  <a:pt x="890242" y="99282"/>
                </a:cubicBezTo>
                <a:cubicBezTo>
                  <a:pt x="886649" y="97485"/>
                  <a:pt x="883504" y="96138"/>
                  <a:pt x="881259" y="94790"/>
                </a:cubicBezTo>
                <a:cubicBezTo>
                  <a:pt x="876318" y="92544"/>
                  <a:pt x="874072" y="91646"/>
                  <a:pt x="874970" y="92095"/>
                </a:cubicBezTo>
                <a:cubicBezTo>
                  <a:pt x="880360" y="95239"/>
                  <a:pt x="886199" y="97934"/>
                  <a:pt x="891589" y="101528"/>
                </a:cubicBezTo>
                <a:cubicBezTo>
                  <a:pt x="896979" y="104672"/>
                  <a:pt x="902370" y="108265"/>
                  <a:pt x="907759" y="111409"/>
                </a:cubicBezTo>
                <a:cubicBezTo>
                  <a:pt x="896979" y="106019"/>
                  <a:pt x="886199" y="100629"/>
                  <a:pt x="876318" y="96587"/>
                </a:cubicBezTo>
                <a:cubicBezTo>
                  <a:pt x="870479" y="93892"/>
                  <a:pt x="864190" y="90748"/>
                  <a:pt x="857902" y="87604"/>
                </a:cubicBezTo>
                <a:cubicBezTo>
                  <a:pt x="851614" y="84909"/>
                  <a:pt x="844877" y="81764"/>
                  <a:pt x="838588" y="79069"/>
                </a:cubicBezTo>
                <a:cubicBezTo>
                  <a:pt x="832300" y="76374"/>
                  <a:pt x="826012" y="74129"/>
                  <a:pt x="820172" y="71883"/>
                </a:cubicBezTo>
                <a:cubicBezTo>
                  <a:pt x="814333" y="70086"/>
                  <a:pt x="809392" y="67841"/>
                  <a:pt x="805350" y="66942"/>
                </a:cubicBezTo>
                <a:cubicBezTo>
                  <a:pt x="776154" y="59306"/>
                  <a:pt x="745162" y="51671"/>
                  <a:pt x="712822" y="46281"/>
                </a:cubicBezTo>
                <a:cubicBezTo>
                  <a:pt x="708780" y="45831"/>
                  <a:pt x="704738" y="44933"/>
                  <a:pt x="700695" y="44484"/>
                </a:cubicBezTo>
                <a:cubicBezTo>
                  <a:pt x="696653" y="43586"/>
                  <a:pt x="692610" y="43136"/>
                  <a:pt x="688118" y="42687"/>
                </a:cubicBezTo>
                <a:cubicBezTo>
                  <a:pt x="680033" y="41789"/>
                  <a:pt x="671499" y="40891"/>
                  <a:pt x="662965" y="39992"/>
                </a:cubicBezTo>
                <a:cubicBezTo>
                  <a:pt x="654431" y="39543"/>
                  <a:pt x="646346" y="39094"/>
                  <a:pt x="637812" y="38645"/>
                </a:cubicBezTo>
                <a:cubicBezTo>
                  <a:pt x="629278" y="38196"/>
                  <a:pt x="620744" y="38645"/>
                  <a:pt x="612659" y="39094"/>
                </a:cubicBezTo>
                <a:cubicBezTo>
                  <a:pt x="609964" y="39094"/>
                  <a:pt x="607269" y="39094"/>
                  <a:pt x="604574" y="39543"/>
                </a:cubicBezTo>
                <a:cubicBezTo>
                  <a:pt x="601879" y="39992"/>
                  <a:pt x="599184" y="39992"/>
                  <a:pt x="596489" y="40441"/>
                </a:cubicBezTo>
                <a:cubicBezTo>
                  <a:pt x="591099" y="40891"/>
                  <a:pt x="585260" y="41340"/>
                  <a:pt x="579870" y="41789"/>
                </a:cubicBezTo>
                <a:cubicBezTo>
                  <a:pt x="574031" y="42238"/>
                  <a:pt x="568192" y="43136"/>
                  <a:pt x="562353" y="44035"/>
                </a:cubicBezTo>
                <a:cubicBezTo>
                  <a:pt x="556513" y="44933"/>
                  <a:pt x="550674" y="45831"/>
                  <a:pt x="544835" y="46730"/>
                </a:cubicBezTo>
                <a:cubicBezTo>
                  <a:pt x="521030" y="51221"/>
                  <a:pt x="496325" y="56611"/>
                  <a:pt x="472520" y="64247"/>
                </a:cubicBezTo>
                <a:cubicBezTo>
                  <a:pt x="472520" y="65146"/>
                  <a:pt x="466681" y="66493"/>
                  <a:pt x="461740" y="68289"/>
                </a:cubicBezTo>
                <a:cubicBezTo>
                  <a:pt x="456799" y="69637"/>
                  <a:pt x="452757" y="71434"/>
                  <a:pt x="457248" y="70984"/>
                </a:cubicBezTo>
                <a:lnTo>
                  <a:pt x="449786" y="73243"/>
                </a:lnTo>
                <a:lnTo>
                  <a:pt x="488256" y="63351"/>
                </a:lnTo>
                <a:lnTo>
                  <a:pt x="494791" y="62354"/>
                </a:lnTo>
                <a:lnTo>
                  <a:pt x="505309" y="59756"/>
                </a:lnTo>
                <a:lnTo>
                  <a:pt x="538193" y="54130"/>
                </a:lnTo>
                <a:lnTo>
                  <a:pt x="516089" y="56612"/>
                </a:lnTo>
                <a:cubicBezTo>
                  <a:pt x="501266" y="59307"/>
                  <a:pt x="486444" y="61552"/>
                  <a:pt x="472071" y="65146"/>
                </a:cubicBezTo>
                <a:cubicBezTo>
                  <a:pt x="552022" y="41789"/>
                  <a:pt x="637812" y="38645"/>
                  <a:pt x="721805" y="50323"/>
                </a:cubicBezTo>
                <a:cubicBezTo>
                  <a:pt x="764027" y="56612"/>
                  <a:pt x="811189" y="70985"/>
                  <a:pt x="853859" y="90299"/>
                </a:cubicBezTo>
                <a:cubicBezTo>
                  <a:pt x="896979" y="109164"/>
                  <a:pt x="935158" y="132969"/>
                  <a:pt x="963904" y="151834"/>
                </a:cubicBezTo>
                <a:cubicBezTo>
                  <a:pt x="964802" y="152733"/>
                  <a:pt x="966150" y="153182"/>
                  <a:pt x="967049" y="154080"/>
                </a:cubicBezTo>
                <a:cubicBezTo>
                  <a:pt x="1030380" y="203488"/>
                  <a:pt x="1084729" y="264574"/>
                  <a:pt x="1124705" y="334644"/>
                </a:cubicBezTo>
                <a:cubicBezTo>
                  <a:pt x="1165129" y="404264"/>
                  <a:pt x="1190732" y="482867"/>
                  <a:pt x="1197469" y="563268"/>
                </a:cubicBezTo>
                <a:cubicBezTo>
                  <a:pt x="1195672" y="569107"/>
                  <a:pt x="1192977" y="568658"/>
                  <a:pt x="1189834" y="564615"/>
                </a:cubicBezTo>
                <a:cubicBezTo>
                  <a:pt x="1181749" y="491851"/>
                  <a:pt x="1158841" y="417739"/>
                  <a:pt x="1123357" y="351712"/>
                </a:cubicBezTo>
                <a:lnTo>
                  <a:pt x="1098977" y="315540"/>
                </a:lnTo>
                <a:lnTo>
                  <a:pt x="1098205" y="313982"/>
                </a:lnTo>
                <a:lnTo>
                  <a:pt x="1096637" y="312069"/>
                </a:lnTo>
                <a:lnTo>
                  <a:pt x="1061485" y="259914"/>
                </a:lnTo>
                <a:lnTo>
                  <a:pt x="1021474" y="220294"/>
                </a:lnTo>
                <a:lnTo>
                  <a:pt x="1016906" y="214717"/>
                </a:lnTo>
                <a:lnTo>
                  <a:pt x="1008365" y="207313"/>
                </a:lnTo>
                <a:lnTo>
                  <a:pt x="986812" y="185971"/>
                </a:lnTo>
                <a:cubicBezTo>
                  <a:pt x="975582" y="176988"/>
                  <a:pt x="963904" y="168902"/>
                  <a:pt x="952675" y="160818"/>
                </a:cubicBezTo>
                <a:lnTo>
                  <a:pt x="932193" y="148017"/>
                </a:lnTo>
                <a:lnTo>
                  <a:pt x="968846" y="173057"/>
                </a:lnTo>
                <a:lnTo>
                  <a:pt x="1008365" y="207313"/>
                </a:lnTo>
                <a:lnTo>
                  <a:pt x="1021474" y="220294"/>
                </a:lnTo>
                <a:lnTo>
                  <a:pt x="1096637" y="312069"/>
                </a:lnTo>
                <a:lnTo>
                  <a:pt x="1098977" y="315540"/>
                </a:lnTo>
                <a:lnTo>
                  <a:pt x="1155473" y="429473"/>
                </a:lnTo>
                <a:cubicBezTo>
                  <a:pt x="1169958" y="470066"/>
                  <a:pt x="1179727" y="512288"/>
                  <a:pt x="1184444" y="554734"/>
                </a:cubicBezTo>
                <a:cubicBezTo>
                  <a:pt x="1183096" y="551589"/>
                  <a:pt x="1181300" y="547996"/>
                  <a:pt x="1179952" y="543954"/>
                </a:cubicBezTo>
                <a:cubicBezTo>
                  <a:pt x="1174113" y="503529"/>
                  <a:pt x="1163782" y="463553"/>
                  <a:pt x="1149858" y="426722"/>
                </a:cubicBezTo>
                <a:cubicBezTo>
                  <a:pt x="1135934" y="390340"/>
                  <a:pt x="1118417" y="357102"/>
                  <a:pt x="1099103" y="330152"/>
                </a:cubicBezTo>
                <a:cubicBezTo>
                  <a:pt x="1104942" y="340482"/>
                  <a:pt x="1110781" y="349466"/>
                  <a:pt x="1115273" y="358898"/>
                </a:cubicBezTo>
                <a:cubicBezTo>
                  <a:pt x="1120213" y="367882"/>
                  <a:pt x="1125154" y="376865"/>
                  <a:pt x="1129197" y="385848"/>
                </a:cubicBezTo>
                <a:cubicBezTo>
                  <a:pt x="1131443" y="390340"/>
                  <a:pt x="1133239" y="394831"/>
                  <a:pt x="1135485" y="399323"/>
                </a:cubicBezTo>
                <a:cubicBezTo>
                  <a:pt x="1137731" y="403815"/>
                  <a:pt x="1139527" y="408306"/>
                  <a:pt x="1141324" y="413247"/>
                </a:cubicBezTo>
                <a:cubicBezTo>
                  <a:pt x="1143121" y="417739"/>
                  <a:pt x="1145367" y="422680"/>
                  <a:pt x="1147163" y="427620"/>
                </a:cubicBezTo>
                <a:cubicBezTo>
                  <a:pt x="1148960" y="432561"/>
                  <a:pt x="1150757" y="437951"/>
                  <a:pt x="1152553" y="443341"/>
                </a:cubicBezTo>
                <a:cubicBezTo>
                  <a:pt x="1152104" y="443341"/>
                  <a:pt x="1151655" y="444239"/>
                  <a:pt x="1149858" y="440646"/>
                </a:cubicBezTo>
                <a:cubicBezTo>
                  <a:pt x="1160189" y="467596"/>
                  <a:pt x="1170071" y="500385"/>
                  <a:pt x="1175460" y="533174"/>
                </a:cubicBezTo>
                <a:lnTo>
                  <a:pt x="1168017" y="514950"/>
                </a:lnTo>
                <a:lnTo>
                  <a:pt x="1176086" y="567817"/>
                </a:lnTo>
                <a:cubicBezTo>
                  <a:pt x="1178048" y="587144"/>
                  <a:pt x="1179054" y="606754"/>
                  <a:pt x="1179054" y="626600"/>
                </a:cubicBezTo>
                <a:cubicBezTo>
                  <a:pt x="1179054" y="705981"/>
                  <a:pt x="1162966" y="781604"/>
                  <a:pt x="1133873" y="850388"/>
                </a:cubicBezTo>
                <a:lnTo>
                  <a:pt x="1127039" y="864575"/>
                </a:lnTo>
                <a:lnTo>
                  <a:pt x="1124649" y="872292"/>
                </a:lnTo>
                <a:cubicBezTo>
                  <a:pt x="1123470" y="876784"/>
                  <a:pt x="1123582" y="878581"/>
                  <a:pt x="1125603" y="876334"/>
                </a:cubicBezTo>
                <a:cubicBezTo>
                  <a:pt x="1128298" y="872741"/>
                  <a:pt x="1132341" y="864207"/>
                  <a:pt x="1136833" y="852978"/>
                </a:cubicBezTo>
                <a:cubicBezTo>
                  <a:pt x="1139078" y="847139"/>
                  <a:pt x="1141324" y="840850"/>
                  <a:pt x="1143570" y="834113"/>
                </a:cubicBezTo>
                <a:cubicBezTo>
                  <a:pt x="1144918" y="830520"/>
                  <a:pt x="1146265" y="827375"/>
                  <a:pt x="1147163" y="823333"/>
                </a:cubicBezTo>
                <a:cubicBezTo>
                  <a:pt x="1148062" y="819740"/>
                  <a:pt x="1149409" y="816147"/>
                  <a:pt x="1150308" y="812104"/>
                </a:cubicBezTo>
                <a:cubicBezTo>
                  <a:pt x="1151206" y="810307"/>
                  <a:pt x="1152104" y="808511"/>
                  <a:pt x="1153002" y="806265"/>
                </a:cubicBezTo>
                <a:cubicBezTo>
                  <a:pt x="1146714" y="826028"/>
                  <a:pt x="1148062" y="826477"/>
                  <a:pt x="1150308" y="825130"/>
                </a:cubicBezTo>
                <a:cubicBezTo>
                  <a:pt x="1152104" y="823782"/>
                  <a:pt x="1155698" y="820189"/>
                  <a:pt x="1151206" y="832316"/>
                </a:cubicBezTo>
                <a:cubicBezTo>
                  <a:pt x="1139527" y="863758"/>
                  <a:pt x="1125603" y="894750"/>
                  <a:pt x="1108086" y="923946"/>
                </a:cubicBezTo>
                <a:cubicBezTo>
                  <a:pt x="1090569" y="953591"/>
                  <a:pt x="1071255" y="980540"/>
                  <a:pt x="1050593" y="1005244"/>
                </a:cubicBezTo>
                <a:cubicBezTo>
                  <a:pt x="1045203" y="1011532"/>
                  <a:pt x="1040262" y="1017821"/>
                  <a:pt x="1034872" y="1023211"/>
                </a:cubicBezTo>
                <a:cubicBezTo>
                  <a:pt x="1029482" y="1029050"/>
                  <a:pt x="1024093" y="1034889"/>
                  <a:pt x="1018253" y="1040728"/>
                </a:cubicBezTo>
                <a:cubicBezTo>
                  <a:pt x="1012414" y="1046118"/>
                  <a:pt x="1007024" y="1051957"/>
                  <a:pt x="1001185" y="1057347"/>
                </a:cubicBezTo>
                <a:cubicBezTo>
                  <a:pt x="995346" y="1062737"/>
                  <a:pt x="989507" y="1067678"/>
                  <a:pt x="983668" y="1073068"/>
                </a:cubicBezTo>
                <a:cubicBezTo>
                  <a:pt x="959862" y="1093729"/>
                  <a:pt x="934260" y="1112594"/>
                  <a:pt x="907310" y="1129663"/>
                </a:cubicBezTo>
                <a:cubicBezTo>
                  <a:pt x="879911" y="1146731"/>
                  <a:pt x="850715" y="1161553"/>
                  <a:pt x="819274" y="1175028"/>
                </a:cubicBezTo>
                <a:cubicBezTo>
                  <a:pt x="813884" y="1177274"/>
                  <a:pt x="808494" y="1179969"/>
                  <a:pt x="802655" y="1181765"/>
                </a:cubicBezTo>
                <a:cubicBezTo>
                  <a:pt x="771663" y="1193444"/>
                  <a:pt x="740671" y="1201978"/>
                  <a:pt x="709229" y="1207817"/>
                </a:cubicBezTo>
                <a:cubicBezTo>
                  <a:pt x="693508" y="1210961"/>
                  <a:pt x="677788" y="1212757"/>
                  <a:pt x="661617" y="1214554"/>
                </a:cubicBezTo>
                <a:cubicBezTo>
                  <a:pt x="653533" y="1215004"/>
                  <a:pt x="645448" y="1215902"/>
                  <a:pt x="637812" y="1216351"/>
                </a:cubicBezTo>
                <a:cubicBezTo>
                  <a:pt x="629727" y="1216800"/>
                  <a:pt x="621642" y="1216800"/>
                  <a:pt x="613557" y="1216800"/>
                </a:cubicBezTo>
                <a:cubicBezTo>
                  <a:pt x="617599" y="1216351"/>
                  <a:pt x="622091" y="1215452"/>
                  <a:pt x="626134" y="1214554"/>
                </a:cubicBezTo>
                <a:cubicBezTo>
                  <a:pt x="574480" y="1215902"/>
                  <a:pt x="522377" y="1211410"/>
                  <a:pt x="471172" y="1200630"/>
                </a:cubicBezTo>
                <a:cubicBezTo>
                  <a:pt x="408739" y="1188503"/>
                  <a:pt x="348101" y="1165146"/>
                  <a:pt x="291507" y="1132357"/>
                </a:cubicBezTo>
                <a:cubicBezTo>
                  <a:pt x="234912" y="1099119"/>
                  <a:pt x="183259" y="1056000"/>
                  <a:pt x="139241" y="1002999"/>
                </a:cubicBezTo>
                <a:cubicBezTo>
                  <a:pt x="104880" y="961227"/>
                  <a:pt x="76582" y="915412"/>
                  <a:pt x="54538" y="866691"/>
                </a:cubicBezTo>
                <a:lnTo>
                  <a:pt x="43312" y="838759"/>
                </a:lnTo>
                <a:lnTo>
                  <a:pt x="41772" y="833215"/>
                </a:lnTo>
                <a:lnTo>
                  <a:pt x="38628" y="823333"/>
                </a:lnTo>
                <a:cubicBezTo>
                  <a:pt x="36382" y="817045"/>
                  <a:pt x="34137" y="810307"/>
                  <a:pt x="31890" y="804019"/>
                </a:cubicBezTo>
                <a:lnTo>
                  <a:pt x="27890" y="790785"/>
                </a:lnTo>
                <a:lnTo>
                  <a:pt x="20946" y="763555"/>
                </a:lnTo>
                <a:lnTo>
                  <a:pt x="14787" y="734563"/>
                </a:lnTo>
                <a:lnTo>
                  <a:pt x="10331" y="706551"/>
                </a:lnTo>
                <a:cubicBezTo>
                  <a:pt x="9432" y="699813"/>
                  <a:pt x="8534" y="693525"/>
                  <a:pt x="8085" y="686788"/>
                </a:cubicBezTo>
                <a:cubicBezTo>
                  <a:pt x="7636" y="680050"/>
                  <a:pt x="7187" y="673762"/>
                  <a:pt x="6737" y="667024"/>
                </a:cubicBezTo>
                <a:cubicBezTo>
                  <a:pt x="6288" y="663880"/>
                  <a:pt x="6288" y="660736"/>
                  <a:pt x="5839" y="657143"/>
                </a:cubicBezTo>
                <a:cubicBezTo>
                  <a:pt x="5839" y="653998"/>
                  <a:pt x="5839" y="650855"/>
                  <a:pt x="5390" y="647261"/>
                </a:cubicBezTo>
                <a:cubicBezTo>
                  <a:pt x="4941" y="640973"/>
                  <a:pt x="4941" y="634235"/>
                  <a:pt x="4492" y="627947"/>
                </a:cubicBezTo>
                <a:cubicBezTo>
                  <a:pt x="4042" y="602569"/>
                  <a:pt x="5053" y="577866"/>
                  <a:pt x="6850" y="554340"/>
                </a:cubicBezTo>
                <a:lnTo>
                  <a:pt x="13573" y="491106"/>
                </a:lnTo>
                <a:lnTo>
                  <a:pt x="13475" y="491402"/>
                </a:lnTo>
                <a:cubicBezTo>
                  <a:pt x="5839" y="529580"/>
                  <a:pt x="1796" y="567310"/>
                  <a:pt x="1347" y="604591"/>
                </a:cubicBezTo>
                <a:cubicBezTo>
                  <a:pt x="1572" y="565738"/>
                  <a:pt x="5390" y="526436"/>
                  <a:pt x="13419" y="487359"/>
                </a:cubicBezTo>
                <a:lnTo>
                  <a:pt x="19982" y="466989"/>
                </a:lnTo>
                <a:lnTo>
                  <a:pt x="16264" y="481383"/>
                </a:lnTo>
                <a:lnTo>
                  <a:pt x="17012" y="479330"/>
                </a:lnTo>
                <a:cubicBezTo>
                  <a:pt x="17854" y="477253"/>
                  <a:pt x="18640" y="475232"/>
                  <a:pt x="19763" y="471189"/>
                </a:cubicBezTo>
                <a:cubicBezTo>
                  <a:pt x="27399" y="441544"/>
                  <a:pt x="38179" y="412798"/>
                  <a:pt x="49408" y="385848"/>
                </a:cubicBezTo>
                <a:cubicBezTo>
                  <a:pt x="60637" y="358898"/>
                  <a:pt x="73663" y="333745"/>
                  <a:pt x="85790" y="309939"/>
                </a:cubicBezTo>
                <a:cubicBezTo>
                  <a:pt x="85116" y="309603"/>
                  <a:pt x="93033" y="297138"/>
                  <a:pt x="94381" y="293580"/>
                </a:cubicBezTo>
                <a:lnTo>
                  <a:pt x="93052" y="293760"/>
                </a:lnTo>
                <a:lnTo>
                  <a:pt x="72484" y="328335"/>
                </a:lnTo>
                <a:lnTo>
                  <a:pt x="38328" y="410046"/>
                </a:lnTo>
                <a:lnTo>
                  <a:pt x="50755" y="371475"/>
                </a:lnTo>
                <a:cubicBezTo>
                  <a:pt x="57942" y="355755"/>
                  <a:pt x="68272" y="331050"/>
                  <a:pt x="76357" y="315330"/>
                </a:cubicBezTo>
                <a:cubicBezTo>
                  <a:pt x="97019" y="275354"/>
                  <a:pt x="123969" y="236726"/>
                  <a:pt x="156308" y="201242"/>
                </a:cubicBezTo>
                <a:cubicBezTo>
                  <a:pt x="160351" y="197200"/>
                  <a:pt x="163944" y="192259"/>
                  <a:pt x="168436" y="188216"/>
                </a:cubicBezTo>
                <a:cubicBezTo>
                  <a:pt x="172928" y="184174"/>
                  <a:pt x="176970" y="179683"/>
                  <a:pt x="181462" y="175640"/>
                </a:cubicBezTo>
                <a:lnTo>
                  <a:pt x="188199" y="169351"/>
                </a:lnTo>
                <a:lnTo>
                  <a:pt x="194937" y="163513"/>
                </a:lnTo>
                <a:cubicBezTo>
                  <a:pt x="199878" y="159470"/>
                  <a:pt x="204369" y="155428"/>
                  <a:pt x="208861" y="151385"/>
                </a:cubicBezTo>
                <a:cubicBezTo>
                  <a:pt x="213352" y="147343"/>
                  <a:pt x="218293" y="143749"/>
                  <a:pt x="223234" y="139707"/>
                </a:cubicBezTo>
                <a:cubicBezTo>
                  <a:pt x="228175" y="136113"/>
                  <a:pt x="233116" y="132071"/>
                  <a:pt x="238056" y="128478"/>
                </a:cubicBezTo>
                <a:cubicBezTo>
                  <a:pt x="248387" y="121740"/>
                  <a:pt x="258269" y="114105"/>
                  <a:pt x="268599" y="107816"/>
                </a:cubicBezTo>
                <a:lnTo>
                  <a:pt x="261330" y="113555"/>
                </a:lnTo>
                <a:lnTo>
                  <a:pt x="311383" y="80922"/>
                </a:lnTo>
                <a:cubicBezTo>
                  <a:pt x="332157" y="69076"/>
                  <a:pt x="353716" y="58408"/>
                  <a:pt x="375950" y="48976"/>
                </a:cubicBezTo>
                <a:cubicBezTo>
                  <a:pt x="419968" y="30111"/>
                  <a:pt x="466681" y="16187"/>
                  <a:pt x="515190" y="8551"/>
                </a:cubicBezTo>
                <a:cubicBezTo>
                  <a:pt x="539221" y="4508"/>
                  <a:pt x="563700" y="1926"/>
                  <a:pt x="588460" y="747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52E7E3C-A4A3-4FAD-9582-CC81AB1775B0}"/>
              </a:ext>
            </a:extLst>
          </p:cNvPr>
          <p:cNvSpPr txBox="1"/>
          <p:nvPr/>
        </p:nvSpPr>
        <p:spPr>
          <a:xfrm>
            <a:off x="6540599" y="3256597"/>
            <a:ext cx="35450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Creativity &amp; Innovation </a:t>
            </a:r>
            <a:r>
              <a:rPr lang="en-GB" sz="2000" b="1" i="0" dirty="0">
                <a:solidFill>
                  <a:srgbClr val="000000"/>
                </a:solidFill>
                <a:effectLst/>
              </a:rPr>
              <a:t>fall hand in hand with each other.</a:t>
            </a:r>
            <a:endParaRPr lang="en-GB" sz="2000" b="1" dirty="0"/>
          </a:p>
        </p:txBody>
      </p:sp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0B1E444-28B9-4B3A-90ED-A4F1F2717F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83694" y="16165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756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876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6DD96D-AE6B-4510-AB07-9FB57F3620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dirty="0">
                <a:latin typeface="+mn-lt"/>
              </a:rPr>
              <a:t>Where do ideas come from?</a:t>
            </a:r>
            <a:br>
              <a:rPr lang="en-GB" b="1" dirty="0"/>
            </a:br>
            <a:r>
              <a:rPr lang="en-GB" sz="2400" b="1" dirty="0">
                <a:solidFill>
                  <a:srgbClr val="FF0000"/>
                </a:solidFill>
              </a:rPr>
              <a:t>Week 3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FF11BF-82A1-4F24-8B2B-672B6BFF98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56364" y="1470477"/>
            <a:ext cx="4515241" cy="440421"/>
          </a:xfrm>
        </p:spPr>
        <p:txBody>
          <a:bodyPr/>
          <a:lstStyle/>
          <a:p>
            <a:pPr marL="0" indent="0">
              <a:buNone/>
            </a:pPr>
            <a:r>
              <a:rPr lang="en-GB" sz="2000" b="1" i="0" dirty="0">
                <a:solidFill>
                  <a:srgbClr val="373A3C"/>
                </a:solidFill>
                <a:effectLst/>
              </a:rPr>
              <a:t>'Six Hats' Thinking </a:t>
            </a:r>
            <a:r>
              <a:rPr lang="en-GB" sz="2000" i="0" dirty="0">
                <a:effectLst/>
              </a:rPr>
              <a:t>(De Bono, 1985)</a:t>
            </a:r>
            <a:endParaRPr lang="en-GB" sz="2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DD7207-27C6-4785-8D8C-56C79EA2151C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9598" y="1690688"/>
            <a:ext cx="5248519" cy="393638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2334BF7-C3A0-494A-9DE4-69F60E0BAB6E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819145" y="1910898"/>
            <a:ext cx="4171950" cy="2905125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070D9AF-2BCB-4A53-8AD4-FF2A958EC16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3188.7188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81495" y="6032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87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74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465F1-3CB6-46A4-98CC-99DB349AA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dirty="0">
                <a:latin typeface="+mn-lt"/>
              </a:rPr>
              <a:t>Models of Innovation. </a:t>
            </a:r>
            <a:br>
              <a:rPr lang="en-GB" dirty="0"/>
            </a:br>
            <a:r>
              <a:rPr lang="en-GB" sz="2000" b="1" dirty="0">
                <a:solidFill>
                  <a:srgbClr val="FF0000"/>
                </a:solidFill>
                <a:latin typeface="+mn-lt"/>
              </a:rPr>
              <a:t>Week 4</a:t>
            </a:r>
            <a:endParaRPr lang="en-GB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3D7F4E-7F6C-45C7-BF91-1FD506E607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80297" y="2965706"/>
            <a:ext cx="5473503" cy="132556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2000" b="1" i="1" dirty="0">
                <a:solidFill>
                  <a:srgbClr val="282828"/>
                </a:solidFill>
              </a:rPr>
              <a:t>I</a:t>
            </a:r>
            <a:r>
              <a:rPr lang="en-GB" sz="2000" b="1" i="1" dirty="0">
                <a:solidFill>
                  <a:srgbClr val="282828"/>
                </a:solidFill>
                <a:effectLst/>
              </a:rPr>
              <a:t>nnovation Strategy Models Are Needed</a:t>
            </a:r>
          </a:p>
          <a:p>
            <a:pPr marL="0" indent="0" algn="ctr">
              <a:buNone/>
            </a:pPr>
            <a:r>
              <a:rPr lang="en-GB" sz="2000" b="1" i="1" dirty="0">
                <a:solidFill>
                  <a:srgbClr val="282828"/>
                </a:solidFill>
                <a:effectLst/>
              </a:rPr>
              <a:t>It's the only way to make informed trade-offs and choose the best practices.</a:t>
            </a:r>
          </a:p>
          <a:p>
            <a:pPr marL="0" indent="0" algn="ctr">
              <a:buNone/>
            </a:pPr>
            <a:r>
              <a:rPr lang="en-GB" sz="2000" b="1" i="1" dirty="0">
                <a:effectLst/>
              </a:rPr>
              <a:t> </a:t>
            </a:r>
            <a:r>
              <a:rPr lang="en-GB" sz="2000" b="0" dirty="0">
                <a:effectLst/>
              </a:rPr>
              <a:t>(Pisano,2015)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10" descr="Business Innovation Clip Art (Page 1) - Line.17QQ.com">
            <a:extLst>
              <a:ext uri="{FF2B5EF4-FFF2-40B4-BE49-F238E27FC236}">
                <a16:creationId xmlns:a16="http://schemas.microsoft.com/office/drawing/2014/main" id="{B0069250-7FB1-4BE9-8C8E-8D6B9F6D50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4" r="7178"/>
          <a:stretch/>
        </p:blipFill>
        <p:spPr bwMode="auto">
          <a:xfrm>
            <a:off x="0" y="2391507"/>
            <a:ext cx="4869393" cy="3799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735F2DA-5588-469B-B46D-9E36CCF6E2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40548" y="17645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640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81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D06B5D-2169-4AFE-A576-A154A2E676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dirty="0">
                <a:latin typeface="+mn-lt"/>
              </a:rPr>
              <a:t>Innovated Organisations. </a:t>
            </a:r>
            <a:br>
              <a:rPr lang="en-GB" b="1" dirty="0"/>
            </a:br>
            <a:r>
              <a:rPr lang="en-GB" sz="2000" b="1" dirty="0">
                <a:solidFill>
                  <a:srgbClr val="FF0000"/>
                </a:solidFill>
                <a:latin typeface="+mn-lt"/>
              </a:rPr>
              <a:t>Week 5</a:t>
            </a:r>
            <a:endParaRPr lang="en-GB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4" name="Picture 16" descr="HR Magazine - Flexible working: the best of the bunch">
            <a:extLst>
              <a:ext uri="{FF2B5EF4-FFF2-40B4-BE49-F238E27FC236}">
                <a16:creationId xmlns:a16="http://schemas.microsoft.com/office/drawing/2014/main" id="{4A7FF04F-F930-45FC-8767-7249F5D788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EFB"/>
              </a:clrFrom>
              <a:clrTo>
                <a:srgbClr val="FFFE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08184"/>
            <a:ext cx="4487594" cy="4349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743EB36F-9732-4F3D-AA74-305BC1795DC6}"/>
              </a:ext>
            </a:extLst>
          </p:cNvPr>
          <p:cNvSpPr>
            <a:spLocks noGrp="1" noChangeAspect="1" noChangeArrowheads="1"/>
          </p:cNvSpPr>
          <p:nvPr>
            <p:ph idx="1"/>
          </p:nvPr>
        </p:nvSpPr>
        <p:spPr bwMode="auto">
          <a:xfrm>
            <a:off x="7607821" y="4825748"/>
            <a:ext cx="3634315" cy="677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indent="0">
              <a:buNone/>
            </a:pPr>
            <a:r>
              <a:rPr lang="en-GB" sz="2000" b="1" dirty="0"/>
              <a:t>Lewin’s Force Field Analysis</a:t>
            </a:r>
            <a:r>
              <a:rPr lang="en-GB" sz="2000" dirty="0"/>
              <a:t> (1940)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E1225F9-F29E-43E4-BB07-D64E32881B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58835" y="1473713"/>
            <a:ext cx="4732285" cy="3352035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1732BCF-ADA4-4481-8A21-C00C592A1B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32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942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61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426A1-C00E-4218-9804-47473BE95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5300" b="1" dirty="0">
                <a:latin typeface="+mn-lt"/>
              </a:rPr>
              <a:t>Leadership Styles.</a:t>
            </a:r>
            <a:br>
              <a:rPr lang="en-GB" sz="5300" b="1" dirty="0">
                <a:latin typeface="+mn-lt"/>
              </a:rPr>
            </a:br>
            <a:r>
              <a:rPr lang="en-GB" sz="2200" b="1" dirty="0">
                <a:solidFill>
                  <a:srgbClr val="FF0000"/>
                </a:solidFill>
                <a:latin typeface="+mn-lt"/>
              </a:rPr>
              <a:t>Week 6</a:t>
            </a:r>
            <a:br>
              <a:rPr lang="en-GB" sz="3600" dirty="0">
                <a:solidFill>
                  <a:srgbClr val="FF0000"/>
                </a:solidFill>
              </a:rPr>
            </a:br>
            <a:endParaRPr lang="en-GB" dirty="0"/>
          </a:p>
        </p:txBody>
      </p:sp>
      <p:pic>
        <p:nvPicPr>
          <p:cNvPr id="4" name="Picture 14" descr="Leadership Illustrations and Clipart. 235,636 Leadership royalty free  illustrations, drawings and graphics available to search from thousands of  vector EPS clip art providers.">
            <a:extLst>
              <a:ext uri="{FF2B5EF4-FFF2-40B4-BE49-F238E27FC236}">
                <a16:creationId xmlns:a16="http://schemas.microsoft.com/office/drawing/2014/main" id="{C52269BD-DCBB-4474-A5B5-8D1DF4B4C0A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459"/>
          <a:stretch/>
        </p:blipFill>
        <p:spPr bwMode="auto">
          <a:xfrm>
            <a:off x="126609" y="1408051"/>
            <a:ext cx="5808443" cy="269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>
            <a:extLst>
              <a:ext uri="{FF2B5EF4-FFF2-40B4-BE49-F238E27FC236}">
                <a16:creationId xmlns:a16="http://schemas.microsoft.com/office/drawing/2014/main" id="{0FFCCAC6-3995-4C37-9F69-06C407A4EC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1B901"/>
              </a:clrFrom>
              <a:clrTo>
                <a:srgbClr val="F1B901">
                  <a:alpha val="0"/>
                </a:srgbClr>
              </a:clrTo>
            </a:clrChange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13"/>
          <a:stretch/>
        </p:blipFill>
        <p:spPr bwMode="auto">
          <a:xfrm>
            <a:off x="7544972" y="2025431"/>
            <a:ext cx="4342228" cy="4150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0C1BA0-7E9A-4D44-89EB-757A96B32D8F}"/>
              </a:ext>
            </a:extLst>
          </p:cNvPr>
          <p:cNvSpPr txBox="1"/>
          <p:nvPr/>
        </p:nvSpPr>
        <p:spPr>
          <a:xfrm>
            <a:off x="8805561" y="6176035"/>
            <a:ext cx="24161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Baptiste, T. 2009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n-GB" dirty="0"/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B37CE38-10AC-4BA9-8D65-B946C4804B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55791" y="723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10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858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xplosion: 8 Points 4">
            <a:extLst>
              <a:ext uri="{FF2B5EF4-FFF2-40B4-BE49-F238E27FC236}">
                <a16:creationId xmlns:a16="http://schemas.microsoft.com/office/drawing/2014/main" id="{166693AE-1ACA-4746-BB9F-C4C201DC3902}"/>
              </a:ext>
            </a:extLst>
          </p:cNvPr>
          <p:cNvSpPr/>
          <p:nvPr/>
        </p:nvSpPr>
        <p:spPr>
          <a:xfrm>
            <a:off x="7737232" y="0"/>
            <a:ext cx="4346916" cy="6752492"/>
          </a:xfrm>
          <a:prstGeom prst="irregularSeal1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noProof="1">
                <a:solidFill>
                  <a:schemeClr val="accent5">
                    <a:lumMod val="40000"/>
                    <a:lumOff val="60000"/>
                  </a:schemeClr>
                </a:solidFill>
              </a:rPr>
              <a:t>Does Creativity and Innovation Provide a Business Advantage?</a:t>
            </a:r>
            <a:endParaRPr lang="en-GB" sz="2800" b="1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1266" name="Picture 2" descr="E.) Conclusion - French Revolution WebQuest">
            <a:extLst>
              <a:ext uri="{FF2B5EF4-FFF2-40B4-BE49-F238E27FC236}">
                <a16:creationId xmlns:a16="http://schemas.microsoft.com/office/drawing/2014/main" id="{E323D908-516E-4177-9A44-C726D809CB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79"/>
          <a:stretch/>
        </p:blipFill>
        <p:spPr bwMode="auto">
          <a:xfrm>
            <a:off x="0" y="0"/>
            <a:ext cx="4454770" cy="209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C72E369-5D6E-499C-BAF3-38B5BE9D7AB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1356.4308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61295" y="1055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171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18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9144168-BDD1-4662-8A53-189E7D379C06}"/>
              </a:ext>
            </a:extLst>
          </p:cNvPr>
          <p:cNvSpPr txBox="1"/>
          <p:nvPr/>
        </p:nvSpPr>
        <p:spPr>
          <a:xfrm>
            <a:off x="0" y="1"/>
            <a:ext cx="11568333" cy="67252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6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Reference List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1/ Baptiste, T. (2009). Being a Leader and Making Decisions. United States: Facts On File, Incorporated.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2/ BBC, (2020) </a:t>
            </a:r>
            <a:r>
              <a:rPr lang="en-GB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Netflix gets 16 million new sign-ups thanks to lockdown.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https://www.bbc.co.uk/news/business-52376022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21/04/2021)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3/ Davila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T. 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Epstein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M. 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Shelton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R</a:t>
            </a:r>
            <a:r>
              <a:rPr lang="en-GB" sz="1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(2012) </a:t>
            </a:r>
            <a:r>
              <a:rPr lang="en-GB" sz="1400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Making Innovation Work. How to Manage It, Measure It, and Profit from It. </a:t>
            </a:r>
            <a:r>
              <a:rPr lang="en-GB" sz="14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6"/>
              </a:rPr>
              <a:t>Pearson Education</a:t>
            </a:r>
            <a:r>
              <a:rPr lang="en-GB" sz="1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Available at: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https://www.google.co.uk/books/edition/Making_Innovation_Work/F2_S8FFaSKMC?hl=en&amp;gbpv=1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16/04/2021)</a:t>
            </a:r>
            <a:r>
              <a:rPr lang="en-GB" sz="1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4/ De Bono, E. (1985). </a:t>
            </a:r>
            <a:r>
              <a:rPr lang="en-GB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Six thinking hats. 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Boston: Little, Brown.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5/ </a:t>
            </a:r>
            <a:r>
              <a:rPr lang="en-GB" sz="1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Fahrer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 N. (2012). Innovation And Other Useless Things. (</a:t>
            </a:r>
            <a:r>
              <a:rPr lang="en-GB" sz="1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n.p.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): Norman </a:t>
            </a:r>
            <a:r>
              <a:rPr lang="en-GB" sz="1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Fahrer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Available at: </a:t>
            </a:r>
            <a:r>
              <a:rPr lang="en-GB" sz="14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https://www.google.co.uk/books/edition/Innovation_And_Other_Useless_Things/MPSbOerYxzcC?hl=en&amp;gbpv=1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21/04/2021)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6/ Gibbs, G. (1988). Learning by Doing: A Guide to Teaching and Learning Methods. United Kingdom: FEU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7/ Johnston, S (2011) </a:t>
            </a:r>
            <a:r>
              <a:rPr lang="en-GB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Where Good Ideas Come from - The Seven Patterns of Innovation.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USA: Penguin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8/ McKinsey &amp; Company </a:t>
            </a:r>
            <a:r>
              <a:rPr lang="en-GB" sz="1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(2020)</a:t>
            </a:r>
            <a:r>
              <a:rPr lang="en-GB" sz="1400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Innovation in a crisis: Why it is more critical than ever. </a:t>
            </a:r>
            <a:r>
              <a:rPr lang="en-GB" sz="1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</a:t>
            </a:r>
            <a:r>
              <a:rPr lang="en-GB" sz="1400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u="sng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9"/>
              </a:rPr>
              <a:t>https://www.mckinsey.com/business-functions/strategy-and-corporate-finance/our-insights/innovation-in-a-crisis-why-it-is-more-critical-than-ever</a:t>
            </a:r>
            <a:r>
              <a:rPr lang="en-GB" sz="1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09/04/2021)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9/ MindTools, (2021) </a:t>
            </a:r>
            <a:r>
              <a:rPr lang="en-GB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Force Field Analysis: Analysing the Pressures For and Against Change.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4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0"/>
              </a:rPr>
              <a:t>https://www.mindtools.com/pages/article/newTED_06.htm#:~:text=Force%20Field%20Analysis%20helps%20you%20to%20think%20about%20the%20pressures,piece%20of%20paper%20or%20whiteboard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(Accessed: 19/04/2021)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10/ Mindtools, (2021) </a:t>
            </a:r>
            <a:r>
              <a:rPr lang="en-GB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Gibbs' Reflective Cycle - Helping People Learn From Experience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1"/>
              </a:rPr>
              <a:t>https://www.mindtools.com/pages/article/reflective-cycle.htm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21/04/2021)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11/ </a:t>
            </a:r>
            <a:r>
              <a:rPr lang="en-GB" sz="1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Naiman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L (2020)</a:t>
            </a:r>
            <a:r>
              <a:rPr lang="en-GB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What is Creativity? (And why is it a crucial factor for business success?)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4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2"/>
              </a:rPr>
              <a:t>https://www.creativityatwork.com/2014/02/17/what-is-creativity/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06/04/2021)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12/ Tidd, J and Bessant, J (2014) Managing Innovation Integrating Technological, Market and Organizational Change. 5</a:t>
            </a:r>
            <a:r>
              <a:rPr lang="en-GB" sz="14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Edn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Chichester: Wiley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13/ Tidd, J. and Bessant, J. (2018), </a:t>
            </a:r>
            <a:r>
              <a:rPr lang="en-GB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Managing Innovation: Integrating Technological, Market and Organizational Change,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6th ed, Chichester: John Wiley.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81054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West Chester Citizens Police Academy Alumni Association | Another major  boost for the UTV Fund!">
            <a:extLst>
              <a:ext uri="{FF2B5EF4-FFF2-40B4-BE49-F238E27FC236}">
                <a16:creationId xmlns:a16="http://schemas.microsoft.com/office/drawing/2014/main" id="{9075CEB1-16AF-40C7-A967-B5BF4532EE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336" y="1192030"/>
            <a:ext cx="5763871" cy="4080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C65DB01-9797-4917-922F-FE294BF342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23374" y="1822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922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7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1610</TotalTime>
  <Words>749</Words>
  <Application>Microsoft Office PowerPoint</Application>
  <PresentationFormat>Widescreen</PresentationFormat>
  <Paragraphs>51</Paragraphs>
  <Slides>13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Does Innovation and Creativity Provide  A Business Advantage?</vt:lpstr>
      <vt:lpstr>PowerPoint Presentation</vt:lpstr>
      <vt:lpstr>PowerPoint Presentation</vt:lpstr>
      <vt:lpstr>Reflection on Learning</vt:lpstr>
      <vt:lpstr>PowerPoint Presentation</vt:lpstr>
      <vt:lpstr>What is Creativity? Week 2 </vt:lpstr>
      <vt:lpstr>Where do ideas come from? Week 3</vt:lpstr>
      <vt:lpstr>Models of Innovation.  Week 4</vt:lpstr>
      <vt:lpstr>Innovated Organisations.  Week 5</vt:lpstr>
      <vt:lpstr>Leadership Styles. Week 6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Does Innovation and Creativity Provide  A business Advantage?</dc:title>
  <dc:creator>koyesh@hotmail.co.uk</dc:creator>
  <cp:lastModifiedBy>koyesh@hotmail.co.uk</cp:lastModifiedBy>
  <cp:revision>66</cp:revision>
  <dcterms:created xsi:type="dcterms:W3CDTF">2021-04-21T12:31:45Z</dcterms:created>
  <dcterms:modified xsi:type="dcterms:W3CDTF">2021-04-22T15:29:51Z</dcterms:modified>
</cp:coreProperties>
</file>