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6" r:id="rId5"/>
    <p:sldId id="257" r:id="rId6"/>
    <p:sldId id="274" r:id="rId7"/>
    <p:sldId id="258" r:id="rId8"/>
    <p:sldId id="259" r:id="rId9"/>
    <p:sldId id="260" r:id="rId10"/>
    <p:sldId id="261" r:id="rId11"/>
    <p:sldId id="271" r:id="rId12"/>
    <p:sldId id="262" r:id="rId13"/>
    <p:sldId id="272" r:id="rId14"/>
    <p:sldId id="263" r:id="rId15"/>
    <p:sldId id="264" r:id="rId16"/>
    <p:sldId id="265" r:id="rId17"/>
    <p:sldId id="266" r:id="rId18"/>
    <p:sldId id="267" r:id="rId19"/>
    <p:sldId id="268" r:id="rId20"/>
    <p:sldId id="269" r:id="rId21"/>
    <p:sldId id="27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7BEB5-B752-4B20-9C59-0AF957814CF6}" type="datetimeFigureOut">
              <a:rPr lang="en-GB" smtClean="0"/>
              <a:t>09/07/2026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084475-EA86-4414-ADE7-5C5F26D8BCE4}" type="slidenum">
              <a:rPr lang="en-GB" smtClean="0"/>
              <a:t>‹#›</a:t>
            </a:fld>
            <a:endParaRPr lang="en-GB"/>
          </a:p>
        </p:txBody>
      </p:sp>
    </p:spTree>
    <p:extLst>
      <p:ext uri="{BB962C8B-B14F-4D97-AF65-F5344CB8AC3E}">
        <p14:creationId xmlns:p14="http://schemas.microsoft.com/office/powerpoint/2010/main" val="3178777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084475-EA86-4414-ADE7-5C5F26D8BCE4}" type="slidenum">
              <a:rPr lang="en-GB" smtClean="0"/>
              <a:t>1</a:t>
            </a:fld>
            <a:endParaRPr lang="en-GB"/>
          </a:p>
        </p:txBody>
      </p:sp>
    </p:spTree>
    <p:extLst>
      <p:ext uri="{BB962C8B-B14F-4D97-AF65-F5344CB8AC3E}">
        <p14:creationId xmlns:p14="http://schemas.microsoft.com/office/powerpoint/2010/main" val="4190036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084475-EA86-4414-ADE7-5C5F26D8BCE4}" type="slidenum">
              <a:rPr lang="en-GB" smtClean="0"/>
              <a:t>2</a:t>
            </a:fld>
            <a:endParaRPr lang="en-GB"/>
          </a:p>
        </p:txBody>
      </p:sp>
    </p:spTree>
    <p:extLst>
      <p:ext uri="{BB962C8B-B14F-4D97-AF65-F5344CB8AC3E}">
        <p14:creationId xmlns:p14="http://schemas.microsoft.com/office/powerpoint/2010/main" val="3046412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084475-EA86-4414-ADE7-5C5F26D8BCE4}" type="slidenum">
              <a:rPr lang="en-GB" smtClean="0"/>
              <a:t>7</a:t>
            </a:fld>
            <a:endParaRPr lang="en-GB"/>
          </a:p>
        </p:txBody>
      </p:sp>
    </p:spTree>
    <p:extLst>
      <p:ext uri="{BB962C8B-B14F-4D97-AF65-F5344CB8AC3E}">
        <p14:creationId xmlns:p14="http://schemas.microsoft.com/office/powerpoint/2010/main" val="4013153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084475-EA86-4414-ADE7-5C5F26D8BCE4}" type="slidenum">
              <a:rPr lang="en-GB" smtClean="0"/>
              <a:t>8</a:t>
            </a:fld>
            <a:endParaRPr lang="en-GB"/>
          </a:p>
        </p:txBody>
      </p:sp>
    </p:spTree>
    <p:extLst>
      <p:ext uri="{BB962C8B-B14F-4D97-AF65-F5344CB8AC3E}">
        <p14:creationId xmlns:p14="http://schemas.microsoft.com/office/powerpoint/2010/main" val="3568688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084475-EA86-4414-ADE7-5C5F26D8BCE4}" type="slidenum">
              <a:rPr lang="en-GB" smtClean="0"/>
              <a:t>11</a:t>
            </a:fld>
            <a:endParaRPr lang="en-GB"/>
          </a:p>
        </p:txBody>
      </p:sp>
    </p:spTree>
    <p:extLst>
      <p:ext uri="{BB962C8B-B14F-4D97-AF65-F5344CB8AC3E}">
        <p14:creationId xmlns:p14="http://schemas.microsoft.com/office/powerpoint/2010/main" val="521537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B74C6-166E-060B-93CA-529BFFADE3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20AD68-C2C2-CE2C-4E71-9DD4C6171B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8753FB-131F-3E0B-D4EB-E4393C6E8D00}"/>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5" name="Footer Placeholder 4">
            <a:extLst>
              <a:ext uri="{FF2B5EF4-FFF2-40B4-BE49-F238E27FC236}">
                <a16:creationId xmlns:a16="http://schemas.microsoft.com/office/drawing/2014/main" id="{B0F6E095-CAE5-18E0-2647-7911AAA2BA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340EF2-0288-482A-5188-C0A6E660A51B}"/>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2859458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3A16A-4885-6E5B-7382-7B30E1ECF0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51BF32-5665-E72D-E529-196402EA3D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DDEEEC-8946-A44C-5618-0ECAD828F731}"/>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5" name="Footer Placeholder 4">
            <a:extLst>
              <a:ext uri="{FF2B5EF4-FFF2-40B4-BE49-F238E27FC236}">
                <a16:creationId xmlns:a16="http://schemas.microsoft.com/office/drawing/2014/main" id="{1202243E-8572-15D7-60B9-E0BEA5CD1A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27AD31-92F3-F5FE-C2E1-9507C7AD7769}"/>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1885817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DB907-33CA-D05A-6723-93B41F2DEF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D4DE40-F1D0-CF9F-B9CB-124EBBB56EC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BC23E1-E076-4C66-EE1A-B883CC5181F6}"/>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5" name="Footer Placeholder 4">
            <a:extLst>
              <a:ext uri="{FF2B5EF4-FFF2-40B4-BE49-F238E27FC236}">
                <a16:creationId xmlns:a16="http://schemas.microsoft.com/office/drawing/2014/main" id="{0A726F33-04FC-0CE8-BDC1-3A4D8378B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C575E2-940F-69E7-F139-C6561C6F0420}"/>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118535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A2DD7-4427-46BF-3FCD-E141059E75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2B5B7A-221E-3F5D-6FEF-49DBD55260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3B0AC6-2C17-4EF3-CBAC-05E5083B80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8DD745-5113-4B5D-6610-4F7AE47E4D89}"/>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6" name="Footer Placeholder 5">
            <a:extLst>
              <a:ext uri="{FF2B5EF4-FFF2-40B4-BE49-F238E27FC236}">
                <a16:creationId xmlns:a16="http://schemas.microsoft.com/office/drawing/2014/main" id="{FAE18DE0-698D-586B-F925-3925B18103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ACEC14-CE50-5750-F4C0-10D5EA64F040}"/>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1125727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A9CEA-7B17-6B51-B7CB-1C79D7E38F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6CFFD5-601B-A820-FB28-B2DB70DBD1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88FF36-9FA3-995A-580D-91CCAC728E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7F3AE3-9C16-E789-358B-6D8B9FAADC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97870F-233F-70E9-2AB7-3668DAC7DB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ED2511-C26F-930B-FDF0-F31406DFD638}"/>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8" name="Footer Placeholder 7">
            <a:extLst>
              <a:ext uri="{FF2B5EF4-FFF2-40B4-BE49-F238E27FC236}">
                <a16:creationId xmlns:a16="http://schemas.microsoft.com/office/drawing/2014/main" id="{10A751FA-4C71-CDB4-4C11-1E801C34B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DBABAD-03F7-14C8-BC25-6DCF838AB3D0}"/>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2312094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754A-8FEB-0EC8-8876-76CE7062D0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77C237-F397-A65D-88AD-4F5E7D2C6328}"/>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4" name="Footer Placeholder 3">
            <a:extLst>
              <a:ext uri="{FF2B5EF4-FFF2-40B4-BE49-F238E27FC236}">
                <a16:creationId xmlns:a16="http://schemas.microsoft.com/office/drawing/2014/main" id="{CD66B5CB-C417-811E-EBDD-4D8942A002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125CC0-2E4C-3608-C81F-AEC5DE6AAC63}"/>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363312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3C518D-B045-C527-A2D1-897A58A8DA72}"/>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3" name="Footer Placeholder 2">
            <a:extLst>
              <a:ext uri="{FF2B5EF4-FFF2-40B4-BE49-F238E27FC236}">
                <a16:creationId xmlns:a16="http://schemas.microsoft.com/office/drawing/2014/main" id="{138AA31F-A3DE-32ED-DCF2-3ACFE7A135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2D805E-8FD1-57AE-90BF-1BCB532777B2}"/>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577572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19829-7B48-2883-9B5D-8B9AF95255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DE87D9-07D9-784E-0155-8DB12DBC36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2D3673-CB5C-24A4-CCDC-F56E35944E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451B90-E83F-3B5C-A7F5-69D5D0743E7F}"/>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6" name="Footer Placeholder 5">
            <a:extLst>
              <a:ext uri="{FF2B5EF4-FFF2-40B4-BE49-F238E27FC236}">
                <a16:creationId xmlns:a16="http://schemas.microsoft.com/office/drawing/2014/main" id="{DF8AA7E5-EA8E-0325-F318-E97FF4A70E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686B9C-E842-793F-20C4-710085F1B017}"/>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1263022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B1186-1B06-6A64-7B04-F3CCBD9BEB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882241-5316-ED4F-265A-63F625B996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4BC084-315C-97B8-EE38-AC740C3D5D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5FFB6F-8331-E827-CE63-93AEE32B20FF}"/>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6" name="Footer Placeholder 5">
            <a:extLst>
              <a:ext uri="{FF2B5EF4-FFF2-40B4-BE49-F238E27FC236}">
                <a16:creationId xmlns:a16="http://schemas.microsoft.com/office/drawing/2014/main" id="{0D8A6447-FFDD-D6DE-9E95-C4CD20D966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1B061-919C-5C4A-8FA9-08F177E538E8}"/>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4141638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4DE45-4FA8-31C9-08CF-D5B6B6CC7D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A435BA-3578-CC16-615A-6FE886A188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42A3BF-8D78-2435-0487-4291961AA68C}"/>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5" name="Footer Placeholder 4">
            <a:extLst>
              <a:ext uri="{FF2B5EF4-FFF2-40B4-BE49-F238E27FC236}">
                <a16:creationId xmlns:a16="http://schemas.microsoft.com/office/drawing/2014/main" id="{46BC62ED-E836-5485-96D1-65D7AA3650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0DB83D-1F05-FB89-DAA9-EAE8AA574C81}"/>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692683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FF4BB5-E2D6-EDDF-0DAF-C4361A11BA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7EADE4-70A6-703C-37F1-9D9110CEA2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9F3021-A2D0-4E7A-8FDA-6F194B72AF60}"/>
              </a:ext>
            </a:extLst>
          </p:cNvPr>
          <p:cNvSpPr>
            <a:spLocks noGrp="1"/>
          </p:cNvSpPr>
          <p:nvPr>
            <p:ph type="dt" sz="half" idx="10"/>
          </p:nvPr>
        </p:nvSpPr>
        <p:spPr/>
        <p:txBody>
          <a:bodyPr/>
          <a:lstStyle/>
          <a:p>
            <a:fld id="{34045C13-AD0B-4972-86DE-46C65702D15B}" type="datetimeFigureOut">
              <a:rPr lang="en-GB" smtClean="0"/>
              <a:t>09/07/2026</a:t>
            </a:fld>
            <a:endParaRPr lang="en-GB"/>
          </a:p>
        </p:txBody>
      </p:sp>
      <p:sp>
        <p:nvSpPr>
          <p:cNvPr id="5" name="Footer Placeholder 4">
            <a:extLst>
              <a:ext uri="{FF2B5EF4-FFF2-40B4-BE49-F238E27FC236}">
                <a16:creationId xmlns:a16="http://schemas.microsoft.com/office/drawing/2014/main" id="{86A7599B-9765-EE4E-569F-100BE6B1D5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0C0099-0487-C8A7-C43E-BA5AF19A7F00}"/>
              </a:ext>
            </a:extLst>
          </p:cNvPr>
          <p:cNvSpPr>
            <a:spLocks noGrp="1"/>
          </p:cNvSpPr>
          <p:nvPr>
            <p:ph type="sldNum" sz="quarter" idx="12"/>
          </p:nvPr>
        </p:nvSpPr>
        <p:spPr/>
        <p:txBody>
          <a:bodyPr/>
          <a:lstStyle/>
          <a:p>
            <a:fld id="{4D223EA7-A5AD-4402-B2A2-E0C28164137E}" type="slidenum">
              <a:rPr lang="en-GB" smtClean="0"/>
              <a:t>‹#›</a:t>
            </a:fld>
            <a:endParaRPr lang="en-GB"/>
          </a:p>
        </p:txBody>
      </p:sp>
    </p:spTree>
    <p:extLst>
      <p:ext uri="{BB962C8B-B14F-4D97-AF65-F5344CB8AC3E}">
        <p14:creationId xmlns:p14="http://schemas.microsoft.com/office/powerpoint/2010/main" val="369970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C8B084-1CAB-398E-113C-18C8B760FB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D17E-4F96-1D07-36A0-3279A1AC75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0CF477-B6B5-C7A9-D132-7468C01BF2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045C13-AD0B-4972-86DE-46C65702D15B}" type="datetimeFigureOut">
              <a:rPr lang="en-GB" smtClean="0"/>
              <a:t>09/07/2026</a:t>
            </a:fld>
            <a:endParaRPr lang="en-GB"/>
          </a:p>
        </p:txBody>
      </p:sp>
      <p:sp>
        <p:nvSpPr>
          <p:cNvPr id="5" name="Footer Placeholder 4">
            <a:extLst>
              <a:ext uri="{FF2B5EF4-FFF2-40B4-BE49-F238E27FC236}">
                <a16:creationId xmlns:a16="http://schemas.microsoft.com/office/drawing/2014/main" id="{6A3E4177-3AC6-C58C-D5AF-BC1E11CFBD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4F562E0-863A-240F-AE68-FB6AB669B1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223EA7-A5AD-4402-B2A2-E0C28164137E}" type="slidenum">
              <a:rPr lang="en-GB" smtClean="0"/>
              <a:t>‹#›</a:t>
            </a:fld>
            <a:endParaRPr lang="en-GB"/>
          </a:p>
        </p:txBody>
      </p:sp>
    </p:spTree>
    <p:extLst>
      <p:ext uri="{BB962C8B-B14F-4D97-AF65-F5344CB8AC3E}">
        <p14:creationId xmlns:p14="http://schemas.microsoft.com/office/powerpoint/2010/main" val="212520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corporate.greggs.co.uk/news/"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greggs.com/?utm_source=chatgpt.com"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greggs.com/menu"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reggs.com/menu"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unsplash.com/s/photos/business-office"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unsplash.com/s/photos/working-office?utm_source=chatgpt.com"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images/search/business%20tea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images/search/business%20tea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images/search/business%20team/"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images/search/business%20team/"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unsplash.com/s/photos/working-office?utm_source=chatgpt.co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pexels.com/search/office/"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unsplash.com/s/photos/working-office?utm_source=chatgpt.com"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unsplash.com/s/photos/working-office?utm_source=chatgpt.com"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unsplash.com/s/photos/working-office?utm_source=chatgpt.com"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unsplash.com/s/photos/working-office?utm_source=chatgpt.com"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unsplash.com/s/photos/working-office?utm_source=chatgpt.com"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unsplash.com/s/photos/working-office?utm_source=chatgpt.com"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1CCFA7BE-EB2A-C9B2-88ED-71BE941D7379}"/>
              </a:ext>
            </a:extLst>
          </p:cNvPr>
          <p:cNvPicPr>
            <a:picLocks noChangeAspect="1"/>
          </p:cNvPicPr>
          <p:nvPr/>
        </p:nvPicPr>
        <p:blipFill>
          <a:blip r:embed="rId3">
            <a:extLst>
              <a:ext uri="{28A0092B-C50C-407E-A947-70E740481C1C}">
                <a14:useLocalDpi xmlns:a14="http://schemas.microsoft.com/office/drawing/2010/main" val="0"/>
              </a:ext>
            </a:extLst>
          </a:blip>
          <a:srcRect t="8073" r="1" b="1"/>
          <a:stretch>
            <a:fillRect/>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2645361-76BF-BA5B-D303-BEE3249DA464}"/>
              </a:ext>
            </a:extLst>
          </p:cNvPr>
          <p:cNvSpPr>
            <a:spLocks noGrp="1"/>
          </p:cNvSpPr>
          <p:nvPr>
            <p:ph type="ctrTitle"/>
          </p:nvPr>
        </p:nvSpPr>
        <p:spPr>
          <a:xfrm>
            <a:off x="8292386" y="969397"/>
            <a:ext cx="3633746" cy="1588422"/>
          </a:xfrm>
        </p:spPr>
        <p:txBody>
          <a:bodyPr vert="horz" lIns="91440" tIns="45720" rIns="91440" bIns="45720" rtlCol="0" anchor="b">
            <a:normAutofit fontScale="90000"/>
          </a:bodyPr>
          <a:lstStyle/>
          <a:p>
            <a:pPr algn="l"/>
            <a:r>
              <a:rPr lang="en-US" sz="900" b="1" dirty="0"/>
              <a:t>  </a:t>
            </a:r>
            <a:br>
              <a:rPr lang="en-US" sz="900" b="1" dirty="0"/>
            </a:br>
            <a:br>
              <a:rPr lang="en-US" sz="900" b="1" dirty="0"/>
            </a:br>
            <a:br>
              <a:rPr lang="en-US" sz="900" b="1" dirty="0"/>
            </a:br>
            <a:br>
              <a:rPr lang="en-US" sz="900" b="1" dirty="0"/>
            </a:br>
            <a:br>
              <a:rPr lang="en-US" sz="900" b="1" dirty="0"/>
            </a:br>
            <a:br>
              <a:rPr lang="en-US" sz="900" b="1" dirty="0"/>
            </a:br>
            <a:br>
              <a:rPr lang="en-US" sz="900" b="1" dirty="0"/>
            </a:br>
            <a:br>
              <a:rPr lang="en-US" sz="900" b="1" dirty="0"/>
            </a:br>
            <a:br>
              <a:rPr lang="en-US" sz="900" b="1" dirty="0"/>
            </a:br>
            <a:br>
              <a:rPr lang="en-US" sz="900" dirty="0"/>
            </a:br>
            <a:br>
              <a:rPr lang="en-US" sz="2200" dirty="0"/>
            </a:br>
            <a:br>
              <a:rPr lang="en-US" sz="2400" dirty="0"/>
            </a:br>
            <a:r>
              <a:rPr lang="en-US" sz="2400" b="1" dirty="0"/>
              <a:t>Developing and Managing Individuals and Teams (LCLM5002)</a:t>
            </a:r>
            <a:br>
              <a:rPr lang="en-US" sz="2400" dirty="0"/>
            </a:br>
            <a:r>
              <a:rPr lang="en-US" sz="2400" b="1" dirty="0"/>
              <a:t>Recruitment and Selection During </a:t>
            </a:r>
            <a:r>
              <a:rPr lang="en-US" sz="2400" b="1" dirty="0" err="1"/>
              <a:t>Organisational</a:t>
            </a:r>
            <a:r>
              <a:rPr lang="en-US" sz="2400" b="1" dirty="0"/>
              <a:t> Transformation: Greggs plc</a:t>
            </a:r>
            <a:br>
              <a:rPr lang="en-US" sz="900" b="1" dirty="0"/>
            </a:br>
            <a:endParaRPr lang="en-US" sz="900" dirty="0"/>
          </a:p>
        </p:txBody>
      </p:sp>
      <p:sp>
        <p:nvSpPr>
          <p:cNvPr id="3" name="Subtitle 2">
            <a:extLst>
              <a:ext uri="{FF2B5EF4-FFF2-40B4-BE49-F238E27FC236}">
                <a16:creationId xmlns:a16="http://schemas.microsoft.com/office/drawing/2014/main" id="{3EC889B7-368F-6E1E-1631-9B96873F9F7C}"/>
              </a:ext>
            </a:extLst>
          </p:cNvPr>
          <p:cNvSpPr>
            <a:spLocks noGrp="1"/>
          </p:cNvSpPr>
          <p:nvPr>
            <p:ph type="subTitle" idx="1"/>
          </p:nvPr>
        </p:nvSpPr>
        <p:spPr>
          <a:xfrm>
            <a:off x="8046719" y="2722729"/>
            <a:ext cx="3879413" cy="3165874"/>
          </a:xfrm>
        </p:spPr>
        <p:txBody>
          <a:bodyPr vert="horz" lIns="91440" tIns="45720" rIns="91440" bIns="45720" rtlCol="0">
            <a:normAutofit/>
          </a:bodyPr>
          <a:lstStyle/>
          <a:p>
            <a:pPr algn="l"/>
            <a:r>
              <a:rPr lang="en-US" sz="2200" dirty="0"/>
              <a:t>Student Name: Mariana Priscila Castro Nogueira</a:t>
            </a:r>
            <a:br>
              <a:rPr lang="en-US" sz="2200" dirty="0"/>
            </a:br>
            <a:r>
              <a:rPr lang="en-US" sz="2200" dirty="0"/>
              <a:t>Student Number: 2439864</a:t>
            </a:r>
            <a:br>
              <a:rPr lang="en-US" sz="2200" dirty="0"/>
            </a:br>
            <a:r>
              <a:rPr lang="en-US" sz="2200" dirty="0"/>
              <a:t>Lecturer: Sukhpreet Grewal</a:t>
            </a:r>
            <a:br>
              <a:rPr lang="en-US" sz="2200" dirty="0"/>
            </a:br>
            <a:r>
              <a:rPr lang="en-US" sz="2200" dirty="0"/>
              <a:t>Submission Date: July 2026</a:t>
            </a:r>
          </a:p>
        </p:txBody>
      </p:sp>
      <p:sp>
        <p:nvSpPr>
          <p:cNvPr id="8" name="TextBox 7">
            <a:extLst>
              <a:ext uri="{FF2B5EF4-FFF2-40B4-BE49-F238E27FC236}">
                <a16:creationId xmlns:a16="http://schemas.microsoft.com/office/drawing/2014/main" id="{6EDB432C-8574-9984-5DA9-F8222A62E3E0}"/>
              </a:ext>
            </a:extLst>
          </p:cNvPr>
          <p:cNvSpPr txBox="1"/>
          <p:nvPr/>
        </p:nvSpPr>
        <p:spPr>
          <a:xfrm>
            <a:off x="2819368" y="6509568"/>
            <a:ext cx="6126480" cy="430887"/>
          </a:xfrm>
          <a:prstGeom prst="rect">
            <a:avLst/>
          </a:prstGeom>
          <a:noFill/>
        </p:spPr>
        <p:txBody>
          <a:bodyPr wrap="square">
            <a:spAutoFit/>
          </a:bodyPr>
          <a:lstStyle/>
          <a:p>
            <a:r>
              <a:rPr lang="en-GB" sz="1100" dirty="0"/>
              <a:t>Source: Greggs plc, “News”. Available at: </a:t>
            </a:r>
            <a:r>
              <a:rPr lang="en-GB" sz="1100" dirty="0">
                <a:hlinkClick r:id="rId4"/>
              </a:rPr>
              <a:t>https://corporate.greggs.co.uk/news/</a:t>
            </a:r>
            <a:r>
              <a:rPr lang="en-GB" sz="1100" dirty="0"/>
              <a:t> (accessed 9 July 2026).</a:t>
            </a:r>
          </a:p>
        </p:txBody>
      </p:sp>
    </p:spTree>
    <p:extLst>
      <p:ext uri="{BB962C8B-B14F-4D97-AF65-F5344CB8AC3E}">
        <p14:creationId xmlns:p14="http://schemas.microsoft.com/office/powerpoint/2010/main" val="1518594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F334E-A1E2-742E-07CE-A07480E9C548}"/>
              </a:ext>
            </a:extLst>
          </p:cNvPr>
          <p:cNvSpPr>
            <a:spLocks noGrp="1"/>
          </p:cNvSpPr>
          <p:nvPr>
            <p:ph type="title"/>
          </p:nvPr>
        </p:nvSpPr>
        <p:spPr>
          <a:xfrm>
            <a:off x="598665" y="-80962"/>
            <a:ext cx="6002110" cy="1495425"/>
          </a:xfrm>
        </p:spPr>
        <p:txBody>
          <a:bodyPr>
            <a:normAutofit/>
          </a:bodyPr>
          <a:lstStyle/>
          <a:p>
            <a:r>
              <a:rPr lang="en-GB" sz="4000" b="1" dirty="0"/>
              <a:t>TABLE OF CONTENTS</a:t>
            </a:r>
            <a:br>
              <a:rPr lang="en-GB" sz="4000" b="1" dirty="0"/>
            </a:br>
            <a:endParaRPr lang="en-GB" sz="4000" dirty="0"/>
          </a:p>
        </p:txBody>
      </p:sp>
      <p:sp>
        <p:nvSpPr>
          <p:cNvPr id="3" name="Content Placeholder 2">
            <a:extLst>
              <a:ext uri="{FF2B5EF4-FFF2-40B4-BE49-F238E27FC236}">
                <a16:creationId xmlns:a16="http://schemas.microsoft.com/office/drawing/2014/main" id="{47D05288-6776-5BFC-3903-C61EF2D6BECF}"/>
              </a:ext>
            </a:extLst>
          </p:cNvPr>
          <p:cNvSpPr>
            <a:spLocks noGrp="1"/>
          </p:cNvSpPr>
          <p:nvPr>
            <p:ph idx="1"/>
          </p:nvPr>
        </p:nvSpPr>
        <p:spPr>
          <a:xfrm>
            <a:off x="255655" y="533400"/>
            <a:ext cx="6002110" cy="4495801"/>
          </a:xfrm>
        </p:spPr>
        <p:txBody>
          <a:bodyPr>
            <a:normAutofit fontScale="25000" lnSpcReduction="20000"/>
          </a:bodyPr>
          <a:lstStyle/>
          <a:p>
            <a:pPr marL="0" indent="0">
              <a:buNone/>
            </a:pPr>
            <a:endParaRPr lang="en-GB" sz="7400" dirty="0"/>
          </a:p>
          <a:p>
            <a:r>
              <a:rPr lang="en-GB" sz="7400" b="1" dirty="0"/>
              <a:t>Contents</a:t>
            </a:r>
          </a:p>
          <a:p>
            <a:r>
              <a:rPr lang="en-GB" sz="7400" dirty="0"/>
              <a:t>Introduction </a:t>
            </a:r>
          </a:p>
          <a:p>
            <a:r>
              <a:rPr lang="en-GB" sz="7400" dirty="0"/>
              <a:t>Company Overview </a:t>
            </a:r>
          </a:p>
          <a:p>
            <a:r>
              <a:rPr lang="en-GB" sz="7400" dirty="0"/>
              <a:t>Organisational Transformation </a:t>
            </a:r>
          </a:p>
          <a:p>
            <a:r>
              <a:rPr lang="en-GB" sz="7400" dirty="0"/>
              <a:t>Job Analysis </a:t>
            </a:r>
          </a:p>
          <a:p>
            <a:r>
              <a:rPr lang="en-GB" sz="7400" dirty="0"/>
              <a:t>Job Description </a:t>
            </a:r>
          </a:p>
          <a:p>
            <a:r>
              <a:rPr lang="en-GB" sz="7400" dirty="0"/>
              <a:t>Person Specification </a:t>
            </a:r>
          </a:p>
          <a:p>
            <a:r>
              <a:rPr lang="en-GB" sz="7400" dirty="0"/>
              <a:t>Recruitment and Selection Process </a:t>
            </a:r>
          </a:p>
          <a:p>
            <a:r>
              <a:rPr lang="en-GB" sz="7400" dirty="0"/>
              <a:t>Recruitment Platforms </a:t>
            </a:r>
          </a:p>
          <a:p>
            <a:r>
              <a:rPr lang="en-GB" sz="7400" dirty="0"/>
              <a:t>Selection Methods </a:t>
            </a:r>
          </a:p>
          <a:p>
            <a:r>
              <a:rPr lang="en-GB" sz="7400" dirty="0"/>
              <a:t>Structured Interview </a:t>
            </a:r>
          </a:p>
          <a:p>
            <a:r>
              <a:rPr lang="en-GB" sz="7400" dirty="0"/>
              <a:t>Competency-Based Interview </a:t>
            </a:r>
          </a:p>
          <a:p>
            <a:r>
              <a:rPr lang="en-GB" sz="7400" dirty="0"/>
              <a:t>Panel Interview </a:t>
            </a:r>
          </a:p>
          <a:p>
            <a:r>
              <a:rPr lang="en-GB" sz="7400" dirty="0"/>
              <a:t>Questioning Techniques </a:t>
            </a:r>
          </a:p>
          <a:p>
            <a:r>
              <a:rPr lang="en-GB" sz="7400" dirty="0"/>
              <a:t>Face-to-Face vs Virtual Interviews </a:t>
            </a:r>
          </a:p>
          <a:p>
            <a:r>
              <a:rPr lang="en-GB" sz="7400" dirty="0"/>
              <a:t>Recommendations </a:t>
            </a:r>
          </a:p>
          <a:p>
            <a:r>
              <a:rPr lang="en-GB" sz="7400" dirty="0"/>
              <a:t>Conclusion </a:t>
            </a:r>
          </a:p>
          <a:p>
            <a:r>
              <a:rPr lang="en-GB" sz="7400" dirty="0"/>
              <a:t>References </a:t>
            </a:r>
          </a:p>
          <a:p>
            <a:endParaRPr lang="en-GB" sz="500" b="1" dirty="0"/>
          </a:p>
          <a:p>
            <a:endParaRPr lang="en-GB" sz="500" dirty="0"/>
          </a:p>
        </p:txBody>
      </p:sp>
      <p:pic>
        <p:nvPicPr>
          <p:cNvPr id="5" name="Picture 4">
            <a:extLst>
              <a:ext uri="{FF2B5EF4-FFF2-40B4-BE49-F238E27FC236}">
                <a16:creationId xmlns:a16="http://schemas.microsoft.com/office/drawing/2014/main" id="{A04A0E4F-60F4-6D97-A3AF-D0D1D16EC799}"/>
              </a:ext>
            </a:extLst>
          </p:cNvPr>
          <p:cNvPicPr>
            <a:picLocks noChangeAspect="1"/>
          </p:cNvPicPr>
          <p:nvPr/>
        </p:nvPicPr>
        <p:blipFill>
          <a:blip r:embed="rId3">
            <a:extLst>
              <a:ext uri="{28A0092B-C50C-407E-A947-70E740481C1C}">
                <a14:useLocalDpi xmlns:a14="http://schemas.microsoft.com/office/drawing/2010/main" val="0"/>
              </a:ext>
            </a:extLst>
          </a:blip>
          <a:srcRect l="28658" r="25661" b="1"/>
          <a:stretch>
            <a:fillRect/>
          </a:stretch>
        </p:blipFill>
        <p:spPr>
          <a:xfrm>
            <a:off x="7199440" y="10"/>
            <a:ext cx="4992560" cy="6857990"/>
          </a:xfrm>
          <a:prstGeom prst="rect">
            <a:avLst/>
          </a:prstGeom>
          <a:effectLst/>
        </p:spPr>
      </p:pic>
      <p:sp>
        <p:nvSpPr>
          <p:cNvPr id="6" name="TextBox 5">
            <a:extLst>
              <a:ext uri="{FF2B5EF4-FFF2-40B4-BE49-F238E27FC236}">
                <a16:creationId xmlns:a16="http://schemas.microsoft.com/office/drawing/2014/main" id="{7A51BF94-48A6-F9EB-B1FE-77C4AE3D364F}"/>
              </a:ext>
            </a:extLst>
          </p:cNvPr>
          <p:cNvSpPr txBox="1"/>
          <p:nvPr/>
        </p:nvSpPr>
        <p:spPr>
          <a:xfrm>
            <a:off x="7134606" y="6596380"/>
            <a:ext cx="6094476" cy="261610"/>
          </a:xfrm>
          <a:prstGeom prst="rect">
            <a:avLst/>
          </a:prstGeom>
          <a:noFill/>
        </p:spPr>
        <p:txBody>
          <a:bodyPr wrap="square">
            <a:spAutoFit/>
          </a:bodyPr>
          <a:lstStyle/>
          <a:p>
            <a:r>
              <a:rPr lang="en-GB" sz="1100" dirty="0"/>
              <a:t>Source: Greggs plc. Available at: </a:t>
            </a:r>
            <a:r>
              <a:rPr lang="en-GB" sz="1100" dirty="0">
                <a:hlinkClick r:id="rId4"/>
              </a:rPr>
              <a:t>https://www.greggs.com/</a:t>
            </a:r>
            <a:r>
              <a:rPr lang="en-GB" sz="1100" dirty="0"/>
              <a:t> (accessed 9 July 2026).</a:t>
            </a:r>
          </a:p>
        </p:txBody>
      </p:sp>
    </p:spTree>
    <p:extLst>
      <p:ext uri="{BB962C8B-B14F-4D97-AF65-F5344CB8AC3E}">
        <p14:creationId xmlns:p14="http://schemas.microsoft.com/office/powerpoint/2010/main" val="3924865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ADE56-40AD-7DF7-6E18-44555088572A}"/>
              </a:ext>
            </a:extLst>
          </p:cNvPr>
          <p:cNvSpPr>
            <a:spLocks noGrp="1"/>
          </p:cNvSpPr>
          <p:nvPr>
            <p:ph type="title"/>
          </p:nvPr>
        </p:nvSpPr>
        <p:spPr>
          <a:xfrm>
            <a:off x="452505" y="61556"/>
            <a:ext cx="5157720" cy="967945"/>
          </a:xfrm>
        </p:spPr>
        <p:txBody>
          <a:bodyPr>
            <a:normAutofit fontScale="90000"/>
          </a:bodyPr>
          <a:lstStyle/>
          <a:p>
            <a:r>
              <a:rPr lang="en-GB" dirty="0"/>
              <a:t>INTRODUCTION -</a:t>
            </a:r>
            <a:r>
              <a:rPr lang="en-GB" b="1" dirty="0"/>
              <a:t> </a:t>
            </a:r>
            <a:r>
              <a:rPr lang="en-GB" dirty="0"/>
              <a:t>COMPANY OVERVIEW</a:t>
            </a:r>
          </a:p>
        </p:txBody>
      </p:sp>
      <p:sp>
        <p:nvSpPr>
          <p:cNvPr id="3" name="Content Placeholder 2">
            <a:extLst>
              <a:ext uri="{FF2B5EF4-FFF2-40B4-BE49-F238E27FC236}">
                <a16:creationId xmlns:a16="http://schemas.microsoft.com/office/drawing/2014/main" id="{24BE3956-49C7-D641-E7E2-11BBF05F23E9}"/>
              </a:ext>
            </a:extLst>
          </p:cNvPr>
          <p:cNvSpPr>
            <a:spLocks noGrp="1"/>
          </p:cNvSpPr>
          <p:nvPr>
            <p:ph idx="1"/>
          </p:nvPr>
        </p:nvSpPr>
        <p:spPr>
          <a:xfrm>
            <a:off x="-3048" y="1174801"/>
            <a:ext cx="6525246" cy="5582843"/>
          </a:xfrm>
        </p:spPr>
        <p:txBody>
          <a:bodyPr>
            <a:noAutofit/>
          </a:bodyPr>
          <a:lstStyle/>
          <a:p>
            <a:r>
              <a:rPr lang="en-GB" sz="1700" dirty="0"/>
              <a:t>This presentation evaluates the </a:t>
            </a:r>
            <a:r>
              <a:rPr lang="en-GB" sz="1700" b="1" dirty="0"/>
              <a:t>recruitment</a:t>
            </a:r>
            <a:r>
              <a:rPr lang="en-GB" sz="1700" dirty="0"/>
              <a:t> and </a:t>
            </a:r>
            <a:r>
              <a:rPr lang="en-GB" sz="1700" b="1" dirty="0"/>
              <a:t>selection</a:t>
            </a:r>
            <a:r>
              <a:rPr lang="en-GB" sz="1700" dirty="0"/>
              <a:t> process </a:t>
            </a:r>
            <a:r>
              <a:rPr lang="en-GB" sz="1700" b="1" dirty="0"/>
              <a:t>adopted by Greggs plc </a:t>
            </a:r>
            <a:r>
              <a:rPr lang="en-GB" sz="1700" dirty="0"/>
              <a:t>during a period of </a:t>
            </a:r>
            <a:r>
              <a:rPr lang="en-GB" sz="1700" b="1" dirty="0"/>
              <a:t>organisational transformation.</a:t>
            </a:r>
            <a:r>
              <a:rPr lang="en-GB" sz="1700" dirty="0"/>
              <a:t> As the company expands its digital capabilities and operational efficiency, attracting and selecting employees with the appropriate skills and behaviours has become increasingly important. </a:t>
            </a:r>
            <a:r>
              <a:rPr lang="en-GB" sz="1700" b="1" dirty="0"/>
              <a:t>The presentation examines how effective recruitment practices can support organisational change and concludes by recommending recruitment and selection methods that will help Greggs meet its strategic objectives.</a:t>
            </a:r>
          </a:p>
          <a:p>
            <a:r>
              <a:rPr lang="en-GB" sz="1800" dirty="0"/>
              <a:t>Greggs plc is a popular food-to-go retailer in the UK. The company was founded in 1939 and is based in Newcastle upon Tyne. </a:t>
            </a:r>
          </a:p>
          <a:p>
            <a:r>
              <a:rPr lang="en-GB" sz="1800" dirty="0"/>
              <a:t>Greggs is recognised for offering affordable bakery products, sandwiches and drinks while increasingly investing in digital ordering, delivery partnerships and operational innovation. </a:t>
            </a:r>
          </a:p>
          <a:p>
            <a:r>
              <a:rPr lang="en-GB" sz="1800" dirty="0"/>
              <a:t>The company’s current plans focus on improving customer experience, making operations better and supporting steady growth in the future.</a:t>
            </a:r>
          </a:p>
          <a:p>
            <a:endParaRPr lang="en-GB" sz="1800" dirty="0"/>
          </a:p>
          <a:p>
            <a:endParaRPr lang="en-GB" sz="1700" b="1" dirty="0"/>
          </a:p>
          <a:p>
            <a:endParaRPr lang="en-GB" sz="1700" b="1" dirty="0"/>
          </a:p>
          <a:p>
            <a:endParaRPr lang="en-GB" sz="2200" b="1" dirty="0"/>
          </a:p>
        </p:txBody>
      </p:sp>
      <p:pic>
        <p:nvPicPr>
          <p:cNvPr id="7" name="Picture 6">
            <a:extLst>
              <a:ext uri="{FF2B5EF4-FFF2-40B4-BE49-F238E27FC236}">
                <a16:creationId xmlns:a16="http://schemas.microsoft.com/office/drawing/2014/main" id="{CFF2A993-993D-88F3-237A-35A13156E016}"/>
              </a:ext>
            </a:extLst>
          </p:cNvPr>
          <p:cNvPicPr>
            <a:picLocks noChangeAspect="1"/>
          </p:cNvPicPr>
          <p:nvPr/>
        </p:nvPicPr>
        <p:blipFill>
          <a:blip r:embed="rId2">
            <a:extLst>
              <a:ext uri="{28A0092B-C50C-407E-A947-70E740481C1C}">
                <a14:useLocalDpi xmlns:a14="http://schemas.microsoft.com/office/drawing/2010/main" val="0"/>
              </a:ext>
            </a:extLst>
          </a:blip>
          <a:srcRect l="11800" r="3645"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TextBox 7">
            <a:extLst>
              <a:ext uri="{FF2B5EF4-FFF2-40B4-BE49-F238E27FC236}">
                <a16:creationId xmlns:a16="http://schemas.microsoft.com/office/drawing/2014/main" id="{0C9D6F2A-38A1-6FDE-8A00-0A131C3A3E6F}"/>
              </a:ext>
            </a:extLst>
          </p:cNvPr>
          <p:cNvSpPr txBox="1"/>
          <p:nvPr/>
        </p:nvSpPr>
        <p:spPr>
          <a:xfrm>
            <a:off x="5610225" y="6613206"/>
            <a:ext cx="6121908" cy="261610"/>
          </a:xfrm>
          <a:prstGeom prst="rect">
            <a:avLst/>
          </a:prstGeom>
          <a:noFill/>
        </p:spPr>
        <p:txBody>
          <a:bodyPr wrap="square">
            <a:spAutoFit/>
          </a:bodyPr>
          <a:lstStyle/>
          <a:p>
            <a:r>
              <a:rPr lang="en-GB" sz="1100" dirty="0"/>
              <a:t>Source: Greggs plc, “Menu”. Available at: </a:t>
            </a:r>
            <a:r>
              <a:rPr lang="en-GB" sz="1100" dirty="0">
                <a:hlinkClick r:id="rId3"/>
              </a:rPr>
              <a:t>https://www.greggs.com/menu</a:t>
            </a:r>
            <a:r>
              <a:rPr lang="en-GB" sz="1100" dirty="0"/>
              <a:t> (accessed 9 July 2026).</a:t>
            </a:r>
          </a:p>
        </p:txBody>
      </p:sp>
      <p:sp>
        <p:nvSpPr>
          <p:cNvPr id="10" name="TextBox 9">
            <a:extLst>
              <a:ext uri="{FF2B5EF4-FFF2-40B4-BE49-F238E27FC236}">
                <a16:creationId xmlns:a16="http://schemas.microsoft.com/office/drawing/2014/main" id="{172BADF0-5138-00D0-D973-ADCC853683D3}"/>
              </a:ext>
            </a:extLst>
          </p:cNvPr>
          <p:cNvSpPr txBox="1"/>
          <p:nvPr/>
        </p:nvSpPr>
        <p:spPr>
          <a:xfrm>
            <a:off x="3048" y="6551651"/>
            <a:ext cx="6094476" cy="323165"/>
          </a:xfrm>
          <a:prstGeom prst="rect">
            <a:avLst/>
          </a:prstGeom>
          <a:noFill/>
        </p:spPr>
        <p:txBody>
          <a:bodyPr wrap="square">
            <a:spAutoFit/>
          </a:bodyPr>
          <a:lstStyle/>
          <a:p>
            <a:pPr marL="0" indent="0">
              <a:buNone/>
            </a:pPr>
            <a:r>
              <a:rPr lang="en-GB" sz="1500" dirty="0"/>
              <a:t>References: (Greggs plc, 2025; Boxall and Purcell, 2022)</a:t>
            </a:r>
          </a:p>
        </p:txBody>
      </p:sp>
    </p:spTree>
    <p:extLst>
      <p:ext uri="{BB962C8B-B14F-4D97-AF65-F5344CB8AC3E}">
        <p14:creationId xmlns:p14="http://schemas.microsoft.com/office/powerpoint/2010/main" val="370192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B26F4C-AF24-E35C-9B79-297667EE87EA}"/>
              </a:ext>
            </a:extLst>
          </p:cNvPr>
          <p:cNvSpPr>
            <a:spLocks noGrp="1"/>
          </p:cNvSpPr>
          <p:nvPr>
            <p:ph type="title"/>
          </p:nvPr>
        </p:nvSpPr>
        <p:spPr>
          <a:xfrm>
            <a:off x="466722" y="586855"/>
            <a:ext cx="3201366" cy="3387497"/>
          </a:xfrm>
        </p:spPr>
        <p:txBody>
          <a:bodyPr anchor="b">
            <a:normAutofit/>
          </a:bodyPr>
          <a:lstStyle/>
          <a:p>
            <a:pPr algn="r"/>
            <a:r>
              <a:rPr lang="en-GB" sz="3400" b="1" dirty="0">
                <a:solidFill>
                  <a:srgbClr val="FFFFFF"/>
                </a:solidFill>
              </a:rPr>
              <a:t>Greggs and Organisational Transformation</a:t>
            </a:r>
            <a:br>
              <a:rPr lang="en-GB" sz="3400" b="1" dirty="0">
                <a:solidFill>
                  <a:srgbClr val="FFFFFF"/>
                </a:solidFill>
              </a:rPr>
            </a:br>
            <a:endParaRPr lang="en-GB" sz="3400" dirty="0">
              <a:solidFill>
                <a:srgbClr val="FFFFFF"/>
              </a:solidFill>
            </a:endParaRPr>
          </a:p>
        </p:txBody>
      </p:sp>
      <p:sp>
        <p:nvSpPr>
          <p:cNvPr id="15" name="Content Placeholder 2">
            <a:extLst>
              <a:ext uri="{FF2B5EF4-FFF2-40B4-BE49-F238E27FC236}">
                <a16:creationId xmlns:a16="http://schemas.microsoft.com/office/drawing/2014/main" id="{FB4DE822-94B6-3B3F-1CED-7CBEC64EF421}"/>
              </a:ext>
            </a:extLst>
          </p:cNvPr>
          <p:cNvSpPr>
            <a:spLocks noGrp="1"/>
          </p:cNvSpPr>
          <p:nvPr>
            <p:ph idx="1"/>
          </p:nvPr>
        </p:nvSpPr>
        <p:spPr>
          <a:xfrm>
            <a:off x="4134810" y="122300"/>
            <a:ext cx="7935270" cy="6725562"/>
          </a:xfrm>
        </p:spPr>
        <p:txBody>
          <a:bodyPr anchor="ctr">
            <a:normAutofit/>
          </a:bodyPr>
          <a:lstStyle/>
          <a:p>
            <a:r>
              <a:rPr lang="en-GB" sz="2200" dirty="0"/>
              <a:t>Greggs is one of the UK's biggest food shops, operating more than 2,600 stores across the United Kingdom.</a:t>
            </a:r>
          </a:p>
          <a:p>
            <a:r>
              <a:rPr lang="en-GB" sz="2200" b="1" dirty="0"/>
              <a:t>Current transformation initiatives include:</a:t>
            </a:r>
          </a:p>
          <a:p>
            <a:r>
              <a:rPr lang="en-GB" sz="2200" dirty="0"/>
              <a:t>Expansion of digital ordering </a:t>
            </a:r>
          </a:p>
          <a:p>
            <a:r>
              <a:rPr lang="en-GB" sz="2200" dirty="0"/>
              <a:t>Greggs App and Click &amp; Collect </a:t>
            </a:r>
          </a:p>
          <a:p>
            <a:r>
              <a:rPr lang="en-GB" sz="2200" dirty="0"/>
              <a:t>Partnerships with Just Eat and Uber Eats </a:t>
            </a:r>
          </a:p>
          <a:p>
            <a:r>
              <a:rPr lang="en-GB" sz="2200" dirty="0"/>
              <a:t>Investment in supply chain automation </a:t>
            </a:r>
          </a:p>
          <a:p>
            <a:r>
              <a:rPr lang="en-GB" sz="2200" dirty="0"/>
              <a:t>Store expansion and operational efficiency </a:t>
            </a:r>
          </a:p>
          <a:p>
            <a:pPr marL="0" indent="0">
              <a:buNone/>
            </a:pPr>
            <a:r>
              <a:rPr lang="en-GB" sz="2200" b="1" dirty="0"/>
              <a:t>Transformation has created demand for specialist roles such as:</a:t>
            </a:r>
          </a:p>
          <a:p>
            <a:pPr marL="0" indent="0">
              <a:buNone/>
            </a:pPr>
            <a:r>
              <a:rPr lang="en-GB" sz="2200" dirty="0"/>
              <a:t>→ Project Manager → Change Manager → Digital Transformation Specialist </a:t>
            </a:r>
          </a:p>
          <a:p>
            <a:pPr marL="0" indent="0">
              <a:buNone/>
            </a:pPr>
            <a:r>
              <a:rPr lang="en-GB" sz="2200" dirty="0"/>
              <a:t>→ Operations Improvement Manager </a:t>
            </a:r>
          </a:p>
          <a:p>
            <a:r>
              <a:rPr lang="en-GB" sz="2200" b="1" dirty="0"/>
              <a:t>References</a:t>
            </a:r>
          </a:p>
          <a:p>
            <a:pPr marL="0" indent="0">
              <a:buNone/>
            </a:pPr>
            <a:r>
              <a:rPr lang="en-GB" sz="2200" dirty="0"/>
              <a:t>(Greggs plc, 2025; Boxall and Purcell, 2022)</a:t>
            </a:r>
          </a:p>
          <a:p>
            <a:endParaRPr lang="en-GB" sz="1300" dirty="0"/>
          </a:p>
        </p:txBody>
      </p:sp>
      <p:pic>
        <p:nvPicPr>
          <p:cNvPr id="7" name="Picture 6">
            <a:extLst>
              <a:ext uri="{FF2B5EF4-FFF2-40B4-BE49-F238E27FC236}">
                <a16:creationId xmlns:a16="http://schemas.microsoft.com/office/drawing/2014/main" id="{67DE9C8B-FEFF-0324-04CE-A427AED061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0538" y="3523871"/>
            <a:ext cx="3615776" cy="3535099"/>
          </a:xfrm>
          <a:prstGeom prst="rect">
            <a:avLst/>
          </a:prstGeom>
        </p:spPr>
      </p:pic>
      <p:sp>
        <p:nvSpPr>
          <p:cNvPr id="4" name="TextBox 3">
            <a:extLst>
              <a:ext uri="{FF2B5EF4-FFF2-40B4-BE49-F238E27FC236}">
                <a16:creationId xmlns:a16="http://schemas.microsoft.com/office/drawing/2014/main" id="{9F43D711-8C7B-C45C-5554-CBF692E195FA}"/>
              </a:ext>
            </a:extLst>
          </p:cNvPr>
          <p:cNvSpPr txBox="1"/>
          <p:nvPr/>
        </p:nvSpPr>
        <p:spPr>
          <a:xfrm>
            <a:off x="-19351" y="6616665"/>
            <a:ext cx="6167628" cy="261610"/>
          </a:xfrm>
          <a:prstGeom prst="rect">
            <a:avLst/>
          </a:prstGeom>
          <a:noFill/>
        </p:spPr>
        <p:txBody>
          <a:bodyPr wrap="square">
            <a:spAutoFit/>
          </a:bodyPr>
          <a:lstStyle/>
          <a:p>
            <a:r>
              <a:rPr lang="en-GB" sz="1100" dirty="0">
                <a:solidFill>
                  <a:schemeClr val="tx2">
                    <a:lumMod val="50000"/>
                    <a:lumOff val="50000"/>
                  </a:schemeClr>
                </a:solidFill>
              </a:rPr>
              <a:t>Source: </a:t>
            </a:r>
            <a:r>
              <a:rPr lang="en-GB" sz="1100" dirty="0">
                <a:solidFill>
                  <a:schemeClr val="tx2">
                    <a:lumMod val="50000"/>
                    <a:lumOff val="50000"/>
                  </a:schemeClr>
                </a:solidFill>
                <a:hlinkClick r:id="rId3">
                  <a:extLst>
                    <a:ext uri="{A12FA001-AC4F-418D-AE19-62706E023703}">
                      <ahyp:hlinkClr xmlns:ahyp="http://schemas.microsoft.com/office/drawing/2018/hyperlinkcolor" val="tx"/>
                    </a:ext>
                  </a:extLst>
                </a:hlinkClick>
              </a:rPr>
              <a:t>https://www.greggs.com/menu</a:t>
            </a:r>
            <a:r>
              <a:rPr lang="en-GB" sz="1100" dirty="0">
                <a:solidFill>
                  <a:schemeClr val="tx2">
                    <a:lumMod val="50000"/>
                    <a:lumOff val="50000"/>
                  </a:schemeClr>
                </a:solidFill>
              </a:rPr>
              <a:t> (accessed 9 July 2026).</a:t>
            </a:r>
          </a:p>
        </p:txBody>
      </p:sp>
    </p:spTree>
    <p:extLst>
      <p:ext uri="{BB962C8B-B14F-4D97-AF65-F5344CB8AC3E}">
        <p14:creationId xmlns:p14="http://schemas.microsoft.com/office/powerpoint/2010/main" val="4141876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0DAD4-CB32-9C49-D78A-B751D945A852}"/>
              </a:ext>
            </a:extLst>
          </p:cNvPr>
          <p:cNvSpPr>
            <a:spLocks noGrp="1"/>
          </p:cNvSpPr>
          <p:nvPr>
            <p:ph type="title"/>
          </p:nvPr>
        </p:nvSpPr>
        <p:spPr>
          <a:xfrm>
            <a:off x="-82296" y="1127245"/>
            <a:ext cx="2257425" cy="2463676"/>
          </a:xfrm>
        </p:spPr>
        <p:txBody>
          <a:bodyPr anchor="t">
            <a:normAutofit/>
          </a:bodyPr>
          <a:lstStyle/>
          <a:p>
            <a:r>
              <a:rPr lang="en-GB" sz="3200" b="1" dirty="0"/>
              <a:t>Greggs JOB ANALYSIS</a:t>
            </a:r>
          </a:p>
        </p:txBody>
      </p:sp>
      <p:cxnSp>
        <p:nvCxnSpPr>
          <p:cNvPr id="16" name="Straight Connector 1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CCCA89-65FD-AFB2-E135-CF43A3019CA2}"/>
              </a:ext>
            </a:extLst>
          </p:cNvPr>
          <p:cNvSpPr>
            <a:spLocks noGrp="1"/>
          </p:cNvSpPr>
          <p:nvPr>
            <p:ph idx="1"/>
          </p:nvPr>
        </p:nvSpPr>
        <p:spPr>
          <a:xfrm>
            <a:off x="1963723" y="134490"/>
            <a:ext cx="7661044" cy="6912861"/>
          </a:xfrm>
        </p:spPr>
        <p:txBody>
          <a:bodyPr>
            <a:normAutofit fontScale="70000" lnSpcReduction="20000"/>
          </a:bodyPr>
          <a:lstStyle/>
          <a:p>
            <a:pPr marL="0" indent="0">
              <a:buNone/>
            </a:pPr>
            <a:r>
              <a:rPr lang="en-GB" sz="2900" b="1" dirty="0"/>
              <a:t>Greggs uses job analysis to identify: </a:t>
            </a:r>
          </a:p>
          <a:p>
            <a:pPr marL="0" indent="0">
              <a:buNone/>
            </a:pPr>
            <a:r>
              <a:rPr lang="en-GB" sz="2900" dirty="0"/>
              <a:t>• Job duties • Key responsibilities• Required knowledge Technical and interpersonal skills </a:t>
            </a:r>
          </a:p>
          <a:p>
            <a:r>
              <a:rPr lang="en-GB" sz="2900" dirty="0"/>
              <a:t>Reporting relationships • Working conditions </a:t>
            </a:r>
            <a:endParaRPr lang="en-GB" sz="2900" b="1" dirty="0"/>
          </a:p>
          <a:p>
            <a:pPr marL="0" indent="0">
              <a:buNone/>
            </a:pPr>
            <a:r>
              <a:rPr lang="en-GB" sz="2900" b="1" dirty="0"/>
              <a:t> Recruitment Process</a:t>
            </a:r>
          </a:p>
          <a:p>
            <a:r>
              <a:rPr lang="en-GB" sz="2900" b="1" dirty="0"/>
              <a:t>Job Analysis</a:t>
            </a:r>
          </a:p>
          <a:p>
            <a:pPr marL="0" indent="0">
              <a:buNone/>
            </a:pPr>
            <a:r>
              <a:rPr lang="en-GB" sz="2900" dirty="0"/>
              <a:t>Job Description ➜ Person Specification ➜ Advertisement </a:t>
            </a:r>
          </a:p>
          <a:p>
            <a:pPr marL="0" indent="0">
              <a:buNone/>
            </a:pPr>
            <a:r>
              <a:rPr lang="en-GB" sz="2900" dirty="0"/>
              <a:t>➜ Selection ➜ Appointment</a:t>
            </a:r>
          </a:p>
          <a:p>
            <a:pPr marL="0" indent="0">
              <a:buNone/>
            </a:pPr>
            <a:endParaRPr lang="en-GB" sz="2900" dirty="0"/>
          </a:p>
          <a:p>
            <a:r>
              <a:rPr lang="en-GB" sz="2900" b="1" dirty="0"/>
              <a:t>Strategic Importance</a:t>
            </a:r>
          </a:p>
          <a:p>
            <a:pPr marL="0" indent="0">
              <a:buNone/>
            </a:pPr>
            <a:r>
              <a:rPr lang="en-GB" sz="2900" dirty="0"/>
              <a:t>Job analysis provides the foundation for strategic recruitment by ensuring organisational objectives are translated into clearly defined workforce requirements. During organisational transformation, job analysis also helps HR identify emerging skills that may not have existed in traditional roles.</a:t>
            </a:r>
          </a:p>
          <a:p>
            <a:pPr marL="0" indent="0">
              <a:buNone/>
            </a:pPr>
            <a:r>
              <a:rPr lang="en-GB" sz="2900" dirty="0"/>
              <a:t>(Boxall and Purcell, 2022)</a:t>
            </a:r>
          </a:p>
          <a:p>
            <a:pPr marL="0" indent="0">
              <a:buNone/>
            </a:pPr>
            <a:r>
              <a:rPr lang="en-GB" sz="2900" b="1" dirty="0"/>
              <a:t>Critical Analysis</a:t>
            </a:r>
          </a:p>
          <a:p>
            <a:pPr marL="0" indent="0">
              <a:buNone/>
            </a:pPr>
            <a:r>
              <a:rPr lang="en-GB" sz="2900" dirty="0"/>
              <a:t>Although job analysis improves recruitment accuracy, rapidly changing transformation projects require </a:t>
            </a:r>
          </a:p>
          <a:p>
            <a:pPr marL="0" indent="0">
              <a:buNone/>
            </a:pPr>
            <a:r>
              <a:rPr lang="en-GB" sz="2900" dirty="0"/>
              <a:t>organisations to review job requirements regularly. Skills required today may become outdated as technology and business priorities evolve.</a:t>
            </a:r>
          </a:p>
          <a:p>
            <a:r>
              <a:rPr lang="en-GB" sz="2100" b="1" dirty="0"/>
              <a:t>References: </a:t>
            </a:r>
            <a:r>
              <a:rPr lang="en-GB" sz="2100" dirty="0"/>
              <a:t>Brannick and Levine (2002)</a:t>
            </a:r>
          </a:p>
        </p:txBody>
      </p:sp>
      <p:pic>
        <p:nvPicPr>
          <p:cNvPr id="7" name="Picture 6">
            <a:extLst>
              <a:ext uri="{FF2B5EF4-FFF2-40B4-BE49-F238E27FC236}">
                <a16:creationId xmlns:a16="http://schemas.microsoft.com/office/drawing/2014/main" id="{DFDD3C1E-125D-9671-4010-409F237384FA}"/>
              </a:ext>
            </a:extLst>
          </p:cNvPr>
          <p:cNvPicPr>
            <a:picLocks noChangeAspect="1"/>
          </p:cNvPicPr>
          <p:nvPr/>
        </p:nvPicPr>
        <p:blipFill>
          <a:blip r:embed="rId2">
            <a:extLst>
              <a:ext uri="{28A0092B-C50C-407E-A947-70E740481C1C}">
                <a14:useLocalDpi xmlns:a14="http://schemas.microsoft.com/office/drawing/2010/main" val="0"/>
              </a:ext>
            </a:extLst>
          </a:blip>
          <a:srcRect l="20452" r="44202"/>
          <a:stretch>
            <a:fillRect/>
          </a:stretch>
        </p:blipFill>
        <p:spPr>
          <a:xfrm>
            <a:off x="9515470" y="742950"/>
            <a:ext cx="3286744" cy="4649389"/>
          </a:xfrm>
          <a:prstGeom prst="rect">
            <a:avLst/>
          </a:prstGeom>
        </p:spPr>
      </p:pic>
      <p:sp>
        <p:nvSpPr>
          <p:cNvPr id="5" name="TextBox 4">
            <a:extLst>
              <a:ext uri="{FF2B5EF4-FFF2-40B4-BE49-F238E27FC236}">
                <a16:creationId xmlns:a16="http://schemas.microsoft.com/office/drawing/2014/main" id="{EF973A31-D819-FD88-DA3D-9DAD8196BFFA}"/>
              </a:ext>
            </a:extLst>
          </p:cNvPr>
          <p:cNvSpPr txBox="1"/>
          <p:nvPr/>
        </p:nvSpPr>
        <p:spPr>
          <a:xfrm>
            <a:off x="9247503" y="5298071"/>
            <a:ext cx="6405372" cy="430887"/>
          </a:xfrm>
          <a:prstGeom prst="rect">
            <a:avLst/>
          </a:prstGeom>
          <a:noFill/>
        </p:spPr>
        <p:txBody>
          <a:bodyPr wrap="square">
            <a:spAutoFit/>
          </a:bodyPr>
          <a:lstStyle/>
          <a:p>
            <a:r>
              <a:rPr lang="en-GB" sz="1100" dirty="0"/>
              <a:t>Source: </a:t>
            </a:r>
          </a:p>
          <a:p>
            <a:r>
              <a:rPr lang="en-GB" sz="1100" dirty="0">
                <a:hlinkClick r:id="rId3"/>
              </a:rPr>
              <a:t>https://unsplash.com/s/photos/business-office</a:t>
            </a:r>
            <a:endParaRPr lang="en-GB" sz="1100" dirty="0"/>
          </a:p>
        </p:txBody>
      </p:sp>
    </p:spTree>
    <p:extLst>
      <p:ext uri="{BB962C8B-B14F-4D97-AF65-F5344CB8AC3E}">
        <p14:creationId xmlns:p14="http://schemas.microsoft.com/office/powerpoint/2010/main" val="2566775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DE0FD89-F795-1BC9-FEE4-B1EC29281102}"/>
              </a:ext>
            </a:extLst>
          </p:cNvPr>
          <p:cNvPicPr>
            <a:picLocks noChangeAspect="1"/>
          </p:cNvPicPr>
          <p:nvPr/>
        </p:nvPicPr>
        <p:blipFill>
          <a:blip r:embed="rId2">
            <a:extLst>
              <a:ext uri="{28A0092B-C50C-407E-A947-70E740481C1C}">
                <a14:useLocalDpi xmlns:a14="http://schemas.microsoft.com/office/drawing/2010/main" val="0"/>
              </a:ext>
            </a:extLst>
          </a:blip>
          <a:srcRect l="12889" r="14279"/>
          <a:stretch>
            <a:fillRect/>
          </a:stretch>
        </p:blipFill>
        <p:spPr>
          <a:xfrm>
            <a:off x="2200134" y="10"/>
            <a:ext cx="3334028" cy="6857990"/>
          </a:xfrm>
          <a:custGeom>
            <a:avLst/>
            <a:gdLst/>
            <a:ahLst/>
            <a:cxnLst/>
            <a:rect l="l" t="t" r="r" b="b"/>
            <a:pathLst>
              <a:path w="3334028" h="6858000">
                <a:moveTo>
                  <a:pt x="500842" y="0"/>
                </a:moveTo>
                <a:lnTo>
                  <a:pt x="2659182" y="0"/>
                </a:lnTo>
                <a:lnTo>
                  <a:pt x="2757468" y="220250"/>
                </a:lnTo>
                <a:cubicBezTo>
                  <a:pt x="3081351" y="995532"/>
                  <a:pt x="3278606" y="1835013"/>
                  <a:pt x="3323957" y="2713863"/>
                </a:cubicBezTo>
                <a:lnTo>
                  <a:pt x="3334028" y="3105106"/>
                </a:lnTo>
                <a:lnTo>
                  <a:pt x="3334028" y="3105196"/>
                </a:lnTo>
                <a:lnTo>
                  <a:pt x="3323957" y="3496440"/>
                </a:lnTo>
                <a:cubicBezTo>
                  <a:pt x="3261260" y="4711439"/>
                  <a:pt x="2908232" y="5851195"/>
                  <a:pt x="2331664" y="6850096"/>
                </a:cubicBezTo>
                <a:lnTo>
                  <a:pt x="2326857" y="6858000"/>
                </a:lnTo>
                <a:lnTo>
                  <a:pt x="0" y="6858000"/>
                </a:lnTo>
                <a:lnTo>
                  <a:pt x="106270" y="6738188"/>
                </a:lnTo>
                <a:cubicBezTo>
                  <a:pt x="940576" y="5750906"/>
                  <a:pt x="1441755" y="4485187"/>
                  <a:pt x="1441755" y="3105151"/>
                </a:cubicBezTo>
                <a:cubicBezTo>
                  <a:pt x="1441755" y="2020836"/>
                  <a:pt x="1132354" y="1007095"/>
                  <a:pt x="595066" y="143535"/>
                </a:cubicBezTo>
                <a:close/>
              </a:path>
            </a:pathLst>
          </a:custGeom>
        </p:spPr>
      </p:pic>
      <p:sp>
        <p:nvSpPr>
          <p:cNvPr id="2" name="Title 1">
            <a:extLst>
              <a:ext uri="{FF2B5EF4-FFF2-40B4-BE49-F238E27FC236}">
                <a16:creationId xmlns:a16="http://schemas.microsoft.com/office/drawing/2014/main" id="{570FA202-85BA-73E8-360E-F74AD3D39599}"/>
              </a:ext>
            </a:extLst>
          </p:cNvPr>
          <p:cNvSpPr>
            <a:spLocks noGrp="1"/>
          </p:cNvSpPr>
          <p:nvPr>
            <p:ph type="title"/>
          </p:nvPr>
        </p:nvSpPr>
        <p:spPr>
          <a:xfrm>
            <a:off x="0" y="638174"/>
            <a:ext cx="3867149" cy="5065714"/>
          </a:xfrm>
        </p:spPr>
        <p:txBody>
          <a:bodyPr anchor="ctr">
            <a:normAutofit/>
          </a:bodyPr>
          <a:lstStyle/>
          <a:p>
            <a:r>
              <a:rPr lang="en-GB" sz="3600" dirty="0"/>
              <a:t>JOB DESCRIPTION</a:t>
            </a:r>
          </a:p>
        </p:txBody>
      </p:sp>
      <p:sp>
        <p:nvSpPr>
          <p:cNvPr id="3" name="Content Placeholder 2">
            <a:extLst>
              <a:ext uri="{FF2B5EF4-FFF2-40B4-BE49-F238E27FC236}">
                <a16:creationId xmlns:a16="http://schemas.microsoft.com/office/drawing/2014/main" id="{FA6058BC-134F-BD28-3AC7-1C1186F1C5B0}"/>
              </a:ext>
            </a:extLst>
          </p:cNvPr>
          <p:cNvSpPr>
            <a:spLocks noGrp="1"/>
          </p:cNvSpPr>
          <p:nvPr>
            <p:ph idx="1"/>
          </p:nvPr>
        </p:nvSpPr>
        <p:spPr>
          <a:xfrm>
            <a:off x="5534162" y="95249"/>
            <a:ext cx="6657837" cy="7019925"/>
          </a:xfrm>
        </p:spPr>
        <p:txBody>
          <a:bodyPr anchor="ctr">
            <a:normAutofit fontScale="92500" lnSpcReduction="20000"/>
          </a:bodyPr>
          <a:lstStyle/>
          <a:p>
            <a:r>
              <a:rPr lang="en-GB" sz="2200" b="1" dirty="0"/>
              <a:t>Example Role: Project Manager</a:t>
            </a:r>
          </a:p>
          <a:p>
            <a:pPr marL="0" indent="0">
              <a:buNone/>
            </a:pPr>
            <a:r>
              <a:rPr lang="en-GB" sz="2200" b="1" dirty="0"/>
              <a:t>Main Duties</a:t>
            </a:r>
          </a:p>
          <a:p>
            <a:r>
              <a:rPr lang="en-GB" sz="2200" dirty="0"/>
              <a:t>Lead organisational transformation projects. ➜ Plan and monitor project plans. ➜ Manage project money and resources.</a:t>
            </a:r>
          </a:p>
          <a:p>
            <a:r>
              <a:rPr lang="en-GB" sz="2200" dirty="0"/>
              <a:t>Coordinate cross-functional teams ➜ Monitor risks and implement corrective actions. ➜ Report project progress to senior management. </a:t>
            </a:r>
          </a:p>
          <a:p>
            <a:pPr marL="0" indent="0">
              <a:buNone/>
            </a:pPr>
            <a:r>
              <a:rPr lang="en-GB" sz="2200" dirty="0"/>
              <a:t>Ensure projects align with Greggs' strategic objectives. </a:t>
            </a:r>
          </a:p>
          <a:p>
            <a:r>
              <a:rPr lang="en-GB" sz="2200" b="1" dirty="0"/>
              <a:t>Benefits of a Job Description</a:t>
            </a:r>
          </a:p>
          <a:p>
            <a:r>
              <a:rPr lang="en-GB" sz="2200" dirty="0"/>
              <a:t>✔ Clarifies employee responsibilities</a:t>
            </a:r>
          </a:p>
          <a:p>
            <a:r>
              <a:rPr lang="en-GB" sz="2200" dirty="0"/>
              <a:t>✔ Improves recruitment accuracy</a:t>
            </a:r>
          </a:p>
          <a:p>
            <a:r>
              <a:rPr lang="en-GB" sz="2200" dirty="0"/>
              <a:t>✔ Supports organisational planning</a:t>
            </a:r>
          </a:p>
          <a:p>
            <a:r>
              <a:rPr lang="en-GB" sz="2200" dirty="0"/>
              <a:t>✔ Helps candidates understand job expectations</a:t>
            </a:r>
          </a:p>
          <a:p>
            <a:pPr marL="0" indent="0">
              <a:buNone/>
            </a:pPr>
            <a:endParaRPr lang="en-GB" sz="2200" dirty="0"/>
          </a:p>
          <a:p>
            <a:pPr marL="0" indent="0">
              <a:buNone/>
            </a:pPr>
            <a:r>
              <a:rPr lang="en-GB" sz="2200" b="1" dirty="0"/>
              <a:t>Critical Analysis</a:t>
            </a:r>
          </a:p>
          <a:p>
            <a:r>
              <a:rPr lang="en-GB" sz="2200" dirty="0"/>
              <a:t>A well-designed job description improves recruitment quality by providing realistic expectations for candidates. However, during organisational transformation, job descriptions should remain flexible to accommodate evolving business needs and emerging technologies.</a:t>
            </a:r>
          </a:p>
          <a:p>
            <a:pPr marL="0" indent="0">
              <a:buNone/>
            </a:pPr>
            <a:r>
              <a:rPr lang="en-GB" sz="2200" b="1" dirty="0"/>
              <a:t>References</a:t>
            </a:r>
            <a:endParaRPr lang="en-GB" sz="2200" dirty="0"/>
          </a:p>
          <a:p>
            <a:pPr marL="0" indent="0">
              <a:buNone/>
            </a:pPr>
            <a:r>
              <a:rPr lang="en-GB" sz="2200" dirty="0"/>
              <a:t>(Marchington et al., 2021; Wilton, 2022)</a:t>
            </a:r>
          </a:p>
          <a:p>
            <a:endParaRPr lang="en-GB" sz="1100" dirty="0"/>
          </a:p>
        </p:txBody>
      </p:sp>
      <p:sp>
        <p:nvSpPr>
          <p:cNvPr id="6" name="TextBox 5">
            <a:extLst>
              <a:ext uri="{FF2B5EF4-FFF2-40B4-BE49-F238E27FC236}">
                <a16:creationId xmlns:a16="http://schemas.microsoft.com/office/drawing/2014/main" id="{728C5903-E61C-81A9-95B5-9FA01766A9EF}"/>
              </a:ext>
            </a:extLst>
          </p:cNvPr>
          <p:cNvSpPr txBox="1"/>
          <p:nvPr/>
        </p:nvSpPr>
        <p:spPr>
          <a:xfrm>
            <a:off x="2200134" y="6631946"/>
            <a:ext cx="6222492" cy="261610"/>
          </a:xfrm>
          <a:prstGeom prst="rect">
            <a:avLst/>
          </a:prstGeom>
          <a:noFill/>
        </p:spPr>
        <p:txBody>
          <a:bodyPr wrap="square">
            <a:spAutoFit/>
          </a:bodyPr>
          <a:lstStyle/>
          <a:p>
            <a:r>
              <a:rPr lang="en-GB" sz="1100" dirty="0"/>
              <a:t>Source: </a:t>
            </a:r>
            <a:r>
              <a:rPr lang="en-GB" sz="1100" dirty="0">
                <a:hlinkClick r:id="rId3"/>
              </a:rPr>
              <a:t>https://unsplash.com/s/photos/working-office</a:t>
            </a:r>
            <a:endParaRPr lang="en-GB" sz="1100" dirty="0"/>
          </a:p>
        </p:txBody>
      </p:sp>
    </p:spTree>
    <p:extLst>
      <p:ext uri="{BB962C8B-B14F-4D97-AF65-F5344CB8AC3E}">
        <p14:creationId xmlns:p14="http://schemas.microsoft.com/office/powerpoint/2010/main" val="886852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F23E26-4713-D1E0-FEE9-51B5E98C5F01}"/>
              </a:ext>
            </a:extLst>
          </p:cNvPr>
          <p:cNvSpPr>
            <a:spLocks noGrp="1"/>
          </p:cNvSpPr>
          <p:nvPr>
            <p:ph type="title"/>
          </p:nvPr>
        </p:nvSpPr>
        <p:spPr>
          <a:xfrm>
            <a:off x="0" y="5323919"/>
            <a:ext cx="6661702" cy="953611"/>
          </a:xfrm>
        </p:spPr>
        <p:txBody>
          <a:bodyPr anchor="ctr">
            <a:normAutofit/>
          </a:bodyPr>
          <a:lstStyle/>
          <a:p>
            <a:r>
              <a:rPr lang="en-GB" sz="4000" dirty="0"/>
              <a:t>PERSON SPECIFICATION</a:t>
            </a:r>
          </a:p>
        </p:txBody>
      </p:sp>
      <p:sp>
        <p:nvSpPr>
          <p:cNvPr id="3" name="Content Placeholder 2">
            <a:extLst>
              <a:ext uri="{FF2B5EF4-FFF2-40B4-BE49-F238E27FC236}">
                <a16:creationId xmlns:a16="http://schemas.microsoft.com/office/drawing/2014/main" id="{79337162-1980-5ED5-741F-64F1D2DA4AD8}"/>
              </a:ext>
            </a:extLst>
          </p:cNvPr>
          <p:cNvSpPr>
            <a:spLocks noGrp="1"/>
          </p:cNvSpPr>
          <p:nvPr>
            <p:ph idx="1"/>
          </p:nvPr>
        </p:nvSpPr>
        <p:spPr>
          <a:xfrm>
            <a:off x="5648355" y="285751"/>
            <a:ext cx="6019800" cy="6572249"/>
          </a:xfrm>
        </p:spPr>
        <p:txBody>
          <a:bodyPr anchor="ctr">
            <a:normAutofit fontScale="70000" lnSpcReduction="20000"/>
          </a:bodyPr>
          <a:lstStyle/>
          <a:p>
            <a:pPr marL="0" indent="0">
              <a:buNone/>
            </a:pPr>
            <a:r>
              <a:rPr lang="en-GB" b="1" dirty="0"/>
              <a:t>Essential Qualifications</a:t>
            </a:r>
          </a:p>
          <a:p>
            <a:r>
              <a:rPr lang="en-GB" dirty="0"/>
              <a:t>Bachelor's Degree in Business Management or related discipline. </a:t>
            </a:r>
          </a:p>
          <a:p>
            <a:r>
              <a:rPr lang="en-GB" dirty="0"/>
              <a:t>PRINCE2 or Project Management Professional (PMP) certification. </a:t>
            </a:r>
          </a:p>
          <a:p>
            <a:pPr marL="0" indent="0">
              <a:buNone/>
            </a:pPr>
            <a:r>
              <a:rPr lang="en-GB" b="1" dirty="0"/>
              <a:t>Essential Skills</a:t>
            </a:r>
          </a:p>
          <a:p>
            <a:r>
              <a:rPr lang="en-GB" dirty="0"/>
              <a:t>Leadership -Communication -Project planning -Stakeholder management -Problem-solving -Digital literacy -Change management </a:t>
            </a:r>
          </a:p>
          <a:p>
            <a:r>
              <a:rPr lang="en-GB" b="1" dirty="0"/>
              <a:t>Personal Attributes</a:t>
            </a:r>
          </a:p>
          <a:p>
            <a:pPr marL="0" indent="0">
              <a:buNone/>
            </a:pPr>
            <a:r>
              <a:rPr lang="en-GB" dirty="0"/>
              <a:t>Adaptability -Resilience - Emotional intelligence -Teamworking -Initiative  -Continuous learning mindset </a:t>
            </a:r>
          </a:p>
          <a:p>
            <a:pPr marL="0" indent="0">
              <a:buNone/>
            </a:pPr>
            <a:br>
              <a:rPr lang="en-GB" dirty="0"/>
            </a:br>
            <a:r>
              <a:rPr lang="en-GB" b="1" dirty="0"/>
              <a:t>Critical Analysis</a:t>
            </a:r>
          </a:p>
          <a:p>
            <a:r>
              <a:rPr lang="en-GB" dirty="0"/>
              <a:t>Technical competence alone is insufficient during organisational transformation. Employees must also demonstrate emotional intelligence, adaptability and resilience to manage uncertainty, motivate colleagues and respond effectively to continuous organisational change.</a:t>
            </a:r>
          </a:p>
          <a:p>
            <a:pPr marL="0" indent="0">
              <a:buNone/>
            </a:pPr>
            <a:r>
              <a:rPr lang="en-GB" b="1" dirty="0"/>
              <a:t>References</a:t>
            </a:r>
            <a:endParaRPr lang="en-GB" dirty="0"/>
          </a:p>
          <a:p>
            <a:r>
              <a:rPr lang="en-GB" dirty="0"/>
              <a:t>(Boxall &amp; Purcell, 2022; Wilton, 2022)</a:t>
            </a:r>
          </a:p>
          <a:p>
            <a:endParaRPr lang="en-GB" sz="1100" dirty="0"/>
          </a:p>
        </p:txBody>
      </p:sp>
      <p:pic>
        <p:nvPicPr>
          <p:cNvPr id="7" name="Picture 6">
            <a:extLst>
              <a:ext uri="{FF2B5EF4-FFF2-40B4-BE49-F238E27FC236}">
                <a16:creationId xmlns:a16="http://schemas.microsoft.com/office/drawing/2014/main" id="{A873D84F-37FF-8FF2-05C4-7CD745E38B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92" y="971549"/>
            <a:ext cx="5764589" cy="3843059"/>
          </a:xfrm>
          <a:prstGeom prst="rect">
            <a:avLst/>
          </a:prstGeom>
        </p:spPr>
      </p:pic>
      <p:sp>
        <p:nvSpPr>
          <p:cNvPr id="5" name="TextBox 4">
            <a:extLst>
              <a:ext uri="{FF2B5EF4-FFF2-40B4-BE49-F238E27FC236}">
                <a16:creationId xmlns:a16="http://schemas.microsoft.com/office/drawing/2014/main" id="{4D3B270E-4718-9239-46FA-F6886B4D92E6}"/>
              </a:ext>
            </a:extLst>
          </p:cNvPr>
          <p:cNvSpPr txBox="1"/>
          <p:nvPr/>
        </p:nvSpPr>
        <p:spPr>
          <a:xfrm>
            <a:off x="-65592" y="4743449"/>
            <a:ext cx="6295644" cy="261610"/>
          </a:xfrm>
          <a:prstGeom prst="rect">
            <a:avLst/>
          </a:prstGeom>
          <a:noFill/>
        </p:spPr>
        <p:txBody>
          <a:bodyPr wrap="square">
            <a:spAutoFit/>
          </a:bodyPr>
          <a:lstStyle/>
          <a:p>
            <a:r>
              <a:rPr lang="en-GB" sz="1100" dirty="0"/>
              <a:t>Source: </a:t>
            </a:r>
            <a:r>
              <a:rPr lang="en-GB" sz="1100" dirty="0">
                <a:hlinkClick r:id="rId4"/>
              </a:rPr>
              <a:t>https://pixabay.com/images/search/business%20team/</a:t>
            </a:r>
            <a:endParaRPr lang="en-GB" sz="1100" dirty="0"/>
          </a:p>
        </p:txBody>
      </p:sp>
    </p:spTree>
    <p:extLst>
      <p:ext uri="{BB962C8B-B14F-4D97-AF65-F5344CB8AC3E}">
        <p14:creationId xmlns:p14="http://schemas.microsoft.com/office/powerpoint/2010/main" val="3799908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3555004-E4AC-10E8-9090-BB7E019D12DA}"/>
              </a:ext>
            </a:extLst>
          </p:cNvPr>
          <p:cNvPicPr>
            <a:picLocks noChangeAspect="1"/>
          </p:cNvPicPr>
          <p:nvPr/>
        </p:nvPicPr>
        <p:blipFill>
          <a:blip r:embed="rId3">
            <a:extLst>
              <a:ext uri="{28A0092B-C50C-407E-A947-70E740481C1C}">
                <a14:useLocalDpi xmlns:a14="http://schemas.microsoft.com/office/drawing/2010/main" val="0"/>
              </a:ext>
            </a:extLst>
          </a:blip>
          <a:srcRect l="10995" r="18313"/>
          <a:stretch>
            <a:fillRect/>
          </a:stretch>
        </p:blipFill>
        <p:spPr>
          <a:xfrm>
            <a:off x="2087319" y="9525"/>
            <a:ext cx="4713531"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897520D-5206-AFFE-74F2-D0AEBA9D0ED2}"/>
              </a:ext>
            </a:extLst>
          </p:cNvPr>
          <p:cNvSpPr>
            <a:spLocks noGrp="1"/>
          </p:cNvSpPr>
          <p:nvPr>
            <p:ph type="title"/>
          </p:nvPr>
        </p:nvSpPr>
        <p:spPr>
          <a:xfrm>
            <a:off x="80962" y="381000"/>
            <a:ext cx="2825506" cy="5719762"/>
          </a:xfrm>
        </p:spPr>
        <p:txBody>
          <a:bodyPr>
            <a:normAutofit/>
          </a:bodyPr>
          <a:lstStyle/>
          <a:p>
            <a:r>
              <a:rPr lang="en-GB" sz="3600" dirty="0"/>
              <a:t>Recruitment and Selection Process</a:t>
            </a:r>
          </a:p>
        </p:txBody>
      </p:sp>
      <p:sp>
        <p:nvSpPr>
          <p:cNvPr id="3" name="Content Placeholder 2">
            <a:extLst>
              <a:ext uri="{FF2B5EF4-FFF2-40B4-BE49-F238E27FC236}">
                <a16:creationId xmlns:a16="http://schemas.microsoft.com/office/drawing/2014/main" id="{3A3923EF-9F42-FFA6-DE95-53F64AE647B0}"/>
              </a:ext>
            </a:extLst>
          </p:cNvPr>
          <p:cNvSpPr>
            <a:spLocks noGrp="1"/>
          </p:cNvSpPr>
          <p:nvPr>
            <p:ph idx="1"/>
          </p:nvPr>
        </p:nvSpPr>
        <p:spPr>
          <a:xfrm>
            <a:off x="6800850" y="9525"/>
            <a:ext cx="5310188" cy="7096125"/>
          </a:xfrm>
        </p:spPr>
        <p:txBody>
          <a:bodyPr anchor="ctr">
            <a:normAutofit fontScale="92500" lnSpcReduction="20000"/>
          </a:bodyPr>
          <a:lstStyle/>
          <a:p>
            <a:pPr marL="0" indent="0">
              <a:buNone/>
            </a:pPr>
            <a:endParaRPr lang="en-GB" sz="2000" b="1" dirty="0"/>
          </a:p>
          <a:p>
            <a:pPr marL="0" indent="0">
              <a:buNone/>
            </a:pPr>
            <a:r>
              <a:rPr lang="en-GB" sz="2000" b="1" dirty="0"/>
              <a:t>Stages of Recruitment</a:t>
            </a:r>
            <a:endParaRPr lang="en-GB" sz="2000" dirty="0"/>
          </a:p>
          <a:p>
            <a:r>
              <a:rPr lang="en-GB" sz="2000" dirty="0" err="1">
                <a:solidFill>
                  <a:srgbClr val="FF0000"/>
                </a:solidFill>
              </a:rPr>
              <a:t>Analyze</a:t>
            </a:r>
            <a:r>
              <a:rPr lang="en-GB" sz="2000" dirty="0">
                <a:solidFill>
                  <a:srgbClr val="FF0000"/>
                </a:solidFill>
              </a:rPr>
              <a:t> the job role and its responsibilities.</a:t>
            </a:r>
          </a:p>
          <a:p>
            <a:r>
              <a:rPr lang="en-GB" sz="2000" dirty="0">
                <a:solidFill>
                  <a:srgbClr val="FF0000"/>
                </a:solidFill>
              </a:rPr>
              <a:t>Prepare a job description and a list of the required qualifications and qualities.</a:t>
            </a:r>
          </a:p>
          <a:p>
            <a:r>
              <a:rPr lang="en-GB" sz="2000" dirty="0">
                <a:solidFill>
                  <a:srgbClr val="FF0000"/>
                </a:solidFill>
              </a:rPr>
              <a:t>Promote the available position.</a:t>
            </a:r>
          </a:p>
          <a:p>
            <a:r>
              <a:rPr lang="en-GB" sz="2000" dirty="0">
                <a:solidFill>
                  <a:srgbClr val="FF0000"/>
                </a:solidFill>
              </a:rPr>
              <a:t>Review and evaluate the applications received</a:t>
            </a:r>
          </a:p>
          <a:p>
            <a:r>
              <a:rPr lang="en-GB" sz="2000" dirty="0">
                <a:solidFill>
                  <a:srgbClr val="FF0000"/>
                </a:solidFill>
              </a:rPr>
              <a:t>Conduct interviews and assessments </a:t>
            </a:r>
          </a:p>
          <a:p>
            <a:r>
              <a:rPr lang="en-GB" sz="2000" dirty="0">
                <a:solidFill>
                  <a:srgbClr val="FF0000"/>
                </a:solidFill>
              </a:rPr>
              <a:t>Select the most suitable candidate </a:t>
            </a:r>
          </a:p>
          <a:p>
            <a:r>
              <a:rPr lang="en-GB" sz="2000" dirty="0">
                <a:solidFill>
                  <a:srgbClr val="FF0000"/>
                </a:solidFill>
              </a:rPr>
              <a:t>Make a formal job offer and begin the new employee orientation and training process.</a:t>
            </a:r>
          </a:p>
          <a:p>
            <a:r>
              <a:rPr lang="en-GB" sz="2000" b="1" dirty="0"/>
              <a:t>Critical Evaluation</a:t>
            </a:r>
          </a:p>
          <a:p>
            <a:r>
              <a:rPr lang="en-GB" sz="2000" dirty="0"/>
              <a:t>An effective recruitment and selection process enables organisations to attract candidates whose knowledge, skills and behaviours support organisational objectives. During organisational transformation, each stage should be aligned with business strategy to ensure employees possess both technical competence and adaptability. Poor recruitment decisions can increase costs, reduce productivity and slow organisational change.</a:t>
            </a:r>
          </a:p>
          <a:p>
            <a:pPr marL="0" indent="0">
              <a:buNone/>
            </a:pPr>
            <a:r>
              <a:rPr lang="en-GB" sz="2000" b="1" dirty="0"/>
              <a:t>References</a:t>
            </a:r>
            <a:br>
              <a:rPr lang="en-GB" sz="2000" dirty="0"/>
            </a:br>
            <a:r>
              <a:rPr lang="en-GB" sz="2000" dirty="0"/>
              <a:t>(CIPD, 2024; Torrington et al., 2023)</a:t>
            </a:r>
          </a:p>
          <a:p>
            <a:endParaRPr lang="en-GB" sz="1300" dirty="0"/>
          </a:p>
        </p:txBody>
      </p:sp>
      <p:sp>
        <p:nvSpPr>
          <p:cNvPr id="6" name="TextBox 5">
            <a:extLst>
              <a:ext uri="{FF2B5EF4-FFF2-40B4-BE49-F238E27FC236}">
                <a16:creationId xmlns:a16="http://schemas.microsoft.com/office/drawing/2014/main" id="{28DB89E8-286E-236B-218F-2B7B8DA198F1}"/>
              </a:ext>
            </a:extLst>
          </p:cNvPr>
          <p:cNvSpPr txBox="1"/>
          <p:nvPr/>
        </p:nvSpPr>
        <p:spPr>
          <a:xfrm>
            <a:off x="2087319" y="6586865"/>
            <a:ext cx="6149340" cy="261610"/>
          </a:xfrm>
          <a:prstGeom prst="rect">
            <a:avLst/>
          </a:prstGeom>
          <a:noFill/>
        </p:spPr>
        <p:txBody>
          <a:bodyPr wrap="square">
            <a:spAutoFit/>
          </a:bodyPr>
          <a:lstStyle/>
          <a:p>
            <a:r>
              <a:rPr lang="en-GB" sz="1100" dirty="0">
                <a:hlinkClick r:id="rId4"/>
              </a:rPr>
              <a:t>Source: https://pixabay.com/images/search/business%20team/</a:t>
            </a:r>
            <a:endParaRPr lang="en-GB" sz="1100" dirty="0"/>
          </a:p>
        </p:txBody>
      </p:sp>
    </p:spTree>
    <p:extLst>
      <p:ext uri="{BB962C8B-B14F-4D97-AF65-F5344CB8AC3E}">
        <p14:creationId xmlns:p14="http://schemas.microsoft.com/office/powerpoint/2010/main" val="2893591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D9FF5-8DF8-1FE6-1155-C8A161A42D94}"/>
              </a:ext>
            </a:extLst>
          </p:cNvPr>
          <p:cNvSpPr>
            <a:spLocks noGrp="1"/>
          </p:cNvSpPr>
          <p:nvPr>
            <p:ph type="title"/>
          </p:nvPr>
        </p:nvSpPr>
        <p:spPr>
          <a:xfrm>
            <a:off x="0" y="0"/>
            <a:ext cx="4792635" cy="1811645"/>
          </a:xfrm>
        </p:spPr>
        <p:txBody>
          <a:bodyPr anchor="ctr">
            <a:normAutofit/>
          </a:bodyPr>
          <a:lstStyle/>
          <a:p>
            <a:r>
              <a:rPr lang="en-GB" sz="4000" dirty="0"/>
              <a:t>RECRUITMENT PLATFORMS</a:t>
            </a:r>
          </a:p>
        </p:txBody>
      </p:sp>
      <p:pic>
        <p:nvPicPr>
          <p:cNvPr id="5" name="Picture 4">
            <a:extLst>
              <a:ext uri="{FF2B5EF4-FFF2-40B4-BE49-F238E27FC236}">
                <a16:creationId xmlns:a16="http://schemas.microsoft.com/office/drawing/2014/main" id="{14A8ACA6-68F1-0201-7CF5-CB47C20E98DB}"/>
              </a:ext>
            </a:extLst>
          </p:cNvPr>
          <p:cNvPicPr>
            <a:picLocks noChangeAspect="1"/>
          </p:cNvPicPr>
          <p:nvPr/>
        </p:nvPicPr>
        <p:blipFill>
          <a:blip r:embed="rId2">
            <a:extLst>
              <a:ext uri="{28A0092B-C50C-407E-A947-70E740481C1C}">
                <a14:useLocalDpi xmlns:a14="http://schemas.microsoft.com/office/drawing/2010/main" val="0"/>
              </a:ext>
            </a:extLst>
          </a:blip>
          <a:srcRect r="2961" b="-2"/>
          <a:stretch>
            <a:fillRect/>
          </a:stretch>
        </p:blipFill>
        <p:spPr>
          <a:xfrm>
            <a:off x="0" y="1725559"/>
            <a:ext cx="5138049" cy="4043044"/>
          </a:xfrm>
          <a:prstGeom prst="rect">
            <a:avLst/>
          </a:prstGeom>
        </p:spPr>
      </p:pic>
      <p:sp>
        <p:nvSpPr>
          <p:cNvPr id="3" name="Content Placeholder 2">
            <a:extLst>
              <a:ext uri="{FF2B5EF4-FFF2-40B4-BE49-F238E27FC236}">
                <a16:creationId xmlns:a16="http://schemas.microsoft.com/office/drawing/2014/main" id="{6764814F-6BB4-6B43-0312-D4D808DC5BCD}"/>
              </a:ext>
            </a:extLst>
          </p:cNvPr>
          <p:cNvSpPr>
            <a:spLocks noGrp="1"/>
          </p:cNvSpPr>
          <p:nvPr>
            <p:ph idx="1"/>
          </p:nvPr>
        </p:nvSpPr>
        <p:spPr>
          <a:xfrm>
            <a:off x="5229226" y="133350"/>
            <a:ext cx="6962774" cy="6724650"/>
          </a:xfrm>
        </p:spPr>
        <p:txBody>
          <a:bodyPr anchor="ctr">
            <a:normAutofit fontScale="85000" lnSpcReduction="20000"/>
          </a:bodyPr>
          <a:lstStyle/>
          <a:p>
            <a:pPr marL="0" indent="0">
              <a:buNone/>
            </a:pPr>
            <a:r>
              <a:rPr lang="en-GB" sz="2400" b="1" dirty="0"/>
              <a:t>Recruitment Channels</a:t>
            </a:r>
          </a:p>
          <a:p>
            <a:pPr marL="0" indent="0">
              <a:buNone/>
            </a:pPr>
            <a:r>
              <a:rPr lang="en-GB" sz="2400" b="1" dirty="0"/>
              <a:t>LinkedIn</a:t>
            </a:r>
          </a:p>
          <a:p>
            <a:r>
              <a:rPr lang="en-GB" sz="2400" dirty="0"/>
              <a:t>Professional networking platform - Attracts experienced candidates - Strong employer branding. </a:t>
            </a:r>
            <a:br>
              <a:rPr lang="en-GB" sz="2400" dirty="0"/>
            </a:br>
            <a:endParaRPr lang="en-GB" sz="2400" dirty="0"/>
          </a:p>
          <a:p>
            <a:pPr marL="0" indent="0">
              <a:buNone/>
            </a:pPr>
            <a:r>
              <a:rPr lang="en-GB" sz="2400" b="1" dirty="0"/>
              <a:t>Greggs Careers Website</a:t>
            </a:r>
          </a:p>
          <a:p>
            <a:pPr marL="0" indent="0">
              <a:buNone/>
            </a:pPr>
            <a:r>
              <a:rPr lang="en-GB" sz="2400" dirty="0"/>
              <a:t>• Attracts candidates interested in Greggs • Promotes organisational culture </a:t>
            </a:r>
          </a:p>
          <a:p>
            <a:pPr marL="0" indent="0">
              <a:buNone/>
            </a:pPr>
            <a:r>
              <a:rPr lang="en-GB" sz="2400" dirty="0"/>
              <a:t>• Cost-effective recruitment. </a:t>
            </a:r>
            <a:br>
              <a:rPr lang="en-GB" sz="2400" dirty="0"/>
            </a:br>
            <a:endParaRPr lang="en-GB" sz="2400" dirty="0"/>
          </a:p>
          <a:p>
            <a:pPr marL="0" indent="0">
              <a:buNone/>
            </a:pPr>
            <a:r>
              <a:rPr lang="en-GB" sz="2400" b="1" dirty="0"/>
              <a:t>Indeed</a:t>
            </a:r>
          </a:p>
          <a:p>
            <a:r>
              <a:rPr lang="en-GB" sz="2400" dirty="0"/>
              <a:t>Large candidate pool • Fast advertisement • High visibility. </a:t>
            </a:r>
          </a:p>
          <a:p>
            <a:pPr marL="0" indent="0">
              <a:buNone/>
            </a:pPr>
            <a:r>
              <a:rPr lang="en-GB" sz="2400" b="1" dirty="0"/>
              <a:t>Specialist Recruitment Agencies</a:t>
            </a:r>
          </a:p>
          <a:p>
            <a:pPr marL="0" indent="0">
              <a:buNone/>
            </a:pPr>
            <a:r>
              <a:rPr lang="en-GB" sz="2400" dirty="0"/>
              <a:t>➜ Access to niche talent ➜ Suitable for transformation roles ➜ Faster executive recruitment. </a:t>
            </a:r>
          </a:p>
          <a:p>
            <a:pPr marL="0" indent="0">
              <a:buNone/>
            </a:pPr>
            <a:r>
              <a:rPr lang="en-GB" sz="2400" b="1" dirty="0"/>
              <a:t>Critical Evaluation</a:t>
            </a:r>
          </a:p>
          <a:p>
            <a:pPr marL="0" indent="0">
              <a:buNone/>
            </a:pPr>
            <a:r>
              <a:rPr lang="en-GB" sz="2400" dirty="0"/>
              <a:t>Using multiple recruitment channels increases workforce diversity and improves access to specialised talent. However, relying on a single platform may reduce candidate diversity and limit organisational competitiveness.</a:t>
            </a:r>
          </a:p>
          <a:p>
            <a:pPr marL="0" indent="0">
              <a:buNone/>
            </a:pPr>
            <a:r>
              <a:rPr lang="en-GB" sz="2400" b="1" dirty="0"/>
              <a:t>References</a:t>
            </a:r>
            <a:endParaRPr lang="en-GB" sz="2400" dirty="0"/>
          </a:p>
          <a:p>
            <a:pPr marL="0" indent="0">
              <a:buNone/>
            </a:pPr>
            <a:r>
              <a:rPr lang="en-GB" sz="2400" dirty="0"/>
              <a:t>(CIPD, 2024; Taylor, 2024)</a:t>
            </a:r>
          </a:p>
          <a:p>
            <a:endParaRPr lang="en-GB" sz="1100" dirty="0"/>
          </a:p>
        </p:txBody>
      </p:sp>
      <p:sp>
        <p:nvSpPr>
          <p:cNvPr id="6" name="TextBox 5">
            <a:extLst>
              <a:ext uri="{FF2B5EF4-FFF2-40B4-BE49-F238E27FC236}">
                <a16:creationId xmlns:a16="http://schemas.microsoft.com/office/drawing/2014/main" id="{EA7E4C06-EAB4-E557-19D2-A574659F03EF}"/>
              </a:ext>
            </a:extLst>
          </p:cNvPr>
          <p:cNvSpPr txBox="1"/>
          <p:nvPr/>
        </p:nvSpPr>
        <p:spPr>
          <a:xfrm>
            <a:off x="0" y="5768603"/>
            <a:ext cx="6249924" cy="261610"/>
          </a:xfrm>
          <a:prstGeom prst="rect">
            <a:avLst/>
          </a:prstGeom>
          <a:noFill/>
        </p:spPr>
        <p:txBody>
          <a:bodyPr wrap="square">
            <a:spAutoFit/>
          </a:bodyPr>
          <a:lstStyle/>
          <a:p>
            <a:r>
              <a:rPr lang="en-GB" sz="1100" dirty="0">
                <a:hlinkClick r:id="rId3"/>
              </a:rPr>
              <a:t>Source: https://pixabay.com/images/search/business%20team/</a:t>
            </a:r>
            <a:endParaRPr lang="en-GB" sz="1100" dirty="0"/>
          </a:p>
        </p:txBody>
      </p:sp>
    </p:spTree>
    <p:extLst>
      <p:ext uri="{BB962C8B-B14F-4D97-AF65-F5344CB8AC3E}">
        <p14:creationId xmlns:p14="http://schemas.microsoft.com/office/powerpoint/2010/main" val="1921718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0D599-D31D-58D5-DA6D-FA63396E6D1C}"/>
              </a:ext>
            </a:extLst>
          </p:cNvPr>
          <p:cNvSpPr>
            <a:spLocks noGrp="1"/>
          </p:cNvSpPr>
          <p:nvPr>
            <p:ph type="title"/>
          </p:nvPr>
        </p:nvSpPr>
        <p:spPr>
          <a:xfrm>
            <a:off x="200025" y="822959"/>
            <a:ext cx="4683321" cy="2148841"/>
          </a:xfrm>
        </p:spPr>
        <p:txBody>
          <a:bodyPr anchor="t">
            <a:normAutofit/>
          </a:bodyPr>
          <a:lstStyle/>
          <a:p>
            <a:r>
              <a:rPr lang="en-GB" dirty="0"/>
              <a:t>Selection Methods</a:t>
            </a:r>
          </a:p>
        </p:txBody>
      </p:sp>
      <p:pic>
        <p:nvPicPr>
          <p:cNvPr id="5" name="Picture 4">
            <a:extLst>
              <a:ext uri="{FF2B5EF4-FFF2-40B4-BE49-F238E27FC236}">
                <a16:creationId xmlns:a16="http://schemas.microsoft.com/office/drawing/2014/main" id="{B4A479F6-2B4C-92BD-20CE-129A630260CE}"/>
              </a:ext>
            </a:extLst>
          </p:cNvPr>
          <p:cNvPicPr>
            <a:picLocks noChangeAspect="1"/>
          </p:cNvPicPr>
          <p:nvPr/>
        </p:nvPicPr>
        <p:blipFill>
          <a:blip r:embed="rId2">
            <a:extLst>
              <a:ext uri="{28A0092B-C50C-407E-A947-70E740481C1C}">
                <a14:useLocalDpi xmlns:a14="http://schemas.microsoft.com/office/drawing/2010/main" val="0"/>
              </a:ext>
            </a:extLst>
          </a:blip>
          <a:srcRect r="1629"/>
          <a:stretch>
            <a:fillRect/>
          </a:stretch>
        </p:blipFill>
        <p:spPr>
          <a:xfrm>
            <a:off x="-24738" y="3428998"/>
            <a:ext cx="5263488" cy="3063241"/>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549012E1-C103-165D-748A-D2B2F3DAAAB5}"/>
              </a:ext>
            </a:extLst>
          </p:cNvPr>
          <p:cNvSpPr>
            <a:spLocks noGrp="1"/>
          </p:cNvSpPr>
          <p:nvPr>
            <p:ph idx="1"/>
          </p:nvPr>
        </p:nvSpPr>
        <p:spPr>
          <a:xfrm>
            <a:off x="5238750" y="228600"/>
            <a:ext cx="6953250" cy="6629400"/>
          </a:xfrm>
        </p:spPr>
        <p:txBody>
          <a:bodyPr anchor="t">
            <a:normAutofit fontScale="77500" lnSpcReduction="20000"/>
          </a:bodyPr>
          <a:lstStyle/>
          <a:p>
            <a:r>
              <a:rPr lang="en-GB" sz="2500" b="1" dirty="0"/>
              <a:t>Common Selection Techniques</a:t>
            </a:r>
            <a:endParaRPr lang="en-GB" sz="2500" dirty="0"/>
          </a:p>
          <a:p>
            <a:r>
              <a:rPr lang="en-GB" sz="2500" dirty="0"/>
              <a:t>Application forms </a:t>
            </a:r>
          </a:p>
          <a:p>
            <a:r>
              <a:rPr lang="en-GB" sz="2500" dirty="0"/>
              <a:t>CV screening </a:t>
            </a:r>
          </a:p>
          <a:p>
            <a:r>
              <a:rPr lang="en-GB" sz="2500" dirty="0"/>
              <a:t>Structured interviews </a:t>
            </a:r>
          </a:p>
          <a:p>
            <a:r>
              <a:rPr lang="en-GB" sz="2500" dirty="0"/>
              <a:t>Competency-based interviews </a:t>
            </a:r>
          </a:p>
          <a:p>
            <a:r>
              <a:rPr lang="en-GB" sz="2500" dirty="0"/>
              <a:t>Panel interviews </a:t>
            </a:r>
          </a:p>
          <a:p>
            <a:r>
              <a:rPr lang="en-GB" sz="2500" dirty="0"/>
              <a:t>Psychometric testing </a:t>
            </a:r>
          </a:p>
          <a:p>
            <a:r>
              <a:rPr lang="en-GB" sz="2500" dirty="0"/>
              <a:t>Reference checks </a:t>
            </a:r>
          </a:p>
          <a:p>
            <a:r>
              <a:rPr lang="en-GB" sz="2500" b="1" dirty="0"/>
              <a:t>Why Multiple Methods?</a:t>
            </a:r>
          </a:p>
          <a:p>
            <a:r>
              <a:rPr lang="en-GB" sz="2500" dirty="0"/>
              <a:t>✔ Improves recruitment accuracy</a:t>
            </a:r>
          </a:p>
          <a:p>
            <a:r>
              <a:rPr lang="en-GB" sz="2500" dirty="0"/>
              <a:t>✔ Provides different perspectives</a:t>
            </a:r>
          </a:p>
          <a:p>
            <a:r>
              <a:rPr lang="en-GB" sz="2500" dirty="0"/>
              <a:t>✔ Reduces hiring risk</a:t>
            </a:r>
          </a:p>
          <a:p>
            <a:r>
              <a:rPr lang="en-GB" sz="2500" dirty="0"/>
              <a:t>✔ Supports fair decision-making</a:t>
            </a:r>
          </a:p>
          <a:p>
            <a:r>
              <a:rPr lang="en-GB" sz="2500" b="1" dirty="0"/>
              <a:t>Critical Analysis</a:t>
            </a:r>
          </a:p>
          <a:p>
            <a:r>
              <a:rPr lang="en-GB" sz="2500" dirty="0"/>
              <a:t>No single selection method can accurately predict future job performance. Combining several assessment techniques provides a more comprehensive evaluation of candidates and improves the likelihood of selecting employees capable of supporting organisational transformation.</a:t>
            </a:r>
          </a:p>
          <a:p>
            <a:pPr marL="0" indent="0">
              <a:buNone/>
            </a:pPr>
            <a:r>
              <a:rPr lang="en-GB" sz="2500" b="1" dirty="0"/>
              <a:t>References</a:t>
            </a:r>
            <a:br>
              <a:rPr lang="en-GB" sz="2500" dirty="0"/>
            </a:br>
            <a:r>
              <a:rPr lang="en-GB" sz="2500" dirty="0"/>
              <a:t>(Wilton, 2022; Taylor, 2024)</a:t>
            </a:r>
          </a:p>
          <a:p>
            <a:endParaRPr lang="en-GB" sz="1100" dirty="0"/>
          </a:p>
        </p:txBody>
      </p:sp>
      <p:sp>
        <p:nvSpPr>
          <p:cNvPr id="6" name="TextBox 5">
            <a:extLst>
              <a:ext uri="{FF2B5EF4-FFF2-40B4-BE49-F238E27FC236}">
                <a16:creationId xmlns:a16="http://schemas.microsoft.com/office/drawing/2014/main" id="{3BB4F7C2-13EF-AD24-9288-60F2725380CD}"/>
              </a:ext>
            </a:extLst>
          </p:cNvPr>
          <p:cNvSpPr txBox="1"/>
          <p:nvPr/>
        </p:nvSpPr>
        <p:spPr>
          <a:xfrm>
            <a:off x="0" y="6465584"/>
            <a:ext cx="6140196" cy="261610"/>
          </a:xfrm>
          <a:prstGeom prst="rect">
            <a:avLst/>
          </a:prstGeom>
          <a:noFill/>
        </p:spPr>
        <p:txBody>
          <a:bodyPr wrap="square">
            <a:spAutoFit/>
          </a:bodyPr>
          <a:lstStyle/>
          <a:p>
            <a:r>
              <a:rPr lang="en-GB" sz="1100" dirty="0">
                <a:hlinkClick r:id="rId3"/>
              </a:rPr>
              <a:t>Source: https://pixabay.com/images/search/business%20team/</a:t>
            </a:r>
            <a:endParaRPr lang="en-GB" sz="1100" dirty="0"/>
          </a:p>
        </p:txBody>
      </p:sp>
    </p:spTree>
    <p:extLst>
      <p:ext uri="{BB962C8B-B14F-4D97-AF65-F5344CB8AC3E}">
        <p14:creationId xmlns:p14="http://schemas.microsoft.com/office/powerpoint/2010/main" val="3740235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16FFFC-2562-6661-CAF0-E1186F74729F}"/>
              </a:ext>
            </a:extLst>
          </p:cNvPr>
          <p:cNvSpPr>
            <a:spLocks noGrp="1"/>
          </p:cNvSpPr>
          <p:nvPr>
            <p:ph type="title"/>
          </p:nvPr>
        </p:nvSpPr>
        <p:spPr>
          <a:xfrm>
            <a:off x="389916" y="444464"/>
            <a:ext cx="3420305" cy="1906317"/>
          </a:xfrm>
        </p:spPr>
        <p:txBody>
          <a:bodyPr>
            <a:normAutofit/>
          </a:bodyPr>
          <a:lstStyle/>
          <a:p>
            <a:pPr algn="ctr"/>
            <a:r>
              <a:rPr lang="en-GB" sz="2800" b="1"/>
              <a:t>STRUCTURED INTERVIEW</a:t>
            </a:r>
            <a:br>
              <a:rPr lang="en-GB" sz="2800" b="1"/>
            </a:br>
            <a:endParaRPr lang="en-GB" sz="2800"/>
          </a:p>
        </p:txBody>
      </p:sp>
      <p:pic>
        <p:nvPicPr>
          <p:cNvPr id="5" name="Picture 4">
            <a:extLst>
              <a:ext uri="{FF2B5EF4-FFF2-40B4-BE49-F238E27FC236}">
                <a16:creationId xmlns:a16="http://schemas.microsoft.com/office/drawing/2014/main" id="{7784AE03-86B1-523B-B3F5-4C2852FDF0B5}"/>
              </a:ext>
            </a:extLst>
          </p:cNvPr>
          <p:cNvPicPr>
            <a:picLocks noChangeAspect="1"/>
          </p:cNvPicPr>
          <p:nvPr/>
        </p:nvPicPr>
        <p:blipFill>
          <a:blip r:embed="rId3">
            <a:extLst>
              <a:ext uri="{28A0092B-C50C-407E-A947-70E740481C1C}">
                <a14:useLocalDpi xmlns:a14="http://schemas.microsoft.com/office/drawing/2010/main" val="0"/>
              </a:ext>
            </a:extLst>
          </a:blip>
          <a:srcRect l="22057" r="-2" b="-2"/>
          <a:stretch>
            <a:fillRect/>
          </a:stretch>
        </p:blipFill>
        <p:spPr>
          <a:xfrm>
            <a:off x="20" y="2792999"/>
            <a:ext cx="4252886" cy="4065001"/>
          </a:xfrm>
          <a:prstGeom prst="rect">
            <a:avLst/>
          </a:prstGeom>
        </p:spPr>
      </p:pic>
      <p:sp>
        <p:nvSpPr>
          <p:cNvPr id="12" name="Rectangle 11">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FA9DE7E2-2BC2-D109-17E9-6ECD34594C2C}"/>
              </a:ext>
            </a:extLst>
          </p:cNvPr>
          <p:cNvSpPr>
            <a:spLocks noGrp="1"/>
          </p:cNvSpPr>
          <p:nvPr>
            <p:ph idx="1"/>
          </p:nvPr>
        </p:nvSpPr>
        <p:spPr>
          <a:xfrm>
            <a:off x="4345625" y="66676"/>
            <a:ext cx="7875066" cy="7058026"/>
          </a:xfrm>
        </p:spPr>
        <p:txBody>
          <a:bodyPr anchor="ctr">
            <a:normAutofit fontScale="92500" lnSpcReduction="20000"/>
          </a:bodyPr>
          <a:lstStyle/>
          <a:p>
            <a:pPr marL="0" indent="0">
              <a:buNone/>
            </a:pPr>
            <a:r>
              <a:rPr lang="en-GB" sz="2000" b="1" dirty="0"/>
              <a:t>Structured Interview</a:t>
            </a:r>
          </a:p>
          <a:p>
            <a:r>
              <a:rPr lang="en-GB" sz="2000" b="1" dirty="0"/>
              <a:t>Characteristics</a:t>
            </a:r>
          </a:p>
          <a:p>
            <a:r>
              <a:rPr lang="en-GB" sz="2000" dirty="0"/>
              <a:t>Standardised questions. </a:t>
            </a:r>
          </a:p>
          <a:p>
            <a:r>
              <a:rPr lang="en-GB" sz="2000" dirty="0"/>
              <a:t>Same interview for every applicant. </a:t>
            </a:r>
          </a:p>
          <a:p>
            <a:r>
              <a:rPr lang="en-GB" sz="2000" dirty="0"/>
              <a:t>Predefined scoring system. </a:t>
            </a:r>
          </a:p>
          <a:p>
            <a:r>
              <a:rPr lang="en-GB" sz="2000" dirty="0"/>
              <a:t>Objective assessment criteria. </a:t>
            </a:r>
            <a:br>
              <a:rPr lang="en-GB" sz="2000" dirty="0"/>
            </a:br>
            <a:endParaRPr lang="en-GB" sz="2000" dirty="0"/>
          </a:p>
          <a:p>
            <a:pPr marL="0" indent="0">
              <a:buNone/>
            </a:pPr>
            <a:r>
              <a:rPr lang="en-GB" sz="2000" b="1" dirty="0"/>
              <a:t>Advantages</a:t>
            </a:r>
          </a:p>
          <a:p>
            <a:r>
              <a:rPr lang="en-GB" sz="2000" dirty="0"/>
              <a:t>✔ Fair recruitment ✔ Consistent evaluation ✔ Easier comparison between candidates ✔ Reduces interviewer bias</a:t>
            </a:r>
            <a:br>
              <a:rPr lang="en-GB" sz="2000" dirty="0"/>
            </a:br>
            <a:endParaRPr lang="en-GB" sz="2000" dirty="0"/>
          </a:p>
          <a:p>
            <a:pPr marL="0" indent="0">
              <a:buNone/>
            </a:pPr>
            <a:r>
              <a:rPr lang="en-GB" sz="2000" b="1" dirty="0"/>
              <a:t>Disadvantages</a:t>
            </a:r>
          </a:p>
          <a:p>
            <a:pPr marL="0" indent="0">
              <a:buNone/>
            </a:pPr>
            <a:r>
              <a:rPr lang="en-GB" sz="2000" dirty="0"/>
              <a:t>✖ Less flexibility ✖ May not explore unexpected strengths ✖ May restrict candidates’ responses and limit the depth of information obtained. ✖ Can make it more difficult to assess attitudes, emotions and underlying motivations. ✖ Following a fixed sequence of questions may prevent useful follow-up discussion. ✖ Detailed structured interviews can be time-consuming to conduct.</a:t>
            </a:r>
          </a:p>
          <a:p>
            <a:pPr marL="0" indent="0">
              <a:buNone/>
            </a:pPr>
            <a:r>
              <a:rPr lang="en-GB" sz="2000" b="1" dirty="0"/>
              <a:t>Critical Evaluation</a:t>
            </a:r>
          </a:p>
          <a:p>
            <a:pPr marL="0" indent="0">
              <a:buNone/>
            </a:pPr>
            <a:r>
              <a:rPr lang="en-GB" sz="2000" dirty="0"/>
              <a:t>Structured interviews improve reliability because every candidate is assessed using identical criteria. Nevertheless, organisations undergoing transformation may also require flexibility to explore innovative thinking and complex problem-solving abilities beyond standardised questions.</a:t>
            </a:r>
          </a:p>
          <a:p>
            <a:pPr marL="0" indent="0">
              <a:buNone/>
            </a:pPr>
            <a:r>
              <a:rPr lang="en-GB" sz="2000" b="1" dirty="0"/>
              <a:t>References </a:t>
            </a:r>
            <a:r>
              <a:rPr lang="en-GB" sz="2000" dirty="0"/>
              <a:t>(Torrington et al., 2023; Wilton, 2022)</a:t>
            </a:r>
          </a:p>
          <a:p>
            <a:endParaRPr lang="en-GB" sz="1300" dirty="0"/>
          </a:p>
        </p:txBody>
      </p:sp>
      <p:sp>
        <p:nvSpPr>
          <p:cNvPr id="14" name="Rectangle 1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6" name="TextBox 5">
            <a:extLst>
              <a:ext uri="{FF2B5EF4-FFF2-40B4-BE49-F238E27FC236}">
                <a16:creationId xmlns:a16="http://schemas.microsoft.com/office/drawing/2014/main" id="{A479048F-DFE4-DCBB-C3FD-7EE61E66ABD5}"/>
              </a:ext>
            </a:extLst>
          </p:cNvPr>
          <p:cNvSpPr txBox="1"/>
          <p:nvPr/>
        </p:nvSpPr>
        <p:spPr>
          <a:xfrm>
            <a:off x="-57382" y="6596390"/>
            <a:ext cx="6140196" cy="261610"/>
          </a:xfrm>
          <a:prstGeom prst="rect">
            <a:avLst/>
          </a:prstGeom>
          <a:noFill/>
        </p:spPr>
        <p:txBody>
          <a:bodyPr wrap="square">
            <a:spAutoFit/>
          </a:bodyPr>
          <a:lstStyle/>
          <a:p>
            <a:r>
              <a:rPr lang="en-GB" sz="1100" dirty="0">
                <a:hlinkClick r:id="rId4"/>
              </a:rPr>
              <a:t>Source: https://unsplash.com/s/photos/working-office</a:t>
            </a:r>
            <a:endParaRPr lang="en-GB" sz="1100" dirty="0"/>
          </a:p>
        </p:txBody>
      </p:sp>
    </p:spTree>
    <p:extLst>
      <p:ext uri="{BB962C8B-B14F-4D97-AF65-F5344CB8AC3E}">
        <p14:creationId xmlns:p14="http://schemas.microsoft.com/office/powerpoint/2010/main" val="321189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3A4A6-5270-6110-DD25-E2174918A97E}"/>
              </a:ext>
            </a:extLst>
          </p:cNvPr>
          <p:cNvSpPr>
            <a:spLocks noGrp="1"/>
          </p:cNvSpPr>
          <p:nvPr>
            <p:ph type="title"/>
          </p:nvPr>
        </p:nvSpPr>
        <p:spPr>
          <a:xfrm>
            <a:off x="-11006" y="15433"/>
            <a:ext cx="4857749" cy="2257425"/>
          </a:xfrm>
        </p:spPr>
        <p:txBody>
          <a:bodyPr anchor="t">
            <a:normAutofit/>
          </a:bodyPr>
          <a:lstStyle/>
          <a:p>
            <a:r>
              <a:rPr lang="en-GB" dirty="0"/>
              <a:t>COMPETENCY-BASED INTERVIEW</a:t>
            </a:r>
          </a:p>
        </p:txBody>
      </p:sp>
      <p:pic>
        <p:nvPicPr>
          <p:cNvPr id="7" name="Picture 6">
            <a:extLst>
              <a:ext uri="{FF2B5EF4-FFF2-40B4-BE49-F238E27FC236}">
                <a16:creationId xmlns:a16="http://schemas.microsoft.com/office/drawing/2014/main" id="{D417202D-A47D-24C2-DE88-7830148E5105}"/>
              </a:ext>
            </a:extLst>
          </p:cNvPr>
          <p:cNvPicPr>
            <a:picLocks noChangeAspect="1"/>
          </p:cNvPicPr>
          <p:nvPr/>
        </p:nvPicPr>
        <p:blipFill>
          <a:blip r:embed="rId2">
            <a:extLst>
              <a:ext uri="{28A0092B-C50C-407E-A947-70E740481C1C}">
                <a14:useLocalDpi xmlns:a14="http://schemas.microsoft.com/office/drawing/2010/main" val="0"/>
              </a:ext>
            </a:extLst>
          </a:blip>
          <a:srcRect b="12812"/>
          <a:stretch>
            <a:fillRect/>
          </a:stretch>
        </p:blipFill>
        <p:spPr>
          <a:xfrm>
            <a:off x="1" y="3867150"/>
            <a:ext cx="5139101" cy="299085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E3A37CBC-1C0C-7621-623A-25CB6697FC03}"/>
              </a:ext>
            </a:extLst>
          </p:cNvPr>
          <p:cNvSpPr>
            <a:spLocks noGrp="1"/>
          </p:cNvSpPr>
          <p:nvPr>
            <p:ph idx="1"/>
          </p:nvPr>
        </p:nvSpPr>
        <p:spPr>
          <a:xfrm>
            <a:off x="4776600" y="85725"/>
            <a:ext cx="7772399" cy="6772275"/>
          </a:xfrm>
        </p:spPr>
        <p:txBody>
          <a:bodyPr anchor="t">
            <a:normAutofit fontScale="32500" lnSpcReduction="20000"/>
          </a:bodyPr>
          <a:lstStyle/>
          <a:p>
            <a:pPr marL="0" indent="0">
              <a:buNone/>
            </a:pPr>
            <a:r>
              <a:rPr lang="en-GB" sz="6000" b="1" dirty="0"/>
              <a:t>Competency-Based Interview</a:t>
            </a:r>
          </a:p>
          <a:p>
            <a:r>
              <a:rPr lang="en-GB" sz="6000" dirty="0"/>
              <a:t>Purpose</a:t>
            </a:r>
          </a:p>
          <a:p>
            <a:r>
              <a:rPr lang="en-GB" sz="6000" dirty="0"/>
              <a:t>Evaluates skills, behaviours and previous experience.</a:t>
            </a:r>
          </a:p>
          <a:p>
            <a:r>
              <a:rPr lang="en-GB" sz="6000" dirty="0"/>
              <a:t>Focuses on evidence from real workplace situations.</a:t>
            </a:r>
          </a:p>
          <a:p>
            <a:r>
              <a:rPr lang="en-GB" sz="6000" dirty="0"/>
              <a:t>Assesses how candidates have performed in the past.</a:t>
            </a:r>
          </a:p>
          <a:p>
            <a:r>
              <a:rPr lang="en-GB" sz="6000" dirty="0"/>
              <a:t>Example Question</a:t>
            </a:r>
          </a:p>
          <a:p>
            <a:r>
              <a:rPr lang="en-GB" sz="6000" dirty="0"/>
              <a:t>“Tell me about a time when you successfully managed organisational change.”</a:t>
            </a:r>
          </a:p>
          <a:p>
            <a:r>
              <a:rPr lang="en-GB" sz="6000" dirty="0"/>
              <a:t>Advantages ✓ Predicts future performance</a:t>
            </a:r>
          </a:p>
          <a:p>
            <a:pPr marL="0" indent="0">
              <a:buNone/>
            </a:pPr>
            <a:r>
              <a:rPr lang="en-GB" sz="6000" dirty="0"/>
              <a:t>✓ Uses real evidence</a:t>
            </a:r>
          </a:p>
          <a:p>
            <a:pPr marL="0" indent="0">
              <a:buNone/>
            </a:pPr>
            <a:r>
              <a:rPr lang="en-GB" sz="6000" dirty="0"/>
              <a:t>✓ Suitable for transformation roles</a:t>
            </a:r>
          </a:p>
          <a:p>
            <a:pPr marL="0" indent="0">
              <a:buNone/>
            </a:pPr>
            <a:r>
              <a:rPr lang="en-GB" sz="6000" dirty="0"/>
              <a:t>✓ Identifies behavioural competencies</a:t>
            </a:r>
          </a:p>
          <a:p>
            <a:pPr marL="0" indent="0">
              <a:buNone/>
            </a:pPr>
            <a:r>
              <a:rPr lang="en-GB" sz="6000" b="1" dirty="0"/>
              <a:t>Critical Evaluation</a:t>
            </a:r>
          </a:p>
          <a:p>
            <a:pPr marL="0" indent="0">
              <a:buNone/>
            </a:pPr>
            <a:r>
              <a:rPr lang="en-GB" sz="6000" dirty="0"/>
              <a:t>Competency-based interviews are particularly effective during organisational transformation because they assess whether candidates have already demonstrated the behaviours needed to lead change. However, organisations should avoid relying solely on past experience, as future transformation challenges may require new capabilities.</a:t>
            </a:r>
          </a:p>
          <a:p>
            <a:pPr marL="0" indent="0">
              <a:buNone/>
            </a:pPr>
            <a:r>
              <a:rPr lang="en-GB" sz="6000" dirty="0"/>
              <a:t>References: (Taylor, 2024; Boxall and Purcell, 2022)</a:t>
            </a:r>
          </a:p>
          <a:p>
            <a:endParaRPr lang="en-GB" sz="1100" dirty="0"/>
          </a:p>
        </p:txBody>
      </p:sp>
      <p:sp>
        <p:nvSpPr>
          <p:cNvPr id="5" name="TextBox 4">
            <a:extLst>
              <a:ext uri="{FF2B5EF4-FFF2-40B4-BE49-F238E27FC236}">
                <a16:creationId xmlns:a16="http://schemas.microsoft.com/office/drawing/2014/main" id="{EFBED84B-AA5A-C5E9-E866-AD01DDB416B8}"/>
              </a:ext>
            </a:extLst>
          </p:cNvPr>
          <p:cNvSpPr txBox="1"/>
          <p:nvPr/>
        </p:nvSpPr>
        <p:spPr>
          <a:xfrm>
            <a:off x="66675" y="6596390"/>
            <a:ext cx="6483096" cy="261610"/>
          </a:xfrm>
          <a:prstGeom prst="rect">
            <a:avLst/>
          </a:prstGeom>
          <a:noFill/>
        </p:spPr>
        <p:txBody>
          <a:bodyPr wrap="square">
            <a:spAutoFit/>
          </a:bodyPr>
          <a:lstStyle/>
          <a:p>
            <a:r>
              <a:rPr lang="en-GB" sz="1100" dirty="0">
                <a:hlinkClick r:id="rId3"/>
              </a:rPr>
              <a:t>Source: https://www.pexels.com/search/office/</a:t>
            </a:r>
            <a:endParaRPr lang="en-GB" sz="1100" dirty="0"/>
          </a:p>
        </p:txBody>
      </p:sp>
      <p:sp>
        <p:nvSpPr>
          <p:cNvPr id="8" name="TextBox 7">
            <a:extLst>
              <a:ext uri="{FF2B5EF4-FFF2-40B4-BE49-F238E27FC236}">
                <a16:creationId xmlns:a16="http://schemas.microsoft.com/office/drawing/2014/main" id="{D9029F8E-6AD9-C5B3-33BE-E7DE6C2DD35D}"/>
              </a:ext>
            </a:extLst>
          </p:cNvPr>
          <p:cNvSpPr txBox="1"/>
          <p:nvPr/>
        </p:nvSpPr>
        <p:spPr>
          <a:xfrm>
            <a:off x="-84071" y="1486867"/>
            <a:ext cx="7429330" cy="1015663"/>
          </a:xfrm>
          <a:prstGeom prst="rect">
            <a:avLst/>
          </a:prstGeom>
          <a:noFill/>
        </p:spPr>
        <p:txBody>
          <a:bodyPr wrap="square">
            <a:spAutoFit/>
          </a:bodyPr>
          <a:lstStyle/>
          <a:p>
            <a:r>
              <a:rPr lang="en-GB" sz="1200" dirty="0">
                <a:solidFill>
                  <a:srgbClr val="FF0000"/>
                </a:solidFill>
              </a:rPr>
              <a:t>This interview is usually conducted as a one-to-one interview, allowing </a:t>
            </a:r>
          </a:p>
          <a:p>
            <a:r>
              <a:rPr lang="en-GB" sz="1200" dirty="0">
                <a:solidFill>
                  <a:srgbClr val="FF0000"/>
                </a:solidFill>
              </a:rPr>
              <a:t>the interviewer to explore the candidate's experience and competencies</a:t>
            </a:r>
          </a:p>
          <a:p>
            <a:r>
              <a:rPr lang="en-GB" sz="1200" dirty="0">
                <a:solidFill>
                  <a:srgbClr val="FF0000"/>
                </a:solidFill>
              </a:rPr>
              <a:t>in greater depth. The benefit of this approach is that it provides a more </a:t>
            </a:r>
          </a:p>
          <a:p>
            <a:r>
              <a:rPr lang="en-GB" sz="1200" dirty="0">
                <a:solidFill>
                  <a:srgbClr val="FF0000"/>
                </a:solidFill>
              </a:rPr>
              <a:t>personalised assessment and allows the interviewer to gain </a:t>
            </a:r>
          </a:p>
          <a:p>
            <a:r>
              <a:rPr lang="en-GB" sz="1200" dirty="0">
                <a:solidFill>
                  <a:srgbClr val="FF0000"/>
                </a:solidFill>
              </a:rPr>
              <a:t>a better understanding of the candidate’s suitability for the role.</a:t>
            </a:r>
          </a:p>
        </p:txBody>
      </p:sp>
    </p:spTree>
    <p:extLst>
      <p:ext uri="{BB962C8B-B14F-4D97-AF65-F5344CB8AC3E}">
        <p14:creationId xmlns:p14="http://schemas.microsoft.com/office/powerpoint/2010/main" val="2557952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22A1B-711F-32D6-C752-A2EEC69DE8F9}"/>
              </a:ext>
            </a:extLst>
          </p:cNvPr>
          <p:cNvSpPr>
            <a:spLocks noGrp="1"/>
          </p:cNvSpPr>
          <p:nvPr>
            <p:ph type="title"/>
          </p:nvPr>
        </p:nvSpPr>
        <p:spPr>
          <a:xfrm>
            <a:off x="152769" y="909346"/>
            <a:ext cx="4683321" cy="2148841"/>
          </a:xfrm>
        </p:spPr>
        <p:txBody>
          <a:bodyPr anchor="t">
            <a:normAutofit/>
          </a:bodyPr>
          <a:lstStyle/>
          <a:p>
            <a:r>
              <a:rPr lang="en-GB" b="1" dirty="0"/>
              <a:t>PANEL INTERVIEW</a:t>
            </a:r>
            <a:endParaRPr lang="en-GB" dirty="0"/>
          </a:p>
        </p:txBody>
      </p:sp>
      <p:pic>
        <p:nvPicPr>
          <p:cNvPr id="5" name="Picture 4">
            <a:extLst>
              <a:ext uri="{FF2B5EF4-FFF2-40B4-BE49-F238E27FC236}">
                <a16:creationId xmlns:a16="http://schemas.microsoft.com/office/drawing/2014/main" id="{64A0103C-5A6D-4EDB-5D0C-FE70EE1EA5A5}"/>
              </a:ext>
            </a:extLst>
          </p:cNvPr>
          <p:cNvPicPr>
            <a:picLocks noChangeAspect="1"/>
          </p:cNvPicPr>
          <p:nvPr/>
        </p:nvPicPr>
        <p:blipFill>
          <a:blip r:embed="rId2">
            <a:extLst>
              <a:ext uri="{28A0092B-C50C-407E-A947-70E740481C1C}">
                <a14:useLocalDpi xmlns:a14="http://schemas.microsoft.com/office/drawing/2010/main" val="0"/>
              </a:ext>
            </a:extLst>
          </a:blip>
          <a:srcRect r="3345" b="-2"/>
          <a:stretch>
            <a:fillRect/>
          </a:stretch>
        </p:blipFill>
        <p:spPr>
          <a:xfrm>
            <a:off x="-123824" y="3243554"/>
            <a:ext cx="5499165" cy="320040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3DC7EED0-8607-ACF1-5889-4BDB953E2D15}"/>
              </a:ext>
            </a:extLst>
          </p:cNvPr>
          <p:cNvSpPr>
            <a:spLocks noGrp="1"/>
          </p:cNvSpPr>
          <p:nvPr>
            <p:ph idx="1"/>
          </p:nvPr>
        </p:nvSpPr>
        <p:spPr>
          <a:xfrm>
            <a:off x="5236140" y="-1"/>
            <a:ext cx="6634672" cy="7249110"/>
          </a:xfrm>
        </p:spPr>
        <p:txBody>
          <a:bodyPr anchor="t">
            <a:normAutofit lnSpcReduction="10000"/>
          </a:bodyPr>
          <a:lstStyle/>
          <a:p>
            <a:pPr marL="0" indent="0">
              <a:buNone/>
            </a:pPr>
            <a:r>
              <a:rPr lang="en-GB" sz="1800" b="1" dirty="0"/>
              <a:t>Panel Interview</a:t>
            </a:r>
          </a:p>
          <a:p>
            <a:r>
              <a:rPr lang="en-GB" sz="1800" dirty="0"/>
              <a:t>Characteristics</a:t>
            </a:r>
          </a:p>
          <a:p>
            <a:r>
              <a:rPr lang="en-GB" sz="1800" dirty="0"/>
              <a:t>Several interviewers assess the candidate.</a:t>
            </a:r>
          </a:p>
          <a:p>
            <a:r>
              <a:rPr lang="en-GB" sz="1800" dirty="0"/>
              <a:t>Different departments contribute.</a:t>
            </a:r>
          </a:p>
          <a:p>
            <a:r>
              <a:rPr lang="en-GB" sz="1800" dirty="0"/>
              <a:t>Shared decision-making.</a:t>
            </a:r>
          </a:p>
          <a:p>
            <a:r>
              <a:rPr lang="en-GB" sz="1800" dirty="0"/>
              <a:t>Broader evaluation of competencies.</a:t>
            </a:r>
          </a:p>
          <a:p>
            <a:r>
              <a:rPr lang="en-GB" sz="1800" b="1" dirty="0">
                <a:solidFill>
                  <a:srgbClr val="FF0000"/>
                </a:solidFill>
              </a:rPr>
              <a:t>Advantages</a:t>
            </a:r>
          </a:p>
          <a:p>
            <a:r>
              <a:rPr lang="en-GB" sz="1800" dirty="0"/>
              <a:t>✓ Reduces individual bias</a:t>
            </a:r>
          </a:p>
          <a:p>
            <a:r>
              <a:rPr lang="en-GB" sz="1800" dirty="0"/>
              <a:t>✓ Provides multiple perspectives</a:t>
            </a:r>
          </a:p>
          <a:p>
            <a:r>
              <a:rPr lang="en-GB" sz="1800" dirty="0"/>
              <a:t>✓ Improves decision quality</a:t>
            </a:r>
          </a:p>
          <a:p>
            <a:r>
              <a:rPr lang="en-GB" sz="1800" dirty="0"/>
              <a:t>✓ Enhances fairness</a:t>
            </a:r>
          </a:p>
          <a:p>
            <a:r>
              <a:rPr lang="en-GB" sz="1800" b="1" dirty="0"/>
              <a:t>Disadvantages</a:t>
            </a:r>
          </a:p>
          <a:p>
            <a:r>
              <a:rPr lang="en-GB" sz="1800" dirty="0"/>
              <a:t>✖ Can create pressure for candidates</a:t>
            </a:r>
          </a:p>
          <a:p>
            <a:r>
              <a:rPr lang="en-GB" sz="1800" dirty="0"/>
              <a:t>✖ Requires more coordination</a:t>
            </a:r>
          </a:p>
          <a:p>
            <a:r>
              <a:rPr lang="en-GB" sz="1800" b="1" dirty="0"/>
              <a:t>Critical Evaluation</a:t>
            </a:r>
          </a:p>
          <a:p>
            <a:r>
              <a:rPr lang="en-GB" sz="1800" dirty="0"/>
              <a:t>Panel interviews increase objectivity because decisions are based on collective judgement rather than a single interviewer's opinion. Nevertheless, poorly coordinated panels may create inconsistency if interviewers use different evaluation standards.</a:t>
            </a:r>
          </a:p>
          <a:p>
            <a:pPr marL="0" indent="0">
              <a:buNone/>
            </a:pPr>
            <a:r>
              <a:rPr lang="en-GB" sz="1800" dirty="0"/>
              <a:t>References: (Torrington et al., 2023; Marchington et al., 2021)</a:t>
            </a:r>
          </a:p>
          <a:p>
            <a:endParaRPr lang="en-GB" sz="1100" dirty="0"/>
          </a:p>
        </p:txBody>
      </p:sp>
      <p:sp>
        <p:nvSpPr>
          <p:cNvPr id="6" name="TextBox 5">
            <a:extLst>
              <a:ext uri="{FF2B5EF4-FFF2-40B4-BE49-F238E27FC236}">
                <a16:creationId xmlns:a16="http://schemas.microsoft.com/office/drawing/2014/main" id="{39C2A047-C13A-56FB-C081-97EE87949A6F}"/>
              </a:ext>
            </a:extLst>
          </p:cNvPr>
          <p:cNvSpPr txBox="1"/>
          <p:nvPr/>
        </p:nvSpPr>
        <p:spPr>
          <a:xfrm>
            <a:off x="0" y="6443954"/>
            <a:ext cx="6158484" cy="261610"/>
          </a:xfrm>
          <a:prstGeom prst="rect">
            <a:avLst/>
          </a:prstGeom>
          <a:noFill/>
        </p:spPr>
        <p:txBody>
          <a:bodyPr wrap="square">
            <a:spAutoFit/>
          </a:bodyPr>
          <a:lstStyle/>
          <a:p>
            <a:r>
              <a:rPr lang="en-GB" sz="1100" dirty="0">
                <a:hlinkClick r:id="rId3"/>
              </a:rPr>
              <a:t>Source: https://unsplash.com/s/photos/working-office</a:t>
            </a:r>
            <a:endParaRPr lang="en-GB" sz="1100" dirty="0"/>
          </a:p>
        </p:txBody>
      </p:sp>
    </p:spTree>
    <p:extLst>
      <p:ext uri="{BB962C8B-B14F-4D97-AF65-F5344CB8AC3E}">
        <p14:creationId xmlns:p14="http://schemas.microsoft.com/office/powerpoint/2010/main" val="1105885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EC589-5443-A3A9-B088-E80CA11E02D1}"/>
              </a:ext>
            </a:extLst>
          </p:cNvPr>
          <p:cNvSpPr>
            <a:spLocks noGrp="1"/>
          </p:cNvSpPr>
          <p:nvPr>
            <p:ph type="title"/>
          </p:nvPr>
        </p:nvSpPr>
        <p:spPr>
          <a:xfrm>
            <a:off x="203583" y="289559"/>
            <a:ext cx="4683321" cy="2148841"/>
          </a:xfrm>
        </p:spPr>
        <p:txBody>
          <a:bodyPr anchor="t">
            <a:normAutofit/>
          </a:bodyPr>
          <a:lstStyle/>
          <a:p>
            <a:r>
              <a:rPr lang="en-GB" b="1" dirty="0"/>
              <a:t>QUESTIONING TECHNIQUES</a:t>
            </a:r>
            <a:br>
              <a:rPr lang="en-GB" b="1" dirty="0"/>
            </a:br>
            <a:endParaRPr lang="en-GB" dirty="0"/>
          </a:p>
        </p:txBody>
      </p:sp>
      <p:pic>
        <p:nvPicPr>
          <p:cNvPr id="5" name="Picture 4">
            <a:extLst>
              <a:ext uri="{FF2B5EF4-FFF2-40B4-BE49-F238E27FC236}">
                <a16:creationId xmlns:a16="http://schemas.microsoft.com/office/drawing/2014/main" id="{9A8175E2-9835-68EA-38F0-39F494C22F38}"/>
              </a:ext>
            </a:extLst>
          </p:cNvPr>
          <p:cNvPicPr>
            <a:picLocks noChangeAspect="1"/>
          </p:cNvPicPr>
          <p:nvPr/>
        </p:nvPicPr>
        <p:blipFill>
          <a:blip r:embed="rId2">
            <a:extLst>
              <a:ext uri="{28A0092B-C50C-407E-A947-70E740481C1C}">
                <a14:useLocalDpi xmlns:a14="http://schemas.microsoft.com/office/drawing/2010/main" val="0"/>
              </a:ext>
            </a:extLst>
          </a:blip>
          <a:srcRect l="4645" r="5147" b="2"/>
          <a:stretch>
            <a:fillRect/>
          </a:stretch>
        </p:blipFill>
        <p:spPr>
          <a:xfrm>
            <a:off x="-406493" y="3781425"/>
            <a:ext cx="5106367" cy="297180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373F3E1C-9C59-1AFB-3EB2-8FCEA7802F98}"/>
              </a:ext>
            </a:extLst>
          </p:cNvPr>
          <p:cNvSpPr>
            <a:spLocks noGrp="1"/>
          </p:cNvSpPr>
          <p:nvPr>
            <p:ph idx="1"/>
          </p:nvPr>
        </p:nvSpPr>
        <p:spPr>
          <a:xfrm>
            <a:off x="4543426" y="0"/>
            <a:ext cx="7809986" cy="6981825"/>
          </a:xfrm>
        </p:spPr>
        <p:txBody>
          <a:bodyPr anchor="t">
            <a:normAutofit fontScale="92500" lnSpcReduction="10000"/>
          </a:bodyPr>
          <a:lstStyle/>
          <a:p>
            <a:pPr marL="0" indent="0">
              <a:buNone/>
            </a:pPr>
            <a:r>
              <a:rPr lang="en-GB" sz="1900" b="1" dirty="0"/>
              <a:t>Appropriate Questioning Techniques</a:t>
            </a:r>
          </a:p>
          <a:p>
            <a:r>
              <a:rPr lang="en-GB" sz="1900" dirty="0"/>
              <a:t>Behavioural Question</a:t>
            </a:r>
          </a:p>
          <a:p>
            <a:r>
              <a:rPr lang="en-GB" sz="1900" dirty="0"/>
              <a:t>“Describe a situation where you managed organisational change.”</a:t>
            </a:r>
          </a:p>
          <a:p>
            <a:r>
              <a:rPr lang="en-GB" sz="1900" dirty="0"/>
              <a:t>Situational Question</a:t>
            </a:r>
          </a:p>
          <a:p>
            <a:r>
              <a:rPr lang="en-GB" sz="1900" dirty="0"/>
              <a:t>“What would you do if employees resisted a new digital system?”</a:t>
            </a:r>
          </a:p>
          <a:p>
            <a:r>
              <a:rPr lang="en-GB" sz="1900" dirty="0"/>
              <a:t>Competency Question</a:t>
            </a:r>
          </a:p>
          <a:p>
            <a:r>
              <a:rPr lang="en-GB" sz="1900" dirty="0"/>
              <a:t>“How have you communicated with stakeholders during a project?”</a:t>
            </a:r>
          </a:p>
          <a:p>
            <a:r>
              <a:rPr lang="en-GB" sz="1900" b="1" dirty="0"/>
              <a:t>Why These Techniques?</a:t>
            </a:r>
          </a:p>
          <a:p>
            <a:r>
              <a:rPr lang="en-GB" sz="1900" dirty="0"/>
              <a:t>They assess:</a:t>
            </a:r>
          </a:p>
          <a:p>
            <a:r>
              <a:rPr lang="en-GB" sz="1900" dirty="0"/>
              <a:t>Leadership</a:t>
            </a:r>
          </a:p>
          <a:p>
            <a:r>
              <a:rPr lang="en-GB" sz="1900" dirty="0"/>
              <a:t>Communication</a:t>
            </a:r>
          </a:p>
          <a:p>
            <a:r>
              <a:rPr lang="en-GB" sz="1900" dirty="0"/>
              <a:t>Decision-making</a:t>
            </a:r>
          </a:p>
          <a:p>
            <a:r>
              <a:rPr lang="en-GB" sz="1900" dirty="0"/>
              <a:t>Problem-solving</a:t>
            </a:r>
          </a:p>
          <a:p>
            <a:r>
              <a:rPr lang="en-GB" sz="1900" dirty="0"/>
              <a:t>Change management capability</a:t>
            </a:r>
          </a:p>
          <a:p>
            <a:r>
              <a:rPr lang="en-GB" sz="1900" dirty="0"/>
              <a:t>Stakeholder management</a:t>
            </a:r>
          </a:p>
          <a:p>
            <a:pPr marL="0" indent="0">
              <a:buNone/>
            </a:pPr>
            <a:r>
              <a:rPr lang="en-GB" sz="1900" b="1" dirty="0"/>
              <a:t>Critical Justification</a:t>
            </a:r>
          </a:p>
          <a:p>
            <a:r>
              <a:rPr lang="en-GB" sz="1900" dirty="0"/>
              <a:t>A combination of behavioural, situational and competency questions provides a more complete assessment than relying on a single questioning technique. This approach allows recruiters to evaluate both past performance and potential responses to future transformation challenges.</a:t>
            </a:r>
          </a:p>
          <a:p>
            <a:pPr marL="0" indent="0">
              <a:buNone/>
            </a:pPr>
            <a:r>
              <a:rPr lang="en-GB" sz="1900" dirty="0"/>
              <a:t>     References: (Wilton, 2022; Taylor, 2024)</a:t>
            </a:r>
          </a:p>
          <a:p>
            <a:endParaRPr lang="en-GB" sz="1000" dirty="0"/>
          </a:p>
        </p:txBody>
      </p:sp>
      <p:sp>
        <p:nvSpPr>
          <p:cNvPr id="6" name="TextBox 5">
            <a:extLst>
              <a:ext uri="{FF2B5EF4-FFF2-40B4-BE49-F238E27FC236}">
                <a16:creationId xmlns:a16="http://schemas.microsoft.com/office/drawing/2014/main" id="{43EECC5D-F2AB-9616-DFF1-2FA7144BC7DE}"/>
              </a:ext>
            </a:extLst>
          </p:cNvPr>
          <p:cNvSpPr txBox="1"/>
          <p:nvPr/>
        </p:nvSpPr>
        <p:spPr>
          <a:xfrm>
            <a:off x="-11006" y="6674807"/>
            <a:ext cx="6409944" cy="261610"/>
          </a:xfrm>
          <a:prstGeom prst="rect">
            <a:avLst/>
          </a:prstGeom>
          <a:noFill/>
        </p:spPr>
        <p:txBody>
          <a:bodyPr wrap="square">
            <a:spAutoFit/>
          </a:bodyPr>
          <a:lstStyle/>
          <a:p>
            <a:r>
              <a:rPr lang="en-GB" sz="1100" dirty="0">
                <a:solidFill>
                  <a:srgbClr val="467886"/>
                </a:solidFill>
                <a:hlinkClick r:id="rId3">
                  <a:extLst>
                    <a:ext uri="{A12FA001-AC4F-418D-AE19-62706E023703}">
                      <ahyp:hlinkClr xmlns:ahyp="http://schemas.microsoft.com/office/drawing/2018/hyperlinkcolor" val="tx"/>
                    </a:ext>
                  </a:extLst>
                </a:hlinkClick>
              </a:rPr>
              <a:t>Source: https</a:t>
            </a:r>
            <a:r>
              <a:rPr lang="en-GB" sz="1100" dirty="0">
                <a:hlinkClick r:id="rId3">
                  <a:extLst>
                    <a:ext uri="{A12FA001-AC4F-418D-AE19-62706E023703}">
                      <ahyp:hlinkClr xmlns:ahyp="http://schemas.microsoft.com/office/drawing/2018/hyperlinkcolor" val="tx"/>
                    </a:ext>
                  </a:extLst>
                </a:hlinkClick>
              </a:rPr>
              <a:t>://unsplash.com/s/photos/working-office</a:t>
            </a:r>
            <a:endParaRPr lang="en-GB" sz="1100" dirty="0"/>
          </a:p>
        </p:txBody>
      </p:sp>
    </p:spTree>
    <p:extLst>
      <p:ext uri="{BB962C8B-B14F-4D97-AF65-F5344CB8AC3E}">
        <p14:creationId xmlns:p14="http://schemas.microsoft.com/office/powerpoint/2010/main" val="1215945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D86F22A-55B9-8A65-E939-296B70E740D5}"/>
              </a:ext>
            </a:extLst>
          </p:cNvPr>
          <p:cNvSpPr txBox="1">
            <a:spLocks noGrp="1"/>
          </p:cNvSpPr>
          <p:nvPr>
            <p:ph type="title"/>
          </p:nvPr>
        </p:nvSpPr>
        <p:spPr>
          <a:xfrm>
            <a:off x="5894962" y="127068"/>
            <a:ext cx="5458838" cy="1325563"/>
          </a:xfrm>
          <a:prstGeom prst="rect">
            <a:avLst/>
          </a:prstGeom>
        </p:spPr>
        <p:txBody>
          <a:bodyPr vert="horz" lIns="91440" tIns="45720" rIns="91440" bIns="45720" rtlCol="0" anchor="ctr">
            <a:normAutofit/>
          </a:bodyPr>
          <a:lstStyle/>
          <a:p>
            <a:r>
              <a:rPr lang="en-US" b="1" kern="1200" dirty="0">
                <a:solidFill>
                  <a:schemeClr val="tx1"/>
                </a:solidFill>
                <a:latin typeface="+mj-lt"/>
                <a:ea typeface="+mj-ea"/>
                <a:cs typeface="+mj-cs"/>
              </a:rPr>
              <a:t>FACE-TO-FACE VS VIRTUAL INTERVIEWS</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extBox 8">
            <a:extLst>
              <a:ext uri="{FF2B5EF4-FFF2-40B4-BE49-F238E27FC236}">
                <a16:creationId xmlns:a16="http://schemas.microsoft.com/office/drawing/2014/main" id="{8C723424-FB46-CD6C-861C-665548D1F157}"/>
              </a:ext>
            </a:extLst>
          </p:cNvPr>
          <p:cNvSpPr txBox="1"/>
          <p:nvPr/>
        </p:nvSpPr>
        <p:spPr>
          <a:xfrm>
            <a:off x="5990819" y="1452631"/>
            <a:ext cx="5458838" cy="4192520"/>
          </a:xfrm>
          <a:prstGeom prst="rect">
            <a:avLst/>
          </a:prstGeom>
        </p:spPr>
        <p:txBody>
          <a:bodyPr vert="horz" lIns="91440" tIns="45720" rIns="91440" bIns="45720" rtlCol="0">
            <a:normAutofit/>
          </a:bodyPr>
          <a:lstStyle/>
          <a:p>
            <a:pPr>
              <a:lnSpc>
                <a:spcPct val="90000"/>
              </a:lnSpc>
              <a:spcAft>
                <a:spcPts val="600"/>
              </a:spcAft>
            </a:pPr>
            <a:r>
              <a:rPr lang="en-US" b="1" dirty="0"/>
              <a:t>Critical Evaluation</a:t>
            </a:r>
          </a:p>
          <a:p>
            <a:pPr indent="-228600">
              <a:lnSpc>
                <a:spcPct val="90000"/>
              </a:lnSpc>
              <a:spcAft>
                <a:spcPts val="600"/>
              </a:spcAft>
              <a:buFont typeface="Arial" panose="020B0604020202020204" pitchFamily="34" charset="0"/>
              <a:buChar char="•"/>
            </a:pPr>
            <a:r>
              <a:rPr lang="en-US" dirty="0"/>
              <a:t>Virtual interviews improve efficiency and reduce recruitment costs, particularly during the screening stage. However, face-to-face interviews provide richer interpersonal assessment and may be more effective for senior transformation roles that require strong leadership and stakeholder management.</a:t>
            </a:r>
          </a:p>
          <a:p>
            <a:pPr>
              <a:lnSpc>
                <a:spcPct val="90000"/>
              </a:lnSpc>
              <a:spcAft>
                <a:spcPts val="600"/>
              </a:spcAft>
            </a:pPr>
            <a:r>
              <a:rPr lang="en-US" b="1" dirty="0"/>
              <a:t>Recommendation</a:t>
            </a:r>
          </a:p>
          <a:p>
            <a:pPr indent="-228600">
              <a:lnSpc>
                <a:spcPct val="90000"/>
              </a:lnSpc>
              <a:spcAft>
                <a:spcPts val="600"/>
              </a:spcAft>
              <a:buFont typeface="Arial" panose="020B0604020202020204" pitchFamily="34" charset="0"/>
              <a:buChar char="•"/>
            </a:pPr>
            <a:r>
              <a:rPr lang="en-US" dirty="0"/>
              <a:t>Greggs should adopt a hybrid recruitment strategy:</a:t>
            </a:r>
          </a:p>
          <a:p>
            <a:pPr indent="-228600">
              <a:lnSpc>
                <a:spcPct val="90000"/>
              </a:lnSpc>
              <a:spcAft>
                <a:spcPts val="600"/>
              </a:spcAft>
              <a:buFont typeface="Arial" panose="020B0604020202020204" pitchFamily="34" charset="0"/>
              <a:buChar char="•"/>
            </a:pPr>
            <a:r>
              <a:rPr lang="en-US" dirty="0"/>
              <a:t>Virtual interviews for initial screening.</a:t>
            </a:r>
          </a:p>
          <a:p>
            <a:pPr indent="-228600">
              <a:lnSpc>
                <a:spcPct val="90000"/>
              </a:lnSpc>
              <a:spcAft>
                <a:spcPts val="600"/>
              </a:spcAft>
              <a:buFont typeface="Arial" panose="020B0604020202020204" pitchFamily="34" charset="0"/>
              <a:buChar char="•"/>
            </a:pPr>
            <a:r>
              <a:rPr lang="en-US" dirty="0"/>
              <a:t>Face-to-face panel interviews for final selection.</a:t>
            </a:r>
          </a:p>
          <a:p>
            <a:pPr indent="-228600">
              <a:lnSpc>
                <a:spcPct val="90000"/>
              </a:lnSpc>
              <a:spcAft>
                <a:spcPts val="600"/>
              </a:spcAft>
              <a:buFont typeface="Arial" panose="020B0604020202020204" pitchFamily="34" charset="0"/>
              <a:buChar char="•"/>
            </a:pPr>
            <a:r>
              <a:rPr lang="en-US" dirty="0"/>
              <a:t>References: (CIPD, 2024; Rees and Smith, 2024)</a:t>
            </a:r>
          </a:p>
        </p:txBody>
      </p:sp>
      <p:graphicFrame>
        <p:nvGraphicFramePr>
          <p:cNvPr id="4" name="Content Placeholder 3">
            <a:extLst>
              <a:ext uri="{FF2B5EF4-FFF2-40B4-BE49-F238E27FC236}">
                <a16:creationId xmlns:a16="http://schemas.microsoft.com/office/drawing/2014/main" id="{E9805F5B-77FD-C6AE-A263-DA5EB5F8D50D}"/>
              </a:ext>
            </a:extLst>
          </p:cNvPr>
          <p:cNvGraphicFramePr>
            <a:graphicFrameLocks noGrp="1"/>
          </p:cNvGraphicFramePr>
          <p:nvPr>
            <p:ph idx="1"/>
            <p:extLst>
              <p:ext uri="{D42A27DB-BD31-4B8C-83A1-F6EECF244321}">
                <p14:modId xmlns:p14="http://schemas.microsoft.com/office/powerpoint/2010/main" val="1193385055"/>
              </p:ext>
            </p:extLst>
          </p:nvPr>
        </p:nvGraphicFramePr>
        <p:xfrm>
          <a:off x="1" y="13597"/>
          <a:ext cx="5799104" cy="6858003"/>
        </p:xfrm>
        <a:graphic>
          <a:graphicData uri="http://schemas.openxmlformats.org/drawingml/2006/table">
            <a:tbl>
              <a:tblPr>
                <a:tableStyleId>{F5AB1C69-6EDB-4FF4-983F-18BD219EF322}</a:tableStyleId>
              </a:tblPr>
              <a:tblGrid>
                <a:gridCol w="1427410">
                  <a:extLst>
                    <a:ext uri="{9D8B030D-6E8A-4147-A177-3AD203B41FA5}">
                      <a16:colId xmlns:a16="http://schemas.microsoft.com/office/drawing/2014/main" val="740587337"/>
                    </a:ext>
                  </a:extLst>
                </a:gridCol>
                <a:gridCol w="2303735">
                  <a:extLst>
                    <a:ext uri="{9D8B030D-6E8A-4147-A177-3AD203B41FA5}">
                      <a16:colId xmlns:a16="http://schemas.microsoft.com/office/drawing/2014/main" val="4236212044"/>
                    </a:ext>
                  </a:extLst>
                </a:gridCol>
                <a:gridCol w="2067959">
                  <a:extLst>
                    <a:ext uri="{9D8B030D-6E8A-4147-A177-3AD203B41FA5}">
                      <a16:colId xmlns:a16="http://schemas.microsoft.com/office/drawing/2014/main" val="2872633473"/>
                    </a:ext>
                  </a:extLst>
                </a:gridCol>
              </a:tblGrid>
              <a:tr h="726559">
                <a:tc>
                  <a:txBody>
                    <a:bodyPr/>
                    <a:lstStyle/>
                    <a:p>
                      <a:pPr>
                        <a:buNone/>
                      </a:pPr>
                      <a:r>
                        <a:rPr lang="en-GB" sz="1700" b="1" cap="none" spc="0" dirty="0">
                          <a:solidFill>
                            <a:schemeClr val="tx1"/>
                          </a:solidFill>
                        </a:rPr>
                        <a:t>Factor</a:t>
                      </a:r>
                    </a:p>
                  </a:txBody>
                  <a:tcPr marL="69305" marR="99007" marT="19801" marB="148511" anchor="ctr"/>
                </a:tc>
                <a:tc>
                  <a:txBody>
                    <a:bodyPr/>
                    <a:lstStyle/>
                    <a:p>
                      <a:pPr>
                        <a:buNone/>
                      </a:pPr>
                      <a:r>
                        <a:rPr lang="en-GB" sz="1700" b="1" cap="none" spc="0" dirty="0">
                          <a:solidFill>
                            <a:schemeClr val="tx1"/>
                          </a:solidFill>
                        </a:rPr>
                        <a:t>Face-to-Face</a:t>
                      </a:r>
                    </a:p>
                  </a:txBody>
                  <a:tcPr marL="69305" marR="99007" marT="19801" marB="148511" anchor="ctr"/>
                </a:tc>
                <a:tc>
                  <a:txBody>
                    <a:bodyPr/>
                    <a:lstStyle/>
                    <a:p>
                      <a:pPr>
                        <a:buNone/>
                      </a:pPr>
                      <a:r>
                        <a:rPr lang="en-GB" sz="1700" b="1" cap="none" spc="0">
                          <a:solidFill>
                            <a:schemeClr val="tx1"/>
                          </a:solidFill>
                        </a:rPr>
                        <a:t>Virtual</a:t>
                      </a:r>
                    </a:p>
                  </a:txBody>
                  <a:tcPr marL="69305" marR="99007" marT="19801" marB="148511" anchor="ctr"/>
                </a:tc>
                <a:extLst>
                  <a:ext uri="{0D108BD9-81ED-4DB2-BD59-A6C34878D82A}">
                    <a16:rowId xmlns:a16="http://schemas.microsoft.com/office/drawing/2014/main" val="3735716485"/>
                  </a:ext>
                </a:extLst>
              </a:tr>
              <a:tr h="1080977">
                <a:tc>
                  <a:txBody>
                    <a:bodyPr/>
                    <a:lstStyle/>
                    <a:p>
                      <a:pPr>
                        <a:buNone/>
                      </a:pPr>
                      <a:r>
                        <a:rPr lang="en-GB" sz="1700" b="1" cap="none" spc="0" dirty="0">
                          <a:solidFill>
                            <a:schemeClr val="tx1"/>
                          </a:solidFill>
                        </a:rPr>
                        <a:t>Interaction</a:t>
                      </a:r>
                    </a:p>
                  </a:txBody>
                  <a:tcPr marL="69305" marR="99007" marT="19801" marB="148511" anchor="ctr"/>
                </a:tc>
                <a:tc>
                  <a:txBody>
                    <a:bodyPr/>
                    <a:lstStyle/>
                    <a:p>
                      <a:pPr>
                        <a:buNone/>
                      </a:pPr>
                      <a:r>
                        <a:rPr lang="en-GB" sz="1700" b="1" cap="none" spc="0" dirty="0">
                          <a:solidFill>
                            <a:schemeClr val="tx1"/>
                          </a:solidFill>
                        </a:rPr>
                        <a:t>Stronger personal interaction</a:t>
                      </a:r>
                    </a:p>
                  </a:txBody>
                  <a:tcPr marL="69305" marR="99007" marT="19801" marB="148511" anchor="ctr"/>
                </a:tc>
                <a:tc>
                  <a:txBody>
                    <a:bodyPr/>
                    <a:lstStyle/>
                    <a:p>
                      <a:pPr>
                        <a:buNone/>
                      </a:pPr>
                      <a:r>
                        <a:rPr lang="en-GB" sz="1700" b="1" cap="none" spc="0">
                          <a:solidFill>
                            <a:schemeClr val="tx1"/>
                          </a:solidFill>
                        </a:rPr>
                        <a:t>More limited</a:t>
                      </a:r>
                      <a:endParaRPr lang="en-GB" sz="1700" b="1" cap="none" spc="0" dirty="0">
                        <a:solidFill>
                          <a:schemeClr val="tx1"/>
                        </a:solidFill>
                      </a:endParaRPr>
                    </a:p>
                  </a:txBody>
                  <a:tcPr marL="69305" marR="99007" marT="19801" marB="148511" anchor="ctr"/>
                </a:tc>
                <a:extLst>
                  <a:ext uri="{0D108BD9-81ED-4DB2-BD59-A6C34878D82A}">
                    <a16:rowId xmlns:a16="http://schemas.microsoft.com/office/drawing/2014/main" val="903360000"/>
                  </a:ext>
                </a:extLst>
              </a:tr>
              <a:tr h="1080977">
                <a:tc>
                  <a:txBody>
                    <a:bodyPr/>
                    <a:lstStyle/>
                    <a:p>
                      <a:pPr>
                        <a:buNone/>
                      </a:pPr>
                      <a:r>
                        <a:rPr lang="en-GB" sz="1700" b="1" cap="none" spc="0">
                          <a:solidFill>
                            <a:schemeClr val="tx1"/>
                          </a:solidFill>
                        </a:rPr>
                        <a:t>Observation</a:t>
                      </a:r>
                    </a:p>
                  </a:txBody>
                  <a:tcPr marL="69305" marR="99007" marT="19801" marB="148511" anchor="ctr"/>
                </a:tc>
                <a:tc>
                  <a:txBody>
                    <a:bodyPr/>
                    <a:lstStyle/>
                    <a:p>
                      <a:pPr>
                        <a:buNone/>
                      </a:pPr>
                      <a:r>
                        <a:rPr lang="en-GB" sz="1700" b="1" cap="none" spc="0" dirty="0">
                          <a:solidFill>
                            <a:schemeClr val="tx1"/>
                          </a:solidFill>
                        </a:rPr>
                        <a:t>Better assessment of body language</a:t>
                      </a:r>
                    </a:p>
                  </a:txBody>
                  <a:tcPr marL="69305" marR="99007" marT="19801" marB="148511" anchor="ctr"/>
                </a:tc>
                <a:tc>
                  <a:txBody>
                    <a:bodyPr/>
                    <a:lstStyle/>
                    <a:p>
                      <a:pPr>
                        <a:buNone/>
                      </a:pPr>
                      <a:r>
                        <a:rPr lang="en-GB" sz="1700" b="1" cap="none" spc="0" dirty="0">
                          <a:solidFill>
                            <a:schemeClr val="tx1"/>
                          </a:solidFill>
                        </a:rPr>
                        <a:t>Harder to observe</a:t>
                      </a:r>
                    </a:p>
                  </a:txBody>
                  <a:tcPr marL="69305" marR="99007" marT="19801" marB="148511" anchor="ctr"/>
                </a:tc>
                <a:extLst>
                  <a:ext uri="{0D108BD9-81ED-4DB2-BD59-A6C34878D82A}">
                    <a16:rowId xmlns:a16="http://schemas.microsoft.com/office/drawing/2014/main" val="1170046014"/>
                  </a:ext>
                </a:extLst>
              </a:tr>
              <a:tr h="1080977">
                <a:tc>
                  <a:txBody>
                    <a:bodyPr/>
                    <a:lstStyle/>
                    <a:p>
                      <a:pPr>
                        <a:buNone/>
                      </a:pPr>
                      <a:r>
                        <a:rPr lang="en-GB" sz="1700" b="1" cap="none" spc="0">
                          <a:solidFill>
                            <a:schemeClr val="tx1"/>
                          </a:solidFill>
                        </a:rPr>
                        <a:t>Cost</a:t>
                      </a:r>
                    </a:p>
                  </a:txBody>
                  <a:tcPr marL="69305" marR="99007" marT="19801" marB="148511" anchor="ctr"/>
                </a:tc>
                <a:tc>
                  <a:txBody>
                    <a:bodyPr/>
                    <a:lstStyle/>
                    <a:p>
                      <a:pPr>
                        <a:buNone/>
                      </a:pPr>
                      <a:r>
                        <a:rPr lang="en-GB" sz="1700" b="1" cap="none" spc="0" dirty="0">
                          <a:solidFill>
                            <a:schemeClr val="tx1"/>
                          </a:solidFill>
                        </a:rPr>
                        <a:t>Higher travel and time costs</a:t>
                      </a:r>
                    </a:p>
                  </a:txBody>
                  <a:tcPr marL="69305" marR="99007" marT="19801" marB="148511" anchor="ctr"/>
                </a:tc>
                <a:tc>
                  <a:txBody>
                    <a:bodyPr/>
                    <a:lstStyle/>
                    <a:p>
                      <a:pPr>
                        <a:buNone/>
                      </a:pPr>
                      <a:r>
                        <a:rPr lang="en-GB" sz="1700" b="1" cap="none" spc="0">
                          <a:solidFill>
                            <a:schemeClr val="tx1"/>
                          </a:solidFill>
                        </a:rPr>
                        <a:t>Lower cost</a:t>
                      </a:r>
                    </a:p>
                  </a:txBody>
                  <a:tcPr marL="69305" marR="99007" marT="19801" marB="148511" anchor="ctr"/>
                </a:tc>
                <a:extLst>
                  <a:ext uri="{0D108BD9-81ED-4DB2-BD59-A6C34878D82A}">
                    <a16:rowId xmlns:a16="http://schemas.microsoft.com/office/drawing/2014/main" val="3562840005"/>
                  </a:ext>
                </a:extLst>
              </a:tr>
              <a:tr h="726559">
                <a:tc>
                  <a:txBody>
                    <a:bodyPr/>
                    <a:lstStyle/>
                    <a:p>
                      <a:pPr>
                        <a:buNone/>
                      </a:pPr>
                      <a:r>
                        <a:rPr lang="en-GB" sz="1700" b="1" cap="none" spc="0">
                          <a:solidFill>
                            <a:schemeClr val="tx1"/>
                          </a:solidFill>
                        </a:rPr>
                        <a:t>Speed</a:t>
                      </a:r>
                    </a:p>
                  </a:txBody>
                  <a:tcPr marL="69305" marR="99007" marT="19801" marB="148511" anchor="ctr"/>
                </a:tc>
                <a:tc>
                  <a:txBody>
                    <a:bodyPr/>
                    <a:lstStyle/>
                    <a:p>
                      <a:pPr>
                        <a:buNone/>
                      </a:pPr>
                      <a:r>
                        <a:rPr lang="en-GB" sz="1700" b="1" cap="none" spc="0">
                          <a:solidFill>
                            <a:schemeClr val="tx1"/>
                          </a:solidFill>
                        </a:rPr>
                        <a:t>Slower scheduling</a:t>
                      </a:r>
                    </a:p>
                  </a:txBody>
                  <a:tcPr marL="69305" marR="99007" marT="19801" marB="148511" anchor="ctr"/>
                </a:tc>
                <a:tc>
                  <a:txBody>
                    <a:bodyPr/>
                    <a:lstStyle/>
                    <a:p>
                      <a:pPr>
                        <a:buNone/>
                      </a:pPr>
                      <a:r>
                        <a:rPr lang="en-GB" sz="1700" b="1" cap="none" spc="0" dirty="0">
                          <a:solidFill>
                            <a:schemeClr val="tx1"/>
                          </a:solidFill>
                        </a:rPr>
                        <a:t>Faster scheduling</a:t>
                      </a:r>
                    </a:p>
                  </a:txBody>
                  <a:tcPr marL="69305" marR="99007" marT="19801" marB="148511" anchor="ctr"/>
                </a:tc>
                <a:extLst>
                  <a:ext uri="{0D108BD9-81ED-4DB2-BD59-A6C34878D82A}">
                    <a16:rowId xmlns:a16="http://schemas.microsoft.com/office/drawing/2014/main" val="2289449900"/>
                  </a:ext>
                </a:extLst>
              </a:tr>
              <a:tr h="1080977">
                <a:tc>
                  <a:txBody>
                    <a:bodyPr/>
                    <a:lstStyle/>
                    <a:p>
                      <a:pPr>
                        <a:buNone/>
                      </a:pPr>
                      <a:r>
                        <a:rPr lang="en-GB" sz="1700" b="1" cap="none" spc="0">
                          <a:solidFill>
                            <a:schemeClr val="tx1"/>
                          </a:solidFill>
                        </a:rPr>
                        <a:t>Talent Pool</a:t>
                      </a:r>
                    </a:p>
                  </a:txBody>
                  <a:tcPr marL="69305" marR="99007" marT="19801" marB="148511" anchor="ctr"/>
                </a:tc>
                <a:tc>
                  <a:txBody>
                    <a:bodyPr/>
                    <a:lstStyle/>
                    <a:p>
                      <a:pPr>
                        <a:buNone/>
                      </a:pPr>
                      <a:r>
                        <a:rPr lang="en-GB" sz="1700" b="1" cap="none" spc="0">
                          <a:solidFill>
                            <a:schemeClr val="tx1"/>
                          </a:solidFill>
                        </a:rPr>
                        <a:t>More local candidates</a:t>
                      </a:r>
                    </a:p>
                  </a:txBody>
                  <a:tcPr marL="69305" marR="99007" marT="19801" marB="148511" anchor="ctr"/>
                </a:tc>
                <a:tc>
                  <a:txBody>
                    <a:bodyPr/>
                    <a:lstStyle/>
                    <a:p>
                      <a:pPr>
                        <a:buNone/>
                      </a:pPr>
                      <a:r>
                        <a:rPr lang="en-GB" sz="1700" b="1" cap="none" spc="0" dirty="0">
                          <a:solidFill>
                            <a:schemeClr val="tx1"/>
                          </a:solidFill>
                        </a:rPr>
                        <a:t>Wider geographical reach</a:t>
                      </a:r>
                    </a:p>
                  </a:txBody>
                  <a:tcPr marL="69305" marR="99007" marT="19801" marB="148511" anchor="ctr"/>
                </a:tc>
                <a:extLst>
                  <a:ext uri="{0D108BD9-81ED-4DB2-BD59-A6C34878D82A}">
                    <a16:rowId xmlns:a16="http://schemas.microsoft.com/office/drawing/2014/main" val="24565849"/>
                  </a:ext>
                </a:extLst>
              </a:tr>
              <a:tr h="1080977">
                <a:tc>
                  <a:txBody>
                    <a:bodyPr/>
                    <a:lstStyle/>
                    <a:p>
                      <a:pPr>
                        <a:buNone/>
                      </a:pPr>
                      <a:r>
                        <a:rPr lang="en-GB" sz="1700" b="1" cap="none" spc="0" dirty="0">
                          <a:solidFill>
                            <a:schemeClr val="tx1"/>
                          </a:solidFill>
                        </a:rPr>
                        <a:t>Technology Risk</a:t>
                      </a:r>
                    </a:p>
                  </a:txBody>
                  <a:tcPr marL="69305" marR="99007" marT="19801" marB="148511" anchor="ctr"/>
                </a:tc>
                <a:tc>
                  <a:txBody>
                    <a:bodyPr/>
                    <a:lstStyle/>
                    <a:p>
                      <a:pPr>
                        <a:buNone/>
                      </a:pPr>
                      <a:r>
                        <a:rPr lang="en-GB" sz="1700" b="1" cap="none" spc="0">
                          <a:solidFill>
                            <a:schemeClr val="tx1"/>
                          </a:solidFill>
                        </a:rPr>
                        <a:t>Minimal</a:t>
                      </a:r>
                    </a:p>
                  </a:txBody>
                  <a:tcPr marL="69305" marR="99007" marT="19801" marB="148511" anchor="ctr"/>
                </a:tc>
                <a:tc>
                  <a:txBody>
                    <a:bodyPr/>
                    <a:lstStyle/>
                    <a:p>
                      <a:pPr>
                        <a:buNone/>
                      </a:pPr>
                      <a:r>
                        <a:rPr lang="en-GB" sz="1700" b="1" cap="none" spc="0" dirty="0">
                          <a:solidFill>
                            <a:schemeClr val="tx1"/>
                          </a:solidFill>
                        </a:rPr>
                        <a:t>Potential technical issues</a:t>
                      </a:r>
                    </a:p>
                  </a:txBody>
                  <a:tcPr marL="69305" marR="99007" marT="19801" marB="148511" anchor="ctr"/>
                </a:tc>
                <a:extLst>
                  <a:ext uri="{0D108BD9-81ED-4DB2-BD59-A6C34878D82A}">
                    <a16:rowId xmlns:a16="http://schemas.microsoft.com/office/drawing/2014/main" val="969733673"/>
                  </a:ext>
                </a:extLst>
              </a:tr>
            </a:tbl>
          </a:graphicData>
        </a:graphic>
      </p:graphicFrame>
      <p:pic>
        <p:nvPicPr>
          <p:cNvPr id="13" name="Picture 12">
            <a:extLst>
              <a:ext uri="{FF2B5EF4-FFF2-40B4-BE49-F238E27FC236}">
                <a16:creationId xmlns:a16="http://schemas.microsoft.com/office/drawing/2014/main" id="{4C1FECAC-E882-68B9-E08E-2C547C0087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24775" y="4984371"/>
            <a:ext cx="4048125" cy="1887226"/>
          </a:xfrm>
          <a:prstGeom prst="rect">
            <a:avLst/>
          </a:prstGeom>
        </p:spPr>
      </p:pic>
      <p:sp>
        <p:nvSpPr>
          <p:cNvPr id="3" name="TextBox 2">
            <a:extLst>
              <a:ext uri="{FF2B5EF4-FFF2-40B4-BE49-F238E27FC236}">
                <a16:creationId xmlns:a16="http://schemas.microsoft.com/office/drawing/2014/main" id="{66A06414-7504-E6B3-EA3F-479ED77E2264}"/>
              </a:ext>
            </a:extLst>
          </p:cNvPr>
          <p:cNvSpPr txBox="1"/>
          <p:nvPr/>
        </p:nvSpPr>
        <p:spPr>
          <a:xfrm>
            <a:off x="7660767" y="6674234"/>
            <a:ext cx="6158484" cy="261610"/>
          </a:xfrm>
          <a:prstGeom prst="rect">
            <a:avLst/>
          </a:prstGeom>
          <a:noFill/>
        </p:spPr>
        <p:txBody>
          <a:bodyPr wrap="square">
            <a:spAutoFit/>
          </a:bodyPr>
          <a:lstStyle/>
          <a:p>
            <a:r>
              <a:rPr lang="en-GB" sz="1100" dirty="0">
                <a:hlinkClick r:id="rId3">
                  <a:extLst>
                    <a:ext uri="{A12FA001-AC4F-418D-AE19-62706E023703}">
                      <ahyp:hlinkClr xmlns:ahyp="http://schemas.microsoft.com/office/drawing/2018/hyperlinkcolor" val="tx"/>
                    </a:ext>
                  </a:extLst>
                </a:hlinkClick>
              </a:rPr>
              <a:t>Source: https://unsplash.com/s/photos/working-office</a:t>
            </a:r>
            <a:endParaRPr lang="en-GB" sz="1100" dirty="0"/>
          </a:p>
        </p:txBody>
      </p:sp>
    </p:spTree>
    <p:extLst>
      <p:ext uri="{BB962C8B-B14F-4D97-AF65-F5344CB8AC3E}">
        <p14:creationId xmlns:p14="http://schemas.microsoft.com/office/powerpoint/2010/main" val="3114151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3E78FF-02C8-0633-DA66-3196367F4B15}"/>
              </a:ext>
            </a:extLst>
          </p:cNvPr>
          <p:cNvSpPr>
            <a:spLocks noGrp="1"/>
          </p:cNvSpPr>
          <p:nvPr>
            <p:ph type="title"/>
          </p:nvPr>
        </p:nvSpPr>
        <p:spPr>
          <a:xfrm>
            <a:off x="-71140" y="93862"/>
            <a:ext cx="5281316" cy="1134863"/>
          </a:xfrm>
        </p:spPr>
        <p:txBody>
          <a:bodyPr>
            <a:normAutofit/>
          </a:bodyPr>
          <a:lstStyle/>
          <a:p>
            <a:r>
              <a:rPr lang="en-GB" sz="4000" dirty="0"/>
              <a:t>RECOMMENDATIONS</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28BB201-10D1-B26E-62CC-A77B51FFE5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40" y="1019175"/>
            <a:ext cx="4990804" cy="583882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9B6067E-B262-FF6C-435D-568741C5B60C}"/>
              </a:ext>
            </a:extLst>
          </p:cNvPr>
          <p:cNvSpPr>
            <a:spLocks noGrp="1"/>
          </p:cNvSpPr>
          <p:nvPr>
            <p:ph idx="1"/>
          </p:nvPr>
        </p:nvSpPr>
        <p:spPr>
          <a:xfrm>
            <a:off x="4657725" y="13597"/>
            <a:ext cx="7534275" cy="7058073"/>
          </a:xfrm>
        </p:spPr>
        <p:txBody>
          <a:bodyPr>
            <a:normAutofit lnSpcReduction="10000"/>
          </a:bodyPr>
          <a:lstStyle/>
          <a:p>
            <a:pPr marL="0" indent="0">
              <a:buNone/>
            </a:pPr>
            <a:r>
              <a:rPr lang="en-GB" sz="1800" b="1" dirty="0"/>
              <a:t>Key Recommendations</a:t>
            </a:r>
          </a:p>
          <a:p>
            <a:r>
              <a:rPr lang="en-GB" sz="1800" b="1" dirty="0"/>
              <a:t>Recruitment Strategy</a:t>
            </a:r>
          </a:p>
          <a:p>
            <a:r>
              <a:rPr lang="en-GB" sz="1800" dirty="0"/>
              <a:t>Conduct a comprehensive job analysis before advertising vacancies.</a:t>
            </a:r>
          </a:p>
          <a:p>
            <a:r>
              <a:rPr lang="en-GB" sz="1800" dirty="0"/>
              <a:t>Develop clear and flexible job descriptions that reflect changing organisational needs.</a:t>
            </a:r>
          </a:p>
          <a:p>
            <a:r>
              <a:rPr lang="en-GB" sz="1800" dirty="0"/>
              <a:t>Use competency-based interviews to assess practical experience.</a:t>
            </a:r>
          </a:p>
          <a:p>
            <a:r>
              <a:rPr lang="en-GB" sz="1800" dirty="0"/>
              <a:t>Combine behavioural and situational questioning techniques.</a:t>
            </a:r>
          </a:p>
          <a:p>
            <a:r>
              <a:rPr lang="en-GB" sz="1800" dirty="0"/>
              <a:t>Use virtual interviews for initial screening.</a:t>
            </a:r>
          </a:p>
          <a:p>
            <a:r>
              <a:rPr lang="en-GB" sz="1800" dirty="0"/>
              <a:t>Conduct face-to-face panel interviews for final-stage candidates.</a:t>
            </a:r>
          </a:p>
          <a:p>
            <a:r>
              <a:rPr lang="en-GB" sz="1800" dirty="0"/>
              <a:t>Review recruitment outcomes regularly to ensure continuous improvement.</a:t>
            </a:r>
            <a:br>
              <a:rPr lang="en-GB" sz="1800" dirty="0"/>
            </a:br>
            <a:endParaRPr lang="en-GB" sz="1800" dirty="0"/>
          </a:p>
          <a:p>
            <a:pPr marL="0" indent="0">
              <a:buNone/>
            </a:pPr>
            <a:r>
              <a:rPr lang="en-GB" sz="1800" b="1" dirty="0"/>
              <a:t>Expected Outcomes</a:t>
            </a:r>
          </a:p>
          <a:p>
            <a:pPr marL="0" indent="0">
              <a:buNone/>
            </a:pPr>
            <a:r>
              <a:rPr lang="en-GB" sz="1800" dirty="0"/>
              <a:t>✓ Higher quality candidates ✓ Reduced recruitment errors ✓ Improved organisational agility ✓ Stronger employee performance ✓ Greater success during organisational transformation</a:t>
            </a:r>
          </a:p>
          <a:p>
            <a:pPr marL="0" indent="0">
              <a:buNone/>
            </a:pPr>
            <a:r>
              <a:rPr lang="en-GB" sz="1800" b="1" dirty="0"/>
              <a:t>Critical Recommendation</a:t>
            </a:r>
          </a:p>
          <a:p>
            <a:pPr marL="0" indent="0">
              <a:buNone/>
            </a:pPr>
            <a:r>
              <a:rPr lang="en-GB" sz="1800" dirty="0"/>
              <a:t>Recruitment should be viewed as a strategic investment rather than an administrative process. Aligning recruitment practices with organisational transformation enables Greggs to build a workforce capable of adapting to technological innovation and future business challenges.</a:t>
            </a:r>
          </a:p>
          <a:p>
            <a:pPr marL="0" indent="0">
              <a:buNone/>
            </a:pPr>
            <a:r>
              <a:rPr lang="en-GB" sz="1800" b="1" dirty="0"/>
              <a:t>References</a:t>
            </a:r>
            <a:endParaRPr lang="en-GB" sz="1800" dirty="0"/>
          </a:p>
          <a:p>
            <a:pPr marL="0" indent="0">
              <a:buNone/>
            </a:pPr>
            <a:r>
              <a:rPr lang="en-GB" sz="1800" dirty="0"/>
              <a:t>(Rees and Smith, 2024; Boxall and Purcell, 2022)</a:t>
            </a:r>
          </a:p>
          <a:p>
            <a:endParaRPr lang="en-GB" sz="700" dirty="0"/>
          </a:p>
        </p:txBody>
      </p:sp>
      <p:sp>
        <p:nvSpPr>
          <p:cNvPr id="6" name="TextBox 5">
            <a:extLst>
              <a:ext uri="{FF2B5EF4-FFF2-40B4-BE49-F238E27FC236}">
                <a16:creationId xmlns:a16="http://schemas.microsoft.com/office/drawing/2014/main" id="{1F322E99-12AA-6300-9860-228B7F1A9BF2}"/>
              </a:ext>
            </a:extLst>
          </p:cNvPr>
          <p:cNvSpPr txBox="1"/>
          <p:nvPr/>
        </p:nvSpPr>
        <p:spPr>
          <a:xfrm>
            <a:off x="68580" y="6572420"/>
            <a:ext cx="6281928" cy="261610"/>
          </a:xfrm>
          <a:prstGeom prst="rect">
            <a:avLst/>
          </a:prstGeom>
          <a:noFill/>
        </p:spPr>
        <p:txBody>
          <a:bodyPr wrap="square">
            <a:spAutoFit/>
          </a:bodyPr>
          <a:lstStyle/>
          <a:p>
            <a:r>
              <a:rPr lang="en-GB" sz="1100" dirty="0">
                <a:hlinkClick r:id="rId3"/>
              </a:rPr>
              <a:t>Source: https://unsplash.com/s/photos/working-office</a:t>
            </a:r>
            <a:endParaRPr lang="en-GB" sz="1100" dirty="0"/>
          </a:p>
        </p:txBody>
      </p:sp>
    </p:spTree>
    <p:extLst>
      <p:ext uri="{BB962C8B-B14F-4D97-AF65-F5344CB8AC3E}">
        <p14:creationId xmlns:p14="http://schemas.microsoft.com/office/powerpoint/2010/main" val="3493688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45C904E-CBDC-0353-185B-2EBB09FEB162}"/>
              </a:ext>
            </a:extLst>
          </p:cNvPr>
          <p:cNvSpPr>
            <a:spLocks noGrp="1"/>
          </p:cNvSpPr>
          <p:nvPr>
            <p:ph type="title"/>
          </p:nvPr>
        </p:nvSpPr>
        <p:spPr>
          <a:xfrm>
            <a:off x="389916" y="444464"/>
            <a:ext cx="3420305" cy="1906317"/>
          </a:xfrm>
        </p:spPr>
        <p:txBody>
          <a:bodyPr>
            <a:normAutofit/>
          </a:bodyPr>
          <a:lstStyle/>
          <a:p>
            <a:pPr algn="ctr"/>
            <a:r>
              <a:rPr lang="en-GB" sz="2800" b="1"/>
              <a:t>CONCLUSION</a:t>
            </a:r>
            <a:br>
              <a:rPr lang="en-GB" sz="2800" b="1"/>
            </a:br>
            <a:endParaRPr lang="en-GB" sz="2800"/>
          </a:p>
        </p:txBody>
      </p:sp>
      <p:pic>
        <p:nvPicPr>
          <p:cNvPr id="5" name="Picture 4">
            <a:extLst>
              <a:ext uri="{FF2B5EF4-FFF2-40B4-BE49-F238E27FC236}">
                <a16:creationId xmlns:a16="http://schemas.microsoft.com/office/drawing/2014/main" id="{5520A7F1-E209-7EF4-58F6-6C1D5396C1D6}"/>
              </a:ext>
            </a:extLst>
          </p:cNvPr>
          <p:cNvPicPr>
            <a:picLocks noChangeAspect="1"/>
          </p:cNvPicPr>
          <p:nvPr/>
        </p:nvPicPr>
        <p:blipFill>
          <a:blip r:embed="rId2">
            <a:extLst>
              <a:ext uri="{28A0092B-C50C-407E-A947-70E740481C1C}">
                <a14:useLocalDpi xmlns:a14="http://schemas.microsoft.com/office/drawing/2010/main" val="0"/>
              </a:ext>
            </a:extLst>
          </a:blip>
          <a:srcRect l="2594" r="18940" b="1"/>
          <a:stretch>
            <a:fillRect/>
          </a:stretch>
        </p:blipFill>
        <p:spPr>
          <a:xfrm>
            <a:off x="-10346" y="2768742"/>
            <a:ext cx="4278264" cy="4089258"/>
          </a:xfrm>
          <a:prstGeom prst="rect">
            <a:avLst/>
          </a:prstGeom>
        </p:spPr>
      </p:pic>
      <p:sp>
        <p:nvSpPr>
          <p:cNvPr id="16" name="Rectangle 15">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E0C80BF5-BA21-BC22-6AE9-A2609495B4BD}"/>
              </a:ext>
            </a:extLst>
          </p:cNvPr>
          <p:cNvSpPr>
            <a:spLocks noGrp="1"/>
          </p:cNvSpPr>
          <p:nvPr>
            <p:ph idx="1"/>
          </p:nvPr>
        </p:nvSpPr>
        <p:spPr>
          <a:xfrm>
            <a:off x="4493623" y="166686"/>
            <a:ext cx="7483038" cy="6524625"/>
          </a:xfrm>
        </p:spPr>
        <p:txBody>
          <a:bodyPr anchor="ctr">
            <a:normAutofit fontScale="92500" lnSpcReduction="10000"/>
          </a:bodyPr>
          <a:lstStyle/>
          <a:p>
            <a:r>
              <a:rPr lang="en-GB" sz="2000" dirty="0"/>
              <a:t>Effective recruitment is essential for successful organisational transformation.</a:t>
            </a:r>
          </a:p>
          <a:p>
            <a:r>
              <a:rPr lang="en-GB" sz="2000" dirty="0"/>
              <a:t>Job analysis, job descriptions and person specifications provide the foundation for effective recruitment.</a:t>
            </a:r>
          </a:p>
          <a:p>
            <a:r>
              <a:rPr lang="en-GB" sz="2000" dirty="0"/>
              <a:t>Competency-based and panel interviews improve recruitment quality by assessing both technical and behavioural competencies.</a:t>
            </a:r>
          </a:p>
          <a:p>
            <a:r>
              <a:rPr lang="en-GB" sz="2000" dirty="0"/>
              <a:t>A hybrid interview approach combines efficiency with high-quality candidate assessment.</a:t>
            </a:r>
          </a:p>
          <a:p>
            <a:r>
              <a:rPr lang="en-GB" sz="2000" dirty="0"/>
              <a:t>Strategic recruitment enables Greggs to attract employees who can support innovation, organisational change and sustainable business growth.</a:t>
            </a:r>
          </a:p>
          <a:p>
            <a:pPr marL="0" indent="0">
              <a:buNone/>
            </a:pPr>
            <a:br>
              <a:rPr lang="en-GB" sz="2000" dirty="0"/>
            </a:br>
            <a:r>
              <a:rPr lang="en-GB" sz="2000" b="1" dirty="0"/>
              <a:t>References:</a:t>
            </a:r>
            <a:br>
              <a:rPr lang="en-GB" sz="2000" dirty="0"/>
            </a:br>
            <a:r>
              <a:rPr lang="en-GB" sz="2000" i="1" dirty="0"/>
              <a:t>(</a:t>
            </a:r>
            <a:r>
              <a:rPr lang="en-GB" sz="2000" i="1" dirty="0" err="1"/>
              <a:t>Breaugh</a:t>
            </a:r>
            <a:r>
              <a:rPr lang="en-GB" sz="2000" i="1" dirty="0"/>
              <a:t>, 2017)</a:t>
            </a:r>
          </a:p>
          <a:p>
            <a:pPr marL="0" indent="0">
              <a:buNone/>
            </a:pPr>
            <a:endParaRPr lang="en-GB" sz="2000" dirty="0"/>
          </a:p>
          <a:p>
            <a:r>
              <a:rPr lang="en-GB" sz="2000" b="1" dirty="0"/>
              <a:t>Final Reflection</a:t>
            </a:r>
          </a:p>
          <a:p>
            <a:r>
              <a:rPr lang="en-GB" sz="2000" dirty="0"/>
              <a:t>Successful organisational transformation depends not only on adopting new technologies but also on recruiting employees who possess the skills, behaviours and adaptability required to implement and sustain change.</a:t>
            </a:r>
          </a:p>
          <a:p>
            <a:r>
              <a:rPr lang="en-GB" sz="2000" b="1" dirty="0"/>
              <a:t>Thank you for listening.</a:t>
            </a:r>
            <a:endParaRPr lang="en-GB" sz="2000" dirty="0"/>
          </a:p>
          <a:p>
            <a:r>
              <a:rPr lang="en-GB" sz="2000" b="1" dirty="0"/>
              <a:t>Do you have any questions?</a:t>
            </a:r>
            <a:endParaRPr lang="en-GB" sz="2000" dirty="0"/>
          </a:p>
          <a:p>
            <a:endParaRPr lang="en-GB" sz="1400" dirty="0"/>
          </a:p>
        </p:txBody>
      </p:sp>
      <p:sp>
        <p:nvSpPr>
          <p:cNvPr id="14" name="Rectangle 1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6" name="TextBox 5">
            <a:extLst>
              <a:ext uri="{FF2B5EF4-FFF2-40B4-BE49-F238E27FC236}">
                <a16:creationId xmlns:a16="http://schemas.microsoft.com/office/drawing/2014/main" id="{404BE99A-07AC-CF6B-5464-A1F336D3C6C9}"/>
              </a:ext>
            </a:extLst>
          </p:cNvPr>
          <p:cNvSpPr txBox="1"/>
          <p:nvPr/>
        </p:nvSpPr>
        <p:spPr>
          <a:xfrm>
            <a:off x="-30480" y="6643851"/>
            <a:ext cx="6126480" cy="261610"/>
          </a:xfrm>
          <a:prstGeom prst="rect">
            <a:avLst/>
          </a:prstGeom>
          <a:noFill/>
        </p:spPr>
        <p:txBody>
          <a:bodyPr wrap="square">
            <a:spAutoFit/>
          </a:bodyPr>
          <a:lstStyle/>
          <a:p>
            <a:r>
              <a:rPr lang="en-GB" sz="1100" dirty="0">
                <a:hlinkClick r:id="rId3"/>
              </a:rPr>
              <a:t>Source: https://unsplash.com/s/photos/working-office</a:t>
            </a:r>
            <a:endParaRPr lang="en-GB" sz="1100" dirty="0"/>
          </a:p>
        </p:txBody>
      </p:sp>
    </p:spTree>
    <p:extLst>
      <p:ext uri="{BB962C8B-B14F-4D97-AF65-F5344CB8AC3E}">
        <p14:creationId xmlns:p14="http://schemas.microsoft.com/office/powerpoint/2010/main" val="2423041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717150F-D68F-44A7-BE04-983C8D5731AA}"/>
              </a:ext>
            </a:extLst>
          </p:cNvPr>
          <p:cNvSpPr>
            <a:spLocks noGrp="1"/>
          </p:cNvSpPr>
          <p:nvPr>
            <p:ph type="title"/>
          </p:nvPr>
        </p:nvSpPr>
        <p:spPr>
          <a:xfrm>
            <a:off x="389916" y="444464"/>
            <a:ext cx="3420305" cy="1906317"/>
          </a:xfrm>
        </p:spPr>
        <p:txBody>
          <a:bodyPr>
            <a:normAutofit/>
          </a:bodyPr>
          <a:lstStyle/>
          <a:p>
            <a:pPr algn="ctr"/>
            <a:r>
              <a:rPr lang="en-GB" sz="4000" b="1" dirty="0"/>
              <a:t>References</a:t>
            </a:r>
            <a:br>
              <a:rPr lang="en-GB" sz="2800" b="1" dirty="0"/>
            </a:br>
            <a:endParaRPr lang="en-GB" sz="2800" dirty="0"/>
          </a:p>
        </p:txBody>
      </p:sp>
      <p:pic>
        <p:nvPicPr>
          <p:cNvPr id="5" name="Picture 4">
            <a:extLst>
              <a:ext uri="{FF2B5EF4-FFF2-40B4-BE49-F238E27FC236}">
                <a16:creationId xmlns:a16="http://schemas.microsoft.com/office/drawing/2014/main" id="{55411197-FAD8-212E-182D-1F4831A5665E}"/>
              </a:ext>
            </a:extLst>
          </p:cNvPr>
          <p:cNvPicPr>
            <a:picLocks noChangeAspect="1"/>
          </p:cNvPicPr>
          <p:nvPr/>
        </p:nvPicPr>
        <p:blipFill>
          <a:blip r:embed="rId2">
            <a:extLst>
              <a:ext uri="{28A0092B-C50C-407E-A947-70E740481C1C}">
                <a14:useLocalDpi xmlns:a14="http://schemas.microsoft.com/office/drawing/2010/main" val="0"/>
              </a:ext>
            </a:extLst>
          </a:blip>
          <a:srcRect l="13035" r="17132" b="3"/>
          <a:stretch>
            <a:fillRect/>
          </a:stretch>
        </p:blipFill>
        <p:spPr>
          <a:xfrm>
            <a:off x="20" y="2768743"/>
            <a:ext cx="4278264" cy="4089258"/>
          </a:xfrm>
          <a:prstGeom prst="rect">
            <a:avLst/>
          </a:prstGeom>
        </p:spPr>
      </p:pic>
      <p:sp>
        <p:nvSpPr>
          <p:cNvPr id="12" name="Rectangle 11">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FB95681F-27C1-4F4D-2E2E-89D2FB5C8385}"/>
              </a:ext>
            </a:extLst>
          </p:cNvPr>
          <p:cNvSpPr>
            <a:spLocks noGrp="1"/>
          </p:cNvSpPr>
          <p:nvPr>
            <p:ph idx="1"/>
          </p:nvPr>
        </p:nvSpPr>
        <p:spPr>
          <a:xfrm>
            <a:off x="4252906" y="-3"/>
            <a:ext cx="7939074" cy="6715128"/>
          </a:xfrm>
        </p:spPr>
        <p:txBody>
          <a:bodyPr anchor="ctr">
            <a:normAutofit lnSpcReduction="10000"/>
          </a:bodyPr>
          <a:lstStyle/>
          <a:p>
            <a:pPr marL="0" indent="0">
              <a:buNone/>
            </a:pPr>
            <a:r>
              <a:rPr lang="en-GB" sz="1800" dirty="0"/>
              <a:t>Boxall, P. and Purcell, J. (2022) </a:t>
            </a:r>
            <a:r>
              <a:rPr lang="en-GB" sz="1800" i="1" dirty="0"/>
              <a:t>Human Resource Management</a:t>
            </a:r>
            <a:r>
              <a:rPr lang="en-GB" sz="1800" dirty="0"/>
              <a:t>. 6th ed. London: Red Globe Press.</a:t>
            </a:r>
          </a:p>
          <a:p>
            <a:pPr marL="0" indent="0">
              <a:buNone/>
            </a:pPr>
            <a:r>
              <a:rPr lang="en-GB" sz="1800" dirty="0"/>
              <a:t>Brannick, M.T. and Levine, E.L. (2002) </a:t>
            </a:r>
            <a:r>
              <a:rPr lang="en-GB" sz="1800" i="1" dirty="0"/>
              <a:t>Job Analysis: Methods, Research, and Applications for Human Resource Management in the New Millennium</a:t>
            </a:r>
            <a:r>
              <a:rPr lang="en-GB" sz="1800" dirty="0"/>
              <a:t>. Thousand Oaks, CA: Sage Publications.</a:t>
            </a:r>
          </a:p>
          <a:p>
            <a:pPr marL="0" indent="0">
              <a:buNone/>
            </a:pPr>
            <a:r>
              <a:rPr lang="en-GB" sz="1800" dirty="0" err="1"/>
              <a:t>Breaugh</a:t>
            </a:r>
            <a:r>
              <a:rPr lang="en-GB" sz="1800" dirty="0"/>
              <a:t>, J.A. (2017) </a:t>
            </a:r>
            <a:r>
              <a:rPr lang="en-GB" sz="1800" i="1" dirty="0"/>
              <a:t>Talent Acquisition: A Guide to Understanding and Managing the Recruitment Process</a:t>
            </a:r>
            <a:r>
              <a:rPr lang="en-GB" sz="1800" dirty="0"/>
              <a:t>. Alexandria, VA: SHRM Foundation.</a:t>
            </a:r>
          </a:p>
          <a:p>
            <a:pPr marL="0" indent="0">
              <a:buNone/>
            </a:pPr>
            <a:r>
              <a:rPr lang="en-GB" sz="1800" dirty="0"/>
              <a:t>CIPD (2024) </a:t>
            </a:r>
            <a:r>
              <a:rPr lang="en-GB" sz="1800" i="1" dirty="0"/>
              <a:t>Recruitment: An Overview</a:t>
            </a:r>
            <a:r>
              <a:rPr lang="en-GB" sz="1800" dirty="0"/>
              <a:t>. London: Chartered Institute of Personnel and Development.</a:t>
            </a:r>
          </a:p>
          <a:p>
            <a:pPr marL="0" indent="0">
              <a:buNone/>
            </a:pPr>
            <a:r>
              <a:rPr lang="en-GB" sz="1800" dirty="0"/>
              <a:t>Greggs plc (2025) </a:t>
            </a:r>
            <a:r>
              <a:rPr lang="en-GB" sz="1800" i="1" dirty="0"/>
              <a:t>Annual Report and Accounts 2025</a:t>
            </a:r>
            <a:r>
              <a:rPr lang="en-GB" sz="1800" dirty="0"/>
              <a:t>. Newcastle upon Tyne: Greggs plc.</a:t>
            </a:r>
          </a:p>
          <a:p>
            <a:pPr marL="0" indent="0">
              <a:buNone/>
            </a:pPr>
            <a:r>
              <a:rPr lang="en-GB" sz="1800" dirty="0"/>
              <a:t>Institute for Employment Studies (2023) </a:t>
            </a:r>
            <a:r>
              <a:rPr lang="en-GB" sz="1800" i="1" dirty="0"/>
              <a:t>Recruitment and Selection: Good Practice Guide</a:t>
            </a:r>
            <a:r>
              <a:rPr lang="en-GB" sz="1800" dirty="0"/>
              <a:t>. Brighton: Institute for Employment Studies.</a:t>
            </a:r>
          </a:p>
          <a:p>
            <a:pPr marL="0" indent="0">
              <a:buNone/>
            </a:pPr>
            <a:r>
              <a:rPr lang="en-GB" sz="1800" dirty="0"/>
              <a:t>Marchington, M., Wilkinson, A., Donnelly, R. and </a:t>
            </a:r>
            <a:r>
              <a:rPr lang="en-GB" sz="1800" dirty="0" err="1"/>
              <a:t>Kynighou</a:t>
            </a:r>
            <a:r>
              <a:rPr lang="en-GB" sz="1800" dirty="0"/>
              <a:t>, A. (2021) </a:t>
            </a:r>
            <a:r>
              <a:rPr lang="en-GB" sz="1800" i="1" dirty="0"/>
              <a:t>Human Resource Management at Work</a:t>
            </a:r>
            <a:r>
              <a:rPr lang="en-GB" sz="1800" dirty="0"/>
              <a:t>. 8th ed. London: Kogan Page.</a:t>
            </a:r>
          </a:p>
          <a:p>
            <a:pPr marL="0" indent="0">
              <a:buNone/>
            </a:pPr>
            <a:r>
              <a:rPr lang="en-GB" sz="1800" dirty="0"/>
              <a:t>Rees, G. and Smith, P. (2024) </a:t>
            </a:r>
            <a:r>
              <a:rPr lang="en-GB" sz="1800" i="1" dirty="0"/>
              <a:t>Strategic Human Resource Management</a:t>
            </a:r>
            <a:r>
              <a:rPr lang="en-GB" sz="1800" dirty="0"/>
              <a:t>. 3rd ed. London: Sage.</a:t>
            </a:r>
          </a:p>
          <a:p>
            <a:pPr marL="0" indent="0">
              <a:buNone/>
            </a:pPr>
            <a:r>
              <a:rPr lang="en-GB" sz="1800" dirty="0"/>
              <a:t>Taylor, S. (2024) </a:t>
            </a:r>
            <a:r>
              <a:rPr lang="en-GB" sz="1800" i="1" dirty="0"/>
              <a:t>Resourcing and Talent Management</a:t>
            </a:r>
            <a:r>
              <a:rPr lang="en-GB" sz="1800" dirty="0"/>
              <a:t>. 10th ed. London: CIPD Publishing.</a:t>
            </a:r>
          </a:p>
          <a:p>
            <a:pPr marL="0" indent="0">
              <a:buNone/>
            </a:pPr>
            <a:r>
              <a:rPr lang="en-GB" sz="1800" dirty="0"/>
              <a:t>Torrington, D., Hall, L., Taylor, S. and Atkinson, C. (2023) </a:t>
            </a:r>
            <a:r>
              <a:rPr lang="en-GB" sz="1800" i="1" dirty="0"/>
              <a:t>Human Resource Management</a:t>
            </a:r>
            <a:r>
              <a:rPr lang="en-GB" sz="1800" dirty="0"/>
              <a:t>. 11th ed. Harlow: Pearson.</a:t>
            </a:r>
          </a:p>
          <a:p>
            <a:pPr marL="0" indent="0">
              <a:buNone/>
            </a:pPr>
            <a:r>
              <a:rPr lang="en-GB" sz="1800" dirty="0"/>
              <a:t>Wilton, N. (2022) </a:t>
            </a:r>
            <a:r>
              <a:rPr lang="en-GB" sz="1800" i="1" dirty="0"/>
              <a:t>An Introduction to Human Resource Management</a:t>
            </a:r>
            <a:r>
              <a:rPr lang="en-GB" sz="1800" dirty="0"/>
              <a:t>. 5th ed. London: Sage.</a:t>
            </a:r>
          </a:p>
          <a:p>
            <a:endParaRPr lang="en-GB" sz="1400" dirty="0"/>
          </a:p>
        </p:txBody>
      </p:sp>
      <p:sp>
        <p:nvSpPr>
          <p:cNvPr id="14" name="Rectangle 1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6" name="TextBox 5">
            <a:extLst>
              <a:ext uri="{FF2B5EF4-FFF2-40B4-BE49-F238E27FC236}">
                <a16:creationId xmlns:a16="http://schemas.microsoft.com/office/drawing/2014/main" id="{68E69601-3458-04B7-A3A1-0A27D192BB49}"/>
              </a:ext>
            </a:extLst>
          </p:cNvPr>
          <p:cNvSpPr txBox="1"/>
          <p:nvPr/>
        </p:nvSpPr>
        <p:spPr>
          <a:xfrm>
            <a:off x="0" y="6655758"/>
            <a:ext cx="6144768" cy="261610"/>
          </a:xfrm>
          <a:prstGeom prst="rect">
            <a:avLst/>
          </a:prstGeom>
          <a:noFill/>
        </p:spPr>
        <p:txBody>
          <a:bodyPr wrap="square">
            <a:spAutoFit/>
          </a:bodyPr>
          <a:lstStyle/>
          <a:p>
            <a:r>
              <a:rPr lang="en-GB" sz="1100" dirty="0">
                <a:hlinkClick r:id="rId3"/>
              </a:rPr>
              <a:t>Source: https://unsplash.com/s/photos/working-office</a:t>
            </a:r>
            <a:endParaRPr lang="en-GB" sz="1100" dirty="0"/>
          </a:p>
        </p:txBody>
      </p:sp>
    </p:spTree>
    <p:extLst>
      <p:ext uri="{BB962C8B-B14F-4D97-AF65-F5344CB8AC3E}">
        <p14:creationId xmlns:p14="http://schemas.microsoft.com/office/powerpoint/2010/main" val="731712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4E05D38A6A0744897A03B2DA9C05A1" ma:contentTypeVersion="5" ma:contentTypeDescription="Create a new document." ma:contentTypeScope="" ma:versionID="0faa90b8151ae6bf06988321fb01fcb6">
  <xsd:schema xmlns:xsd="http://www.w3.org/2001/XMLSchema" xmlns:xs="http://www.w3.org/2001/XMLSchema" xmlns:p="http://schemas.microsoft.com/office/2006/metadata/properties" xmlns:ns3="59abe487-82b5-4046-ba29-c9cb46c063c0" targetNamespace="http://schemas.microsoft.com/office/2006/metadata/properties" ma:root="true" ma:fieldsID="2500bf2d824dd126809d6e2cbc6ac999" ns3:_="">
    <xsd:import namespace="59abe487-82b5-4046-ba29-c9cb46c063c0"/>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abe487-82b5-4046-ba29-c9cb46c063c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9abe487-82b5-4046-ba29-c9cb46c063c0" xsi:nil="true"/>
  </documentManagement>
</p:properties>
</file>

<file path=customXml/itemProps1.xml><?xml version="1.0" encoding="utf-8"?>
<ds:datastoreItem xmlns:ds="http://schemas.openxmlformats.org/officeDocument/2006/customXml" ds:itemID="{B053C6E8-A476-4FC4-8D00-6A095C90DD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abe487-82b5-4046-ba29-c9cb46c063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4202A56-60DD-4776-8732-D1AD570078AA}">
  <ds:schemaRefs>
    <ds:schemaRef ds:uri="http://schemas.microsoft.com/sharepoint/v3/contenttype/forms"/>
  </ds:schemaRefs>
</ds:datastoreItem>
</file>

<file path=customXml/itemProps3.xml><?xml version="1.0" encoding="utf-8"?>
<ds:datastoreItem xmlns:ds="http://schemas.openxmlformats.org/officeDocument/2006/customXml" ds:itemID="{A0402768-F841-4EBA-AFAC-1AAE1225989D}">
  <ds:schemaRefs>
    <ds:schemaRef ds:uri="59abe487-82b5-4046-ba29-c9cb46c063c0"/>
    <ds:schemaRef ds:uri="http://purl.org/dc/elements/1.1/"/>
    <ds:schemaRef ds:uri="http://schemas.openxmlformats.org/package/2006/metadata/core-properties"/>
    <ds:schemaRef ds:uri="http://schemas.microsoft.com/office/2006/documentManagement/types"/>
    <ds:schemaRef ds:uri="http://purl.org/dc/term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15026</TotalTime>
  <Words>2563</Words>
  <Application>Microsoft Office PowerPoint</Application>
  <PresentationFormat>Widescreen</PresentationFormat>
  <Paragraphs>296</Paragraphs>
  <Slides>18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Meiryo</vt:lpstr>
      <vt:lpstr>Aptos</vt:lpstr>
      <vt:lpstr>Aptos Display</vt:lpstr>
      <vt:lpstr>Arial</vt:lpstr>
      <vt:lpstr>Calibri</vt:lpstr>
      <vt:lpstr>Office Theme</vt:lpstr>
      <vt:lpstr>              Developing and Managing Individuals and Teams (LCLM5002) Recruitment and Selection During Organisational Transformation: Greggs plc </vt:lpstr>
      <vt:lpstr>TABLE OF CONTENTS </vt:lpstr>
      <vt:lpstr>INTRODUCTION - COMPANY OVERVIEW</vt:lpstr>
      <vt:lpstr>Greggs and Organisational Transformation </vt:lpstr>
      <vt:lpstr>Greggs JOB ANALYSIS</vt:lpstr>
      <vt:lpstr>JOB DESCRIPTION</vt:lpstr>
      <vt:lpstr>PERSON SPECIFICATION</vt:lpstr>
      <vt:lpstr>Recruitment and Selection Process</vt:lpstr>
      <vt:lpstr>RECRUITMENT PLATFORMS</vt:lpstr>
      <vt:lpstr>Selection Methods</vt:lpstr>
      <vt:lpstr>STRUCTURED INTERVIEW </vt:lpstr>
      <vt:lpstr>COMPETENCY-BASED INTERVIEW</vt:lpstr>
      <vt:lpstr>PANEL INTERVIEW</vt:lpstr>
      <vt:lpstr>QUESTIONING TECHNIQUES </vt:lpstr>
      <vt:lpstr>FACE-TO-FACE VS VIRTUAL INTERVIEWS</vt:lpstr>
      <vt:lpstr>RECOMMENDATIONS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Iago Barbosa</dc:creator>
  <cp:lastModifiedBy>Iago Barbosa</cp:lastModifiedBy>
  <cp:revision>20</cp:revision>
  <dcterms:created xsi:type="dcterms:W3CDTF">2026-06-17T15:14:54Z</dcterms:created>
  <dcterms:modified xsi:type="dcterms:W3CDTF">2026-07-11T11:46:27Z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0x010100E04E05D38A6A0744897A03B2DA9C05A1</vt:lpwstr>
  </property>
</Properties>
</file>