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5" r:id="rId6"/>
    <p:sldId id="260"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6" autoAdjust="0"/>
    <p:restoredTop sz="94660"/>
  </p:normalViewPr>
  <p:slideViewPr>
    <p:cSldViewPr snapToGrid="0">
      <p:cViewPr varScale="1">
        <p:scale>
          <a:sx n="47" d="100"/>
          <a:sy n="47" d="100"/>
        </p:scale>
        <p:origin x="42" y="8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Monday, June 22, 2020</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95252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Monday, June 22, 2020</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1882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Monday, June 22, 2020</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81809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Monday, June 22, 2020</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07635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Monday, June 22, 2020</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42784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Monday, June 22, 2020</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33910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Monday, June 22, 2020</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459109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Monday, June 22, 2020</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51452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Monday, June 22, 2020</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530392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Monday, June 22, 2020</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31740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Monday, June 22, 2020</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99045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Monday, June 22, 2020</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1975775178"/>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hl.edu/en/about-ehl/our-history" TargetMode="External"/><Relationship Id="rId2" Type="http://schemas.openxmlformats.org/officeDocument/2006/relationships/hyperlink" Target="https://www.forbes.com/sites/sylviebigar/2018/12/06/ecole-hoteliere-de-lausanne-in-switzerland-celebrates-125th-anniversary/#509234226b44" TargetMode="External"/><Relationship Id="rId1" Type="http://schemas.openxmlformats.org/officeDocument/2006/relationships/slideLayout" Target="../slideLayouts/slideLayout2.xml"/><Relationship Id="rId6" Type="http://schemas.openxmlformats.org/officeDocument/2006/relationships/hyperlink" Target="https://www.shopify.com/encyclopedia/entrepreneurship" TargetMode="External"/><Relationship Id="rId5" Type="http://schemas.openxmlformats.org/officeDocument/2006/relationships/hyperlink" Target="https://fee.org/articles/what-is-entrepreneurship/" TargetMode="External"/><Relationship Id="rId4" Type="http://schemas.openxmlformats.org/officeDocument/2006/relationships/hyperlink" Target="https://www.slideshare.net/yarvid/entrepreneurship-nine-frame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A22EFF-1FE0-4FE3-9E48-97A8F0CD8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564F6B6-F0A6-4F3A-99BE-CEAFF8CC986E}"/>
              </a:ext>
            </a:extLst>
          </p:cNvPr>
          <p:cNvPicPr>
            <a:picLocks noChangeAspect="1"/>
          </p:cNvPicPr>
          <p:nvPr/>
        </p:nvPicPr>
        <p:blipFill rotWithShape="1">
          <a:blip r:embed="rId2"/>
          <a:srcRect b="15730"/>
          <a:stretch/>
        </p:blipFill>
        <p:spPr>
          <a:xfrm>
            <a:off x="20" y="1"/>
            <a:ext cx="12191980" cy="6857999"/>
          </a:xfrm>
          <a:custGeom>
            <a:avLst/>
            <a:gdLst/>
            <a:ahLst/>
            <a:cxnLst/>
            <a:rect l="l" t="t" r="r" b="b"/>
            <a:pathLst>
              <a:path w="12192000" h="4774564">
                <a:moveTo>
                  <a:pt x="0" y="0"/>
                </a:moveTo>
                <a:lnTo>
                  <a:pt x="12192000" y="0"/>
                </a:lnTo>
                <a:lnTo>
                  <a:pt x="12192000" y="4774564"/>
                </a:lnTo>
                <a:lnTo>
                  <a:pt x="0" y="4774564"/>
                </a:lnTo>
                <a:close/>
              </a:path>
            </a:pathLst>
          </a:custGeom>
        </p:spPr>
      </p:pic>
      <p:sp useBgFill="1">
        <p:nvSpPr>
          <p:cNvPr id="11" name="Rectangle 1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83434"/>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317B9-797B-4EB3-9912-8E23F816F082}"/>
              </a:ext>
            </a:extLst>
          </p:cNvPr>
          <p:cNvSpPr>
            <a:spLocks noGrp="1"/>
          </p:cNvSpPr>
          <p:nvPr>
            <p:ph type="ctrTitle"/>
          </p:nvPr>
        </p:nvSpPr>
        <p:spPr>
          <a:xfrm>
            <a:off x="550864" y="549275"/>
            <a:ext cx="6373812" cy="984885"/>
          </a:xfrm>
        </p:spPr>
        <p:txBody>
          <a:bodyPr wrap="square" anchor="ctr">
            <a:normAutofit/>
          </a:bodyPr>
          <a:lstStyle/>
          <a:p>
            <a:r>
              <a:rPr lang="en-GB" sz="4800"/>
              <a:t>Entrepreneurship </a:t>
            </a:r>
          </a:p>
        </p:txBody>
      </p:sp>
      <p:sp>
        <p:nvSpPr>
          <p:cNvPr id="3" name="Subtitle 2">
            <a:extLst>
              <a:ext uri="{FF2B5EF4-FFF2-40B4-BE49-F238E27FC236}">
                <a16:creationId xmlns:a16="http://schemas.microsoft.com/office/drawing/2014/main" id="{3605B4C8-AB8F-47A9-91FF-13820932D4B7}"/>
              </a:ext>
            </a:extLst>
          </p:cNvPr>
          <p:cNvSpPr>
            <a:spLocks noGrp="1"/>
          </p:cNvSpPr>
          <p:nvPr>
            <p:ph type="subTitle" idx="1"/>
          </p:nvPr>
        </p:nvSpPr>
        <p:spPr>
          <a:xfrm>
            <a:off x="7140575" y="549275"/>
            <a:ext cx="4498976" cy="984885"/>
          </a:xfrm>
        </p:spPr>
        <p:txBody>
          <a:bodyPr anchor="ctr">
            <a:normAutofit/>
          </a:bodyPr>
          <a:lstStyle/>
          <a:p>
            <a:pPr algn="r"/>
            <a:r>
              <a:rPr lang="en-GB" dirty="0">
                <a:solidFill>
                  <a:schemeClr val="tx1">
                    <a:alpha val="60000"/>
                  </a:schemeClr>
                </a:solidFill>
              </a:rPr>
              <a:t>Anghel Lican- 1816333</a:t>
            </a:r>
          </a:p>
          <a:p>
            <a:pPr algn="r"/>
            <a:r>
              <a:rPr lang="en-GB" dirty="0">
                <a:solidFill>
                  <a:schemeClr val="tx1">
                    <a:alpha val="60000"/>
                  </a:schemeClr>
                </a:solidFill>
              </a:rPr>
              <a:t>Lecturer: David Jenkins </a:t>
            </a:r>
          </a:p>
        </p:txBody>
      </p:sp>
      <p:sp>
        <p:nvSpPr>
          <p:cNvPr id="13" name="Rectangle 12">
            <a:extLst>
              <a:ext uri="{FF2B5EF4-FFF2-40B4-BE49-F238E27FC236}">
                <a16:creationId xmlns:a16="http://schemas.microsoft.com/office/drawing/2014/main" id="{A8637F87-B6EB-40C5-B051-5F099460B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6370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77E11-3734-4162-B3FD-D6F7A42F1C21}"/>
              </a:ext>
            </a:extLst>
          </p:cNvPr>
          <p:cNvSpPr>
            <a:spLocks noGrp="1"/>
          </p:cNvSpPr>
          <p:nvPr>
            <p:ph type="title"/>
          </p:nvPr>
        </p:nvSpPr>
        <p:spPr>
          <a:xfrm>
            <a:off x="550864" y="549276"/>
            <a:ext cx="3565524" cy="1363950"/>
          </a:xfrm>
        </p:spPr>
        <p:txBody>
          <a:bodyPr wrap="square" anchor="b">
            <a:normAutofit/>
          </a:bodyPr>
          <a:lstStyle/>
          <a:p>
            <a:r>
              <a:rPr lang="en-GB" sz="4400" dirty="0"/>
              <a:t>Introduction…</a:t>
            </a:r>
          </a:p>
        </p:txBody>
      </p:sp>
      <p:sp>
        <p:nvSpPr>
          <p:cNvPr id="3" name="Content Placeholder 2">
            <a:extLst>
              <a:ext uri="{FF2B5EF4-FFF2-40B4-BE49-F238E27FC236}">
                <a16:creationId xmlns:a16="http://schemas.microsoft.com/office/drawing/2014/main" id="{70CAEA43-814F-47FD-91CD-8FE9FD2EF585}"/>
              </a:ext>
            </a:extLst>
          </p:cNvPr>
          <p:cNvSpPr>
            <a:spLocks noGrp="1"/>
          </p:cNvSpPr>
          <p:nvPr>
            <p:ph idx="1"/>
          </p:nvPr>
        </p:nvSpPr>
        <p:spPr>
          <a:xfrm>
            <a:off x="550864" y="2283889"/>
            <a:ext cx="4116388" cy="4179599"/>
          </a:xfrm>
        </p:spPr>
        <p:txBody>
          <a:bodyPr anchor="t">
            <a:normAutofit/>
          </a:bodyPr>
          <a:lstStyle/>
          <a:p>
            <a:pPr marL="0" indent="0">
              <a:lnSpc>
                <a:spcPct val="100000"/>
              </a:lnSpc>
              <a:buNone/>
            </a:pPr>
            <a:r>
              <a:rPr lang="en-GB" sz="1800" dirty="0"/>
              <a:t>This presentation will present the findings of the assignment that has been based on Jacques Tschumi, which the entrepreneur of the Ecole Hotel, which became one of the most popular universities that offers training to people that want to work for the hospitality industry. </a:t>
            </a:r>
          </a:p>
          <a:p>
            <a:pPr marL="0" indent="0">
              <a:lnSpc>
                <a:spcPct val="100000"/>
              </a:lnSpc>
              <a:buNone/>
            </a:pPr>
            <a:r>
              <a:rPr lang="en-GB" sz="1800" dirty="0"/>
              <a:t>The presentation therefore will contain information about the entrepreneur, his character, the way his business developed, the history of the business and it will finish with a clear conclusion about the entrepreneur.  </a:t>
            </a:r>
          </a:p>
        </p:txBody>
      </p:sp>
      <p:pic>
        <p:nvPicPr>
          <p:cNvPr id="1026" name="Picture 2" descr="Social entrepreneurship: definition, principles and perspectives">
            <a:extLst>
              <a:ext uri="{FF2B5EF4-FFF2-40B4-BE49-F238E27FC236}">
                <a16:creationId xmlns:a16="http://schemas.microsoft.com/office/drawing/2014/main" id="{1F6571EC-A4BA-42ED-8158-BA5885CE8A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971" r="25278" b="-2"/>
          <a:stretch/>
        </p:blipFill>
        <p:spPr bwMode="auto">
          <a:xfrm>
            <a:off x="5588000"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74"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8" name="Oval 77">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41160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336A0-41D6-4729-BD21-99B58FCB578B}"/>
              </a:ext>
            </a:extLst>
          </p:cNvPr>
          <p:cNvSpPr>
            <a:spLocks noGrp="1"/>
          </p:cNvSpPr>
          <p:nvPr>
            <p:ph type="title"/>
          </p:nvPr>
        </p:nvSpPr>
        <p:spPr>
          <a:xfrm>
            <a:off x="86201" y="4443278"/>
            <a:ext cx="4500562" cy="1562959"/>
          </a:xfrm>
        </p:spPr>
        <p:txBody>
          <a:bodyPr wrap="square" anchor="t">
            <a:normAutofit/>
          </a:bodyPr>
          <a:lstStyle/>
          <a:p>
            <a:r>
              <a:rPr lang="en-GB" sz="4400" dirty="0"/>
              <a:t>What is entrepreneurship </a:t>
            </a:r>
          </a:p>
        </p:txBody>
      </p:sp>
      <p:pic>
        <p:nvPicPr>
          <p:cNvPr id="4" name="Picture 3" descr="A person standing in front of a window&#10;&#10;Description automatically generated">
            <a:extLst>
              <a:ext uri="{FF2B5EF4-FFF2-40B4-BE49-F238E27FC236}">
                <a16:creationId xmlns:a16="http://schemas.microsoft.com/office/drawing/2014/main" id="{D649AA23-DAE2-4EAA-941E-A276CD63A2B7}"/>
              </a:ext>
            </a:extLst>
          </p:cNvPr>
          <p:cNvPicPr>
            <a:picLocks noChangeAspect="1"/>
          </p:cNvPicPr>
          <p:nvPr/>
        </p:nvPicPr>
        <p:blipFill rotWithShape="1">
          <a:blip r:embed="rId2"/>
          <a:srcRect t="26595" b="26641"/>
          <a:stretch/>
        </p:blipFill>
        <p:spPr>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11" name="Oval 10">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1B9C167-FEF8-41C8-B0D9-17040566A84A}"/>
              </a:ext>
            </a:extLst>
          </p:cNvPr>
          <p:cNvSpPr>
            <a:spLocks noGrp="1"/>
          </p:cNvSpPr>
          <p:nvPr>
            <p:ph idx="1"/>
          </p:nvPr>
        </p:nvSpPr>
        <p:spPr>
          <a:xfrm>
            <a:off x="5051425" y="4188422"/>
            <a:ext cx="7054374" cy="2294283"/>
          </a:xfrm>
        </p:spPr>
        <p:txBody>
          <a:bodyPr anchor="t">
            <a:normAutofit/>
          </a:bodyPr>
          <a:lstStyle/>
          <a:p>
            <a:r>
              <a:rPr lang="en-GB" sz="2000" dirty="0"/>
              <a:t>Entrepreneurship is the study of how the business are initiated and what is the process of initiating the business as well. (Medina, 2019) </a:t>
            </a:r>
          </a:p>
          <a:p>
            <a:r>
              <a:rPr lang="en-GB" sz="2000" dirty="0"/>
              <a:t>An entrepreneur is the person that comes up with the idea of the business that need to be developed and especially designed to offer some kind of profitable services to people. (Shopify, 2020) </a:t>
            </a:r>
          </a:p>
        </p:txBody>
      </p:sp>
      <p:cxnSp>
        <p:nvCxnSpPr>
          <p:cNvPr id="6" name="Straight Connector 5">
            <a:extLst>
              <a:ext uri="{FF2B5EF4-FFF2-40B4-BE49-F238E27FC236}">
                <a16:creationId xmlns:a16="http://schemas.microsoft.com/office/drawing/2014/main" id="{8A1C3C4C-04F8-4B8D-A5C5-08AFE038851F}"/>
              </a:ext>
            </a:extLst>
          </p:cNvPr>
          <p:cNvCxnSpPr/>
          <p:nvPr/>
        </p:nvCxnSpPr>
        <p:spPr>
          <a:xfrm>
            <a:off x="4586763" y="4065103"/>
            <a:ext cx="0" cy="2319307"/>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1303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2E97B-3E10-447F-8AC9-6755625B53B3}"/>
              </a:ext>
            </a:extLst>
          </p:cNvPr>
          <p:cNvSpPr>
            <a:spLocks noGrp="1"/>
          </p:cNvSpPr>
          <p:nvPr>
            <p:ph type="title"/>
          </p:nvPr>
        </p:nvSpPr>
        <p:spPr>
          <a:xfrm>
            <a:off x="6201412" y="549275"/>
            <a:ext cx="5437185" cy="1997855"/>
          </a:xfrm>
        </p:spPr>
        <p:txBody>
          <a:bodyPr wrap="square" anchor="b">
            <a:normAutofit/>
          </a:bodyPr>
          <a:lstStyle/>
          <a:p>
            <a:r>
              <a:rPr lang="en-GB" dirty="0"/>
              <a:t>What is the chosen entrepreneur?</a:t>
            </a:r>
          </a:p>
        </p:txBody>
      </p:sp>
      <p:pic>
        <p:nvPicPr>
          <p:cNvPr id="3074" name="Picture 2" descr="EHL Class of 1893">
            <a:extLst>
              <a:ext uri="{FF2B5EF4-FFF2-40B4-BE49-F238E27FC236}">
                <a16:creationId xmlns:a16="http://schemas.microsoft.com/office/drawing/2014/main" id="{D045DFB4-2713-4561-BD5C-6AA515BE1F0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3403" y="1653143"/>
            <a:ext cx="5092062" cy="3551713"/>
          </a:xfrm>
          <a:custGeom>
            <a:avLst/>
            <a:gdLst/>
            <a:ahLst/>
            <a:cxnLst/>
            <a:rect l="l" t="t" r="r" b="b"/>
            <a:pathLst>
              <a:path w="5092062" h="5759450">
                <a:moveTo>
                  <a:pt x="0" y="0"/>
                </a:moveTo>
                <a:lnTo>
                  <a:pt x="5092062" y="0"/>
                </a:lnTo>
                <a:lnTo>
                  <a:pt x="509206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F16763-9177-4272-993D-0F19B1101668}"/>
              </a:ext>
            </a:extLst>
          </p:cNvPr>
          <p:cNvSpPr>
            <a:spLocks noGrp="1"/>
          </p:cNvSpPr>
          <p:nvPr>
            <p:ph idx="1"/>
          </p:nvPr>
        </p:nvSpPr>
        <p:spPr>
          <a:xfrm>
            <a:off x="6201410" y="2677306"/>
            <a:ext cx="5437187" cy="3415519"/>
          </a:xfrm>
        </p:spPr>
        <p:txBody>
          <a:bodyPr anchor="t">
            <a:normAutofit/>
          </a:bodyPr>
          <a:lstStyle/>
          <a:p>
            <a:pPr>
              <a:lnSpc>
                <a:spcPct val="100000"/>
              </a:lnSpc>
            </a:pPr>
            <a:r>
              <a:rPr lang="en-GB" sz="2000"/>
              <a:t>The chosen lecturer as mentioned is Jacques Tschumi and it is the one that initiated Ecole Hotel Lausanne. He was very confident with his idea as he wanted to ensure that the hospitality industry builds a great workforce for the tourists that are coming in the Switzerland. </a:t>
            </a:r>
          </a:p>
          <a:p>
            <a:pPr>
              <a:lnSpc>
                <a:spcPct val="100000"/>
              </a:lnSpc>
            </a:pPr>
            <a:r>
              <a:rPr lang="en-GB" sz="2000"/>
              <a:t>Also he thought that it would be profitable as well as the ones that are interested to undertake the training have to pay for the course, housing, sport centre, everything. </a:t>
            </a:r>
          </a:p>
        </p:txBody>
      </p:sp>
    </p:spTree>
    <p:extLst>
      <p:ext uri="{BB962C8B-B14F-4D97-AF65-F5344CB8AC3E}">
        <p14:creationId xmlns:p14="http://schemas.microsoft.com/office/powerpoint/2010/main" val="2765551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D82F4-FCA8-4CB5-B05C-7AF54B10B1E9}"/>
              </a:ext>
            </a:extLst>
          </p:cNvPr>
          <p:cNvSpPr>
            <a:spLocks noGrp="1"/>
          </p:cNvSpPr>
          <p:nvPr>
            <p:ph type="title"/>
          </p:nvPr>
        </p:nvSpPr>
        <p:spPr>
          <a:xfrm>
            <a:off x="550864" y="549275"/>
            <a:ext cx="5437186" cy="1848485"/>
          </a:xfrm>
        </p:spPr>
        <p:txBody>
          <a:bodyPr wrap="square" anchor="b">
            <a:normAutofit/>
          </a:bodyPr>
          <a:lstStyle/>
          <a:p>
            <a:r>
              <a:rPr lang="en-GB" sz="6400" dirty="0"/>
              <a:t>About his business…</a:t>
            </a:r>
          </a:p>
        </p:txBody>
      </p:sp>
      <p:pic>
        <p:nvPicPr>
          <p:cNvPr id="4100" name="Picture 4" descr="EHL Class of 1893">
            <a:extLst>
              <a:ext uri="{FF2B5EF4-FFF2-40B4-BE49-F238E27FC236}">
                <a16:creationId xmlns:a16="http://schemas.microsoft.com/office/drawing/2014/main" id="{B996CA19-D8F0-4F9E-AB71-5F49759096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69" r="-1" b="10648"/>
          <a:stretch/>
        </p:blipFill>
        <p:spPr bwMode="auto">
          <a:xfrm>
            <a:off x="6557146" y="1"/>
            <a:ext cx="5632453" cy="3428999"/>
          </a:xfrm>
          <a:custGeom>
            <a:avLst/>
            <a:gdLst/>
            <a:ahLst/>
            <a:cxnLst/>
            <a:rect l="l" t="t" r="r" b="b"/>
            <a:pathLst>
              <a:path w="5632453" h="3428999">
                <a:moveTo>
                  <a:pt x="0" y="0"/>
                </a:moveTo>
                <a:lnTo>
                  <a:pt x="5632453" y="0"/>
                </a:lnTo>
                <a:lnTo>
                  <a:pt x="5632453" y="3428999"/>
                </a:lnTo>
                <a:lnTo>
                  <a:pt x="0" y="3428999"/>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Aerial View of the EHL Campus in the hills above Lausanne">
            <a:extLst>
              <a:ext uri="{FF2B5EF4-FFF2-40B4-BE49-F238E27FC236}">
                <a16:creationId xmlns:a16="http://schemas.microsoft.com/office/drawing/2014/main" id="{9F0B4E6D-0F7A-4EAD-8A3C-21E19CC53B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8794"/>
          <a:stretch/>
        </p:blipFill>
        <p:spPr bwMode="auto">
          <a:xfrm>
            <a:off x="6557147" y="3429002"/>
            <a:ext cx="5632453" cy="3428999"/>
          </a:xfrm>
          <a:custGeom>
            <a:avLst/>
            <a:gdLst/>
            <a:ahLst/>
            <a:cxnLst/>
            <a:rect l="l" t="t" r="r" b="b"/>
            <a:pathLst>
              <a:path w="5632453" h="3428999">
                <a:moveTo>
                  <a:pt x="0" y="0"/>
                </a:moveTo>
                <a:lnTo>
                  <a:pt x="5632453" y="0"/>
                </a:lnTo>
                <a:lnTo>
                  <a:pt x="5632453" y="3428999"/>
                </a:lnTo>
                <a:lnTo>
                  <a:pt x="0" y="3428999"/>
                </a:lnTo>
                <a:close/>
              </a:path>
            </a:pathLst>
          </a:cu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A16EB032-3F37-4641-A90D-DC9B574EB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41A50C-C2A0-4F55-81DE-5643703D85E0}"/>
              </a:ext>
            </a:extLst>
          </p:cNvPr>
          <p:cNvSpPr>
            <a:spLocks noGrp="1"/>
          </p:cNvSpPr>
          <p:nvPr>
            <p:ph idx="1"/>
          </p:nvPr>
        </p:nvSpPr>
        <p:spPr>
          <a:xfrm>
            <a:off x="365760" y="2702560"/>
            <a:ext cx="5622290" cy="3390266"/>
          </a:xfrm>
        </p:spPr>
        <p:txBody>
          <a:bodyPr anchor="t">
            <a:normAutofit lnSpcReduction="10000"/>
          </a:bodyPr>
          <a:lstStyle/>
          <a:p>
            <a:pPr>
              <a:lnSpc>
                <a:spcPct val="100000"/>
              </a:lnSpc>
            </a:pPr>
            <a:r>
              <a:rPr lang="en-GB" sz="1800" dirty="0"/>
              <a:t>Ecole Hoteliere de Lausanne has been officially opened in 1893 and since then it had about 3000 de students on the main campus, each of them paying a specific amount for the course. </a:t>
            </a:r>
          </a:p>
          <a:p>
            <a:pPr>
              <a:lnSpc>
                <a:spcPct val="100000"/>
              </a:lnSpc>
            </a:pPr>
            <a:r>
              <a:rPr lang="en-GB" sz="1800" dirty="0"/>
              <a:t>The university itself delivers professional trainings and practical work regarding to the different areas that gives instructions for mainly each department. </a:t>
            </a:r>
          </a:p>
          <a:p>
            <a:pPr>
              <a:lnSpc>
                <a:spcPct val="100000"/>
              </a:lnSpc>
            </a:pPr>
            <a:r>
              <a:rPr lang="en-GB" sz="1800" dirty="0"/>
              <a:t>The aim of the university has always been to be on top of the line and to have numerous students that continue to work for the hospitality sector</a:t>
            </a:r>
          </a:p>
          <a:p>
            <a:pPr marL="0" indent="0">
              <a:lnSpc>
                <a:spcPct val="100000"/>
              </a:lnSpc>
              <a:buNone/>
            </a:pPr>
            <a:r>
              <a:rPr lang="en-GB" sz="1600" dirty="0"/>
              <a:t>(</a:t>
            </a:r>
            <a:r>
              <a:rPr lang="en-GB" sz="1600" dirty="0" err="1"/>
              <a:t>Bigar</a:t>
            </a:r>
            <a:r>
              <a:rPr lang="en-GB" sz="1600" dirty="0"/>
              <a:t>, 2019)</a:t>
            </a:r>
          </a:p>
        </p:txBody>
      </p:sp>
    </p:spTree>
    <p:extLst>
      <p:ext uri="{BB962C8B-B14F-4D97-AF65-F5344CB8AC3E}">
        <p14:creationId xmlns:p14="http://schemas.microsoft.com/office/powerpoint/2010/main" val="1992301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4"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77108-EAC9-4457-BD96-6FDBA578F479}"/>
              </a:ext>
            </a:extLst>
          </p:cNvPr>
          <p:cNvSpPr>
            <a:spLocks noGrp="1"/>
          </p:cNvSpPr>
          <p:nvPr>
            <p:ph type="title"/>
          </p:nvPr>
        </p:nvSpPr>
        <p:spPr>
          <a:xfrm>
            <a:off x="6201412" y="549275"/>
            <a:ext cx="5437185" cy="1997855"/>
          </a:xfrm>
        </p:spPr>
        <p:txBody>
          <a:bodyPr wrap="square" anchor="b">
            <a:normAutofit/>
          </a:bodyPr>
          <a:lstStyle/>
          <a:p>
            <a:r>
              <a:rPr lang="en-GB" dirty="0"/>
              <a:t>Is his business successful?</a:t>
            </a:r>
          </a:p>
        </p:txBody>
      </p:sp>
      <p:pic>
        <p:nvPicPr>
          <p:cNvPr id="5122" name="Picture 2" descr="The Road to Success - Vibe Shifting">
            <a:extLst>
              <a:ext uri="{FF2B5EF4-FFF2-40B4-BE49-F238E27FC236}">
                <a16:creationId xmlns:a16="http://schemas.microsoft.com/office/drawing/2014/main" id="{3692F816-48DD-41B8-A24E-DD7EA0AAD51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3403" y="2117794"/>
            <a:ext cx="5092062" cy="2622411"/>
          </a:xfrm>
          <a:custGeom>
            <a:avLst/>
            <a:gdLst/>
            <a:ahLst/>
            <a:cxnLst/>
            <a:rect l="l" t="t" r="r" b="b"/>
            <a:pathLst>
              <a:path w="5092062" h="5759450">
                <a:moveTo>
                  <a:pt x="0" y="0"/>
                </a:moveTo>
                <a:lnTo>
                  <a:pt x="5092062" y="0"/>
                </a:lnTo>
                <a:lnTo>
                  <a:pt x="509206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29EF08D-03E9-426F-B8F9-330420D76D85}"/>
              </a:ext>
            </a:extLst>
          </p:cNvPr>
          <p:cNvSpPr>
            <a:spLocks noGrp="1"/>
          </p:cNvSpPr>
          <p:nvPr>
            <p:ph idx="1"/>
          </p:nvPr>
        </p:nvSpPr>
        <p:spPr>
          <a:xfrm>
            <a:off x="6201410" y="2677306"/>
            <a:ext cx="5437187" cy="3415519"/>
          </a:xfrm>
        </p:spPr>
        <p:txBody>
          <a:bodyPr anchor="t">
            <a:normAutofit/>
          </a:bodyPr>
          <a:lstStyle/>
          <a:p>
            <a:pPr>
              <a:lnSpc>
                <a:spcPct val="100000"/>
              </a:lnSpc>
            </a:pPr>
            <a:r>
              <a:rPr lang="en-GB" sz="2000"/>
              <a:t>The school is so successful and recently, in 2018 it did manage to attract 3000 de students and it did accumulate enough money so they can go further with their future plans. For example, they do want to food lab so they can do food experimentation (Michael, 2019). </a:t>
            </a:r>
          </a:p>
          <a:p>
            <a:pPr>
              <a:lnSpc>
                <a:spcPct val="100000"/>
              </a:lnSpc>
            </a:pPr>
            <a:r>
              <a:rPr lang="en-GB" sz="2000"/>
              <a:t>Another fact that proves its successfulness is that the tops are showing that it is the first one in the top of the most effective hospitality educational institute. (EHL, 2020)</a:t>
            </a:r>
          </a:p>
        </p:txBody>
      </p:sp>
    </p:spTree>
    <p:extLst>
      <p:ext uri="{BB962C8B-B14F-4D97-AF65-F5344CB8AC3E}">
        <p14:creationId xmlns:p14="http://schemas.microsoft.com/office/powerpoint/2010/main" val="1091507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992BC-5584-4350-9CB5-6DD401069E5F}"/>
              </a:ext>
            </a:extLst>
          </p:cNvPr>
          <p:cNvSpPr>
            <a:spLocks noGrp="1"/>
          </p:cNvSpPr>
          <p:nvPr>
            <p:ph type="title"/>
          </p:nvPr>
        </p:nvSpPr>
        <p:spPr>
          <a:xfrm>
            <a:off x="3982720" y="549275"/>
            <a:ext cx="7655877" cy="1997855"/>
          </a:xfrm>
        </p:spPr>
        <p:txBody>
          <a:bodyPr wrap="square" anchor="b">
            <a:normAutofit/>
          </a:bodyPr>
          <a:lstStyle/>
          <a:p>
            <a:r>
              <a:rPr lang="en-GB" dirty="0"/>
              <a:t>Does it have the suitable character to be an entrepreneur?</a:t>
            </a:r>
          </a:p>
        </p:txBody>
      </p:sp>
      <p:pic>
        <p:nvPicPr>
          <p:cNvPr id="7" name="Graphic 6" descr="Onboarding">
            <a:extLst>
              <a:ext uri="{FF2B5EF4-FFF2-40B4-BE49-F238E27FC236}">
                <a16:creationId xmlns:a16="http://schemas.microsoft.com/office/drawing/2014/main" id="{62F178DC-C3B9-4689-A0E9-CCFCFCED6C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3403" y="1651633"/>
            <a:ext cx="4323397" cy="4323397"/>
          </a:xfrm>
          <a:custGeom>
            <a:avLst/>
            <a:gdLst/>
            <a:ahLst/>
            <a:cxnLst/>
            <a:rect l="l" t="t" r="r" b="b"/>
            <a:pathLst>
              <a:path w="5092062" h="5759450">
                <a:moveTo>
                  <a:pt x="0" y="0"/>
                </a:moveTo>
                <a:lnTo>
                  <a:pt x="5092062" y="0"/>
                </a:lnTo>
                <a:lnTo>
                  <a:pt x="5092062" y="5759450"/>
                </a:lnTo>
                <a:lnTo>
                  <a:pt x="0" y="5759450"/>
                </a:lnTo>
                <a:close/>
              </a:path>
            </a:pathLst>
          </a:custGeom>
        </p:spPr>
      </p:pic>
      <p:sp>
        <p:nvSpPr>
          <p:cNvPr id="3" name="Content Placeholder 2">
            <a:extLst>
              <a:ext uri="{FF2B5EF4-FFF2-40B4-BE49-F238E27FC236}">
                <a16:creationId xmlns:a16="http://schemas.microsoft.com/office/drawing/2014/main" id="{20E6D63C-8500-4BDE-A71A-E8C0A5885283}"/>
              </a:ext>
            </a:extLst>
          </p:cNvPr>
          <p:cNvSpPr>
            <a:spLocks noGrp="1"/>
          </p:cNvSpPr>
          <p:nvPr>
            <p:ph idx="1"/>
          </p:nvPr>
        </p:nvSpPr>
        <p:spPr>
          <a:xfrm>
            <a:off x="4714240" y="2677306"/>
            <a:ext cx="6924357" cy="3947014"/>
          </a:xfrm>
        </p:spPr>
        <p:txBody>
          <a:bodyPr anchor="t">
            <a:normAutofit fontScale="92500" lnSpcReduction="20000"/>
          </a:bodyPr>
          <a:lstStyle/>
          <a:p>
            <a:pPr>
              <a:lnSpc>
                <a:spcPct val="100000"/>
              </a:lnSpc>
            </a:pPr>
            <a:r>
              <a:rPr lang="en-GB" sz="1800" dirty="0"/>
              <a:t>An entrepreneur must be: </a:t>
            </a:r>
          </a:p>
          <a:p>
            <a:pPr marL="0" indent="0">
              <a:lnSpc>
                <a:spcPct val="100000"/>
              </a:lnSpc>
              <a:buNone/>
            </a:pPr>
            <a:r>
              <a:rPr lang="en-GB" sz="1800" dirty="0"/>
              <a:t>	-Competitive to ensure that it is ready to face competitors. In Jacques’s case, he really was competitive because he was the first one that came with this idea and he was ready to be the best in his journey within the business </a:t>
            </a:r>
          </a:p>
          <a:p>
            <a:pPr marL="0" indent="0">
              <a:lnSpc>
                <a:spcPct val="100000"/>
              </a:lnSpc>
              <a:buNone/>
            </a:pPr>
            <a:r>
              <a:rPr lang="en-GB" sz="1800" dirty="0"/>
              <a:t>	-Preventive as there are risks that need to be taken. In Jacques’s case, he always wanted to ensure that the students have got enough space, enough conditions to respect the hygiene and to be alright with the things they are using. </a:t>
            </a:r>
          </a:p>
          <a:p>
            <a:pPr marL="0" indent="0">
              <a:lnSpc>
                <a:spcPct val="100000"/>
              </a:lnSpc>
              <a:buNone/>
            </a:pPr>
            <a:r>
              <a:rPr lang="en-GB" sz="1800" dirty="0"/>
              <a:t>	-Confident because once a business plan is initiated confidence for going as far with it must exist. In Jacques’s case the locus of control is internally develop and this because he does invest a lot of attitude to prove that he is best. </a:t>
            </a:r>
          </a:p>
          <a:p>
            <a:pPr marL="0" indent="0">
              <a:lnSpc>
                <a:spcPct val="100000"/>
              </a:lnSpc>
              <a:buNone/>
            </a:pPr>
            <a:r>
              <a:rPr lang="en-GB" sz="1800" dirty="0"/>
              <a:t>(Hardin, 2012)</a:t>
            </a:r>
          </a:p>
        </p:txBody>
      </p:sp>
    </p:spTree>
    <p:extLst>
      <p:ext uri="{BB962C8B-B14F-4D97-AF65-F5344CB8AC3E}">
        <p14:creationId xmlns:p14="http://schemas.microsoft.com/office/powerpoint/2010/main" val="10227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D2A77-19B8-4198-952B-625CA14F1A45}"/>
              </a:ext>
            </a:extLst>
          </p:cNvPr>
          <p:cNvSpPr>
            <a:spLocks noGrp="1"/>
          </p:cNvSpPr>
          <p:nvPr>
            <p:ph type="title"/>
          </p:nvPr>
        </p:nvSpPr>
        <p:spPr>
          <a:xfrm>
            <a:off x="550863" y="4508500"/>
            <a:ext cx="4500562" cy="1562959"/>
          </a:xfrm>
        </p:spPr>
        <p:txBody>
          <a:bodyPr wrap="square" anchor="t">
            <a:normAutofit/>
          </a:bodyPr>
          <a:lstStyle/>
          <a:p>
            <a:r>
              <a:rPr lang="en-GB" dirty="0"/>
              <a:t>Conclusion…</a:t>
            </a:r>
          </a:p>
        </p:txBody>
      </p:sp>
      <p:pic>
        <p:nvPicPr>
          <p:cNvPr id="6146" name="Picture 2" descr="10 Tips on How to Write a Conclusion">
            <a:extLst>
              <a:ext uri="{FF2B5EF4-FFF2-40B4-BE49-F238E27FC236}">
                <a16:creationId xmlns:a16="http://schemas.microsoft.com/office/drawing/2014/main" id="{09F9CEDF-7216-4560-9B5F-D233BB6423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42" b="29144"/>
          <a:stretch/>
        </p:blipFill>
        <p:spPr bwMode="auto">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a:noFill/>
          <a:extLst>
            <a:ext uri="{909E8E84-426E-40DD-AFC4-6F175D3DCCD1}">
              <a14:hiddenFill xmlns:a14="http://schemas.microsoft.com/office/drawing/2010/main">
                <a:solidFill>
                  <a:srgbClr val="FFFFFF"/>
                </a:solidFill>
              </a14:hiddenFill>
            </a:ext>
          </a:extLst>
        </p:spPr>
      </p:pic>
      <p:sp>
        <p:nvSpPr>
          <p:cNvPr id="73" name="Oval 72">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E71C220-12EF-42BA-9A33-C67691E890BF}"/>
              </a:ext>
            </a:extLst>
          </p:cNvPr>
          <p:cNvSpPr>
            <a:spLocks noGrp="1"/>
          </p:cNvSpPr>
          <p:nvPr>
            <p:ph idx="1"/>
          </p:nvPr>
        </p:nvSpPr>
        <p:spPr>
          <a:xfrm>
            <a:off x="4747846" y="3962837"/>
            <a:ext cx="6893292" cy="2895163"/>
          </a:xfrm>
        </p:spPr>
        <p:txBody>
          <a:bodyPr anchor="t">
            <a:normAutofit lnSpcReduction="10000"/>
          </a:bodyPr>
          <a:lstStyle/>
          <a:p>
            <a:pPr>
              <a:lnSpc>
                <a:spcPct val="100000"/>
              </a:lnSpc>
            </a:pPr>
            <a:r>
              <a:rPr lang="en-GB" dirty="0"/>
              <a:t>The presentation clearly showed that the chosen entrepreneur has been successful and that his university has become popular and profitable as it does have a lot of people coming to develop for the hospitality industry. Moreover, the presentation proved that the chosen entrepreneur did have a suitable character to be able to sustain a university, which for him was a business as well</a:t>
            </a:r>
            <a:r>
              <a:rPr lang="en-GB" sz="2000" dirty="0"/>
              <a:t>. </a:t>
            </a:r>
          </a:p>
          <a:p>
            <a:pPr marL="0" indent="0">
              <a:lnSpc>
                <a:spcPct val="100000"/>
              </a:lnSpc>
              <a:buNone/>
            </a:pPr>
            <a:endParaRPr lang="en-GB" sz="1500" dirty="0"/>
          </a:p>
        </p:txBody>
      </p:sp>
    </p:spTree>
    <p:extLst>
      <p:ext uri="{BB962C8B-B14F-4D97-AF65-F5344CB8AC3E}">
        <p14:creationId xmlns:p14="http://schemas.microsoft.com/office/powerpoint/2010/main" val="269773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B293E-38B5-461F-B52C-968904F0875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A749216-CBBE-4FC2-9CDD-7ACB789219B1}"/>
              </a:ext>
            </a:extLst>
          </p:cNvPr>
          <p:cNvSpPr>
            <a:spLocks noGrp="1"/>
          </p:cNvSpPr>
          <p:nvPr>
            <p:ph idx="1"/>
          </p:nvPr>
        </p:nvSpPr>
        <p:spPr>
          <a:xfrm>
            <a:off x="406400" y="1402081"/>
            <a:ext cx="11234737" cy="4690744"/>
          </a:xfrm>
        </p:spPr>
        <p:txBody>
          <a:bodyPr>
            <a:normAutofit fontScale="70000" lnSpcReduction="20000"/>
          </a:bodyPr>
          <a:lstStyle/>
          <a:p>
            <a:r>
              <a:rPr lang="en-GB" dirty="0"/>
              <a:t>Bihar, S. (2019), “Ecole Hoteliere de Lausanne in </a:t>
            </a:r>
            <a:r>
              <a:rPr lang="en-GB" dirty="0" err="1"/>
              <a:t>Switzweland</a:t>
            </a:r>
            <a:r>
              <a:rPr lang="en-GB" dirty="0"/>
              <a:t> Celebrated 125</a:t>
            </a:r>
            <a:r>
              <a:rPr lang="en-GB" baseline="30000" dirty="0"/>
              <a:t>th</a:t>
            </a:r>
            <a:r>
              <a:rPr lang="en-GB" dirty="0"/>
              <a:t> Anniversary”, [online] available on: </a:t>
            </a:r>
            <a:r>
              <a:rPr lang="en-GB" dirty="0">
                <a:hlinkClick r:id="rId2"/>
              </a:rPr>
              <a:t>https://www.forbes.com/sites/sylviebigar/2018/12/06/ecole-hoteliere-de-lausanne-in-switzerland-celebrates-125th-anniversary/#509234226b44</a:t>
            </a:r>
            <a:r>
              <a:rPr lang="en-GB" dirty="0"/>
              <a:t> accessed on: 18/06/2020</a:t>
            </a:r>
          </a:p>
          <a:p>
            <a:r>
              <a:rPr lang="en-GB" dirty="0"/>
              <a:t>EHL, (2020), “About EHL”, [online] available on: </a:t>
            </a:r>
            <a:r>
              <a:rPr lang="en-GB" dirty="0">
                <a:hlinkClick r:id="rId3"/>
              </a:rPr>
              <a:t>https://www.ehl.edu/en/about-ehl/our-history</a:t>
            </a:r>
            <a:r>
              <a:rPr lang="en-GB" dirty="0"/>
              <a:t> accessed on: 18/06/2020</a:t>
            </a:r>
          </a:p>
          <a:p>
            <a:r>
              <a:rPr lang="en-GB" dirty="0"/>
              <a:t>EHL, “Our History”, [online] available on: </a:t>
            </a:r>
            <a:r>
              <a:rPr lang="en-GB" dirty="0">
                <a:hlinkClick r:id="rId3"/>
              </a:rPr>
              <a:t>https://www.ehl.edu/en/about-ehl/our-history</a:t>
            </a:r>
            <a:r>
              <a:rPr lang="en-GB" dirty="0"/>
              <a:t> accessed on: 18/06/2020</a:t>
            </a:r>
          </a:p>
          <a:p>
            <a:r>
              <a:rPr lang="en-GB" dirty="0"/>
              <a:t>Hardin, A. (2012), “Entrepreneurship nine frameworks”, [online] available on: </a:t>
            </a:r>
            <a:r>
              <a:rPr lang="en-GB" dirty="0">
                <a:hlinkClick r:id="rId4"/>
              </a:rPr>
              <a:t>https://www.slideshare.net/yarvid/entrepreneurship-nine-frameworks</a:t>
            </a:r>
            <a:r>
              <a:rPr lang="en-GB" dirty="0"/>
              <a:t> accessed on: 19/06/2020</a:t>
            </a:r>
          </a:p>
          <a:p>
            <a:r>
              <a:rPr lang="en-GB" dirty="0"/>
              <a:t>Medina, (2019), “What is entrepreneurship?”, [online] available on: </a:t>
            </a:r>
            <a:r>
              <a:rPr lang="en-GB" dirty="0">
                <a:hlinkClick r:id="rId5"/>
              </a:rPr>
              <a:t>https://fee.org/articles/what-is-entrepreneurship/</a:t>
            </a:r>
            <a:r>
              <a:rPr lang="en-GB" dirty="0"/>
              <a:t> accessed on: 18/06/2020</a:t>
            </a:r>
          </a:p>
          <a:p>
            <a:r>
              <a:rPr lang="en-GB" dirty="0"/>
              <a:t>Michael, R. (2019), “EHL Named Best Hospitality &amp; Leisure Management School In the World. </a:t>
            </a:r>
          </a:p>
          <a:p>
            <a:r>
              <a:rPr lang="en-GB" dirty="0"/>
              <a:t>Shopify, (2020), “Business </a:t>
            </a:r>
            <a:r>
              <a:rPr lang="en-GB" dirty="0" err="1"/>
              <a:t>Encyclopedia</a:t>
            </a:r>
            <a:r>
              <a:rPr lang="en-GB" dirty="0"/>
              <a:t>”,[online] available on: </a:t>
            </a:r>
            <a:r>
              <a:rPr lang="en-GB" dirty="0">
                <a:hlinkClick r:id="rId6"/>
              </a:rPr>
              <a:t>https://www.shopify.com/encyclopedia/entrepreneurship</a:t>
            </a:r>
            <a:r>
              <a:rPr lang="en-GB" dirty="0"/>
              <a:t> accessed on: 18/06/2020</a:t>
            </a:r>
          </a:p>
        </p:txBody>
      </p:sp>
    </p:spTree>
    <p:extLst>
      <p:ext uri="{BB962C8B-B14F-4D97-AF65-F5344CB8AC3E}">
        <p14:creationId xmlns:p14="http://schemas.microsoft.com/office/powerpoint/2010/main" val="1951722521"/>
      </p:ext>
    </p:extLst>
  </p:cSld>
  <p:clrMapOvr>
    <a:masterClrMapping/>
  </p:clrMapOvr>
</p:sld>
</file>

<file path=ppt/theme/theme1.xml><?xml version="1.0" encoding="utf-8"?>
<a:theme xmlns:a="http://schemas.openxmlformats.org/drawingml/2006/main" name="3DFloatVTI">
  <a:themeElements>
    <a:clrScheme name="AnalogousFromRegularSeedLeftStep">
      <a:dk1>
        <a:srgbClr val="000000"/>
      </a:dk1>
      <a:lt1>
        <a:srgbClr val="FFFFFF"/>
      </a:lt1>
      <a:dk2>
        <a:srgbClr val="412424"/>
      </a:dk2>
      <a:lt2>
        <a:srgbClr val="E4E2E8"/>
      </a:lt2>
      <a:accent1>
        <a:srgbClr val="87AB36"/>
      </a:accent1>
      <a:accent2>
        <a:srgbClr val="AFA02C"/>
      </a:accent2>
      <a:accent3>
        <a:srgbClr val="CE8441"/>
      </a:accent3>
      <a:accent4>
        <a:srgbClr val="BD3830"/>
      </a:accent4>
      <a:accent5>
        <a:srgbClr val="CE4174"/>
      </a:accent5>
      <a:accent6>
        <a:srgbClr val="BD309D"/>
      </a:accent6>
      <a:hlink>
        <a:srgbClr val="8464CB"/>
      </a:hlink>
      <a:folHlink>
        <a:srgbClr val="7F7F7F"/>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0</TotalTime>
  <Words>885</Words>
  <Application>Microsoft Office PowerPoint</Application>
  <PresentationFormat>Widescreen</PresentationFormat>
  <Paragraphs>36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Gill Sans MT</vt:lpstr>
      <vt:lpstr>Walbaum Display</vt:lpstr>
      <vt:lpstr>3DFloatVTI</vt:lpstr>
      <vt:lpstr>Entrepreneurship </vt:lpstr>
      <vt:lpstr>Introduction…</vt:lpstr>
      <vt:lpstr>What is entrepreneurship </vt:lpstr>
      <vt:lpstr>What is the chosen entrepreneur?</vt:lpstr>
      <vt:lpstr>About his business…</vt:lpstr>
      <vt:lpstr>Is his business successful?</vt:lpstr>
      <vt:lpstr>Does it have the suitable character to be an entrepreneur?</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dc:title>
  <dc:creator>Policica Dansatoarea</dc:creator>
  <cp:lastModifiedBy>Policica Dansatoarea</cp:lastModifiedBy>
  <cp:revision>1</cp:revision>
  <dcterms:created xsi:type="dcterms:W3CDTF">2020-06-22T21:57:37Z</dcterms:created>
  <dcterms:modified xsi:type="dcterms:W3CDTF">2020-06-22T21:58:36Z</dcterms:modified>
</cp:coreProperties>
</file>