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4.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3" r:id="rId4"/>
    <p:sldMasterId id="2147483673" r:id="rId5"/>
    <p:sldMasterId id="2147483660" r:id="rId6"/>
    <p:sldMasterId id="2147483667" r:id="rId7"/>
    <p:sldMasterId id="2147483688" r:id="rId8"/>
  </p:sldMasterIdLst>
  <p:notesMasterIdLst>
    <p:notesMasterId r:id="rId43"/>
  </p:notesMasterIdLst>
  <p:handoutMasterIdLst>
    <p:handoutMasterId r:id="rId44"/>
  </p:handoutMasterIdLst>
  <p:sldIdLst>
    <p:sldId id="256" r:id="rId9"/>
    <p:sldId id="273" r:id="rId10"/>
    <p:sldId id="298" r:id="rId11"/>
    <p:sldId id="297" r:id="rId12"/>
    <p:sldId id="299" r:id="rId13"/>
    <p:sldId id="300" r:id="rId14"/>
    <p:sldId id="301" r:id="rId15"/>
    <p:sldId id="302" r:id="rId16"/>
    <p:sldId id="274" r:id="rId17"/>
    <p:sldId id="275" r:id="rId18"/>
    <p:sldId id="276" r:id="rId19"/>
    <p:sldId id="277" r:id="rId20"/>
    <p:sldId id="310" r:id="rId21"/>
    <p:sldId id="304" r:id="rId22"/>
    <p:sldId id="306" r:id="rId23"/>
    <p:sldId id="309" r:id="rId24"/>
    <p:sldId id="311" r:id="rId25"/>
    <p:sldId id="303" r:id="rId26"/>
    <p:sldId id="278" r:id="rId27"/>
    <p:sldId id="287" r:id="rId28"/>
    <p:sldId id="288" r:id="rId29"/>
    <p:sldId id="319" r:id="rId30"/>
    <p:sldId id="312" r:id="rId31"/>
    <p:sldId id="320" r:id="rId32"/>
    <p:sldId id="317" r:id="rId33"/>
    <p:sldId id="289" r:id="rId34"/>
    <p:sldId id="316" r:id="rId35"/>
    <p:sldId id="314" r:id="rId36"/>
    <p:sldId id="290" r:id="rId37"/>
    <p:sldId id="291" r:id="rId38"/>
    <p:sldId id="307" r:id="rId39"/>
    <p:sldId id="296" r:id="rId40"/>
    <p:sldId id="308" r:id="rId41"/>
    <p:sldId id="313"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p:cViewPr varScale="1">
        <p:scale>
          <a:sx n="112" d="100"/>
          <a:sy n="112" d="100"/>
        </p:scale>
        <p:origin x="492" y="96"/>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viewProps" Target="viewProps.xml"/><Relationship Id="rId20" Type="http://schemas.openxmlformats.org/officeDocument/2006/relationships/slide" Target="slides/slide12.xml"/><Relationship Id="rId41" Type="http://schemas.openxmlformats.org/officeDocument/2006/relationships/slide" Target="slides/slide3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50226E-B032-490F-9DF2-6B94DA59621C}" type="datetimeFigureOut">
              <a:rPr lang="en-GB" smtClean="0"/>
              <a:t>21/10/2024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CD6B4B-3924-4C67-8552-FD7DCBFAD92C}" type="slidenum">
              <a:rPr lang="en-GB" smtClean="0"/>
              <a:t>‹#›</a:t>
            </a:fld>
            <a:endParaRPr lang="en-GB"/>
          </a:p>
        </p:txBody>
      </p:sp>
    </p:spTree>
    <p:extLst>
      <p:ext uri="{BB962C8B-B14F-4D97-AF65-F5344CB8AC3E}">
        <p14:creationId xmlns:p14="http://schemas.microsoft.com/office/powerpoint/2010/main" val="478225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21/10/2024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261646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887165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5149994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5259340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463584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297231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998006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553394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108720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63455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21/10/2024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7829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53425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121929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854241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7250872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503672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32526650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701467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616216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27175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040759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2651744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21/10/2024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6001687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21/10/2024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2908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11.png"/><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theme" Target="../theme/theme3.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8.xml"/><Relationship Id="rId7" Type="http://schemas.openxmlformats.org/officeDocument/2006/relationships/image" Target="../media/image12.png"/><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theme" Target="../theme/theme4.xml"/><Relationship Id="rId5" Type="http://schemas.openxmlformats.org/officeDocument/2006/relationships/slideLayout" Target="../slideLayouts/slideLayout30.xml"/><Relationship Id="rId4" Type="http://schemas.openxmlformats.org/officeDocument/2006/relationships/slideLayout" Target="../slideLayouts/slideLayout29.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3.xml"/><Relationship Id="rId7" Type="http://schemas.openxmlformats.org/officeDocument/2006/relationships/image" Target="../media/image17.png"/><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theme" Target="../theme/theme5.xml"/><Relationship Id="rId5" Type="http://schemas.openxmlformats.org/officeDocument/2006/relationships/slideLayout" Target="../slideLayouts/slideLayout35.xml"/><Relationship Id="rId4"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704" r:id="rId7"/>
    <p:sldLayoutId id="2147483656" r:id="rId8"/>
    <p:sldLayoutId id="2147483657" r:id="rId9"/>
    <p:sldLayoutId id="2147483658" r:id="rId10"/>
    <p:sldLayoutId id="2147483659" r:id="rId11"/>
    <p:sldLayoutId id="2147483701" r:id="rId12"/>
    <p:sldLayoutId id="214748370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6470960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64F3F4-CE19-49F8-9EF4-FF4EE52031C2}" type="datetimeFigureOut">
              <a:rPr lang="en-GB" smtClean="0"/>
              <a:pPr/>
              <a:t>21/10/2024</a:t>
            </a:fld>
            <a:endParaRPr lang="en-GB" dirty="0"/>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974092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6465005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97395520"/>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2" Type="http://schemas.openxmlformats.org/officeDocument/2006/relationships/hyperlink" Target="https://ijic.org/articles/10.5334/ijic.8639" TargetMode="External"/><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31.xml"/></Relationships>
</file>

<file path=ppt/slides/_rels/slide30.xml.rels><?xml version="1.0" encoding="UTF-8" standalone="yes"?>
<Relationships xmlns="http://schemas.openxmlformats.org/package/2006/relationships"><Relationship Id="rId3" Type="http://schemas.openxmlformats.org/officeDocument/2006/relationships/hyperlink" Target="https://www.theguardian.com/society/2019/nov/29/private-firms-handed-15bn-in-nhs-contracts-over-past-five-years" TargetMode="External"/><Relationship Id="rId2" Type="http://schemas.openxmlformats.org/officeDocument/2006/relationships/hyperlink" Target="https://www.jstor.org/stable/j.ctvndv4xh" TargetMode="External"/><Relationship Id="rId1" Type="http://schemas.openxmlformats.org/officeDocument/2006/relationships/slideLayout" Target="../slideLayouts/slideLayout31.xml"/><Relationship Id="rId5" Type="http://schemas.openxmlformats.org/officeDocument/2006/relationships/hyperlink" Target="https://www.globalfundforwomen.org/infographic-global-gag-rule/" TargetMode="External"/><Relationship Id="rId4" Type="http://schemas.openxmlformats.org/officeDocument/2006/relationships/hyperlink" Target="https://www.globalfundforwomen.org/what-we-do/gender-justice/reproductive-justice/#:~:text=Women%20and%20girls%20around%20the%20world,%20especially%20those,stigma,%20restrictive%20laws%20and%20policies,%20and%20entrenched%20traditions"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doi.org/10.1111/j.1467-842X.1998.tb01134.x" TargetMode="External"/><Relationship Id="rId2" Type="http://schemas.openxmlformats.org/officeDocument/2006/relationships/hyperlink" Target="https://www.bmj.com/content/384/bmj.q227" TargetMode="External"/><Relationship Id="rId1" Type="http://schemas.openxmlformats.org/officeDocument/2006/relationships/slideLayout" Target="../slideLayouts/slideLayout31.xml"/><Relationship Id="rId5" Type="http://schemas.openxmlformats.org/officeDocument/2006/relationships/hyperlink" Target="https://www.taylorfrancis.com/books/edit/10.4324/9781315227832/corporate-transformation-health-care-warren-salmon" TargetMode="External"/><Relationship Id="rId4" Type="http://schemas.openxmlformats.org/officeDocument/2006/relationships/hyperlink" Target="https://www.mentalhealth.org.uk/explore-mental-health/a-z-topics/stigma-and-discrimination"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jstor-org.ezproxy.uwtsd.ac.uk/stable/45130045" TargetMode="External"/><Relationship Id="rId7" Type="http://schemas.openxmlformats.org/officeDocument/2006/relationships/hyperlink" Target="https://doi.org/10.1080/15295036.2021.1934503" TargetMode="External"/><Relationship Id="rId2" Type="http://schemas.openxmlformats.org/officeDocument/2006/relationships/hyperlink" Target="https://www.nao.org.uk/reports/investigation-into-the-management-of-ppe-contracts/" TargetMode="External"/><Relationship Id="rId1" Type="http://schemas.openxmlformats.org/officeDocument/2006/relationships/slideLayout" Target="../slideLayouts/slideLayout31.xml"/><Relationship Id="rId6" Type="http://schemas.openxmlformats.org/officeDocument/2006/relationships/hyperlink" Target="https://plan-uk.org/media-centre/plan-international-uks-research-on-period-poverty-and-stigma" TargetMode="External"/><Relationship Id="rId5" Type="http://schemas.openxmlformats.org/officeDocument/2006/relationships/hyperlink" Target="https://doi.org/10.1186/2193-1801-2-191" TargetMode="External"/><Relationship Id="rId4" Type="http://schemas.openxmlformats.org/officeDocument/2006/relationships/hyperlink" Target="https://www.ons.gov.uk/peoplepopulationandcommunity/healthandsocialcare/healthinequalities/bulletins/inequalitiesinmortalityinvolvingcommonphysicalhealthconditionsengland/21march2021to31january2023"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doi.org/10.1111/spol.12613" TargetMode="External"/><Relationship Id="rId2" Type="http://schemas.openxmlformats.org/officeDocument/2006/relationships/hyperlink" Target="https://www.rcn.org.uk/search?Q=promoting%20menstrual%20wellbeing&amp;Sort=RelevanceAsc&amp;Scope=Global" TargetMode="External"/><Relationship Id="rId1" Type="http://schemas.openxmlformats.org/officeDocument/2006/relationships/slideLayout" Target="../slideLayouts/slideLayout31.xml"/><Relationship Id="rId5" Type="http://schemas.openxmlformats.org/officeDocument/2006/relationships/hyperlink" Target="https://wimd.gov.wales/" TargetMode="External"/><Relationship Id="rId4" Type="http://schemas.openxmlformats.org/officeDocument/2006/relationships/hyperlink" Target="https://ijic.org/articles/10.5334/ijic.8639"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link.springer.com/chapter/10.1007/978-3-031-25432-1_1" TargetMode="External"/><Relationship Id="rId2" Type="http://schemas.openxmlformats.org/officeDocument/2006/relationships/hyperlink" Target="https://onlinelibrary.wiley.com/doi/pdfdirect/10.1111/j.1467-842X.1998.tb01134.x" TargetMode="External"/><Relationship Id="rId1" Type="http://schemas.openxmlformats.org/officeDocument/2006/relationships/slideLayout" Target="../slideLayouts/slideLayout31.xml"/><Relationship Id="rId4" Type="http://schemas.openxmlformats.org/officeDocument/2006/relationships/hyperlink" Target="https://pressbooks.nscc.ca/introductiontosociology3rdedition/chapter/19-4-theoretical-perspectives-on-health-and-medic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6633EE4-4108-CB0B-37E4-FED9544815FB}"/>
              </a:ext>
            </a:extLst>
          </p:cNvPr>
          <p:cNvSpPr/>
          <p:nvPr/>
        </p:nvSpPr>
        <p:spPr>
          <a:xfrm>
            <a:off x="1055440" y="1484784"/>
            <a:ext cx="9865096" cy="4248472"/>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p:txBody>
          <a:bodyPr>
            <a:normAutofit fontScale="90000"/>
          </a:bodyPr>
          <a:lstStyle/>
          <a:p>
            <a:r>
              <a:rPr lang="en-GB" dirty="0"/>
              <a:t>ECAY5006</a:t>
            </a:r>
            <a:br>
              <a:rPr lang="en-GB" dirty="0"/>
            </a:br>
            <a:r>
              <a:rPr lang="en-GB" dirty="0"/>
              <a:t>Health and Social Care: Disability and Wellbeing </a:t>
            </a:r>
          </a:p>
        </p:txBody>
      </p:sp>
      <p:sp>
        <p:nvSpPr>
          <p:cNvPr id="3" name="Subtitle 2"/>
          <p:cNvSpPr>
            <a:spLocks noGrp="1"/>
          </p:cNvSpPr>
          <p:nvPr>
            <p:ph type="subTitle" idx="1"/>
          </p:nvPr>
        </p:nvSpPr>
        <p:spPr/>
        <p:txBody>
          <a:bodyPr>
            <a:normAutofit/>
          </a:bodyPr>
          <a:lstStyle/>
          <a:p>
            <a:r>
              <a:rPr lang="en-GB" sz="2800" dirty="0">
                <a:solidFill>
                  <a:schemeClr val="tx1"/>
                </a:solidFill>
              </a:rPr>
              <a:t>Theme 3: Sociological Perspectives on Health &amp; Wellbeing</a:t>
            </a:r>
          </a:p>
          <a:p>
            <a:r>
              <a:rPr lang="en-GB" sz="2800" dirty="0">
                <a:solidFill>
                  <a:schemeClr val="tx1"/>
                </a:solidFill>
              </a:rPr>
              <a:t>Part 3: Symbolic Interactionism and Post-Modernism</a:t>
            </a:r>
          </a:p>
        </p:txBody>
      </p:sp>
    </p:spTree>
    <p:extLst>
      <p:ext uri="{BB962C8B-B14F-4D97-AF65-F5344CB8AC3E}">
        <p14:creationId xmlns:p14="http://schemas.microsoft.com/office/powerpoint/2010/main" val="1950010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C9C16B2-A118-42C8-8E0B-77DD66599CC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kern="1200">
                <a:solidFill>
                  <a:srgbClr val="FFFFFF"/>
                </a:solidFill>
                <a:latin typeface="+mj-lt"/>
                <a:ea typeface="+mj-ea"/>
                <a:cs typeface="+mj-cs"/>
              </a:rPr>
              <a:t>Symbolic Interactionism</a:t>
            </a:r>
          </a:p>
        </p:txBody>
      </p:sp>
      <p:pic>
        <p:nvPicPr>
          <p:cNvPr id="4" name="Content Placeholder 3" descr="A group of people with colorful speech bubbles&#10;&#10;Description automatically generated">
            <a:extLst>
              <a:ext uri="{FF2B5EF4-FFF2-40B4-BE49-F238E27FC236}">
                <a16:creationId xmlns:a16="http://schemas.microsoft.com/office/drawing/2014/main" id="{BCBEC37D-4D21-4771-8A4C-76298B223E14}"/>
              </a:ext>
            </a:extLst>
          </p:cNvPr>
          <p:cNvPicPr>
            <a:picLocks noGrp="1" noChangeAspect="1"/>
          </p:cNvPicPr>
          <p:nvPr>
            <p:ph idx="1"/>
          </p:nvPr>
        </p:nvPicPr>
        <p:blipFill>
          <a:blip r:embed="rId2"/>
          <a:stretch>
            <a:fillRect/>
          </a:stretch>
        </p:blipFill>
        <p:spPr>
          <a:xfrm>
            <a:off x="5990216" y="467208"/>
            <a:ext cx="4250171" cy="5923584"/>
          </a:xfrm>
          <a:prstGeom prst="rect">
            <a:avLst/>
          </a:prstGeom>
          <a:noFill/>
        </p:spPr>
      </p:pic>
    </p:spTree>
    <p:extLst>
      <p:ext uri="{BB962C8B-B14F-4D97-AF65-F5344CB8AC3E}">
        <p14:creationId xmlns:p14="http://schemas.microsoft.com/office/powerpoint/2010/main" val="2027617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81200" y="206634"/>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Symbolic Interactionism (SI)</a:t>
            </a:r>
          </a:p>
        </p:txBody>
      </p:sp>
      <p:sp>
        <p:nvSpPr>
          <p:cNvPr id="2" name="TextBox 1"/>
          <p:cNvSpPr txBox="1"/>
          <p:nvPr/>
        </p:nvSpPr>
        <p:spPr>
          <a:xfrm>
            <a:off x="1127448" y="1700808"/>
            <a:ext cx="10729192" cy="384720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Symbolic interactionism is a sociological framework that focuses on how individuals create and interpret the social world through communication and symbolic meanings. Here are the key points:</a:t>
            </a:r>
          </a:p>
          <a:p>
            <a:pPr marL="457200" indent="-457200">
              <a:spcBef>
                <a:spcPts val="600"/>
              </a:spcBef>
              <a:spcAft>
                <a:spcPts val="600"/>
              </a:spcAft>
              <a:buFont typeface="Arial" panose="020B0604020202020204" pitchFamily="34" charset="0"/>
              <a:buChar char="•"/>
            </a:pPr>
            <a:r>
              <a:rPr lang="en-GB" sz="2800" dirty="0"/>
              <a:t>Origins and Key Figures: The theory was developed by George Herbert Mead and later expanded by Herbert Blumer. </a:t>
            </a:r>
          </a:p>
          <a:p>
            <a:pPr marL="457200" indent="-457200">
              <a:spcBef>
                <a:spcPts val="600"/>
              </a:spcBef>
              <a:spcAft>
                <a:spcPts val="600"/>
              </a:spcAft>
              <a:buFont typeface="Arial" panose="020B0604020202020204" pitchFamily="34" charset="0"/>
              <a:buChar char="•"/>
            </a:pPr>
            <a:r>
              <a:rPr lang="en-GB" sz="2800" dirty="0"/>
              <a:t>It should be noted that critics of the approach argue that symbolic interactionism may overlook larger social structures and forces, focusing too much on individual interactions</a:t>
            </a:r>
          </a:p>
        </p:txBody>
      </p:sp>
    </p:spTree>
    <p:extLst>
      <p:ext uri="{BB962C8B-B14F-4D97-AF65-F5344CB8AC3E}">
        <p14:creationId xmlns:p14="http://schemas.microsoft.com/office/powerpoint/2010/main" val="206202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81200" y="206634"/>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Symbolic Interactionism (SI)</a:t>
            </a:r>
          </a:p>
        </p:txBody>
      </p:sp>
      <p:sp>
        <p:nvSpPr>
          <p:cNvPr id="2" name="TextBox 1"/>
          <p:cNvSpPr txBox="1"/>
          <p:nvPr/>
        </p:nvSpPr>
        <p:spPr>
          <a:xfrm>
            <a:off x="1127448" y="1268760"/>
            <a:ext cx="10729192" cy="4585871"/>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Core Concepts of SI include;</a:t>
            </a:r>
          </a:p>
          <a:p>
            <a:pPr marL="457200" indent="-457200">
              <a:spcBef>
                <a:spcPts val="600"/>
              </a:spcBef>
              <a:spcAft>
                <a:spcPts val="600"/>
              </a:spcAft>
              <a:buFont typeface="Arial" panose="020B0604020202020204" pitchFamily="34" charset="0"/>
              <a:buChar char="•"/>
            </a:pPr>
            <a:r>
              <a:rPr lang="en-GB" sz="2800" b="1" dirty="0"/>
              <a:t>Symbols and Language</a:t>
            </a:r>
            <a:r>
              <a:rPr lang="en-GB" sz="2800" dirty="0"/>
              <a:t>: People use symbols, such as language, to create and share meanings.</a:t>
            </a:r>
          </a:p>
          <a:p>
            <a:pPr marL="457200" indent="-457200">
              <a:spcBef>
                <a:spcPts val="600"/>
              </a:spcBef>
              <a:spcAft>
                <a:spcPts val="600"/>
              </a:spcAft>
              <a:buFont typeface="Arial" panose="020B0604020202020204" pitchFamily="34" charset="0"/>
              <a:buChar char="•"/>
            </a:pPr>
            <a:r>
              <a:rPr lang="en-GB" sz="2800" b="1" dirty="0"/>
              <a:t>Subjective Meanings</a:t>
            </a:r>
            <a:r>
              <a:rPr lang="en-GB" sz="2800" dirty="0"/>
              <a:t>: Individuals act based on the meanings they assign to objects, events, and behaviours.</a:t>
            </a:r>
          </a:p>
          <a:p>
            <a:pPr marL="457200" indent="-457200">
              <a:spcBef>
                <a:spcPts val="600"/>
              </a:spcBef>
              <a:spcAft>
                <a:spcPts val="600"/>
              </a:spcAft>
              <a:buFont typeface="Arial" panose="020B0604020202020204" pitchFamily="34" charset="0"/>
              <a:buChar char="•"/>
            </a:pPr>
            <a:r>
              <a:rPr lang="en-GB" sz="2800" b="1" dirty="0"/>
              <a:t>Social Interaction</a:t>
            </a:r>
            <a:r>
              <a:rPr lang="en-GB" sz="2800" dirty="0"/>
              <a:t>: These meanings are developed and modified through social interactions.</a:t>
            </a:r>
          </a:p>
          <a:p>
            <a:pPr marL="457200" indent="-457200">
              <a:spcBef>
                <a:spcPts val="600"/>
              </a:spcBef>
              <a:spcAft>
                <a:spcPts val="600"/>
              </a:spcAft>
              <a:buFont typeface="Arial" panose="020B0604020202020204" pitchFamily="34" charset="0"/>
              <a:buChar char="•"/>
            </a:pPr>
            <a:r>
              <a:rPr lang="en-GB" sz="2800" b="1" dirty="0"/>
              <a:t>The Self</a:t>
            </a:r>
            <a:r>
              <a:rPr lang="en-GB" sz="2800" dirty="0"/>
              <a:t>: The concept of the “self” is central, where individuals develop self-images through interactions with others.</a:t>
            </a:r>
          </a:p>
        </p:txBody>
      </p:sp>
    </p:spTree>
    <p:extLst>
      <p:ext uri="{BB962C8B-B14F-4D97-AF65-F5344CB8AC3E}">
        <p14:creationId xmlns:p14="http://schemas.microsoft.com/office/powerpoint/2010/main" val="2328861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81200" y="206634"/>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Symbolic Interactionism – Chicago School</a:t>
            </a:r>
          </a:p>
        </p:txBody>
      </p:sp>
      <p:sp>
        <p:nvSpPr>
          <p:cNvPr id="2" name="TextBox 1"/>
          <p:cNvSpPr txBox="1"/>
          <p:nvPr/>
        </p:nvSpPr>
        <p:spPr>
          <a:xfrm>
            <a:off x="1127448" y="1556792"/>
            <a:ext cx="10729192" cy="4739759"/>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George Mead (1863-1931)</a:t>
            </a:r>
          </a:p>
          <a:p>
            <a:pPr marL="457200" indent="-457200">
              <a:spcBef>
                <a:spcPts val="600"/>
              </a:spcBef>
              <a:spcAft>
                <a:spcPts val="600"/>
              </a:spcAft>
              <a:buFont typeface="Arial" panose="020B0604020202020204" pitchFamily="34" charset="0"/>
              <a:buChar char="•"/>
            </a:pPr>
            <a:r>
              <a:rPr lang="en-GB" sz="2800" dirty="0"/>
              <a:t>Regarded as one of the founders of symbolic interactionism (SI)</a:t>
            </a:r>
          </a:p>
          <a:p>
            <a:pPr marL="457200" indent="-457200">
              <a:spcBef>
                <a:spcPts val="600"/>
              </a:spcBef>
              <a:spcAft>
                <a:spcPts val="600"/>
              </a:spcAft>
              <a:buFont typeface="Arial" panose="020B0604020202020204" pitchFamily="34" charset="0"/>
              <a:buChar char="•"/>
            </a:pPr>
            <a:r>
              <a:rPr lang="en-GB" sz="2800" dirty="0"/>
              <a:t>Taught and researched at Chicago University</a:t>
            </a:r>
          </a:p>
          <a:p>
            <a:pPr marL="457200" indent="-457200">
              <a:spcBef>
                <a:spcPts val="600"/>
              </a:spcBef>
              <a:spcAft>
                <a:spcPts val="600"/>
              </a:spcAft>
              <a:buFont typeface="Arial" panose="020B0604020202020204" pitchFamily="34" charset="0"/>
              <a:buChar char="•"/>
            </a:pPr>
            <a:r>
              <a:rPr lang="en-GB" sz="2800" dirty="0"/>
              <a:t>Gave rise to the ‘Chicago School’ of sociology</a:t>
            </a:r>
          </a:p>
          <a:p>
            <a:pPr marL="457200" indent="-457200">
              <a:spcBef>
                <a:spcPts val="600"/>
              </a:spcBef>
              <a:spcAft>
                <a:spcPts val="600"/>
              </a:spcAft>
              <a:buFont typeface="Arial" panose="020B0604020202020204" pitchFamily="34" charset="0"/>
              <a:buChar char="•"/>
            </a:pPr>
            <a:r>
              <a:rPr lang="en-GB" sz="2800" dirty="0"/>
              <a:t>The ‘I’ refers to the individual’s subjective, internal, personal and private sense of ourselves</a:t>
            </a:r>
          </a:p>
          <a:p>
            <a:pPr marL="457200" indent="-457200">
              <a:spcBef>
                <a:spcPts val="600"/>
              </a:spcBef>
              <a:spcAft>
                <a:spcPts val="600"/>
              </a:spcAft>
              <a:buFont typeface="Arial" panose="020B0604020202020204" pitchFamily="34" charset="0"/>
              <a:buChar char="•"/>
            </a:pPr>
            <a:r>
              <a:rPr lang="en-GB" sz="2800" dirty="0"/>
              <a:t>The ‘Me’ refers to the individual’s social face or ‘how people see themselves through the eyes of others’ – this is closely related to the concept of identity (Mead, 1934)</a:t>
            </a:r>
          </a:p>
        </p:txBody>
      </p:sp>
    </p:spTree>
    <p:extLst>
      <p:ext uri="{BB962C8B-B14F-4D97-AF65-F5344CB8AC3E}">
        <p14:creationId xmlns:p14="http://schemas.microsoft.com/office/powerpoint/2010/main" val="948142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99456" y="1649254"/>
            <a:ext cx="10446332"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The primary focus of the Chicago School is how individuals (the ‘I’ &amp; ‘Me’) interact with and shape society.</a:t>
            </a:r>
          </a:p>
        </p:txBody>
      </p:sp>
      <p:sp>
        <p:nvSpPr>
          <p:cNvPr id="6" name="Rounded Rectangle 5"/>
          <p:cNvSpPr/>
          <p:nvPr/>
        </p:nvSpPr>
        <p:spPr>
          <a:xfrm>
            <a:off x="2063552" y="3429000"/>
            <a:ext cx="2592288" cy="1152128"/>
          </a:xfrm>
          <a:prstGeom prst="roundRect">
            <a:avLst/>
          </a:prstGeom>
          <a:solidFill>
            <a:srgbClr val="7030A0"/>
          </a:solidFill>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2800" b="1" dirty="0"/>
              <a:t>‘I’ &amp; ‘Me’</a:t>
            </a:r>
          </a:p>
        </p:txBody>
      </p:sp>
      <p:sp>
        <p:nvSpPr>
          <p:cNvPr id="7" name="Rounded Rectangle 6"/>
          <p:cNvSpPr/>
          <p:nvPr/>
        </p:nvSpPr>
        <p:spPr>
          <a:xfrm>
            <a:off x="7248128" y="3429000"/>
            <a:ext cx="2592288" cy="1152128"/>
          </a:xfrm>
          <a:prstGeom prst="roundRect">
            <a:avLst/>
          </a:prstGeom>
          <a:solidFill>
            <a:srgbClr val="7030A0"/>
          </a:solidFill>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2800" b="1" dirty="0"/>
              <a:t>Society</a:t>
            </a:r>
          </a:p>
        </p:txBody>
      </p:sp>
      <p:cxnSp>
        <p:nvCxnSpPr>
          <p:cNvPr id="9" name="Straight Arrow Connector 8"/>
          <p:cNvCxnSpPr/>
          <p:nvPr/>
        </p:nvCxnSpPr>
        <p:spPr>
          <a:xfrm>
            <a:off x="4799856" y="3933056"/>
            <a:ext cx="2304256" cy="0"/>
          </a:xfrm>
          <a:prstGeom prst="straightConnector1">
            <a:avLst/>
          </a:prstGeom>
          <a:ln w="76200">
            <a:solidFill>
              <a:srgbClr val="7030A0"/>
            </a:solidFill>
            <a:tailEnd type="triangle"/>
          </a:ln>
        </p:spPr>
        <p:style>
          <a:lnRef idx="3">
            <a:schemeClr val="accent4"/>
          </a:lnRef>
          <a:fillRef idx="0">
            <a:schemeClr val="accent4"/>
          </a:fillRef>
          <a:effectRef idx="2">
            <a:schemeClr val="accent4"/>
          </a:effectRef>
          <a:fontRef idx="minor">
            <a:schemeClr val="tx1"/>
          </a:fontRef>
        </p:style>
      </p:cxnSp>
      <p:pic>
        <p:nvPicPr>
          <p:cNvPr id="4" name="Picture 3"/>
          <p:cNvPicPr>
            <a:picLocks noChangeAspect="1"/>
          </p:cNvPicPr>
          <p:nvPr/>
        </p:nvPicPr>
        <p:blipFill>
          <a:blip r:embed="rId2"/>
          <a:stretch>
            <a:fillRect/>
          </a:stretch>
        </p:blipFill>
        <p:spPr>
          <a:xfrm>
            <a:off x="2032782" y="28296"/>
            <a:ext cx="8230313" cy="1347333"/>
          </a:xfrm>
          <a:prstGeom prst="rect">
            <a:avLst/>
          </a:prstGeom>
        </p:spPr>
      </p:pic>
    </p:spTree>
    <p:extLst>
      <p:ext uri="{BB962C8B-B14F-4D97-AF65-F5344CB8AC3E}">
        <p14:creationId xmlns:p14="http://schemas.microsoft.com/office/powerpoint/2010/main" val="2968986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animBg="1"/>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81200" y="206634"/>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Theories of Identity:</a:t>
            </a:r>
          </a:p>
          <a:p>
            <a:r>
              <a:rPr lang="en-GB" sz="3200" b="1" dirty="0"/>
              <a:t>Symbolic Interactionism: Iowa/Indiana School</a:t>
            </a:r>
          </a:p>
        </p:txBody>
      </p:sp>
      <p:sp>
        <p:nvSpPr>
          <p:cNvPr id="4" name="TextBox 3"/>
          <p:cNvSpPr txBox="1"/>
          <p:nvPr/>
        </p:nvSpPr>
        <p:spPr>
          <a:xfrm>
            <a:off x="1415480" y="1772816"/>
            <a:ext cx="10405156" cy="372409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Sociologist </a:t>
            </a:r>
            <a:r>
              <a:rPr lang="en-GB" sz="2800" dirty="0" err="1"/>
              <a:t>Manford</a:t>
            </a:r>
            <a:r>
              <a:rPr lang="en-GB" sz="2800" dirty="0"/>
              <a:t> Kuhn (1911-1963)</a:t>
            </a:r>
          </a:p>
          <a:p>
            <a:pPr marL="342900" indent="-342900">
              <a:spcBef>
                <a:spcPts val="600"/>
              </a:spcBef>
              <a:spcAft>
                <a:spcPts val="600"/>
              </a:spcAft>
              <a:buFont typeface="Arial" panose="020B0604020202020204" pitchFamily="34" charset="0"/>
              <a:buChar char="•"/>
            </a:pPr>
            <a:r>
              <a:rPr lang="en-GB" sz="2800" dirty="0"/>
              <a:t>Taught in the University of Iowa’s sociology department.</a:t>
            </a:r>
          </a:p>
          <a:p>
            <a:pPr marL="342900" indent="-342900">
              <a:spcBef>
                <a:spcPts val="600"/>
              </a:spcBef>
              <a:spcAft>
                <a:spcPts val="600"/>
              </a:spcAft>
              <a:buFont typeface="Arial" panose="020B0604020202020204" pitchFamily="34" charset="0"/>
              <a:buChar char="•"/>
            </a:pPr>
            <a:r>
              <a:rPr lang="en-GB" sz="2800" dirty="0"/>
              <a:t>Seen as founding a second  form of symbolic interactionism</a:t>
            </a:r>
          </a:p>
          <a:p>
            <a:pPr marL="342900" indent="-342900">
              <a:spcBef>
                <a:spcPts val="600"/>
              </a:spcBef>
              <a:spcAft>
                <a:spcPts val="600"/>
              </a:spcAft>
              <a:buFont typeface="Arial" panose="020B0604020202020204" pitchFamily="34" charset="0"/>
              <a:buChar char="•"/>
            </a:pPr>
            <a:r>
              <a:rPr lang="en-GB" sz="2800" dirty="0"/>
              <a:t>The focus of this ‘School’ of thought was the influence that society and social roles have on the individual</a:t>
            </a:r>
          </a:p>
          <a:p>
            <a:pPr marL="342900" indent="-342900">
              <a:spcBef>
                <a:spcPts val="600"/>
              </a:spcBef>
              <a:spcAft>
                <a:spcPts val="600"/>
              </a:spcAft>
              <a:buFont typeface="Arial" panose="020B0604020202020204" pitchFamily="34" charset="0"/>
              <a:buChar char="•"/>
            </a:pPr>
            <a:r>
              <a:rPr lang="en-GB" sz="2800" dirty="0"/>
              <a:t>For this reason this form of SI is sometimes called </a:t>
            </a:r>
            <a:r>
              <a:rPr lang="en-GB" sz="2800" b="1" dirty="0"/>
              <a:t>structural symbolic interactionism</a:t>
            </a:r>
            <a:endParaRPr lang="en-GB" sz="2800" dirty="0"/>
          </a:p>
        </p:txBody>
      </p:sp>
    </p:spTree>
    <p:extLst>
      <p:ext uri="{BB962C8B-B14F-4D97-AF65-F5344CB8AC3E}">
        <p14:creationId xmlns:p14="http://schemas.microsoft.com/office/powerpoint/2010/main" val="763136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83432" y="1772816"/>
            <a:ext cx="10806372"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The primary focus of the Iowa/Indiana School is how society shapes an individual’s sense of themselves</a:t>
            </a:r>
          </a:p>
        </p:txBody>
      </p:sp>
      <p:sp>
        <p:nvSpPr>
          <p:cNvPr id="6" name="Rounded Rectangle 5"/>
          <p:cNvSpPr/>
          <p:nvPr/>
        </p:nvSpPr>
        <p:spPr>
          <a:xfrm>
            <a:off x="2063552" y="3429000"/>
            <a:ext cx="2592288" cy="1152128"/>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2800" b="1" dirty="0"/>
              <a:t>Society</a:t>
            </a:r>
          </a:p>
        </p:txBody>
      </p:sp>
      <p:sp>
        <p:nvSpPr>
          <p:cNvPr id="7" name="Rounded Rectangle 6"/>
          <p:cNvSpPr/>
          <p:nvPr/>
        </p:nvSpPr>
        <p:spPr>
          <a:xfrm>
            <a:off x="7248128" y="3429000"/>
            <a:ext cx="2592288" cy="1152128"/>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2800" b="1" dirty="0"/>
              <a:t>‘Me’</a:t>
            </a:r>
          </a:p>
          <a:p>
            <a:pPr algn="ctr"/>
            <a:r>
              <a:rPr lang="en-GB" sz="2800" b="1" dirty="0"/>
              <a:t>Self Concept</a:t>
            </a:r>
          </a:p>
        </p:txBody>
      </p:sp>
      <p:cxnSp>
        <p:nvCxnSpPr>
          <p:cNvPr id="9" name="Straight Arrow Connector 8"/>
          <p:cNvCxnSpPr/>
          <p:nvPr/>
        </p:nvCxnSpPr>
        <p:spPr>
          <a:xfrm>
            <a:off x="4799856" y="3933056"/>
            <a:ext cx="2304256" cy="0"/>
          </a:xfrm>
          <a:prstGeom prst="straightConnector1">
            <a:avLst/>
          </a:prstGeom>
          <a:ln w="76200">
            <a:tailEnd type="triangle"/>
          </a:ln>
        </p:spPr>
        <p:style>
          <a:lnRef idx="3">
            <a:schemeClr val="accent1"/>
          </a:lnRef>
          <a:fillRef idx="0">
            <a:schemeClr val="accent1"/>
          </a:fillRef>
          <a:effectRef idx="2">
            <a:schemeClr val="accent1"/>
          </a:effectRef>
          <a:fontRef idx="minor">
            <a:schemeClr val="tx1"/>
          </a:fontRef>
        </p:style>
      </p:cxnSp>
      <p:pic>
        <p:nvPicPr>
          <p:cNvPr id="5" name="Picture 4"/>
          <p:cNvPicPr>
            <a:picLocks noChangeAspect="1"/>
          </p:cNvPicPr>
          <p:nvPr/>
        </p:nvPicPr>
        <p:blipFill>
          <a:blip r:embed="rId2"/>
          <a:stretch>
            <a:fillRect/>
          </a:stretch>
        </p:blipFill>
        <p:spPr>
          <a:xfrm>
            <a:off x="2135561" y="65444"/>
            <a:ext cx="8230313" cy="1347333"/>
          </a:xfrm>
          <a:prstGeom prst="rect">
            <a:avLst/>
          </a:prstGeom>
        </p:spPr>
      </p:pic>
    </p:spTree>
    <p:extLst>
      <p:ext uri="{BB962C8B-B14F-4D97-AF65-F5344CB8AC3E}">
        <p14:creationId xmlns:p14="http://schemas.microsoft.com/office/powerpoint/2010/main" val="3102681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3F6D0-A7C7-44C8-AA15-0E674B0E29BA}"/>
              </a:ext>
            </a:extLst>
          </p:cNvPr>
          <p:cNvSpPr>
            <a:spLocks noGrp="1"/>
          </p:cNvSpPr>
          <p:nvPr>
            <p:ph type="title"/>
          </p:nvPr>
        </p:nvSpPr>
        <p:spPr>
          <a:xfrm>
            <a:off x="1847528" y="345849"/>
            <a:ext cx="7956222" cy="1325563"/>
          </a:xfrm>
        </p:spPr>
        <p:txBody>
          <a:bodyPr>
            <a:normAutofit/>
          </a:bodyPr>
          <a:lstStyle/>
          <a:p>
            <a:pPr algn="ctr"/>
            <a:r>
              <a:rPr lang="en-GB" b="1" dirty="0"/>
              <a:t>The Presentation of Self in Everyday Life</a:t>
            </a:r>
          </a:p>
        </p:txBody>
      </p:sp>
      <p:sp>
        <p:nvSpPr>
          <p:cNvPr id="3" name="Content Placeholder 2">
            <a:extLst>
              <a:ext uri="{FF2B5EF4-FFF2-40B4-BE49-F238E27FC236}">
                <a16:creationId xmlns:a16="http://schemas.microsoft.com/office/drawing/2014/main" id="{9E85DEFA-DD88-99DD-C621-A17A00DFA0CF}"/>
              </a:ext>
            </a:extLst>
          </p:cNvPr>
          <p:cNvSpPr>
            <a:spLocks noGrp="1"/>
          </p:cNvSpPr>
          <p:nvPr>
            <p:ph idx="1"/>
          </p:nvPr>
        </p:nvSpPr>
        <p:spPr>
          <a:xfrm>
            <a:off x="767408" y="1772816"/>
            <a:ext cx="10752938" cy="4667250"/>
          </a:xfrm>
        </p:spPr>
        <p:txBody>
          <a:bodyPr>
            <a:normAutofit fontScale="92500" lnSpcReduction="10000"/>
          </a:bodyPr>
          <a:lstStyle/>
          <a:p>
            <a:pPr lvl="0"/>
            <a:r>
              <a:rPr lang="en-GB" dirty="0"/>
              <a:t>Erving Goffman first published this work in 1959 </a:t>
            </a:r>
          </a:p>
          <a:p>
            <a:pPr lvl="0"/>
            <a:r>
              <a:rPr lang="en-GB" dirty="0"/>
              <a:t>Studies h</a:t>
            </a:r>
            <a:r>
              <a:rPr lang="en-GB" dirty="0">
                <a:solidFill>
                  <a:schemeClr val="tx1"/>
                </a:solidFill>
              </a:rPr>
              <a:t>ow we interact with people in different social settings</a:t>
            </a:r>
          </a:p>
          <a:p>
            <a:pPr lvl="0"/>
            <a:r>
              <a:rPr lang="en-GB" dirty="0">
                <a:solidFill>
                  <a:schemeClr val="tx1"/>
                </a:solidFill>
              </a:rPr>
              <a:t>Goffman uses the analogy of a theatre – known as “Dramaturgical Theory”</a:t>
            </a:r>
          </a:p>
          <a:p>
            <a:pPr lvl="0"/>
            <a:r>
              <a:rPr lang="en-GB" dirty="0">
                <a:solidFill>
                  <a:schemeClr val="tx1"/>
                </a:solidFill>
              </a:rPr>
              <a:t>This looks at how we perform in everyday life (in multiple roles)</a:t>
            </a:r>
          </a:p>
          <a:p>
            <a:pPr lvl="0"/>
            <a:r>
              <a:rPr lang="en-GB" dirty="0">
                <a:solidFill>
                  <a:schemeClr val="tx1"/>
                </a:solidFill>
              </a:rPr>
              <a:t>The world / society is like a stage, in our interactions we are like actors, creating society in terms of our response to other actors</a:t>
            </a:r>
          </a:p>
          <a:p>
            <a:pPr lvl="0"/>
            <a:r>
              <a:rPr lang="en-GB" dirty="0">
                <a:solidFill>
                  <a:schemeClr val="tx1"/>
                </a:solidFill>
              </a:rPr>
              <a:t>We have a “frontstage” and “backstage” in everyday life </a:t>
            </a:r>
          </a:p>
          <a:p>
            <a:pPr lvl="0"/>
            <a:r>
              <a:rPr lang="en-GB" dirty="0">
                <a:solidFill>
                  <a:schemeClr val="tx1"/>
                </a:solidFill>
              </a:rPr>
              <a:t>Frontstage – how we present ourselves in public</a:t>
            </a:r>
          </a:p>
          <a:p>
            <a:pPr lvl="0"/>
            <a:r>
              <a:rPr lang="en-GB" dirty="0">
                <a:solidFill>
                  <a:schemeClr val="tx1"/>
                </a:solidFill>
              </a:rPr>
              <a:t>Backstage – how are in private / when we’re relaxing / feeling we don’t have to “perform” / or rehearsing for next frontstage performance </a:t>
            </a:r>
          </a:p>
          <a:p>
            <a:pPr marL="0" lvl="0" indent="0" algn="r">
              <a:buNone/>
            </a:pPr>
            <a:r>
              <a:rPr lang="en-GB" sz="2000" dirty="0"/>
              <a:t>(Goffman, 1971)</a:t>
            </a:r>
            <a:endParaRPr lang="en-GB" sz="2200" dirty="0">
              <a:solidFill>
                <a:schemeClr val="tx1"/>
              </a:solidFill>
            </a:endParaRPr>
          </a:p>
        </p:txBody>
      </p:sp>
    </p:spTree>
    <p:extLst>
      <p:ext uri="{BB962C8B-B14F-4D97-AF65-F5344CB8AC3E}">
        <p14:creationId xmlns:p14="http://schemas.microsoft.com/office/powerpoint/2010/main" val="2281305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BC4AA-1E4B-49D1-ABED-2E7B812D64BC}"/>
              </a:ext>
            </a:extLst>
          </p:cNvPr>
          <p:cNvSpPr>
            <a:spLocks noGrp="1"/>
          </p:cNvSpPr>
          <p:nvPr>
            <p:ph type="title"/>
          </p:nvPr>
        </p:nvSpPr>
        <p:spPr/>
        <p:txBody>
          <a:bodyPr>
            <a:normAutofit/>
          </a:bodyPr>
          <a:lstStyle/>
          <a:p>
            <a:r>
              <a:rPr lang="en-GB"/>
              <a:t>For example…</a:t>
            </a:r>
          </a:p>
        </p:txBody>
      </p:sp>
      <p:sp>
        <p:nvSpPr>
          <p:cNvPr id="3" name="Content Placeholder 2">
            <a:extLst>
              <a:ext uri="{FF2B5EF4-FFF2-40B4-BE49-F238E27FC236}">
                <a16:creationId xmlns:a16="http://schemas.microsoft.com/office/drawing/2014/main" id="{508E0A3C-6DE1-42B3-A385-C373C31BEF22}"/>
              </a:ext>
            </a:extLst>
          </p:cNvPr>
          <p:cNvSpPr>
            <a:spLocks noGrp="1"/>
          </p:cNvSpPr>
          <p:nvPr>
            <p:ph idx="1"/>
          </p:nvPr>
        </p:nvSpPr>
        <p:spPr>
          <a:xfrm>
            <a:off x="839416" y="1690688"/>
            <a:ext cx="7956222" cy="4667250"/>
          </a:xfrm>
        </p:spPr>
        <p:txBody>
          <a:bodyPr>
            <a:normAutofit/>
          </a:bodyPr>
          <a:lstStyle/>
          <a:p>
            <a:r>
              <a:rPr lang="en-GB" dirty="0"/>
              <a:t>Goffman uses the example of waiters at a restaurant</a:t>
            </a:r>
          </a:p>
          <a:p>
            <a:endParaRPr lang="en-GB" dirty="0"/>
          </a:p>
          <a:p>
            <a:r>
              <a:rPr lang="en-GB" dirty="0"/>
              <a:t>The waiter who takes your order is performing the “frontstage” self, e.g. being polite, helpful</a:t>
            </a:r>
          </a:p>
          <a:p>
            <a:endParaRPr lang="en-GB" dirty="0"/>
          </a:p>
          <a:p>
            <a:r>
              <a:rPr lang="en-GB" dirty="0"/>
              <a:t>The waiter in the kitchen is their “backstage” self, e.g., polishing the cutlery, complaining about the rude customer etc.</a:t>
            </a:r>
          </a:p>
          <a:p>
            <a:endParaRPr lang="en-GB" dirty="0"/>
          </a:p>
        </p:txBody>
      </p:sp>
      <p:pic>
        <p:nvPicPr>
          <p:cNvPr id="9" name="Picture 2" descr="Steps of Service: Fine Dining - The Waiter's Academy">
            <a:extLst>
              <a:ext uri="{FF2B5EF4-FFF2-40B4-BE49-F238E27FC236}">
                <a16:creationId xmlns:a16="http://schemas.microsoft.com/office/drawing/2014/main" id="{23D011C7-58F1-F3E0-460F-59941B0D3174}"/>
              </a:ext>
            </a:extLst>
          </p:cNvPr>
          <p:cNvPicPr>
            <a:picLocks noGrp="1" noChangeAspect="1" noChangeArrowheads="1"/>
          </p:cNvPicPr>
          <p:nvPr>
            <p:ph sz="half" idx="4294967295"/>
          </p:nvPr>
        </p:nvPicPr>
        <p:blipFill rotWithShape="1">
          <a:blip r:embed="rId2">
            <a:extLst>
              <a:ext uri="{28A0092B-C50C-407E-A947-70E740481C1C}">
                <a14:useLocalDpi xmlns:a14="http://schemas.microsoft.com/office/drawing/2010/main" val="0"/>
              </a:ext>
            </a:extLst>
          </a:blip>
          <a:srcRect l="2189" r="8934" b="-6"/>
          <a:stretch/>
        </p:blipFill>
        <p:spPr bwMode="auto">
          <a:xfrm>
            <a:off x="8647113" y="1341438"/>
            <a:ext cx="3544887" cy="39893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513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0" name="Picture 4" descr="18,186 Fuse Concept Stock Photos, Pictures &amp; Royalty-Free Images - iStock">
            <a:extLst>
              <a:ext uri="{FF2B5EF4-FFF2-40B4-BE49-F238E27FC236}">
                <a16:creationId xmlns:a16="http://schemas.microsoft.com/office/drawing/2014/main" id="{A9A5CFB1-D241-86E1-2AAA-74EF39C969A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4859"/>
          <a:stretch/>
        </p:blipFill>
        <p:spPr bwMode="auto">
          <a:xfrm>
            <a:off x="20" y="431"/>
            <a:ext cx="8115280" cy="640831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6A77705-8CFB-456F-8932-560FB4172522}"/>
              </a:ext>
            </a:extLst>
          </p:cNvPr>
          <p:cNvSpPr>
            <a:spLocks noGrp="1"/>
          </p:cNvSpPr>
          <p:nvPr>
            <p:ph idx="1"/>
          </p:nvPr>
        </p:nvSpPr>
        <p:spPr>
          <a:xfrm>
            <a:off x="8682242" y="1658867"/>
            <a:ext cx="2942813" cy="3540265"/>
          </a:xfrm>
        </p:spPr>
        <p:txBody>
          <a:bodyPr vert="horz" lIns="91440" tIns="45720" rIns="91440" bIns="45720" rtlCol="0">
            <a:normAutofit/>
          </a:bodyPr>
          <a:lstStyle/>
          <a:p>
            <a:pPr marL="0" indent="0" algn="ctr">
              <a:buNone/>
            </a:pPr>
            <a:r>
              <a:rPr lang="en-US" b="1" dirty="0"/>
              <a:t>How could we apply the ‘frontstage’ and ‘backstage’ self to health, wellbeing and disability?</a:t>
            </a:r>
          </a:p>
        </p:txBody>
      </p:sp>
      <p:sp>
        <p:nvSpPr>
          <p:cNvPr id="9227" name="Rectangle 9226">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Rectangle 9228">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1498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697DA-F747-4B1B-9AB7-BECF30C6D746}"/>
              </a:ext>
            </a:extLst>
          </p:cNvPr>
          <p:cNvSpPr>
            <a:spLocks noGrp="1"/>
          </p:cNvSpPr>
          <p:nvPr>
            <p:ph type="title"/>
          </p:nvPr>
        </p:nvSpPr>
        <p:spPr>
          <a:xfrm>
            <a:off x="2783632" y="116632"/>
            <a:ext cx="7956222" cy="792088"/>
          </a:xfrm>
        </p:spPr>
        <p:txBody>
          <a:bodyPr>
            <a:normAutofit/>
          </a:bodyPr>
          <a:lstStyle/>
          <a:p>
            <a:r>
              <a:rPr lang="en-GB" sz="4000" b="1" dirty="0"/>
              <a:t>Dramaturgical Theory in Healthcare</a:t>
            </a:r>
          </a:p>
        </p:txBody>
      </p:sp>
      <p:sp>
        <p:nvSpPr>
          <p:cNvPr id="3" name="Content Placeholder 2">
            <a:extLst>
              <a:ext uri="{FF2B5EF4-FFF2-40B4-BE49-F238E27FC236}">
                <a16:creationId xmlns:a16="http://schemas.microsoft.com/office/drawing/2014/main" id="{5050E2D6-B529-63DA-A86E-D092D358BF67}"/>
              </a:ext>
            </a:extLst>
          </p:cNvPr>
          <p:cNvSpPr>
            <a:spLocks noGrp="1"/>
          </p:cNvSpPr>
          <p:nvPr>
            <p:ph idx="1"/>
          </p:nvPr>
        </p:nvSpPr>
        <p:spPr>
          <a:xfrm>
            <a:off x="839416" y="1052736"/>
            <a:ext cx="10896954" cy="4667250"/>
          </a:xfrm>
        </p:spPr>
        <p:txBody>
          <a:bodyPr>
            <a:noAutofit/>
          </a:bodyPr>
          <a:lstStyle/>
          <a:p>
            <a:pPr lvl="0">
              <a:lnSpc>
                <a:spcPct val="120000"/>
              </a:lnSpc>
              <a:spcBef>
                <a:spcPts val="600"/>
              </a:spcBef>
              <a:spcAft>
                <a:spcPts val="600"/>
              </a:spcAft>
            </a:pPr>
            <a:r>
              <a:rPr lang="en-GB" sz="2400" b="1" dirty="0"/>
              <a:t>Frontstage and Backstage</a:t>
            </a:r>
            <a:r>
              <a:rPr lang="en-GB" sz="2400" dirty="0"/>
              <a:t>: </a:t>
            </a:r>
          </a:p>
          <a:p>
            <a:pPr lvl="0">
              <a:lnSpc>
                <a:spcPct val="120000"/>
              </a:lnSpc>
              <a:spcBef>
                <a:spcPts val="600"/>
              </a:spcBef>
              <a:spcAft>
                <a:spcPts val="600"/>
              </a:spcAft>
            </a:pPr>
            <a:r>
              <a:rPr lang="en-GB" sz="2400" dirty="0"/>
              <a:t>In healthcare, the “frontstage” refers to the interactions between healthcare providers and patients, where providers perform their roles to create a positive impression and ensure patient satisfaction. </a:t>
            </a:r>
          </a:p>
          <a:p>
            <a:pPr lvl="0">
              <a:lnSpc>
                <a:spcPct val="120000"/>
              </a:lnSpc>
              <a:spcBef>
                <a:spcPts val="600"/>
              </a:spcBef>
              <a:spcAft>
                <a:spcPts val="600"/>
              </a:spcAft>
            </a:pPr>
            <a:r>
              <a:rPr lang="en-GB" sz="2400" dirty="0"/>
              <a:t>For practitioners, the “backstage” includes all the preparatory work, such as team meetings, administrative tasks, and training, which supports the frontstage performance.</a:t>
            </a:r>
          </a:p>
          <a:p>
            <a:pPr lvl="0">
              <a:lnSpc>
                <a:spcPct val="120000"/>
              </a:lnSpc>
              <a:spcBef>
                <a:spcPts val="600"/>
              </a:spcBef>
              <a:spcAft>
                <a:spcPts val="600"/>
              </a:spcAft>
            </a:pPr>
            <a:r>
              <a:rPr lang="en-GB" sz="2400" dirty="0"/>
              <a:t>For patients, front-stage behaviour might include being polite, cooperative, and following the expected social scripts when interacting with healthcare providers. </a:t>
            </a:r>
          </a:p>
          <a:p>
            <a:pPr lvl="0">
              <a:lnSpc>
                <a:spcPct val="120000"/>
              </a:lnSpc>
              <a:spcBef>
                <a:spcPts val="600"/>
              </a:spcBef>
              <a:spcAft>
                <a:spcPts val="600"/>
              </a:spcAft>
            </a:pPr>
            <a:r>
              <a:rPr lang="en-GB" sz="2400" dirty="0"/>
              <a:t>They might suppress their true feelings or discomfort to appear compliant and agreeable</a:t>
            </a:r>
          </a:p>
        </p:txBody>
      </p:sp>
    </p:spTree>
    <p:extLst>
      <p:ext uri="{BB962C8B-B14F-4D97-AF65-F5344CB8AC3E}">
        <p14:creationId xmlns:p14="http://schemas.microsoft.com/office/powerpoint/2010/main" val="1297140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697DA-F747-4B1B-9AB7-BECF30C6D746}"/>
              </a:ext>
            </a:extLst>
          </p:cNvPr>
          <p:cNvSpPr>
            <a:spLocks noGrp="1"/>
          </p:cNvSpPr>
          <p:nvPr>
            <p:ph type="title"/>
          </p:nvPr>
        </p:nvSpPr>
        <p:spPr>
          <a:xfrm>
            <a:off x="2783632" y="116632"/>
            <a:ext cx="7956222" cy="792088"/>
          </a:xfrm>
        </p:spPr>
        <p:txBody>
          <a:bodyPr>
            <a:normAutofit/>
          </a:bodyPr>
          <a:lstStyle/>
          <a:p>
            <a:r>
              <a:rPr lang="en-GB" sz="4000" b="1" dirty="0"/>
              <a:t>Dramaturgical Theory in Healthcare</a:t>
            </a:r>
          </a:p>
        </p:txBody>
      </p:sp>
      <p:sp>
        <p:nvSpPr>
          <p:cNvPr id="3" name="Content Placeholder 2">
            <a:extLst>
              <a:ext uri="{FF2B5EF4-FFF2-40B4-BE49-F238E27FC236}">
                <a16:creationId xmlns:a16="http://schemas.microsoft.com/office/drawing/2014/main" id="{5050E2D6-B529-63DA-A86E-D092D358BF67}"/>
              </a:ext>
            </a:extLst>
          </p:cNvPr>
          <p:cNvSpPr>
            <a:spLocks noGrp="1"/>
          </p:cNvSpPr>
          <p:nvPr>
            <p:ph idx="1"/>
          </p:nvPr>
        </p:nvSpPr>
        <p:spPr>
          <a:xfrm>
            <a:off x="839416" y="1412776"/>
            <a:ext cx="10896954" cy="4667250"/>
          </a:xfrm>
        </p:spPr>
        <p:txBody>
          <a:bodyPr>
            <a:noAutofit/>
          </a:bodyPr>
          <a:lstStyle/>
          <a:p>
            <a:pPr lvl="0">
              <a:lnSpc>
                <a:spcPct val="120000"/>
              </a:lnSpc>
              <a:spcBef>
                <a:spcPts val="600"/>
              </a:spcBef>
              <a:spcAft>
                <a:spcPts val="600"/>
              </a:spcAft>
            </a:pPr>
            <a:r>
              <a:rPr lang="en-GB" sz="2400" b="1" dirty="0"/>
              <a:t>Frontstage and Backstage</a:t>
            </a:r>
            <a:r>
              <a:rPr lang="en-GB" sz="2400" dirty="0"/>
              <a:t>: </a:t>
            </a:r>
          </a:p>
          <a:p>
            <a:pPr lvl="0">
              <a:lnSpc>
                <a:spcPct val="120000"/>
              </a:lnSpc>
              <a:spcBef>
                <a:spcPts val="600"/>
              </a:spcBef>
              <a:spcAft>
                <a:spcPts val="600"/>
              </a:spcAft>
            </a:pPr>
            <a:r>
              <a:rPr lang="en-GB" sz="2400" dirty="0"/>
              <a:t>Steele Gray </a:t>
            </a:r>
            <a:r>
              <a:rPr lang="en-GB" sz="2400" i="1" dirty="0"/>
              <a:t>et al </a:t>
            </a:r>
            <a:r>
              <a:rPr lang="en-GB" sz="2400" dirty="0"/>
              <a:t>(2024) have argued that healthcare professionals can only perform their frontstage roles well if the backstage processes are efficient and effective.</a:t>
            </a:r>
          </a:p>
          <a:p>
            <a:pPr lvl="0">
              <a:lnSpc>
                <a:spcPct val="120000"/>
              </a:lnSpc>
              <a:spcBef>
                <a:spcPts val="600"/>
              </a:spcBef>
              <a:spcAft>
                <a:spcPts val="600"/>
              </a:spcAft>
            </a:pPr>
            <a:r>
              <a:rPr lang="en-GB" sz="2400" dirty="0"/>
              <a:t>Thus, if staff are stressed or the team is not effective then the patient experience will suffer.</a:t>
            </a:r>
          </a:p>
          <a:p>
            <a:pPr lvl="0">
              <a:lnSpc>
                <a:spcPct val="120000"/>
              </a:lnSpc>
              <a:spcBef>
                <a:spcPts val="600"/>
              </a:spcBef>
              <a:spcAft>
                <a:spcPts val="600"/>
              </a:spcAft>
            </a:pPr>
            <a:r>
              <a:rPr lang="en-GB" sz="2400" dirty="0"/>
              <a:t>They go on to argue that the backstage elements become even more important when the development of Integrated Care models adds additional layers of complexity</a:t>
            </a:r>
          </a:p>
          <a:p>
            <a:pPr marL="0" lvl="0" indent="0" algn="r">
              <a:lnSpc>
                <a:spcPct val="120000"/>
              </a:lnSpc>
              <a:spcBef>
                <a:spcPts val="600"/>
              </a:spcBef>
              <a:spcAft>
                <a:spcPts val="600"/>
              </a:spcAft>
              <a:buNone/>
            </a:pPr>
            <a:r>
              <a:rPr lang="en-GB" sz="2400" dirty="0"/>
              <a:t>(</a:t>
            </a:r>
            <a:r>
              <a:rPr lang="en-GB" sz="2400" dirty="0">
                <a:hlinkClick r:id="rId2"/>
              </a:rPr>
              <a:t>Steele Gray </a:t>
            </a:r>
            <a:r>
              <a:rPr lang="en-GB" sz="2400" i="1" dirty="0">
                <a:hlinkClick r:id="rId2"/>
              </a:rPr>
              <a:t>et al, </a:t>
            </a:r>
            <a:r>
              <a:rPr lang="en-GB" sz="2400" dirty="0">
                <a:hlinkClick r:id="rId2"/>
              </a:rPr>
              <a:t>2024, no page</a:t>
            </a:r>
            <a:r>
              <a:rPr lang="en-GB" sz="2400" dirty="0"/>
              <a:t>)</a:t>
            </a:r>
          </a:p>
        </p:txBody>
      </p:sp>
    </p:spTree>
    <p:extLst>
      <p:ext uri="{BB962C8B-B14F-4D97-AF65-F5344CB8AC3E}">
        <p14:creationId xmlns:p14="http://schemas.microsoft.com/office/powerpoint/2010/main" val="1226671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697DA-F747-4B1B-9AB7-BECF30C6D746}"/>
              </a:ext>
            </a:extLst>
          </p:cNvPr>
          <p:cNvSpPr>
            <a:spLocks noGrp="1"/>
          </p:cNvSpPr>
          <p:nvPr>
            <p:ph type="title"/>
          </p:nvPr>
        </p:nvSpPr>
        <p:spPr>
          <a:xfrm>
            <a:off x="2783632" y="116632"/>
            <a:ext cx="7956222" cy="792088"/>
          </a:xfrm>
        </p:spPr>
        <p:txBody>
          <a:bodyPr>
            <a:normAutofit/>
          </a:bodyPr>
          <a:lstStyle/>
          <a:p>
            <a:r>
              <a:rPr lang="en-GB" sz="4000" b="1" dirty="0"/>
              <a:t>Dramaturgical Theory in Healthcare</a:t>
            </a:r>
          </a:p>
        </p:txBody>
      </p:sp>
      <p:sp>
        <p:nvSpPr>
          <p:cNvPr id="3" name="Content Placeholder 2">
            <a:extLst>
              <a:ext uri="{FF2B5EF4-FFF2-40B4-BE49-F238E27FC236}">
                <a16:creationId xmlns:a16="http://schemas.microsoft.com/office/drawing/2014/main" id="{5050E2D6-B529-63DA-A86E-D092D358BF67}"/>
              </a:ext>
            </a:extLst>
          </p:cNvPr>
          <p:cNvSpPr>
            <a:spLocks noGrp="1"/>
          </p:cNvSpPr>
          <p:nvPr>
            <p:ph idx="1"/>
          </p:nvPr>
        </p:nvSpPr>
        <p:spPr>
          <a:xfrm>
            <a:off x="839416" y="1268760"/>
            <a:ext cx="10896954" cy="4667250"/>
          </a:xfrm>
        </p:spPr>
        <p:txBody>
          <a:bodyPr>
            <a:normAutofit lnSpcReduction="10000"/>
          </a:bodyPr>
          <a:lstStyle/>
          <a:p>
            <a:pPr lvl="0">
              <a:lnSpc>
                <a:spcPct val="120000"/>
              </a:lnSpc>
              <a:spcBef>
                <a:spcPts val="600"/>
              </a:spcBef>
              <a:spcAft>
                <a:spcPts val="600"/>
              </a:spcAft>
            </a:pPr>
            <a:r>
              <a:rPr lang="en-GB" b="1" dirty="0"/>
              <a:t>Impression Management</a:t>
            </a:r>
            <a:r>
              <a:rPr lang="en-GB" dirty="0"/>
              <a:t>: </a:t>
            </a:r>
          </a:p>
          <a:p>
            <a:pPr lvl="0">
              <a:lnSpc>
                <a:spcPct val="120000"/>
              </a:lnSpc>
              <a:spcBef>
                <a:spcPts val="600"/>
              </a:spcBef>
              <a:spcAft>
                <a:spcPts val="600"/>
              </a:spcAft>
            </a:pPr>
            <a:r>
              <a:rPr lang="en-GB" dirty="0"/>
              <a:t>Healthcare professionals often engage in impression management to maintain professionalism and trust. </a:t>
            </a:r>
          </a:p>
          <a:p>
            <a:pPr lvl="0">
              <a:lnSpc>
                <a:spcPct val="120000"/>
              </a:lnSpc>
              <a:spcBef>
                <a:spcPts val="600"/>
              </a:spcBef>
              <a:spcAft>
                <a:spcPts val="600"/>
              </a:spcAft>
            </a:pPr>
            <a:r>
              <a:rPr lang="en-GB" dirty="0"/>
              <a:t>This involves controlling their expressions, behaviours, and communication to meet patients’ expectations and reduce anxiety.</a:t>
            </a:r>
          </a:p>
          <a:p>
            <a:pPr lvl="0">
              <a:lnSpc>
                <a:spcPct val="120000"/>
              </a:lnSpc>
              <a:spcBef>
                <a:spcPts val="600"/>
              </a:spcBef>
              <a:spcAft>
                <a:spcPts val="600"/>
              </a:spcAft>
            </a:pPr>
            <a:r>
              <a:rPr lang="en-GB" dirty="0"/>
              <a:t>This aspect of impression management is often seen as a positive</a:t>
            </a:r>
          </a:p>
          <a:p>
            <a:pPr>
              <a:lnSpc>
                <a:spcPct val="120000"/>
              </a:lnSpc>
              <a:spcBef>
                <a:spcPts val="600"/>
              </a:spcBef>
              <a:spcAft>
                <a:spcPts val="600"/>
              </a:spcAft>
            </a:pPr>
            <a:r>
              <a:rPr lang="en-GB" dirty="0"/>
              <a:t>However, the concept is also used to critique certain practices in health and social care, e.g. Shanks </a:t>
            </a:r>
            <a:r>
              <a:rPr lang="en-GB" i="1" dirty="0"/>
              <a:t>et al</a:t>
            </a:r>
            <a:r>
              <a:rPr lang="en-GB" dirty="0"/>
              <a:t> (2021)</a:t>
            </a:r>
          </a:p>
          <a:p>
            <a:pPr lvl="0">
              <a:lnSpc>
                <a:spcPct val="120000"/>
              </a:lnSpc>
              <a:spcBef>
                <a:spcPts val="600"/>
              </a:spcBef>
              <a:spcAft>
                <a:spcPts val="600"/>
              </a:spcAft>
            </a:pPr>
            <a:endParaRPr lang="en-GB" dirty="0"/>
          </a:p>
          <a:p>
            <a:pPr lvl="0">
              <a:lnSpc>
                <a:spcPct val="120000"/>
              </a:lnSpc>
              <a:spcBef>
                <a:spcPts val="600"/>
              </a:spcBef>
              <a:spcAft>
                <a:spcPts val="600"/>
              </a:spcAft>
            </a:pPr>
            <a:endParaRPr lang="en-GB" dirty="0"/>
          </a:p>
        </p:txBody>
      </p:sp>
    </p:spTree>
    <p:extLst>
      <p:ext uri="{BB962C8B-B14F-4D97-AF65-F5344CB8AC3E}">
        <p14:creationId xmlns:p14="http://schemas.microsoft.com/office/powerpoint/2010/main" val="1183257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697DA-F747-4B1B-9AB7-BECF30C6D746}"/>
              </a:ext>
            </a:extLst>
          </p:cNvPr>
          <p:cNvSpPr>
            <a:spLocks noGrp="1"/>
          </p:cNvSpPr>
          <p:nvPr>
            <p:ph type="title"/>
          </p:nvPr>
        </p:nvSpPr>
        <p:spPr>
          <a:xfrm>
            <a:off x="2783632" y="116632"/>
            <a:ext cx="7956222" cy="792088"/>
          </a:xfrm>
        </p:spPr>
        <p:txBody>
          <a:bodyPr>
            <a:normAutofit/>
          </a:bodyPr>
          <a:lstStyle/>
          <a:p>
            <a:r>
              <a:rPr lang="en-GB" sz="4000" b="1" dirty="0"/>
              <a:t>Dramaturgical Theory in Healthcare</a:t>
            </a:r>
          </a:p>
        </p:txBody>
      </p:sp>
      <p:sp>
        <p:nvSpPr>
          <p:cNvPr id="3" name="Content Placeholder 2">
            <a:extLst>
              <a:ext uri="{FF2B5EF4-FFF2-40B4-BE49-F238E27FC236}">
                <a16:creationId xmlns:a16="http://schemas.microsoft.com/office/drawing/2014/main" id="{5050E2D6-B529-63DA-A86E-D092D358BF67}"/>
              </a:ext>
            </a:extLst>
          </p:cNvPr>
          <p:cNvSpPr>
            <a:spLocks noGrp="1"/>
          </p:cNvSpPr>
          <p:nvPr>
            <p:ph idx="1"/>
          </p:nvPr>
        </p:nvSpPr>
        <p:spPr>
          <a:xfrm>
            <a:off x="839416" y="1268760"/>
            <a:ext cx="10896954" cy="4667250"/>
          </a:xfrm>
        </p:spPr>
        <p:txBody>
          <a:bodyPr>
            <a:normAutofit/>
          </a:bodyPr>
          <a:lstStyle/>
          <a:p>
            <a:pPr lvl="0">
              <a:lnSpc>
                <a:spcPct val="120000"/>
              </a:lnSpc>
              <a:spcBef>
                <a:spcPts val="600"/>
              </a:spcBef>
              <a:spcAft>
                <a:spcPts val="600"/>
              </a:spcAft>
            </a:pPr>
            <a:r>
              <a:rPr lang="en-GB" b="1" dirty="0"/>
              <a:t>Impression Management</a:t>
            </a:r>
            <a:r>
              <a:rPr lang="en-GB" dirty="0"/>
              <a:t>: </a:t>
            </a:r>
          </a:p>
          <a:p>
            <a:pPr lvl="0">
              <a:lnSpc>
                <a:spcPct val="120000"/>
              </a:lnSpc>
              <a:spcBef>
                <a:spcPts val="600"/>
              </a:spcBef>
              <a:spcAft>
                <a:spcPts val="600"/>
              </a:spcAft>
            </a:pPr>
            <a:r>
              <a:rPr lang="en-GB" dirty="0"/>
              <a:t>In their paper </a:t>
            </a:r>
            <a:r>
              <a:rPr lang="en-GB" i="1" dirty="0"/>
              <a:t>Impression management in the market for residential care for children and youth in Sweden </a:t>
            </a:r>
            <a:r>
              <a:rPr lang="en-GB" dirty="0"/>
              <a:t>(</a:t>
            </a:r>
            <a:r>
              <a:rPr lang="en-GB" b="1" i="1" dirty="0"/>
              <a:t>Shanks</a:t>
            </a:r>
            <a:r>
              <a:rPr lang="en-GB" i="1" dirty="0"/>
              <a:t> et al, </a:t>
            </a:r>
            <a:r>
              <a:rPr lang="en-GB" dirty="0"/>
              <a:t>2021)</a:t>
            </a:r>
          </a:p>
          <a:p>
            <a:pPr lvl="0">
              <a:lnSpc>
                <a:spcPct val="120000"/>
              </a:lnSpc>
              <a:spcBef>
                <a:spcPts val="600"/>
              </a:spcBef>
              <a:spcAft>
                <a:spcPts val="600"/>
              </a:spcAft>
            </a:pPr>
            <a:r>
              <a:rPr lang="en-GB" dirty="0"/>
              <a:t>Argue that private residential care companies actively use impression management to market themselves</a:t>
            </a:r>
          </a:p>
          <a:p>
            <a:pPr lvl="0">
              <a:lnSpc>
                <a:spcPct val="120000"/>
              </a:lnSpc>
              <a:spcBef>
                <a:spcPts val="600"/>
              </a:spcBef>
              <a:spcAft>
                <a:spcPts val="600"/>
              </a:spcAft>
            </a:pPr>
            <a:r>
              <a:rPr lang="en-GB" dirty="0"/>
              <a:t>Giving a false impression to social workers who then ‘purchase’ a residential place on behalf of their clients</a:t>
            </a:r>
          </a:p>
          <a:p>
            <a:pPr lvl="0">
              <a:lnSpc>
                <a:spcPct val="120000"/>
              </a:lnSpc>
              <a:spcBef>
                <a:spcPts val="600"/>
              </a:spcBef>
              <a:spcAft>
                <a:spcPts val="600"/>
              </a:spcAft>
            </a:pPr>
            <a:endParaRPr lang="en-GB" dirty="0"/>
          </a:p>
        </p:txBody>
      </p:sp>
    </p:spTree>
    <p:extLst>
      <p:ext uri="{BB962C8B-B14F-4D97-AF65-F5344CB8AC3E}">
        <p14:creationId xmlns:p14="http://schemas.microsoft.com/office/powerpoint/2010/main" val="881074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697DA-F747-4B1B-9AB7-BECF30C6D746}"/>
              </a:ext>
            </a:extLst>
          </p:cNvPr>
          <p:cNvSpPr>
            <a:spLocks noGrp="1"/>
          </p:cNvSpPr>
          <p:nvPr>
            <p:ph type="title"/>
          </p:nvPr>
        </p:nvSpPr>
        <p:spPr>
          <a:xfrm>
            <a:off x="2783632" y="116632"/>
            <a:ext cx="7956222" cy="792088"/>
          </a:xfrm>
        </p:spPr>
        <p:txBody>
          <a:bodyPr>
            <a:normAutofit/>
          </a:bodyPr>
          <a:lstStyle/>
          <a:p>
            <a:r>
              <a:rPr lang="en-GB" sz="4000" b="1" dirty="0"/>
              <a:t>Dramaturgical Theory in Healthcare</a:t>
            </a:r>
          </a:p>
        </p:txBody>
      </p:sp>
      <p:sp>
        <p:nvSpPr>
          <p:cNvPr id="3" name="Content Placeholder 2">
            <a:extLst>
              <a:ext uri="{FF2B5EF4-FFF2-40B4-BE49-F238E27FC236}">
                <a16:creationId xmlns:a16="http://schemas.microsoft.com/office/drawing/2014/main" id="{5050E2D6-B529-63DA-A86E-D092D358BF67}"/>
              </a:ext>
            </a:extLst>
          </p:cNvPr>
          <p:cNvSpPr>
            <a:spLocks noGrp="1"/>
          </p:cNvSpPr>
          <p:nvPr>
            <p:ph idx="1"/>
          </p:nvPr>
        </p:nvSpPr>
        <p:spPr>
          <a:xfrm>
            <a:off x="839416" y="1412776"/>
            <a:ext cx="10896954" cy="4667250"/>
          </a:xfrm>
        </p:spPr>
        <p:txBody>
          <a:bodyPr>
            <a:normAutofit fontScale="85000" lnSpcReduction="20000"/>
          </a:bodyPr>
          <a:lstStyle/>
          <a:p>
            <a:pPr lvl="0">
              <a:lnSpc>
                <a:spcPct val="120000"/>
              </a:lnSpc>
              <a:spcBef>
                <a:spcPts val="600"/>
              </a:spcBef>
              <a:spcAft>
                <a:spcPts val="600"/>
              </a:spcAft>
            </a:pPr>
            <a:r>
              <a:rPr lang="en-GB" b="1" dirty="0"/>
              <a:t>Role Performance</a:t>
            </a:r>
            <a:r>
              <a:rPr lang="en-GB" dirty="0"/>
              <a:t>: </a:t>
            </a:r>
          </a:p>
          <a:p>
            <a:pPr lvl="0">
              <a:lnSpc>
                <a:spcPct val="120000"/>
              </a:lnSpc>
              <a:spcBef>
                <a:spcPts val="600"/>
              </a:spcBef>
              <a:spcAft>
                <a:spcPts val="600"/>
              </a:spcAft>
            </a:pPr>
            <a:r>
              <a:rPr lang="en-GB" dirty="0"/>
              <a:t>All participants in health and social care </a:t>
            </a:r>
            <a:r>
              <a:rPr lang="en-GB" dirty="0" err="1"/>
              <a:t>settings,have</a:t>
            </a:r>
            <a:r>
              <a:rPr lang="en-GB" dirty="0"/>
              <a:t> specific scripts and expectations. </a:t>
            </a:r>
          </a:p>
          <a:p>
            <a:pPr lvl="0">
              <a:lnSpc>
                <a:spcPct val="120000"/>
              </a:lnSpc>
              <a:spcBef>
                <a:spcPts val="600"/>
              </a:spcBef>
              <a:spcAft>
                <a:spcPts val="600"/>
              </a:spcAft>
            </a:pPr>
            <a:r>
              <a:rPr lang="en-GB" dirty="0"/>
              <a:t>For example, doctors, nurses, and other healthcare workers often perform roles that require them to project confidence, empathy, and professionalism. </a:t>
            </a:r>
          </a:p>
          <a:p>
            <a:pPr lvl="0">
              <a:lnSpc>
                <a:spcPct val="120000"/>
              </a:lnSpc>
              <a:spcBef>
                <a:spcPts val="600"/>
              </a:spcBef>
              <a:spcAft>
                <a:spcPts val="600"/>
              </a:spcAft>
            </a:pPr>
            <a:r>
              <a:rPr lang="en-GB" dirty="0"/>
              <a:t>They use “front stage” behaviours, such as wearing uniforms and using medical jargon, to establish authority and trust with patients.</a:t>
            </a:r>
          </a:p>
          <a:p>
            <a:pPr lvl="0">
              <a:lnSpc>
                <a:spcPct val="120000"/>
              </a:lnSpc>
              <a:spcBef>
                <a:spcPts val="600"/>
              </a:spcBef>
              <a:spcAft>
                <a:spcPts val="600"/>
              </a:spcAft>
            </a:pPr>
            <a:r>
              <a:rPr lang="en-GB" dirty="0"/>
              <a:t>Patients also engage in role performance. They might present themselves in ways that they believe will elicit the best care, such as emphasizing symptoms or downplaying certain behaviour.</a:t>
            </a:r>
          </a:p>
        </p:txBody>
      </p:sp>
    </p:spTree>
    <p:extLst>
      <p:ext uri="{BB962C8B-B14F-4D97-AF65-F5344CB8AC3E}">
        <p14:creationId xmlns:p14="http://schemas.microsoft.com/office/powerpoint/2010/main" val="2175458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697DA-F747-4B1B-9AB7-BECF30C6D746}"/>
              </a:ext>
            </a:extLst>
          </p:cNvPr>
          <p:cNvSpPr>
            <a:spLocks noGrp="1"/>
          </p:cNvSpPr>
          <p:nvPr>
            <p:ph type="title"/>
          </p:nvPr>
        </p:nvSpPr>
        <p:spPr>
          <a:xfrm>
            <a:off x="2783632" y="116632"/>
            <a:ext cx="7956222" cy="792088"/>
          </a:xfrm>
        </p:spPr>
        <p:txBody>
          <a:bodyPr>
            <a:normAutofit/>
          </a:bodyPr>
          <a:lstStyle/>
          <a:p>
            <a:r>
              <a:rPr lang="en-GB" sz="4000" b="1" dirty="0"/>
              <a:t>Dramaturgical Theory in Healthcare</a:t>
            </a:r>
          </a:p>
        </p:txBody>
      </p:sp>
      <p:sp>
        <p:nvSpPr>
          <p:cNvPr id="3" name="Content Placeholder 2">
            <a:extLst>
              <a:ext uri="{FF2B5EF4-FFF2-40B4-BE49-F238E27FC236}">
                <a16:creationId xmlns:a16="http://schemas.microsoft.com/office/drawing/2014/main" id="{5050E2D6-B529-63DA-A86E-D092D358BF67}"/>
              </a:ext>
            </a:extLst>
          </p:cNvPr>
          <p:cNvSpPr>
            <a:spLocks noGrp="1"/>
          </p:cNvSpPr>
          <p:nvPr>
            <p:ph idx="1"/>
          </p:nvPr>
        </p:nvSpPr>
        <p:spPr>
          <a:xfrm>
            <a:off x="839416" y="1412776"/>
            <a:ext cx="10896954" cy="4667250"/>
          </a:xfrm>
        </p:spPr>
        <p:txBody>
          <a:bodyPr>
            <a:normAutofit/>
          </a:bodyPr>
          <a:lstStyle/>
          <a:p>
            <a:pPr lvl="0">
              <a:lnSpc>
                <a:spcPct val="120000"/>
              </a:lnSpc>
              <a:spcBef>
                <a:spcPts val="600"/>
              </a:spcBef>
              <a:spcAft>
                <a:spcPts val="600"/>
              </a:spcAft>
            </a:pPr>
            <a:r>
              <a:rPr lang="en-GB" b="1" dirty="0"/>
              <a:t>Patient Experience</a:t>
            </a:r>
            <a:r>
              <a:rPr lang="en-GB" dirty="0"/>
              <a:t>: </a:t>
            </a:r>
          </a:p>
          <a:p>
            <a:pPr lvl="0">
              <a:lnSpc>
                <a:spcPct val="120000"/>
              </a:lnSpc>
              <a:spcBef>
                <a:spcPts val="600"/>
              </a:spcBef>
              <a:spcAft>
                <a:spcPts val="600"/>
              </a:spcAft>
            </a:pPr>
            <a:r>
              <a:rPr lang="en-GB" dirty="0"/>
              <a:t>Applying dramaturgical theory can highlight the gap between how healthcare services are delivered (backstage) and how they are perceived by patients (frontstage). </a:t>
            </a:r>
          </a:p>
          <a:p>
            <a:pPr lvl="0">
              <a:lnSpc>
                <a:spcPct val="120000"/>
              </a:lnSpc>
              <a:spcBef>
                <a:spcPts val="600"/>
              </a:spcBef>
              <a:spcAft>
                <a:spcPts val="600"/>
              </a:spcAft>
            </a:pPr>
            <a:r>
              <a:rPr lang="en-GB" dirty="0"/>
              <a:t>By understanding and improving both front-stage and backstage activities, healthcare providers can enhance the overall patient experience, ensuring that care is not only clinically effective but also perceived as compassionate and well-coordinated.</a:t>
            </a:r>
          </a:p>
        </p:txBody>
      </p:sp>
    </p:spTree>
    <p:extLst>
      <p:ext uri="{BB962C8B-B14F-4D97-AF65-F5344CB8AC3E}">
        <p14:creationId xmlns:p14="http://schemas.microsoft.com/office/powerpoint/2010/main" val="2570297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697DA-F747-4B1B-9AB7-BECF30C6D746}"/>
              </a:ext>
            </a:extLst>
          </p:cNvPr>
          <p:cNvSpPr>
            <a:spLocks noGrp="1"/>
          </p:cNvSpPr>
          <p:nvPr>
            <p:ph type="title"/>
          </p:nvPr>
        </p:nvSpPr>
        <p:spPr>
          <a:xfrm>
            <a:off x="2207568" y="-27384"/>
            <a:ext cx="7956222" cy="1325563"/>
          </a:xfrm>
        </p:spPr>
        <p:txBody>
          <a:bodyPr>
            <a:normAutofit/>
          </a:bodyPr>
          <a:lstStyle/>
          <a:p>
            <a:pPr algn="ctr"/>
            <a:r>
              <a:rPr lang="en-GB" b="1" dirty="0"/>
              <a:t>Stigma</a:t>
            </a:r>
          </a:p>
        </p:txBody>
      </p:sp>
      <p:sp>
        <p:nvSpPr>
          <p:cNvPr id="3" name="Content Placeholder 2">
            <a:extLst>
              <a:ext uri="{FF2B5EF4-FFF2-40B4-BE49-F238E27FC236}">
                <a16:creationId xmlns:a16="http://schemas.microsoft.com/office/drawing/2014/main" id="{5050E2D6-B529-63DA-A86E-D092D358BF67}"/>
              </a:ext>
            </a:extLst>
          </p:cNvPr>
          <p:cNvSpPr>
            <a:spLocks noGrp="1"/>
          </p:cNvSpPr>
          <p:nvPr>
            <p:ph idx="1"/>
          </p:nvPr>
        </p:nvSpPr>
        <p:spPr>
          <a:xfrm>
            <a:off x="1055440" y="1298179"/>
            <a:ext cx="10896954" cy="5069929"/>
          </a:xfrm>
        </p:spPr>
        <p:txBody>
          <a:bodyPr>
            <a:normAutofit fontScale="92500" lnSpcReduction="10000"/>
          </a:bodyPr>
          <a:lstStyle/>
          <a:p>
            <a:pPr lvl="0"/>
            <a:r>
              <a:rPr lang="en-GB" dirty="0">
                <a:solidFill>
                  <a:schemeClr val="tx1"/>
                </a:solidFill>
              </a:rPr>
              <a:t>Another of Goffman’s theories that can be applied to health and social care is that of ‘</a:t>
            </a:r>
            <a:r>
              <a:rPr lang="en-GB" b="1" dirty="0">
                <a:solidFill>
                  <a:schemeClr val="tx1"/>
                </a:solidFill>
              </a:rPr>
              <a:t>stigma</a:t>
            </a:r>
            <a:r>
              <a:rPr lang="en-GB" dirty="0">
                <a:solidFill>
                  <a:schemeClr val="tx1"/>
                </a:solidFill>
              </a:rPr>
              <a:t>’</a:t>
            </a:r>
          </a:p>
          <a:p>
            <a:pPr lvl="0"/>
            <a:r>
              <a:rPr lang="en-GB" dirty="0"/>
              <a:t>Stigma</a:t>
            </a:r>
            <a:r>
              <a:rPr lang="en-GB" dirty="0">
                <a:solidFill>
                  <a:schemeClr val="tx1"/>
                </a:solidFill>
              </a:rPr>
              <a:t> can create conflict between social groups and individuals</a:t>
            </a:r>
          </a:p>
          <a:p>
            <a:pPr lvl="0"/>
            <a:r>
              <a:rPr lang="en-GB" dirty="0">
                <a:solidFill>
                  <a:schemeClr val="tx1"/>
                </a:solidFill>
              </a:rPr>
              <a:t>Stigma occurs when individual is given an attribute which is disliked by society (physical, character, tribal)</a:t>
            </a:r>
          </a:p>
          <a:p>
            <a:pPr lvl="0"/>
            <a:r>
              <a:rPr lang="en-GB" dirty="0">
                <a:solidFill>
                  <a:schemeClr val="tx1"/>
                </a:solidFill>
              </a:rPr>
              <a:t>A Stigma is not intrinsic to the individual but something society has placed on </a:t>
            </a:r>
            <a:r>
              <a:rPr lang="en-GB" dirty="0"/>
              <a:t>them</a:t>
            </a:r>
            <a:endParaRPr lang="en-GB" dirty="0">
              <a:solidFill>
                <a:schemeClr val="tx1"/>
              </a:solidFill>
            </a:endParaRPr>
          </a:p>
          <a:p>
            <a:pPr lvl="0"/>
            <a:r>
              <a:rPr lang="en-GB" dirty="0">
                <a:solidFill>
                  <a:schemeClr val="tx1"/>
                </a:solidFill>
              </a:rPr>
              <a:t>A stigma is applied because certain behaviours are seen as being out of place in society by the ‘mainstream’</a:t>
            </a:r>
          </a:p>
          <a:p>
            <a:pPr lvl="0"/>
            <a:r>
              <a:rPr lang="en-GB" dirty="0"/>
              <a:t>‘</a:t>
            </a:r>
            <a:r>
              <a:rPr lang="en-GB" dirty="0">
                <a:solidFill>
                  <a:schemeClr val="tx1"/>
                </a:solidFill>
              </a:rPr>
              <a:t>A stigma, then, is really a special kind of relationship between attribute and stereotype’ (Goffman, 1963, p. 4)</a:t>
            </a:r>
          </a:p>
          <a:p>
            <a:pPr lvl="0"/>
            <a:r>
              <a:rPr lang="en-GB" dirty="0"/>
              <a:t>‘</a:t>
            </a:r>
            <a:r>
              <a:rPr lang="en-GB" dirty="0">
                <a:solidFill>
                  <a:schemeClr val="tx1"/>
                </a:solidFill>
              </a:rPr>
              <a:t>By definition, of course, we believe the person with a stigma is not quite human’ (Goffman, 1963, p. 5)</a:t>
            </a:r>
          </a:p>
        </p:txBody>
      </p:sp>
    </p:spTree>
    <p:extLst>
      <p:ext uri="{BB962C8B-B14F-4D97-AF65-F5344CB8AC3E}">
        <p14:creationId xmlns:p14="http://schemas.microsoft.com/office/powerpoint/2010/main" val="826246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F9826-6523-4EFD-8320-020C61981BA3}"/>
              </a:ext>
            </a:extLst>
          </p:cNvPr>
          <p:cNvSpPr>
            <a:spLocks noGrp="1"/>
          </p:cNvSpPr>
          <p:nvPr>
            <p:ph type="title"/>
          </p:nvPr>
        </p:nvSpPr>
        <p:spPr>
          <a:xfrm>
            <a:off x="3542685" y="180459"/>
            <a:ext cx="7956222" cy="1325563"/>
          </a:xfrm>
        </p:spPr>
        <p:txBody>
          <a:bodyPr anchor="ctr">
            <a:normAutofit/>
          </a:bodyPr>
          <a:lstStyle/>
          <a:p>
            <a:r>
              <a:rPr lang="en-GB" b="1" dirty="0"/>
              <a:t>Stigma and mental health</a:t>
            </a:r>
          </a:p>
        </p:txBody>
      </p:sp>
      <p:sp>
        <p:nvSpPr>
          <p:cNvPr id="3" name="Content Placeholder 2">
            <a:extLst>
              <a:ext uri="{FF2B5EF4-FFF2-40B4-BE49-F238E27FC236}">
                <a16:creationId xmlns:a16="http://schemas.microsoft.com/office/drawing/2014/main" id="{C0409924-704D-4399-A511-979CD76870D2}"/>
              </a:ext>
            </a:extLst>
          </p:cNvPr>
          <p:cNvSpPr>
            <a:spLocks noGrp="1"/>
          </p:cNvSpPr>
          <p:nvPr>
            <p:ph idx="1"/>
          </p:nvPr>
        </p:nvSpPr>
        <p:spPr>
          <a:xfrm>
            <a:off x="3719736" y="1640959"/>
            <a:ext cx="7956222" cy="4667250"/>
          </a:xfrm>
        </p:spPr>
        <p:txBody>
          <a:bodyPr>
            <a:normAutofit fontScale="92500"/>
          </a:bodyPr>
          <a:lstStyle/>
          <a:p>
            <a:pPr>
              <a:lnSpc>
                <a:spcPct val="90000"/>
              </a:lnSpc>
            </a:pPr>
            <a:r>
              <a:rPr lang="en-GB" sz="2400" dirty="0"/>
              <a:t>People with mental health problems are amongst the least likely of any group with a long-term health condition or disability to:</a:t>
            </a:r>
          </a:p>
          <a:p>
            <a:pPr lvl="1">
              <a:lnSpc>
                <a:spcPct val="90000"/>
              </a:lnSpc>
              <a:buFont typeface="Courier New" panose="02070309020205020404" pitchFamily="49" charset="0"/>
              <a:buChar char="o"/>
            </a:pPr>
            <a:r>
              <a:rPr lang="en-GB" dirty="0"/>
              <a:t>find work</a:t>
            </a:r>
          </a:p>
          <a:p>
            <a:pPr lvl="1">
              <a:lnSpc>
                <a:spcPct val="90000"/>
              </a:lnSpc>
              <a:buFont typeface="Courier New" panose="02070309020205020404" pitchFamily="49" charset="0"/>
              <a:buChar char="o"/>
            </a:pPr>
            <a:r>
              <a:rPr lang="en-GB" dirty="0"/>
              <a:t>be in a steady, long-term relationship</a:t>
            </a:r>
          </a:p>
          <a:p>
            <a:pPr lvl="1">
              <a:lnSpc>
                <a:spcPct val="90000"/>
              </a:lnSpc>
              <a:buFont typeface="Courier New" panose="02070309020205020404" pitchFamily="49" charset="0"/>
              <a:buChar char="o"/>
            </a:pPr>
            <a:r>
              <a:rPr lang="en-GB" dirty="0"/>
              <a:t>live in decent housing </a:t>
            </a:r>
          </a:p>
          <a:p>
            <a:pPr lvl="1">
              <a:lnSpc>
                <a:spcPct val="90000"/>
              </a:lnSpc>
              <a:buFont typeface="Courier New" panose="02070309020205020404" pitchFamily="49" charset="0"/>
              <a:buChar char="o"/>
            </a:pPr>
            <a:r>
              <a:rPr lang="en-GB" dirty="0"/>
              <a:t>be socially included in mainstream society.</a:t>
            </a:r>
          </a:p>
          <a:p>
            <a:pPr>
              <a:lnSpc>
                <a:spcPct val="90000"/>
              </a:lnSpc>
            </a:pPr>
            <a:r>
              <a:rPr lang="en-GB" sz="2400" dirty="0"/>
              <a:t>Stigma and discrimination can also worsen someone's mental health problems, and delay or impede their getting help and treatment, and their recovery. </a:t>
            </a:r>
          </a:p>
          <a:p>
            <a:pPr>
              <a:lnSpc>
                <a:spcPct val="90000"/>
              </a:lnSpc>
            </a:pPr>
            <a:r>
              <a:rPr lang="en-GB" sz="2400" dirty="0"/>
              <a:t>Social isolation, poor housing, unemployment and poverty are all linked to mental ill health. </a:t>
            </a:r>
          </a:p>
          <a:p>
            <a:pPr>
              <a:lnSpc>
                <a:spcPct val="90000"/>
              </a:lnSpc>
            </a:pPr>
            <a:r>
              <a:rPr lang="en-GB" sz="2400" dirty="0"/>
              <a:t>So, stigma and discrimination can trap people in a cycle of illness</a:t>
            </a:r>
          </a:p>
        </p:txBody>
      </p:sp>
      <p:pic>
        <p:nvPicPr>
          <p:cNvPr id="11268" name="Picture 4" descr="Understanding Stigma | U-M Counseling and Psychological Services">
            <a:extLst>
              <a:ext uri="{FF2B5EF4-FFF2-40B4-BE49-F238E27FC236}">
                <a16:creationId xmlns:a16="http://schemas.microsoft.com/office/drawing/2014/main" id="{9E0CC99F-BEAC-C539-B8CB-0B5E736C1EF3}"/>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5611" r="8183" b="-1"/>
          <a:stretch/>
        </p:blipFill>
        <p:spPr bwMode="auto">
          <a:xfrm>
            <a:off x="1130185" y="2204864"/>
            <a:ext cx="2412500" cy="2714600"/>
          </a:xfrm>
          <a:prstGeom prst="rect">
            <a:avLst/>
          </a:prstGeom>
          <a:solidFill>
            <a:srgbClr val="FFFFFF"/>
          </a:solidFill>
        </p:spPr>
      </p:pic>
      <p:sp>
        <p:nvSpPr>
          <p:cNvPr id="4" name="TextBox 3">
            <a:extLst>
              <a:ext uri="{FF2B5EF4-FFF2-40B4-BE49-F238E27FC236}">
                <a16:creationId xmlns:a16="http://schemas.microsoft.com/office/drawing/2014/main" id="{69B05DC6-F793-1372-42A8-C70A7B7F731A}"/>
              </a:ext>
            </a:extLst>
          </p:cNvPr>
          <p:cNvSpPr txBox="1"/>
          <p:nvPr/>
        </p:nvSpPr>
        <p:spPr>
          <a:xfrm>
            <a:off x="7893091" y="6443146"/>
            <a:ext cx="4080742" cy="369332"/>
          </a:xfrm>
          <a:prstGeom prst="rect">
            <a:avLst/>
          </a:prstGeom>
          <a:noFill/>
        </p:spPr>
        <p:txBody>
          <a:bodyPr wrap="square">
            <a:spAutoFit/>
          </a:bodyPr>
          <a:lstStyle/>
          <a:p>
            <a:pPr algn="r"/>
            <a:r>
              <a:rPr lang="en-GB" dirty="0"/>
              <a:t>Mental Health Foundation (2021)</a:t>
            </a:r>
          </a:p>
        </p:txBody>
      </p:sp>
    </p:spTree>
    <p:extLst>
      <p:ext uri="{BB962C8B-B14F-4D97-AF65-F5344CB8AC3E}">
        <p14:creationId xmlns:p14="http://schemas.microsoft.com/office/powerpoint/2010/main" val="1379408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C9C16B2-A118-42C8-8E0B-77DD66599CC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100" kern="1200">
                <a:solidFill>
                  <a:srgbClr val="FFFFFF"/>
                </a:solidFill>
                <a:latin typeface="+mj-lt"/>
                <a:ea typeface="+mj-ea"/>
                <a:cs typeface="+mj-cs"/>
              </a:rPr>
              <a:t>Postmodernism</a:t>
            </a:r>
          </a:p>
        </p:txBody>
      </p:sp>
      <p:pic>
        <p:nvPicPr>
          <p:cNvPr id="4" name="Picture 3" descr="A statue of liberty holding an ice cream cone&#10;&#10;Description automatically generated">
            <a:extLst>
              <a:ext uri="{FF2B5EF4-FFF2-40B4-BE49-F238E27FC236}">
                <a16:creationId xmlns:a16="http://schemas.microsoft.com/office/drawing/2014/main" id="{ABB077F4-1F7E-4DA2-830B-69D60366FF57}"/>
              </a:ext>
            </a:extLst>
          </p:cNvPr>
          <p:cNvPicPr>
            <a:picLocks noChangeAspect="1"/>
          </p:cNvPicPr>
          <p:nvPr/>
        </p:nvPicPr>
        <p:blipFill rotWithShape="1">
          <a:blip r:embed="rId2"/>
          <a:srcRect t="31125" b="15395"/>
          <a:stretch/>
        </p:blipFill>
        <p:spPr>
          <a:xfrm>
            <a:off x="4502428" y="2139280"/>
            <a:ext cx="7225748" cy="2579440"/>
          </a:xfrm>
          <a:prstGeom prst="rect">
            <a:avLst/>
          </a:prstGeom>
          <a:noFill/>
        </p:spPr>
      </p:pic>
    </p:spTree>
    <p:extLst>
      <p:ext uri="{BB962C8B-B14F-4D97-AF65-F5344CB8AC3E}">
        <p14:creationId xmlns:p14="http://schemas.microsoft.com/office/powerpoint/2010/main" val="5212175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31475-B289-4E9E-AF2C-A00183EB4B6A}"/>
              </a:ext>
            </a:extLst>
          </p:cNvPr>
          <p:cNvSpPr>
            <a:spLocks noGrp="1"/>
          </p:cNvSpPr>
          <p:nvPr>
            <p:ph type="title"/>
          </p:nvPr>
        </p:nvSpPr>
        <p:spPr>
          <a:xfrm>
            <a:off x="2783632" y="188640"/>
            <a:ext cx="7956222" cy="1325563"/>
          </a:xfrm>
        </p:spPr>
        <p:txBody>
          <a:bodyPr anchor="ctr">
            <a:normAutofit/>
          </a:bodyPr>
          <a:lstStyle/>
          <a:p>
            <a:r>
              <a:rPr lang="en-GB" sz="4000" b="1" dirty="0"/>
              <a:t>Postmodernism / Postmodernity </a:t>
            </a:r>
          </a:p>
        </p:txBody>
      </p:sp>
      <p:sp>
        <p:nvSpPr>
          <p:cNvPr id="3" name="Content Placeholder 2">
            <a:extLst>
              <a:ext uri="{FF2B5EF4-FFF2-40B4-BE49-F238E27FC236}">
                <a16:creationId xmlns:a16="http://schemas.microsoft.com/office/drawing/2014/main" id="{ED67BA26-60A2-4CAD-9CC8-E49A7AD53461}"/>
              </a:ext>
            </a:extLst>
          </p:cNvPr>
          <p:cNvSpPr>
            <a:spLocks noGrp="1"/>
          </p:cNvSpPr>
          <p:nvPr>
            <p:ph idx="1"/>
          </p:nvPr>
        </p:nvSpPr>
        <p:spPr>
          <a:xfrm>
            <a:off x="1055440" y="1514203"/>
            <a:ext cx="10536914" cy="4667250"/>
          </a:xfrm>
        </p:spPr>
        <p:txBody>
          <a:bodyPr>
            <a:normAutofit lnSpcReduction="10000"/>
          </a:bodyPr>
          <a:lstStyle/>
          <a:p>
            <a:pPr lvl="0"/>
            <a:r>
              <a:rPr lang="en-GB" dirty="0"/>
              <a:t>Modernist concept of “truth” has gone</a:t>
            </a:r>
          </a:p>
          <a:p>
            <a:pPr lvl="0"/>
            <a:r>
              <a:rPr lang="en-GB" dirty="0"/>
              <a:t>Modernism: Same universal goals and same access to justice</a:t>
            </a:r>
          </a:p>
          <a:p>
            <a:pPr lvl="0"/>
            <a:r>
              <a:rPr lang="en-GB" dirty="0"/>
              <a:t>Postmodernism: Multiple pathways and wealth of diversity in society </a:t>
            </a:r>
          </a:p>
          <a:p>
            <a:pPr lvl="0"/>
            <a:r>
              <a:rPr lang="en-GB" dirty="0"/>
              <a:t>There is no one “truth”</a:t>
            </a:r>
          </a:p>
          <a:p>
            <a:pPr lvl="0"/>
            <a:r>
              <a:rPr lang="en-GB" dirty="0"/>
              <a:t>Sceptical of those who say they know the “truth”</a:t>
            </a:r>
          </a:p>
          <a:p>
            <a:pPr lvl="0"/>
            <a:r>
              <a:rPr lang="en-GB" dirty="0"/>
              <a:t>Postmodern sociologists and theorists often challenge authority and power</a:t>
            </a:r>
          </a:p>
          <a:p>
            <a:r>
              <a:rPr lang="en-GB" dirty="0"/>
              <a:t>Postmodern sociological approaches to health emphasize the complexity and subjectivity of health experiences, challenging traditional biomedical models.</a:t>
            </a:r>
          </a:p>
        </p:txBody>
      </p:sp>
    </p:spTree>
    <p:extLst>
      <p:ext uri="{BB962C8B-B14F-4D97-AF65-F5344CB8AC3E}">
        <p14:creationId xmlns:p14="http://schemas.microsoft.com/office/powerpoint/2010/main" val="144350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31475-B289-4E9E-AF2C-A00183EB4B6A}"/>
              </a:ext>
            </a:extLst>
          </p:cNvPr>
          <p:cNvSpPr>
            <a:spLocks noGrp="1"/>
          </p:cNvSpPr>
          <p:nvPr>
            <p:ph type="title"/>
          </p:nvPr>
        </p:nvSpPr>
        <p:spPr>
          <a:xfrm>
            <a:off x="2207568" y="188641"/>
            <a:ext cx="7956222" cy="1008112"/>
          </a:xfrm>
        </p:spPr>
        <p:txBody>
          <a:bodyPr anchor="ctr">
            <a:normAutofit/>
          </a:bodyPr>
          <a:lstStyle/>
          <a:p>
            <a:pPr algn="ctr"/>
            <a:r>
              <a:rPr lang="en-GB" sz="4000" b="1" dirty="0"/>
              <a:t>Health as a Social Construction</a:t>
            </a:r>
          </a:p>
        </p:txBody>
      </p:sp>
      <p:sp>
        <p:nvSpPr>
          <p:cNvPr id="3" name="Content Placeholder 2">
            <a:extLst>
              <a:ext uri="{FF2B5EF4-FFF2-40B4-BE49-F238E27FC236}">
                <a16:creationId xmlns:a16="http://schemas.microsoft.com/office/drawing/2014/main" id="{ED67BA26-60A2-4CAD-9CC8-E49A7AD53461}"/>
              </a:ext>
            </a:extLst>
          </p:cNvPr>
          <p:cNvSpPr>
            <a:spLocks noGrp="1"/>
          </p:cNvSpPr>
          <p:nvPr>
            <p:ph idx="1"/>
          </p:nvPr>
        </p:nvSpPr>
        <p:spPr>
          <a:xfrm>
            <a:off x="917222" y="1340768"/>
            <a:ext cx="10536914" cy="4667250"/>
          </a:xfrm>
        </p:spPr>
        <p:txBody>
          <a:bodyPr>
            <a:noAutofit/>
          </a:bodyPr>
          <a:lstStyle/>
          <a:p>
            <a:pPr lvl="0">
              <a:lnSpc>
                <a:spcPct val="120000"/>
              </a:lnSpc>
              <a:spcBef>
                <a:spcPts val="600"/>
              </a:spcBef>
              <a:spcAft>
                <a:spcPts val="600"/>
              </a:spcAft>
            </a:pPr>
            <a:r>
              <a:rPr lang="en-GB" sz="2200" dirty="0"/>
              <a:t>Postmodernists argue that health and illness are not just biological conditions but are also shaped by cultural, social, and political contexts. i.e. they are a </a:t>
            </a:r>
            <a:r>
              <a:rPr lang="en-GB" sz="2200" b="1" dirty="0"/>
              <a:t>social construction</a:t>
            </a:r>
            <a:endParaRPr lang="en-GB" sz="2200" dirty="0"/>
          </a:p>
          <a:p>
            <a:pPr lvl="0">
              <a:lnSpc>
                <a:spcPct val="120000"/>
              </a:lnSpc>
              <a:spcBef>
                <a:spcPts val="600"/>
              </a:spcBef>
              <a:spcAft>
                <a:spcPts val="600"/>
              </a:spcAft>
            </a:pPr>
            <a:r>
              <a:rPr lang="en-GB" sz="2200" dirty="0"/>
              <a:t>This means that what is considered “healthy” or “ill” can vary significantly across different societies and historical periods.</a:t>
            </a:r>
          </a:p>
          <a:p>
            <a:pPr lvl="0">
              <a:lnSpc>
                <a:spcPct val="120000"/>
              </a:lnSpc>
              <a:spcBef>
                <a:spcPts val="600"/>
              </a:spcBef>
              <a:spcAft>
                <a:spcPts val="600"/>
              </a:spcAft>
            </a:pPr>
            <a:r>
              <a:rPr lang="en-GB" sz="2200" dirty="0"/>
              <a:t>Postmodern sociologists are keen to explore how individuals experience illness and how their social interactions and cultural background influence this experience. </a:t>
            </a:r>
          </a:p>
          <a:p>
            <a:pPr lvl="0">
              <a:lnSpc>
                <a:spcPct val="120000"/>
              </a:lnSpc>
              <a:spcBef>
                <a:spcPts val="600"/>
              </a:spcBef>
              <a:spcAft>
                <a:spcPts val="600"/>
              </a:spcAft>
            </a:pPr>
            <a:r>
              <a:rPr lang="en-GB" sz="2200" dirty="0"/>
              <a:t>For instance, the way people manage and talk about their illness can vary widely depending on their social context</a:t>
            </a:r>
          </a:p>
          <a:p>
            <a:pPr lvl="0">
              <a:lnSpc>
                <a:spcPct val="120000"/>
              </a:lnSpc>
              <a:spcBef>
                <a:spcPts val="600"/>
              </a:spcBef>
              <a:spcAft>
                <a:spcPts val="600"/>
              </a:spcAft>
            </a:pPr>
            <a:r>
              <a:rPr lang="en-GB" sz="2200" dirty="0"/>
              <a:t>Price </a:t>
            </a:r>
            <a:r>
              <a:rPr lang="en-GB" sz="2200" i="1" dirty="0"/>
              <a:t>et al</a:t>
            </a:r>
            <a:r>
              <a:rPr lang="en-GB" sz="2200" dirty="0"/>
              <a:t> (2021) argue that this approach ‘offers a means of questioning the dominant health models embedded throughout all levels of the U.S. healthcare system’, for example in the case of transgendered people.</a:t>
            </a:r>
          </a:p>
        </p:txBody>
      </p:sp>
    </p:spTree>
    <p:extLst>
      <p:ext uri="{BB962C8B-B14F-4D97-AF65-F5344CB8AC3E}">
        <p14:creationId xmlns:p14="http://schemas.microsoft.com/office/powerpoint/2010/main" val="3233556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31475-B289-4E9E-AF2C-A00183EB4B6A}"/>
              </a:ext>
            </a:extLst>
          </p:cNvPr>
          <p:cNvSpPr>
            <a:spLocks noGrp="1"/>
          </p:cNvSpPr>
          <p:nvPr>
            <p:ph type="title"/>
          </p:nvPr>
        </p:nvSpPr>
        <p:spPr>
          <a:xfrm>
            <a:off x="3564124" y="8888"/>
            <a:ext cx="7956222" cy="1008112"/>
          </a:xfrm>
        </p:spPr>
        <p:txBody>
          <a:bodyPr anchor="ctr">
            <a:normAutofit/>
          </a:bodyPr>
          <a:lstStyle/>
          <a:p>
            <a:r>
              <a:rPr lang="en-GB" sz="4000" b="1" dirty="0"/>
              <a:t>Fragmentation of identities</a:t>
            </a:r>
          </a:p>
        </p:txBody>
      </p:sp>
      <p:sp>
        <p:nvSpPr>
          <p:cNvPr id="6" name="Title 1">
            <a:extLst>
              <a:ext uri="{FF2B5EF4-FFF2-40B4-BE49-F238E27FC236}">
                <a16:creationId xmlns:a16="http://schemas.microsoft.com/office/drawing/2014/main" id="{4B53A69E-A72A-44B3-3220-FF522FFA2D43}"/>
              </a:ext>
            </a:extLst>
          </p:cNvPr>
          <p:cNvSpPr txBox="1">
            <a:spLocks/>
          </p:cNvSpPr>
          <p:nvPr/>
        </p:nvSpPr>
        <p:spPr>
          <a:xfrm>
            <a:off x="2341240" y="869971"/>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Bauman’s Liquid Modernity Theory</a:t>
            </a:r>
          </a:p>
        </p:txBody>
      </p:sp>
      <p:sp>
        <p:nvSpPr>
          <p:cNvPr id="7" name="TextBox 6">
            <a:extLst>
              <a:ext uri="{FF2B5EF4-FFF2-40B4-BE49-F238E27FC236}">
                <a16:creationId xmlns:a16="http://schemas.microsoft.com/office/drawing/2014/main" id="{47861322-D747-5F4A-A18E-49D3DC95DE32}"/>
              </a:ext>
            </a:extLst>
          </p:cNvPr>
          <p:cNvSpPr txBox="1"/>
          <p:nvPr/>
        </p:nvSpPr>
        <p:spPr>
          <a:xfrm>
            <a:off x="983432" y="2220130"/>
            <a:ext cx="10811544" cy="415498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In the past the relationship between the individual and society was relatively straightforward</a:t>
            </a:r>
          </a:p>
          <a:p>
            <a:pPr marL="457200" indent="-457200">
              <a:spcBef>
                <a:spcPts val="600"/>
              </a:spcBef>
              <a:spcAft>
                <a:spcPts val="600"/>
              </a:spcAft>
              <a:buFont typeface="Arial" panose="020B0604020202020204" pitchFamily="34" charset="0"/>
              <a:buChar char="•"/>
            </a:pPr>
            <a:r>
              <a:rPr lang="en-GB" sz="2800" dirty="0"/>
              <a:t>The individual often lived, worked and socialised in one geographically defined community</a:t>
            </a:r>
          </a:p>
          <a:p>
            <a:pPr marL="457200" indent="-457200">
              <a:spcBef>
                <a:spcPts val="600"/>
              </a:spcBef>
              <a:spcAft>
                <a:spcPts val="600"/>
              </a:spcAft>
              <a:buFont typeface="Arial" panose="020B0604020202020204" pitchFamily="34" charset="0"/>
              <a:buChar char="•"/>
            </a:pPr>
            <a:r>
              <a:rPr lang="en-GB" sz="2800" dirty="0"/>
              <a:t>Although individuals could move ‘community’ (geographic and social mobility) the community was contiguous</a:t>
            </a:r>
          </a:p>
          <a:p>
            <a:pPr marL="457200" indent="-457200">
              <a:spcBef>
                <a:spcPts val="600"/>
              </a:spcBef>
              <a:spcAft>
                <a:spcPts val="600"/>
              </a:spcAft>
              <a:buFont typeface="Arial" panose="020B0604020202020204" pitchFamily="34" charset="0"/>
              <a:buChar char="•"/>
            </a:pPr>
            <a:r>
              <a:rPr lang="en-GB" sz="2800" dirty="0"/>
              <a:t>In the post-modern world the situation is more…….</a:t>
            </a:r>
          </a:p>
          <a:p>
            <a:pPr algn="r">
              <a:spcBef>
                <a:spcPts val="600"/>
              </a:spcBef>
              <a:spcAft>
                <a:spcPts val="600"/>
              </a:spcAft>
            </a:pPr>
            <a:r>
              <a:rPr lang="en-GB" sz="2800" b="1" dirty="0"/>
              <a:t>complex!</a:t>
            </a:r>
          </a:p>
        </p:txBody>
      </p:sp>
      <p:sp>
        <p:nvSpPr>
          <p:cNvPr id="8" name="TextBox 7">
            <a:extLst>
              <a:ext uri="{FF2B5EF4-FFF2-40B4-BE49-F238E27FC236}">
                <a16:creationId xmlns:a16="http://schemas.microsoft.com/office/drawing/2014/main" id="{6BD7E68F-951F-87B5-460F-3D0CF9186BC8}"/>
              </a:ext>
            </a:extLst>
          </p:cNvPr>
          <p:cNvSpPr txBox="1"/>
          <p:nvPr/>
        </p:nvSpPr>
        <p:spPr>
          <a:xfrm>
            <a:off x="7032104" y="6237312"/>
            <a:ext cx="3312368" cy="414054"/>
          </a:xfrm>
          <a:prstGeom prst="rect">
            <a:avLst/>
          </a:prstGeom>
          <a:noFill/>
        </p:spPr>
        <p:txBody>
          <a:bodyPr wrap="square" rtlCol="0">
            <a:spAutoFit/>
          </a:bodyPr>
          <a:lstStyle/>
          <a:p>
            <a:pPr algn="r"/>
            <a:r>
              <a:rPr lang="en-GB" sz="2000" dirty="0"/>
              <a:t>(Bauman, 2000)</a:t>
            </a:r>
          </a:p>
        </p:txBody>
      </p:sp>
    </p:spTree>
    <p:extLst>
      <p:ext uri="{BB962C8B-B14F-4D97-AF65-F5344CB8AC3E}">
        <p14:creationId xmlns:p14="http://schemas.microsoft.com/office/powerpoint/2010/main" val="2448081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31475-B289-4E9E-AF2C-A00183EB4B6A}"/>
              </a:ext>
            </a:extLst>
          </p:cNvPr>
          <p:cNvSpPr>
            <a:spLocks noGrp="1"/>
          </p:cNvSpPr>
          <p:nvPr>
            <p:ph type="title"/>
          </p:nvPr>
        </p:nvSpPr>
        <p:spPr>
          <a:xfrm>
            <a:off x="3564124" y="8888"/>
            <a:ext cx="7956222" cy="1008112"/>
          </a:xfrm>
        </p:spPr>
        <p:txBody>
          <a:bodyPr anchor="ctr">
            <a:normAutofit/>
          </a:bodyPr>
          <a:lstStyle/>
          <a:p>
            <a:r>
              <a:rPr lang="en-GB" sz="4000" b="1" dirty="0"/>
              <a:t>Fragmentation of identities</a:t>
            </a:r>
          </a:p>
        </p:txBody>
      </p:sp>
      <p:sp>
        <p:nvSpPr>
          <p:cNvPr id="6" name="Title 1">
            <a:extLst>
              <a:ext uri="{FF2B5EF4-FFF2-40B4-BE49-F238E27FC236}">
                <a16:creationId xmlns:a16="http://schemas.microsoft.com/office/drawing/2014/main" id="{4B53A69E-A72A-44B3-3220-FF522FFA2D43}"/>
              </a:ext>
            </a:extLst>
          </p:cNvPr>
          <p:cNvSpPr txBox="1">
            <a:spLocks/>
          </p:cNvSpPr>
          <p:nvPr/>
        </p:nvSpPr>
        <p:spPr>
          <a:xfrm>
            <a:off x="2341240" y="869971"/>
            <a:ext cx="8229600" cy="77809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Bauman’s Liquid Modernity Theory</a:t>
            </a:r>
          </a:p>
        </p:txBody>
      </p:sp>
      <p:sp>
        <p:nvSpPr>
          <p:cNvPr id="3" name="TextBox 2">
            <a:extLst>
              <a:ext uri="{FF2B5EF4-FFF2-40B4-BE49-F238E27FC236}">
                <a16:creationId xmlns:a16="http://schemas.microsoft.com/office/drawing/2014/main" id="{FABC4B7B-B7C5-03E1-1CB1-A85249BA115F}"/>
              </a:ext>
            </a:extLst>
          </p:cNvPr>
          <p:cNvSpPr txBox="1"/>
          <p:nvPr/>
        </p:nvSpPr>
        <p:spPr>
          <a:xfrm>
            <a:off x="747391" y="1772816"/>
            <a:ext cx="10801200" cy="4585871"/>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200" dirty="0"/>
              <a:t>We are now subject to multiple and often conflicting social influences</a:t>
            </a:r>
          </a:p>
          <a:p>
            <a:pPr marL="457200" indent="-457200">
              <a:spcBef>
                <a:spcPts val="600"/>
              </a:spcBef>
              <a:spcAft>
                <a:spcPts val="600"/>
              </a:spcAft>
              <a:buFont typeface="Arial" panose="020B0604020202020204" pitchFamily="34" charset="0"/>
              <a:buChar char="•"/>
            </a:pPr>
            <a:r>
              <a:rPr lang="en-GB" sz="2200" dirty="0"/>
              <a:t>Including the ‘traditional’ e.g. family, peer group, work, street etc.</a:t>
            </a:r>
          </a:p>
          <a:p>
            <a:pPr marL="457200" indent="-457200">
              <a:spcBef>
                <a:spcPts val="600"/>
              </a:spcBef>
              <a:spcAft>
                <a:spcPts val="600"/>
              </a:spcAft>
              <a:buFont typeface="Arial" panose="020B0604020202020204" pitchFamily="34" charset="0"/>
              <a:buChar char="•"/>
            </a:pPr>
            <a:r>
              <a:rPr lang="en-GB" sz="2200" dirty="0"/>
              <a:t>But increasingly involving post-modern online communities, social media, targeted advertising etc.</a:t>
            </a:r>
          </a:p>
          <a:p>
            <a:pPr marL="457200" indent="-457200">
              <a:spcBef>
                <a:spcPts val="600"/>
              </a:spcBef>
              <a:spcAft>
                <a:spcPts val="600"/>
              </a:spcAft>
              <a:buFont typeface="Arial" panose="020B0604020202020204" pitchFamily="34" charset="0"/>
              <a:buChar char="•"/>
            </a:pPr>
            <a:r>
              <a:rPr lang="en-GB" sz="2200" dirty="0"/>
              <a:t>‘Indeed, in our contemporary age the relationship between the individual and society is changing because the concepts of identity, individual and individuality are becoming meaningless’ (</a:t>
            </a:r>
            <a:r>
              <a:rPr lang="en-GB" sz="2200" dirty="0" err="1"/>
              <a:t>Palese</a:t>
            </a:r>
            <a:r>
              <a:rPr lang="en-GB" sz="2200" dirty="0"/>
              <a:t>, 2013).</a:t>
            </a:r>
          </a:p>
          <a:p>
            <a:pPr marL="457200" indent="-457200">
              <a:spcBef>
                <a:spcPts val="600"/>
              </a:spcBef>
              <a:spcAft>
                <a:spcPts val="600"/>
              </a:spcAft>
              <a:buFont typeface="Arial" panose="020B0604020202020204" pitchFamily="34" charset="0"/>
              <a:buChar char="•"/>
            </a:pPr>
            <a:r>
              <a:rPr lang="en-GB" sz="2200" dirty="0"/>
              <a:t>Identity creation is no longer something that happens unconsciously through the interaction between the individual and society</a:t>
            </a:r>
          </a:p>
          <a:p>
            <a:pPr marL="457200" indent="-457200">
              <a:spcBef>
                <a:spcPts val="600"/>
              </a:spcBef>
              <a:spcAft>
                <a:spcPts val="600"/>
              </a:spcAft>
              <a:buFont typeface="Arial" panose="020B0604020202020204" pitchFamily="34" charset="0"/>
              <a:buChar char="•"/>
            </a:pPr>
            <a:r>
              <a:rPr lang="en-GB" sz="2200" dirty="0"/>
              <a:t>In terms of health this perspective highlights how individuals may experience health and illness differently based on their multiple, intersecting identities (e.g., gender, race, class).</a:t>
            </a:r>
          </a:p>
        </p:txBody>
      </p:sp>
    </p:spTree>
    <p:extLst>
      <p:ext uri="{BB962C8B-B14F-4D97-AF65-F5344CB8AC3E}">
        <p14:creationId xmlns:p14="http://schemas.microsoft.com/office/powerpoint/2010/main" val="2303696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31475-B289-4E9E-AF2C-A00183EB4B6A}"/>
              </a:ext>
            </a:extLst>
          </p:cNvPr>
          <p:cNvSpPr>
            <a:spLocks noGrp="1"/>
          </p:cNvSpPr>
          <p:nvPr>
            <p:ph type="title"/>
          </p:nvPr>
        </p:nvSpPr>
        <p:spPr>
          <a:xfrm>
            <a:off x="2783632" y="188641"/>
            <a:ext cx="7956222" cy="1008112"/>
          </a:xfrm>
        </p:spPr>
        <p:txBody>
          <a:bodyPr anchor="ctr">
            <a:normAutofit/>
          </a:bodyPr>
          <a:lstStyle/>
          <a:p>
            <a:r>
              <a:rPr lang="en-GB" sz="4000" b="1" dirty="0"/>
              <a:t>Other Postmodernist viewpoints</a:t>
            </a:r>
          </a:p>
        </p:txBody>
      </p:sp>
      <p:sp>
        <p:nvSpPr>
          <p:cNvPr id="3" name="Content Placeholder 2">
            <a:extLst>
              <a:ext uri="{FF2B5EF4-FFF2-40B4-BE49-F238E27FC236}">
                <a16:creationId xmlns:a16="http://schemas.microsoft.com/office/drawing/2014/main" id="{ED67BA26-60A2-4CAD-9CC8-E49A7AD53461}"/>
              </a:ext>
            </a:extLst>
          </p:cNvPr>
          <p:cNvSpPr>
            <a:spLocks noGrp="1"/>
          </p:cNvSpPr>
          <p:nvPr>
            <p:ph idx="1"/>
          </p:nvPr>
        </p:nvSpPr>
        <p:spPr>
          <a:xfrm>
            <a:off x="983432" y="1196753"/>
            <a:ext cx="10536914" cy="4667250"/>
          </a:xfrm>
        </p:spPr>
        <p:txBody>
          <a:bodyPr>
            <a:normAutofit fontScale="92500"/>
          </a:bodyPr>
          <a:lstStyle/>
          <a:p>
            <a:pPr lvl="0"/>
            <a:r>
              <a:rPr lang="en-GB" dirty="0"/>
              <a:t>Critique of ‘Grand Narratives’: Postmodernism rejects the idea of universal truths or grand narratives. Instead, it focuses on multiple, often conflicting perspectives. This approach can lead to a more inclusive understanding of health that considers diverse experiences and viewpoints.</a:t>
            </a:r>
          </a:p>
          <a:p>
            <a:pPr lvl="0"/>
            <a:r>
              <a:rPr lang="en-GB" dirty="0"/>
              <a:t>Empowerment and Community Action: Postmodern approaches often emphasize the importance of empowerment and community action in health. This involves recognizing the agency of individuals and communities in shaping their health outcomes and advocating for social change.</a:t>
            </a:r>
          </a:p>
          <a:p>
            <a:pPr lvl="0"/>
            <a:r>
              <a:rPr lang="en-GB" dirty="0"/>
              <a:t>These perspectives offer a more nuanced and holistic understanding of health, recognizing the interplay between biological, social, and cultural factors and can been seem to have influenced </a:t>
            </a:r>
            <a:r>
              <a:rPr lang="en-GB" b="1" dirty="0"/>
              <a:t>patient centred care </a:t>
            </a:r>
            <a:r>
              <a:rPr lang="en-GB" dirty="0"/>
              <a:t>and </a:t>
            </a:r>
            <a:r>
              <a:rPr lang="en-GB" b="1" dirty="0"/>
              <a:t>co-production in health </a:t>
            </a:r>
            <a:r>
              <a:rPr lang="en-GB" dirty="0"/>
              <a:t>that we have looked at previously</a:t>
            </a:r>
          </a:p>
        </p:txBody>
      </p:sp>
    </p:spTree>
    <p:extLst>
      <p:ext uri="{BB962C8B-B14F-4D97-AF65-F5344CB8AC3E}">
        <p14:creationId xmlns:p14="http://schemas.microsoft.com/office/powerpoint/2010/main" val="1005102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1DF18-2DA5-4748-A3DA-0BB89CE4391D}"/>
              </a:ext>
            </a:extLst>
          </p:cNvPr>
          <p:cNvSpPr>
            <a:spLocks noGrp="1"/>
          </p:cNvSpPr>
          <p:nvPr>
            <p:ph type="title"/>
          </p:nvPr>
        </p:nvSpPr>
        <p:spPr>
          <a:xfrm>
            <a:off x="3143672" y="104942"/>
            <a:ext cx="6912768" cy="1103433"/>
          </a:xfrm>
        </p:spPr>
        <p:txBody>
          <a:bodyPr vert="horz" lIns="91440" tIns="45720" rIns="91440" bIns="45720" rtlCol="0" anchor="ctr">
            <a:normAutofit/>
          </a:bodyPr>
          <a:lstStyle/>
          <a:p>
            <a:r>
              <a:rPr lang="en-US" sz="3200" b="1" kern="1200" dirty="0">
                <a:solidFill>
                  <a:schemeClr val="tx1"/>
                </a:solidFill>
                <a:latin typeface="+mj-lt"/>
                <a:ea typeface="+mj-ea"/>
                <a:cs typeface="+mj-cs"/>
              </a:rPr>
              <a:t>Deconstruction Theory (Jacques Derrida) </a:t>
            </a:r>
          </a:p>
        </p:txBody>
      </p:sp>
      <p:sp>
        <p:nvSpPr>
          <p:cNvPr id="3" name="Content Placeholder 2">
            <a:extLst>
              <a:ext uri="{FF2B5EF4-FFF2-40B4-BE49-F238E27FC236}">
                <a16:creationId xmlns:a16="http://schemas.microsoft.com/office/drawing/2014/main" id="{7A4F7FBC-B492-47A7-A9B9-91F3F946BB2E}"/>
              </a:ext>
            </a:extLst>
          </p:cNvPr>
          <p:cNvSpPr>
            <a:spLocks noGrp="1"/>
          </p:cNvSpPr>
          <p:nvPr>
            <p:ph idx="1"/>
          </p:nvPr>
        </p:nvSpPr>
        <p:spPr>
          <a:xfrm>
            <a:off x="983432" y="1311802"/>
            <a:ext cx="6480720" cy="4752528"/>
          </a:xfrm>
        </p:spPr>
        <p:txBody>
          <a:bodyPr vert="horz" lIns="91440" tIns="45720" rIns="91440" bIns="45720" rtlCol="0" anchor="t">
            <a:noAutofit/>
          </a:bodyPr>
          <a:lstStyle/>
          <a:p>
            <a:r>
              <a:rPr lang="en-US" dirty="0"/>
              <a:t>Derrida, (1930-2004) created a theory of deconstruction</a:t>
            </a:r>
          </a:p>
          <a:p>
            <a:r>
              <a:rPr lang="en-US" dirty="0"/>
              <a:t>Focused on the use of language </a:t>
            </a:r>
          </a:p>
          <a:p>
            <a:r>
              <a:rPr lang="en-US" dirty="0"/>
              <a:t>Believed our belief systems were based on binary oppositions</a:t>
            </a:r>
          </a:p>
          <a:p>
            <a:r>
              <a:rPr lang="en-US" dirty="0"/>
              <a:t>One is brought forward (superior), the other is suppressed (inferior)</a:t>
            </a:r>
          </a:p>
          <a:p>
            <a:r>
              <a:rPr lang="en-US" dirty="0"/>
              <a:t>He argued that we need to strip away the layers of meaning from concepts in order to see what they really mean</a:t>
            </a:r>
          </a:p>
          <a:p>
            <a:pPr marL="0" indent="0" algn="r">
              <a:buNone/>
            </a:pPr>
            <a:r>
              <a:rPr lang="en-US" sz="2000" dirty="0"/>
              <a:t>(Derrida, J., 1967)</a:t>
            </a:r>
          </a:p>
        </p:txBody>
      </p:sp>
      <p:grpSp>
        <p:nvGrpSpPr>
          <p:cNvPr id="7" name="Group 6">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1" name="Rectangle 10">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Table 4">
            <a:extLst>
              <a:ext uri="{FF2B5EF4-FFF2-40B4-BE49-F238E27FC236}">
                <a16:creationId xmlns:a16="http://schemas.microsoft.com/office/drawing/2014/main" id="{C8C56375-5616-4067-8B3E-25A419E09897}"/>
              </a:ext>
            </a:extLst>
          </p:cNvPr>
          <p:cNvGraphicFramePr/>
          <p:nvPr>
            <p:extLst>
              <p:ext uri="{D42A27DB-BD31-4B8C-83A1-F6EECF244321}">
                <p14:modId xmlns:p14="http://schemas.microsoft.com/office/powerpoint/2010/main" val="1586340240"/>
              </p:ext>
            </p:extLst>
          </p:nvPr>
        </p:nvGraphicFramePr>
        <p:xfrm>
          <a:off x="7680176" y="1311802"/>
          <a:ext cx="3869722" cy="5407414"/>
        </p:xfrm>
        <a:graphic>
          <a:graphicData uri="http://schemas.openxmlformats.org/drawingml/2006/table">
            <a:tbl>
              <a:tblPr firstRow="1" bandRow="1">
                <a:noFill/>
                <a:tableStyleId>{00A15C55-8517-42AA-B614-E9B94910E393}</a:tableStyleId>
              </a:tblPr>
              <a:tblGrid>
                <a:gridCol w="1934861">
                  <a:extLst>
                    <a:ext uri="{9D8B030D-6E8A-4147-A177-3AD203B41FA5}">
                      <a16:colId xmlns:a16="http://schemas.microsoft.com/office/drawing/2014/main" val="1300649733"/>
                    </a:ext>
                  </a:extLst>
                </a:gridCol>
                <a:gridCol w="1934861">
                  <a:extLst>
                    <a:ext uri="{9D8B030D-6E8A-4147-A177-3AD203B41FA5}">
                      <a16:colId xmlns:a16="http://schemas.microsoft.com/office/drawing/2014/main" val="3437350493"/>
                    </a:ext>
                  </a:extLst>
                </a:gridCol>
              </a:tblGrid>
              <a:tr h="330982">
                <a:tc gridSpan="2">
                  <a:txBody>
                    <a:bodyPr/>
                    <a:lstStyle/>
                    <a:p>
                      <a:pPr algn="ctr" fontAlgn="t">
                        <a:spcBef>
                          <a:spcPts val="0"/>
                        </a:spcBef>
                        <a:spcAft>
                          <a:spcPts val="0"/>
                        </a:spcAft>
                      </a:pPr>
                      <a:r>
                        <a:rPr lang="en-GB" sz="2000" b="0" u="none" strike="noStrike" cap="none" spc="60" dirty="0">
                          <a:solidFill>
                            <a:schemeClr val="bg1"/>
                          </a:solidFill>
                          <a:effectLst/>
                        </a:rPr>
                        <a:t>Binary Oppositions</a:t>
                      </a:r>
                      <a:endParaRPr lang="en-GB" sz="2000" b="0" i="0" u="none" strike="noStrike" cap="none" spc="60" dirty="0">
                        <a:solidFill>
                          <a:schemeClr val="bg1"/>
                        </a:solidFill>
                        <a:effectLst/>
                        <a:latin typeface="Arial" panose="020B0604020202020204" pitchFamily="34" charset="0"/>
                      </a:endParaRPr>
                    </a:p>
                  </a:txBody>
                  <a:tcPr marL="266100" marR="266100" marT="171814" marB="133051" anchor="ctr">
                    <a:lnL w="12700" cmpd="sng">
                      <a:noFill/>
                    </a:lnL>
                    <a:lnR w="12700" cmpd="sng">
                      <a:noFill/>
                    </a:lnR>
                    <a:lnT w="19050" cap="flat" cmpd="sng" algn="ctr">
                      <a:noFill/>
                      <a:prstDash val="solid"/>
                    </a:lnT>
                    <a:lnB w="38100" cmpd="sng">
                      <a:noFill/>
                    </a:lnB>
                    <a:solidFill>
                      <a:schemeClr val="accent1"/>
                    </a:solidFill>
                  </a:tcPr>
                </a:tc>
                <a:tc hMerge="1">
                  <a:txBody>
                    <a:bodyPr/>
                    <a:lstStyle/>
                    <a:p>
                      <a:endParaRPr lang="en-GB"/>
                    </a:p>
                  </a:txBody>
                  <a:tcPr/>
                </a:tc>
                <a:extLst>
                  <a:ext uri="{0D108BD9-81ED-4DB2-BD59-A6C34878D82A}">
                    <a16:rowId xmlns:a16="http://schemas.microsoft.com/office/drawing/2014/main" val="2018131941"/>
                  </a:ext>
                </a:extLst>
              </a:tr>
              <a:tr h="639098">
                <a:tc>
                  <a:txBody>
                    <a:bodyPr/>
                    <a:lstStyle/>
                    <a:p>
                      <a:pPr algn="l" fontAlgn="t">
                        <a:spcBef>
                          <a:spcPts val="0"/>
                        </a:spcBef>
                        <a:spcAft>
                          <a:spcPts val="0"/>
                        </a:spcAft>
                      </a:pPr>
                      <a:r>
                        <a:rPr lang="en-GB" sz="2000" u="none" strike="noStrike" cap="none" spc="0" dirty="0">
                          <a:solidFill>
                            <a:schemeClr val="tx1"/>
                          </a:solidFill>
                          <a:effectLst/>
                        </a:rPr>
                        <a:t>Good</a:t>
                      </a:r>
                      <a:endParaRPr lang="en-GB" sz="2000" b="0" i="0" u="none" strike="noStrike" cap="none" spc="0" dirty="0">
                        <a:solidFill>
                          <a:schemeClr val="tx1"/>
                        </a:solidFill>
                        <a:effectLst/>
                        <a:latin typeface="Arial" panose="020B0604020202020204" pitchFamily="34" charset="0"/>
                      </a:endParaRPr>
                    </a:p>
                  </a:txBody>
                  <a:tcPr marL="266100" marR="266100" marT="171814" marB="133051">
                    <a:lnL w="12700" cmpd="sng">
                      <a:noFill/>
                      <a:prstDash val="solid"/>
                    </a:lnL>
                    <a:lnR w="12700" cmpd="sng">
                      <a:noFill/>
                      <a:prstDash val="solid"/>
                    </a:lnR>
                    <a:lnT w="38100" cmpd="sng">
                      <a:noFill/>
                    </a:lnT>
                    <a:lnB w="12700" cap="flat" cmpd="sng" algn="ctr">
                      <a:noFill/>
                      <a:prstDash val="solid"/>
                    </a:lnB>
                    <a:noFill/>
                  </a:tcPr>
                </a:tc>
                <a:tc>
                  <a:txBody>
                    <a:bodyPr/>
                    <a:lstStyle/>
                    <a:p>
                      <a:pPr algn="l" fontAlgn="t">
                        <a:spcBef>
                          <a:spcPts val="0"/>
                        </a:spcBef>
                        <a:spcAft>
                          <a:spcPts val="0"/>
                        </a:spcAft>
                      </a:pPr>
                      <a:r>
                        <a:rPr lang="en-GB" sz="2000" u="none" strike="noStrike" cap="none" spc="0">
                          <a:solidFill>
                            <a:schemeClr val="tx1"/>
                          </a:solidFill>
                          <a:effectLst/>
                        </a:rPr>
                        <a:t>Evil</a:t>
                      </a:r>
                      <a:endParaRPr lang="en-GB" sz="2000" b="0" i="0" u="none" strike="noStrike" cap="none" spc="0">
                        <a:solidFill>
                          <a:schemeClr val="tx1"/>
                        </a:solidFill>
                        <a:effectLst/>
                        <a:latin typeface="Arial" panose="020B0604020202020204" pitchFamily="34" charset="0"/>
                      </a:endParaRPr>
                    </a:p>
                  </a:txBody>
                  <a:tcPr marL="266100" marR="266100" marT="171814" marB="133051">
                    <a:lnL w="12700" cmpd="sng">
                      <a:noFill/>
                      <a:prstDash val="solid"/>
                    </a:lnL>
                    <a:lnR w="12700" cmpd="sng">
                      <a:noFill/>
                      <a:prstDash val="solid"/>
                    </a:lnR>
                    <a:lnT w="38100" cmpd="sng">
                      <a:noFill/>
                    </a:lnT>
                    <a:lnB w="12700" cap="flat" cmpd="sng" algn="ctr">
                      <a:noFill/>
                      <a:prstDash val="solid"/>
                    </a:lnB>
                    <a:noFill/>
                  </a:tcPr>
                </a:tc>
                <a:extLst>
                  <a:ext uri="{0D108BD9-81ED-4DB2-BD59-A6C34878D82A}">
                    <a16:rowId xmlns:a16="http://schemas.microsoft.com/office/drawing/2014/main" val="457046909"/>
                  </a:ext>
                </a:extLst>
              </a:tr>
              <a:tr h="639098">
                <a:tc>
                  <a:txBody>
                    <a:bodyPr/>
                    <a:lstStyle/>
                    <a:p>
                      <a:pPr algn="l" fontAlgn="t">
                        <a:spcBef>
                          <a:spcPts val="0"/>
                        </a:spcBef>
                        <a:spcAft>
                          <a:spcPts val="0"/>
                        </a:spcAft>
                      </a:pPr>
                      <a:r>
                        <a:rPr lang="en-GB" sz="2000" u="none" strike="noStrike" cap="none" spc="0" dirty="0">
                          <a:solidFill>
                            <a:schemeClr val="tx1"/>
                          </a:solidFill>
                          <a:effectLst/>
                        </a:rPr>
                        <a:t>Man</a:t>
                      </a:r>
                      <a:endParaRPr lang="en-GB" sz="2000" b="0" i="0" u="none" strike="noStrike" cap="none" spc="0" dirty="0">
                        <a:solidFill>
                          <a:schemeClr val="tx1"/>
                        </a:solidFill>
                        <a:effectLst/>
                        <a:latin typeface="Arial" panose="020B0604020202020204" pitchFamily="34" charset="0"/>
                      </a:endParaRPr>
                    </a:p>
                  </a:txBody>
                  <a:tcPr marL="266100" marR="266100" marT="171814" marB="133051">
                    <a:lnL w="12700" cmpd="sng">
                      <a:noFill/>
                      <a:prstDash val="solid"/>
                    </a:lnL>
                    <a:lnR w="12700" cmpd="sng">
                      <a:noFill/>
                      <a:prstDash val="solid"/>
                    </a:lnR>
                    <a:lnT w="12700" cap="flat" cmpd="sng" algn="ctr">
                      <a:noFill/>
                      <a:prstDash val="solid"/>
                    </a:lnT>
                    <a:lnB w="12700" cmpd="sng">
                      <a:noFill/>
                      <a:prstDash val="solid"/>
                    </a:lnB>
                    <a:noFill/>
                  </a:tcPr>
                </a:tc>
                <a:tc>
                  <a:txBody>
                    <a:bodyPr/>
                    <a:lstStyle/>
                    <a:p>
                      <a:pPr algn="l" fontAlgn="t">
                        <a:spcBef>
                          <a:spcPts val="0"/>
                        </a:spcBef>
                        <a:spcAft>
                          <a:spcPts val="0"/>
                        </a:spcAft>
                      </a:pPr>
                      <a:r>
                        <a:rPr lang="en-GB" sz="2000" u="none" strike="noStrike" cap="none" spc="0">
                          <a:solidFill>
                            <a:schemeClr val="tx1"/>
                          </a:solidFill>
                          <a:effectLst/>
                        </a:rPr>
                        <a:t>Woman</a:t>
                      </a:r>
                      <a:endParaRPr lang="en-GB" sz="2000" b="0" i="0" u="none" strike="noStrike" cap="none" spc="0">
                        <a:solidFill>
                          <a:schemeClr val="tx1"/>
                        </a:solidFill>
                        <a:effectLst/>
                        <a:latin typeface="Arial" panose="020B0604020202020204" pitchFamily="34" charset="0"/>
                      </a:endParaRPr>
                    </a:p>
                  </a:txBody>
                  <a:tcPr marL="266100" marR="266100" marT="171814" marB="133051">
                    <a:lnL w="12700" cmpd="sng">
                      <a:noFill/>
                      <a:prstDash val="solid"/>
                    </a:lnL>
                    <a:lnR w="12700" cmpd="sng">
                      <a:noFill/>
                      <a:prstDash val="solid"/>
                    </a:lnR>
                    <a:lnT w="12700" cap="flat" cmpd="sng" algn="ctr">
                      <a:noFill/>
                      <a:prstDash val="solid"/>
                    </a:lnT>
                    <a:lnB w="12700" cmpd="sng">
                      <a:noFill/>
                      <a:prstDash val="solid"/>
                    </a:lnB>
                    <a:noFill/>
                  </a:tcPr>
                </a:tc>
                <a:extLst>
                  <a:ext uri="{0D108BD9-81ED-4DB2-BD59-A6C34878D82A}">
                    <a16:rowId xmlns:a16="http://schemas.microsoft.com/office/drawing/2014/main" val="2091701804"/>
                  </a:ext>
                </a:extLst>
              </a:tr>
              <a:tr h="639098">
                <a:tc>
                  <a:txBody>
                    <a:bodyPr/>
                    <a:lstStyle/>
                    <a:p>
                      <a:pPr algn="l" fontAlgn="t">
                        <a:spcBef>
                          <a:spcPts val="0"/>
                        </a:spcBef>
                        <a:spcAft>
                          <a:spcPts val="0"/>
                        </a:spcAft>
                      </a:pPr>
                      <a:r>
                        <a:rPr lang="en-GB" sz="2000" u="none" strike="noStrike" cap="none" spc="0" dirty="0">
                          <a:solidFill>
                            <a:schemeClr val="tx1"/>
                          </a:solidFill>
                          <a:effectLst/>
                        </a:rPr>
                        <a:t>Rich</a:t>
                      </a:r>
                      <a:endParaRPr lang="en-GB" sz="2000" b="0" i="0" u="none" strike="noStrike" cap="none" spc="0" dirty="0">
                        <a:solidFill>
                          <a:schemeClr val="tx1"/>
                        </a:solidFill>
                        <a:effectLst/>
                        <a:latin typeface="Arial" panose="020B0604020202020204" pitchFamily="34" charset="0"/>
                      </a:endParaRPr>
                    </a:p>
                  </a:txBody>
                  <a:tcPr marL="266100" marR="266100" marT="171814" marB="133051">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lgn="l" fontAlgn="t">
                        <a:spcBef>
                          <a:spcPts val="0"/>
                        </a:spcBef>
                        <a:spcAft>
                          <a:spcPts val="0"/>
                        </a:spcAft>
                      </a:pPr>
                      <a:r>
                        <a:rPr lang="en-GB" sz="2000" u="none" strike="noStrike" cap="none" spc="0">
                          <a:solidFill>
                            <a:schemeClr val="tx1"/>
                          </a:solidFill>
                          <a:effectLst/>
                        </a:rPr>
                        <a:t>Poor</a:t>
                      </a:r>
                      <a:endParaRPr lang="en-GB" sz="2000" b="0" i="0" u="none" strike="noStrike" cap="none" spc="0">
                        <a:solidFill>
                          <a:schemeClr val="tx1"/>
                        </a:solidFill>
                        <a:effectLst/>
                        <a:latin typeface="Arial" panose="020B0604020202020204" pitchFamily="34" charset="0"/>
                      </a:endParaRPr>
                    </a:p>
                  </a:txBody>
                  <a:tcPr marL="266100" marR="266100" marT="171814" marB="133051">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375474300"/>
                  </a:ext>
                </a:extLst>
              </a:tr>
              <a:tr h="639098">
                <a:tc>
                  <a:txBody>
                    <a:bodyPr/>
                    <a:lstStyle/>
                    <a:p>
                      <a:pPr algn="l" fontAlgn="t">
                        <a:spcBef>
                          <a:spcPts val="0"/>
                        </a:spcBef>
                        <a:spcAft>
                          <a:spcPts val="0"/>
                        </a:spcAft>
                      </a:pPr>
                      <a:r>
                        <a:rPr lang="en-GB" sz="2000" u="none" strike="noStrike" cap="none" spc="0" dirty="0">
                          <a:solidFill>
                            <a:schemeClr val="tx1"/>
                          </a:solidFill>
                          <a:effectLst/>
                        </a:rPr>
                        <a:t>Beautiful</a:t>
                      </a:r>
                      <a:endParaRPr lang="en-GB" sz="2000" b="0" i="0" u="none" strike="noStrike" cap="none" spc="0" dirty="0">
                        <a:solidFill>
                          <a:schemeClr val="tx1"/>
                        </a:solidFill>
                        <a:effectLst/>
                        <a:latin typeface="Arial" panose="020B0604020202020204" pitchFamily="34" charset="0"/>
                      </a:endParaRPr>
                    </a:p>
                  </a:txBody>
                  <a:tcPr marL="266100" marR="266100" marT="171814" marB="133051">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lgn="l" fontAlgn="t">
                        <a:spcBef>
                          <a:spcPts val="0"/>
                        </a:spcBef>
                        <a:spcAft>
                          <a:spcPts val="0"/>
                        </a:spcAft>
                      </a:pPr>
                      <a:r>
                        <a:rPr lang="en-GB" sz="2000" u="none" strike="noStrike" cap="none" spc="0" dirty="0">
                          <a:solidFill>
                            <a:schemeClr val="tx1"/>
                          </a:solidFill>
                          <a:effectLst/>
                        </a:rPr>
                        <a:t>Ugly</a:t>
                      </a:r>
                      <a:endParaRPr lang="en-GB" sz="2000" b="0" i="0" u="none" strike="noStrike" cap="none" spc="0" dirty="0">
                        <a:solidFill>
                          <a:schemeClr val="tx1"/>
                        </a:solidFill>
                        <a:effectLst/>
                        <a:latin typeface="Arial" panose="020B0604020202020204" pitchFamily="34" charset="0"/>
                      </a:endParaRPr>
                    </a:p>
                  </a:txBody>
                  <a:tcPr marL="266100" marR="266100" marT="171814" marB="133051">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1761203237"/>
                  </a:ext>
                </a:extLst>
              </a:tr>
              <a:tr h="639098">
                <a:tc>
                  <a:txBody>
                    <a:bodyPr/>
                    <a:lstStyle/>
                    <a:p>
                      <a:pPr algn="l" fontAlgn="t">
                        <a:spcBef>
                          <a:spcPts val="0"/>
                        </a:spcBef>
                        <a:spcAft>
                          <a:spcPts val="0"/>
                        </a:spcAft>
                      </a:pPr>
                      <a:r>
                        <a:rPr lang="en-GB" sz="2000" u="none" strike="noStrike" cap="none" spc="0" dirty="0">
                          <a:solidFill>
                            <a:schemeClr val="tx1"/>
                          </a:solidFill>
                          <a:effectLst/>
                        </a:rPr>
                        <a:t>Strong</a:t>
                      </a:r>
                      <a:endParaRPr lang="en-GB" sz="2000" b="0" i="0" u="none" strike="noStrike" cap="none" spc="0" dirty="0">
                        <a:solidFill>
                          <a:schemeClr val="tx1"/>
                        </a:solidFill>
                        <a:effectLst/>
                        <a:latin typeface="Arial" panose="020B0604020202020204" pitchFamily="34" charset="0"/>
                      </a:endParaRPr>
                    </a:p>
                  </a:txBody>
                  <a:tcPr marL="266100" marR="266100" marT="171814" marB="133051">
                    <a:lnL w="12700" cmpd="sng">
                      <a:noFill/>
                      <a:prstDash val="solid"/>
                    </a:lnL>
                    <a:lnR w="12700" cmpd="sng">
                      <a:noFill/>
                      <a:prstDash val="solid"/>
                    </a:lnR>
                    <a:lnT w="12700" cap="flat" cmpd="sng" algn="ctr">
                      <a:noFill/>
                      <a:prstDash val="solid"/>
                    </a:lnT>
                    <a:lnB w="12700" cmpd="sng">
                      <a:noFill/>
                      <a:prstDash val="solid"/>
                    </a:lnB>
                    <a:noFill/>
                  </a:tcPr>
                </a:tc>
                <a:tc>
                  <a:txBody>
                    <a:bodyPr/>
                    <a:lstStyle/>
                    <a:p>
                      <a:pPr algn="l" fontAlgn="t">
                        <a:spcBef>
                          <a:spcPts val="0"/>
                        </a:spcBef>
                        <a:spcAft>
                          <a:spcPts val="0"/>
                        </a:spcAft>
                      </a:pPr>
                      <a:r>
                        <a:rPr lang="en-GB" sz="2000" u="none" strike="noStrike" cap="none" spc="0" dirty="0">
                          <a:solidFill>
                            <a:schemeClr val="tx1"/>
                          </a:solidFill>
                          <a:effectLst/>
                        </a:rPr>
                        <a:t>Weak</a:t>
                      </a:r>
                      <a:endParaRPr lang="en-GB" sz="2000" b="0" i="0" u="none" strike="noStrike" cap="none" spc="0" dirty="0">
                        <a:solidFill>
                          <a:schemeClr val="tx1"/>
                        </a:solidFill>
                        <a:effectLst/>
                        <a:latin typeface="Arial" panose="020B0604020202020204" pitchFamily="34" charset="0"/>
                      </a:endParaRPr>
                    </a:p>
                  </a:txBody>
                  <a:tcPr marL="266100" marR="266100" marT="171814" marB="133051">
                    <a:lnL w="12700" cmpd="sng">
                      <a:noFill/>
                      <a:prstDash val="solid"/>
                    </a:lnL>
                    <a:lnR w="12700" cmpd="sng">
                      <a:noFill/>
                      <a:prstDash val="solid"/>
                    </a:lnR>
                    <a:lnT w="12700" cap="flat" cmpd="sng" algn="ctr">
                      <a:noFill/>
                      <a:prstDash val="solid"/>
                    </a:lnT>
                    <a:lnB w="12700" cmpd="sng">
                      <a:noFill/>
                      <a:prstDash val="solid"/>
                    </a:lnB>
                    <a:noFill/>
                  </a:tcPr>
                </a:tc>
                <a:extLst>
                  <a:ext uri="{0D108BD9-81ED-4DB2-BD59-A6C34878D82A}">
                    <a16:rowId xmlns:a16="http://schemas.microsoft.com/office/drawing/2014/main" val="1183476424"/>
                  </a:ext>
                </a:extLst>
              </a:tr>
              <a:tr h="639098">
                <a:tc>
                  <a:txBody>
                    <a:bodyPr/>
                    <a:lstStyle/>
                    <a:p>
                      <a:pPr algn="l" fontAlgn="t">
                        <a:spcBef>
                          <a:spcPts val="0"/>
                        </a:spcBef>
                        <a:spcAft>
                          <a:spcPts val="0"/>
                        </a:spcAft>
                      </a:pPr>
                      <a:r>
                        <a:rPr lang="en-GB" sz="2000" b="1" i="0" u="none" strike="noStrike" cap="none" spc="0" dirty="0">
                          <a:solidFill>
                            <a:schemeClr val="tx1"/>
                          </a:solidFill>
                          <a:effectLst/>
                          <a:latin typeface="Arial" panose="020B0604020202020204" pitchFamily="34" charset="0"/>
                        </a:rPr>
                        <a:t>Well</a:t>
                      </a:r>
                    </a:p>
                  </a:txBody>
                  <a:tcPr marL="266100" marR="266100" marT="171814" marB="133051">
                    <a:lnL w="12700" cmpd="sng">
                      <a:noFill/>
                      <a:prstDash val="solid"/>
                    </a:lnL>
                    <a:lnR w="12700" cmpd="sng">
                      <a:noFill/>
                      <a:prstDash val="solid"/>
                    </a:lnR>
                    <a:lnT w="12700" cap="flat" cmpd="sng" algn="ctr">
                      <a:noFill/>
                      <a:prstDash val="solid"/>
                    </a:lnT>
                    <a:lnB w="12700" cmpd="sng">
                      <a:noFill/>
                      <a:prstDash val="solid"/>
                    </a:lnB>
                    <a:noFill/>
                  </a:tcPr>
                </a:tc>
                <a:tc>
                  <a:txBody>
                    <a:bodyPr/>
                    <a:lstStyle/>
                    <a:p>
                      <a:pPr algn="l" fontAlgn="t">
                        <a:spcBef>
                          <a:spcPts val="0"/>
                        </a:spcBef>
                        <a:spcAft>
                          <a:spcPts val="0"/>
                        </a:spcAft>
                      </a:pPr>
                      <a:r>
                        <a:rPr lang="en-GB" sz="2000" b="1" i="0" u="none" strike="noStrike" cap="none" spc="0" dirty="0">
                          <a:solidFill>
                            <a:schemeClr val="tx1"/>
                          </a:solidFill>
                          <a:effectLst/>
                          <a:latin typeface="Arial" panose="020B0604020202020204" pitchFamily="34" charset="0"/>
                        </a:rPr>
                        <a:t>Sick</a:t>
                      </a:r>
                    </a:p>
                  </a:txBody>
                  <a:tcPr marL="266100" marR="266100" marT="171814" marB="133051">
                    <a:lnL w="12700" cmpd="sng">
                      <a:noFill/>
                      <a:prstDash val="solid"/>
                    </a:lnL>
                    <a:lnR w="12700" cmpd="sng">
                      <a:noFill/>
                      <a:prstDash val="solid"/>
                    </a:lnR>
                    <a:lnT w="12700" cap="flat" cmpd="sng" algn="ctr">
                      <a:noFill/>
                      <a:prstDash val="solid"/>
                    </a:lnT>
                    <a:lnB w="12700" cmpd="sng">
                      <a:noFill/>
                      <a:prstDash val="solid"/>
                    </a:lnB>
                    <a:noFill/>
                  </a:tcPr>
                </a:tc>
                <a:extLst>
                  <a:ext uri="{0D108BD9-81ED-4DB2-BD59-A6C34878D82A}">
                    <a16:rowId xmlns:a16="http://schemas.microsoft.com/office/drawing/2014/main" val="2612748472"/>
                  </a:ext>
                </a:extLst>
              </a:tr>
              <a:tr h="963161">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2000" b="1" u="none" strike="noStrike" cap="none" spc="0" dirty="0">
                          <a:solidFill>
                            <a:schemeClr val="tx1"/>
                          </a:solidFill>
                          <a:effectLst/>
                        </a:rPr>
                        <a:t>Abled</a:t>
                      </a:r>
                      <a:endParaRPr lang="en-GB" sz="2000" b="1" i="0" u="none" strike="noStrike" cap="none" spc="0" dirty="0">
                        <a:solidFill>
                          <a:schemeClr val="tx1"/>
                        </a:solidFill>
                        <a:effectLst/>
                        <a:latin typeface="Arial" panose="020B0604020202020204" pitchFamily="34" charset="0"/>
                      </a:endParaRPr>
                    </a:p>
                    <a:p>
                      <a:pPr algn="l" fontAlgn="t">
                        <a:spcBef>
                          <a:spcPts val="0"/>
                        </a:spcBef>
                        <a:spcAft>
                          <a:spcPts val="0"/>
                        </a:spcAft>
                      </a:pPr>
                      <a:endParaRPr lang="en-GB" sz="2000" b="1" i="0" u="none" strike="noStrike" cap="none" spc="0" dirty="0">
                        <a:solidFill>
                          <a:schemeClr val="tx1"/>
                        </a:solidFill>
                        <a:effectLst/>
                        <a:latin typeface="Arial" panose="020B0604020202020204" pitchFamily="34" charset="0"/>
                      </a:endParaRPr>
                    </a:p>
                  </a:txBody>
                  <a:tcPr marL="266100" marR="266100" marT="171814" marB="133051">
                    <a:lnL w="12700" cmpd="sng">
                      <a:noFill/>
                      <a:prstDash val="solid"/>
                    </a:lnL>
                    <a:lnR w="12700" cmpd="sng">
                      <a:noFill/>
                      <a:prstDash val="solid"/>
                    </a:lnR>
                    <a:lnT w="12700" cap="flat" cmpd="sng" algn="ctr">
                      <a:noFill/>
                      <a:prstDash val="solid"/>
                    </a:lnT>
                    <a:lnB w="12700" cmpd="sng">
                      <a:noFill/>
                      <a:prstDash val="solid"/>
                    </a:lnB>
                    <a:noFill/>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2000" b="1" u="none" strike="noStrike" cap="none" spc="0" dirty="0">
                          <a:solidFill>
                            <a:schemeClr val="tx1"/>
                          </a:solidFill>
                          <a:effectLst/>
                        </a:rPr>
                        <a:t>Disabled</a:t>
                      </a:r>
                      <a:endParaRPr lang="en-GB" sz="2000" b="1" i="0" u="none" strike="noStrike" cap="none" spc="0" dirty="0">
                        <a:solidFill>
                          <a:schemeClr val="tx1"/>
                        </a:solidFill>
                        <a:effectLst/>
                        <a:latin typeface="Arial" panose="020B0604020202020204" pitchFamily="34" charset="0"/>
                      </a:endParaRPr>
                    </a:p>
                  </a:txBody>
                  <a:tcPr marL="266100" marR="266100" marT="171814" marB="133051">
                    <a:lnL w="12700" cmpd="sng">
                      <a:noFill/>
                      <a:prstDash val="solid"/>
                    </a:lnL>
                    <a:lnR w="12700" cmpd="sng">
                      <a:noFill/>
                      <a:prstDash val="solid"/>
                    </a:lnR>
                    <a:lnT w="12700" cap="flat" cmpd="sng" algn="ctr">
                      <a:noFill/>
                      <a:prstDash val="solid"/>
                    </a:lnT>
                    <a:lnB w="12700" cmpd="sng">
                      <a:noFill/>
                      <a:prstDash val="solid"/>
                    </a:lnB>
                    <a:noFill/>
                  </a:tcPr>
                </a:tc>
                <a:extLst>
                  <a:ext uri="{0D108BD9-81ED-4DB2-BD59-A6C34878D82A}">
                    <a16:rowId xmlns:a16="http://schemas.microsoft.com/office/drawing/2014/main" val="1656822318"/>
                  </a:ext>
                </a:extLst>
              </a:tr>
            </a:tbl>
          </a:graphicData>
        </a:graphic>
      </p:graphicFrame>
    </p:spTree>
    <p:extLst>
      <p:ext uri="{BB962C8B-B14F-4D97-AF65-F5344CB8AC3E}">
        <p14:creationId xmlns:p14="http://schemas.microsoft.com/office/powerpoint/2010/main" val="3328804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1DF18-2DA5-4748-A3DA-0BB89CE4391D}"/>
              </a:ext>
            </a:extLst>
          </p:cNvPr>
          <p:cNvSpPr>
            <a:spLocks noGrp="1"/>
          </p:cNvSpPr>
          <p:nvPr>
            <p:ph type="title"/>
          </p:nvPr>
        </p:nvSpPr>
        <p:spPr>
          <a:xfrm>
            <a:off x="3143672" y="104942"/>
            <a:ext cx="6912768" cy="1103433"/>
          </a:xfrm>
        </p:spPr>
        <p:txBody>
          <a:bodyPr vert="horz" lIns="91440" tIns="45720" rIns="91440" bIns="45720" rtlCol="0" anchor="ctr">
            <a:normAutofit/>
          </a:bodyPr>
          <a:lstStyle/>
          <a:p>
            <a:r>
              <a:rPr lang="en-US" sz="3200" b="1" kern="1200" dirty="0">
                <a:solidFill>
                  <a:schemeClr val="tx1"/>
                </a:solidFill>
                <a:latin typeface="+mj-lt"/>
                <a:ea typeface="+mj-ea"/>
                <a:cs typeface="+mj-cs"/>
              </a:rPr>
              <a:t>Deconstruction Theory (Jacques Derrida) </a:t>
            </a:r>
          </a:p>
        </p:txBody>
      </p:sp>
      <p:sp>
        <p:nvSpPr>
          <p:cNvPr id="3" name="Content Placeholder 2">
            <a:extLst>
              <a:ext uri="{FF2B5EF4-FFF2-40B4-BE49-F238E27FC236}">
                <a16:creationId xmlns:a16="http://schemas.microsoft.com/office/drawing/2014/main" id="{7A4F7FBC-B492-47A7-A9B9-91F3F946BB2E}"/>
              </a:ext>
            </a:extLst>
          </p:cNvPr>
          <p:cNvSpPr>
            <a:spLocks noGrp="1"/>
          </p:cNvSpPr>
          <p:nvPr>
            <p:ph idx="1"/>
          </p:nvPr>
        </p:nvSpPr>
        <p:spPr>
          <a:xfrm>
            <a:off x="1127448" y="1412776"/>
            <a:ext cx="10513168" cy="4752528"/>
          </a:xfrm>
        </p:spPr>
        <p:txBody>
          <a:bodyPr vert="horz" lIns="91440" tIns="45720" rIns="91440" bIns="45720" rtlCol="0" anchor="t">
            <a:noAutofit/>
          </a:bodyPr>
          <a:lstStyle/>
          <a:p>
            <a:r>
              <a:rPr lang="en-US" sz="2200" dirty="0"/>
              <a:t>He argued that we need to deconstruct these oppositions to challenge the ideology behind them</a:t>
            </a:r>
          </a:p>
          <a:p>
            <a:r>
              <a:rPr lang="en-US" sz="2200" dirty="0"/>
              <a:t> Then this will ‘undermine the whole idea that binary opposition should form the basis for thinking about the world’ (</a:t>
            </a:r>
            <a:r>
              <a:rPr lang="en-US" sz="2200" dirty="0" err="1"/>
              <a:t>Haralambos</a:t>
            </a:r>
            <a:r>
              <a:rPr lang="en-US" sz="2200" dirty="0"/>
              <a:t> and Holborn, 2013, p. 123)</a:t>
            </a:r>
          </a:p>
          <a:p>
            <a:r>
              <a:rPr lang="en-US" sz="2200" dirty="0"/>
              <a:t> E.g., ‘disabled’ is usually seen as something that is not ‘abled’. We need to deconstruct what ‘abled’ means to change the meaning of ‘disabled’</a:t>
            </a:r>
          </a:p>
          <a:p>
            <a:r>
              <a:rPr lang="en-US" sz="2200" dirty="0"/>
              <a:t>Deborah Lupton (1998, p.3) has argued that this approach is at  ‘the more extreme end of the spectrum of postmodern thought’ she does acknowledge that it has use because</a:t>
            </a:r>
          </a:p>
          <a:p>
            <a:r>
              <a:rPr lang="en-GB" sz="2200" dirty="0"/>
              <a:t>‘‘good health’ as a universal social good and individual right are rarely challenged, even by the most trenchant critics of public health practices’ (Lupton, 1998, p.3)</a:t>
            </a:r>
          </a:p>
          <a:p>
            <a:r>
              <a:rPr lang="en-GB" sz="2200" dirty="0"/>
              <a:t>She also argues that postmodern approaches are useful because they acknowledge the uncertainty and complexity of healthcare issues (Lupton, 1998, p.4)</a:t>
            </a:r>
          </a:p>
          <a:p>
            <a:endParaRPr lang="en-US" sz="2200" dirty="0"/>
          </a:p>
        </p:txBody>
      </p:sp>
      <p:grpSp>
        <p:nvGrpSpPr>
          <p:cNvPr id="7" name="Group 6">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1" name="Rectangle 10">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08672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31475-B289-4E9E-AF2C-A00183EB4B6A}"/>
              </a:ext>
            </a:extLst>
          </p:cNvPr>
          <p:cNvSpPr>
            <a:spLocks noGrp="1"/>
          </p:cNvSpPr>
          <p:nvPr>
            <p:ph type="title"/>
          </p:nvPr>
        </p:nvSpPr>
        <p:spPr>
          <a:xfrm>
            <a:off x="3719736" y="0"/>
            <a:ext cx="4752528" cy="1325563"/>
          </a:xfrm>
        </p:spPr>
        <p:txBody>
          <a:bodyPr anchor="ctr">
            <a:normAutofit/>
          </a:bodyPr>
          <a:lstStyle/>
          <a:p>
            <a:r>
              <a:rPr lang="en-GB" sz="4000" b="1" dirty="0"/>
              <a:t>Biopolitics - Foucault</a:t>
            </a:r>
          </a:p>
        </p:txBody>
      </p:sp>
      <p:sp>
        <p:nvSpPr>
          <p:cNvPr id="3" name="Content Placeholder 2">
            <a:extLst>
              <a:ext uri="{FF2B5EF4-FFF2-40B4-BE49-F238E27FC236}">
                <a16:creationId xmlns:a16="http://schemas.microsoft.com/office/drawing/2014/main" id="{ED67BA26-60A2-4CAD-9CC8-E49A7AD53461}"/>
              </a:ext>
            </a:extLst>
          </p:cNvPr>
          <p:cNvSpPr>
            <a:spLocks noGrp="1"/>
          </p:cNvSpPr>
          <p:nvPr>
            <p:ph idx="1"/>
          </p:nvPr>
        </p:nvSpPr>
        <p:spPr>
          <a:xfrm>
            <a:off x="983432" y="1196752"/>
            <a:ext cx="10536914" cy="4667250"/>
          </a:xfrm>
        </p:spPr>
        <p:txBody>
          <a:bodyPr>
            <a:noAutofit/>
          </a:bodyPr>
          <a:lstStyle/>
          <a:p>
            <a:pPr lvl="0">
              <a:lnSpc>
                <a:spcPct val="120000"/>
              </a:lnSpc>
              <a:spcBef>
                <a:spcPts val="600"/>
              </a:spcBef>
              <a:spcAft>
                <a:spcPts val="600"/>
              </a:spcAft>
            </a:pPr>
            <a:r>
              <a:rPr lang="en-GB" sz="2200" dirty="0"/>
              <a:t>Michel Foucault’s concept of biopolitics explores how modern states exert power over populations by regulating and managing life itself. </a:t>
            </a:r>
          </a:p>
          <a:p>
            <a:pPr lvl="0">
              <a:lnSpc>
                <a:spcPct val="120000"/>
              </a:lnSpc>
              <a:spcBef>
                <a:spcPts val="600"/>
              </a:spcBef>
              <a:spcAft>
                <a:spcPts val="600"/>
              </a:spcAft>
            </a:pPr>
            <a:r>
              <a:rPr lang="en-GB" sz="2200" dirty="0"/>
              <a:t>Foucault introduced biopolitics in his lecture series “Society Must Be Defended” and further developed it in works like “The Birth of Biopolitics.” </a:t>
            </a:r>
          </a:p>
          <a:p>
            <a:pPr lvl="0">
              <a:lnSpc>
                <a:spcPct val="120000"/>
              </a:lnSpc>
              <a:spcBef>
                <a:spcPts val="600"/>
              </a:spcBef>
              <a:spcAft>
                <a:spcPts val="600"/>
              </a:spcAft>
            </a:pPr>
            <a:r>
              <a:rPr lang="en-GB" sz="2200" dirty="0"/>
              <a:t>He argued that contemporary power structures are increasingly concerned with the administration of life, encompassing areas such as health, reproduction, and sexuality. </a:t>
            </a:r>
          </a:p>
          <a:p>
            <a:pPr lvl="0">
              <a:lnSpc>
                <a:spcPct val="120000"/>
              </a:lnSpc>
              <a:spcBef>
                <a:spcPts val="600"/>
              </a:spcBef>
              <a:spcAft>
                <a:spcPts val="600"/>
              </a:spcAft>
            </a:pPr>
            <a:r>
              <a:rPr lang="en-GB" sz="2200" dirty="0"/>
              <a:t>This involves practices like surveillance, healthcare policies, and population control measures.</a:t>
            </a:r>
          </a:p>
          <a:p>
            <a:pPr lvl="0">
              <a:lnSpc>
                <a:spcPct val="120000"/>
              </a:lnSpc>
              <a:spcBef>
                <a:spcPts val="600"/>
              </a:spcBef>
              <a:spcAft>
                <a:spcPts val="600"/>
              </a:spcAft>
            </a:pPr>
            <a:r>
              <a:rPr lang="en-GB" sz="2200" dirty="0"/>
              <a:t>In essence, biopolitics is about the governance of populations as biological entities, aiming to optimize their health, productivity, and reproductive capacities in ways that align with broader political and economic goals</a:t>
            </a:r>
          </a:p>
          <a:p>
            <a:pPr marL="0" lvl="0" indent="0" algn="r">
              <a:lnSpc>
                <a:spcPct val="120000"/>
              </a:lnSpc>
              <a:spcBef>
                <a:spcPts val="600"/>
              </a:spcBef>
              <a:spcAft>
                <a:spcPts val="600"/>
              </a:spcAft>
              <a:buNone/>
            </a:pPr>
            <a:r>
              <a:rPr lang="en-GB" sz="2200" dirty="0"/>
              <a:t>(Foucault, M. 2008)</a:t>
            </a:r>
          </a:p>
        </p:txBody>
      </p:sp>
    </p:spTree>
    <p:extLst>
      <p:ext uri="{BB962C8B-B14F-4D97-AF65-F5344CB8AC3E}">
        <p14:creationId xmlns:p14="http://schemas.microsoft.com/office/powerpoint/2010/main" val="1879066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3" name="Rectangle 19462">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58" name="Picture 2" descr="As A Leader, Are You Asking The Right Questions?">
            <a:extLst>
              <a:ext uri="{FF2B5EF4-FFF2-40B4-BE49-F238E27FC236}">
                <a16:creationId xmlns:a16="http://schemas.microsoft.com/office/drawing/2014/main" id="{65D2F0EC-3CB5-BA11-FC99-9AFFA726C18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103" r="-1" b="-1"/>
          <a:stretch/>
        </p:blipFill>
        <p:spPr bwMode="auto">
          <a:xfrm>
            <a:off x="20" y="431"/>
            <a:ext cx="8115280" cy="640831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785DD96-C617-434C-A16F-E00B96177DA8}"/>
              </a:ext>
            </a:extLst>
          </p:cNvPr>
          <p:cNvSpPr>
            <a:spLocks noGrp="1"/>
          </p:cNvSpPr>
          <p:nvPr>
            <p:ph idx="1"/>
          </p:nvPr>
        </p:nvSpPr>
        <p:spPr>
          <a:xfrm>
            <a:off x="8643193" y="2418408"/>
            <a:ext cx="2942813" cy="3540265"/>
          </a:xfrm>
        </p:spPr>
        <p:txBody>
          <a:bodyPr vert="horz" lIns="91440" tIns="45720" rIns="91440" bIns="45720" rtlCol="0">
            <a:normAutofit/>
          </a:bodyPr>
          <a:lstStyle/>
          <a:p>
            <a:pPr marL="0" indent="0">
              <a:buNone/>
            </a:pPr>
            <a:r>
              <a:rPr lang="en-US" sz="2000" b="1" dirty="0"/>
              <a:t>Any thoughts, questions or comments?</a:t>
            </a:r>
          </a:p>
        </p:txBody>
      </p:sp>
      <p:sp>
        <p:nvSpPr>
          <p:cNvPr id="19465" name="Rectangle 19464">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7" name="Rectangle 19466">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126637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4EBBB3-D436-D823-18EE-47E638AAF03B}"/>
              </a:ext>
            </a:extLst>
          </p:cNvPr>
          <p:cNvSpPr>
            <a:spLocks noGrp="1"/>
          </p:cNvSpPr>
          <p:nvPr>
            <p:ph type="title"/>
          </p:nvPr>
        </p:nvSpPr>
        <p:spPr>
          <a:xfrm>
            <a:off x="2117889" y="87213"/>
            <a:ext cx="7956222" cy="749499"/>
          </a:xfrm>
        </p:spPr>
        <p:txBody>
          <a:bodyPr/>
          <a:lstStyle/>
          <a:p>
            <a:pPr algn="ctr"/>
            <a:r>
              <a:rPr lang="en-GB" b="1" dirty="0"/>
              <a:t>References </a:t>
            </a:r>
          </a:p>
        </p:txBody>
      </p:sp>
      <p:sp>
        <p:nvSpPr>
          <p:cNvPr id="3" name="Content Placeholder 2">
            <a:extLst>
              <a:ext uri="{FF2B5EF4-FFF2-40B4-BE49-F238E27FC236}">
                <a16:creationId xmlns:a16="http://schemas.microsoft.com/office/drawing/2014/main" id="{FDB1B2B1-53BB-4FE3-B0A9-A6E380333417}"/>
              </a:ext>
            </a:extLst>
          </p:cNvPr>
          <p:cNvSpPr>
            <a:spLocks noGrp="1"/>
          </p:cNvSpPr>
          <p:nvPr>
            <p:ph idx="1"/>
          </p:nvPr>
        </p:nvSpPr>
        <p:spPr>
          <a:xfrm>
            <a:off x="1127448" y="1052736"/>
            <a:ext cx="10680930" cy="4667250"/>
          </a:xfrm>
        </p:spPr>
        <p:txBody>
          <a:bodyPr anchor="t">
            <a:noAutofit/>
          </a:bodyPr>
          <a:lstStyle/>
          <a:p>
            <a:pPr>
              <a:lnSpc>
                <a:spcPct val="120000"/>
              </a:lnSpc>
              <a:spcBef>
                <a:spcPts val="600"/>
              </a:spcBef>
              <a:spcAft>
                <a:spcPts val="600"/>
              </a:spcAft>
            </a:pPr>
            <a:r>
              <a:rPr lang="en-GB" sz="1400" dirty="0"/>
              <a:t>Annandale, E. (1998) The Sociology of Health and Medicine. Polity Press: Cambridge </a:t>
            </a:r>
          </a:p>
          <a:p>
            <a:pPr>
              <a:lnSpc>
                <a:spcPct val="120000"/>
              </a:lnSpc>
              <a:spcBef>
                <a:spcPts val="600"/>
              </a:spcBef>
              <a:spcAft>
                <a:spcPts val="600"/>
              </a:spcAft>
            </a:pPr>
            <a:r>
              <a:rPr lang="en-GB" sz="1400" dirty="0"/>
              <a:t>Bambra, C. ‘Introduction: Local Health Inequalities in an Age of Austerity’ in Bambra, C. (Ed.) (2019) </a:t>
            </a:r>
            <a:r>
              <a:rPr lang="en-GB" sz="1400" i="1" dirty="0"/>
              <a:t>Health in Hard Times: Austerity and Health Inequalities </a:t>
            </a:r>
            <a:r>
              <a:rPr lang="en-GB" sz="1400" dirty="0"/>
              <a:t>Bristol University Press Available at: </a:t>
            </a:r>
            <a:r>
              <a:rPr lang="en-GB" sz="1400" dirty="0">
                <a:hlinkClick r:id="rId2"/>
              </a:rPr>
              <a:t>Health in Hard Times: Austerity and Health Inequalities on JSTOR</a:t>
            </a:r>
            <a:r>
              <a:rPr lang="en-GB" sz="1400" dirty="0"/>
              <a:t> [Accessed 14/10/2024]</a:t>
            </a:r>
          </a:p>
          <a:p>
            <a:pPr>
              <a:lnSpc>
                <a:spcPct val="120000"/>
              </a:lnSpc>
              <a:spcBef>
                <a:spcPts val="600"/>
              </a:spcBef>
              <a:spcAft>
                <a:spcPts val="600"/>
              </a:spcAft>
            </a:pPr>
            <a:r>
              <a:rPr lang="en-GB" sz="1400" dirty="0"/>
              <a:t>Bauman, Z. (2000) </a:t>
            </a:r>
            <a:r>
              <a:rPr lang="en-GB" sz="1400" i="1" dirty="0"/>
              <a:t>Liquid modernity</a:t>
            </a:r>
            <a:r>
              <a:rPr lang="en-GB" sz="1400" dirty="0"/>
              <a:t>, Polity Press: Cambridge</a:t>
            </a:r>
            <a:endParaRPr lang="en-GB" sz="1400" i="1" dirty="0"/>
          </a:p>
          <a:p>
            <a:pPr>
              <a:lnSpc>
                <a:spcPct val="120000"/>
              </a:lnSpc>
              <a:spcBef>
                <a:spcPts val="600"/>
              </a:spcBef>
              <a:spcAft>
                <a:spcPts val="600"/>
              </a:spcAft>
            </a:pPr>
            <a:r>
              <a:rPr lang="en-GB" sz="1400" dirty="0"/>
              <a:t>Campbell, D. (2019) </a:t>
            </a:r>
            <a:r>
              <a:rPr lang="en-GB" sz="1400" i="1" dirty="0"/>
              <a:t>Private firms handed £15bn in NHS contracts over past five years</a:t>
            </a:r>
            <a:r>
              <a:rPr lang="en-GB" sz="1400" dirty="0"/>
              <a:t>, The Guardian, 29th November. Available at: </a:t>
            </a:r>
            <a:r>
              <a:rPr lang="en-GB" sz="1400" dirty="0">
                <a:hlinkClick r:id="rId3"/>
              </a:rPr>
              <a:t>https://www.theguardian.com/society/2019/nov/29/private-firms-handed-15bn-in-nhs-contracts-over-past-five-years</a:t>
            </a:r>
            <a:r>
              <a:rPr lang="en-GB" sz="1400" dirty="0"/>
              <a:t> [14/10/2024]</a:t>
            </a:r>
          </a:p>
          <a:p>
            <a:pPr>
              <a:lnSpc>
                <a:spcPct val="120000"/>
              </a:lnSpc>
              <a:spcBef>
                <a:spcPts val="600"/>
              </a:spcBef>
              <a:spcAft>
                <a:spcPts val="600"/>
              </a:spcAft>
            </a:pPr>
            <a:r>
              <a:rPr lang="en-GB" sz="1400" dirty="0"/>
              <a:t>Derrida, J. (1967) </a:t>
            </a:r>
            <a:r>
              <a:rPr lang="en-GB" sz="1400" i="1" dirty="0"/>
              <a:t>Of Grammatology </a:t>
            </a:r>
            <a:r>
              <a:rPr lang="en-GB" sz="1400" dirty="0"/>
              <a:t>Johns Hopkins University Press</a:t>
            </a:r>
          </a:p>
          <a:p>
            <a:pPr>
              <a:lnSpc>
                <a:spcPct val="120000"/>
              </a:lnSpc>
              <a:spcBef>
                <a:spcPts val="600"/>
              </a:spcBef>
              <a:spcAft>
                <a:spcPts val="600"/>
              </a:spcAft>
            </a:pPr>
            <a:r>
              <a:rPr lang="en-GB" sz="1400" dirty="0"/>
              <a:t>Foucault, M. (2008) </a:t>
            </a:r>
            <a:r>
              <a:rPr lang="en-GB" sz="1400" i="1" dirty="0"/>
              <a:t>The Birth of Biopolitics Lectures at the Collège De France, 1978-79 </a:t>
            </a:r>
            <a:r>
              <a:rPr lang="en-GB" sz="1400" dirty="0"/>
              <a:t>London: Palgrave Macmillan</a:t>
            </a:r>
            <a:endParaRPr lang="en-GB" sz="1400" i="1" dirty="0"/>
          </a:p>
          <a:p>
            <a:pPr>
              <a:lnSpc>
                <a:spcPct val="120000"/>
              </a:lnSpc>
              <a:spcBef>
                <a:spcPts val="600"/>
              </a:spcBef>
              <a:spcAft>
                <a:spcPts val="600"/>
              </a:spcAft>
            </a:pPr>
            <a:r>
              <a:rPr lang="en-GB" sz="1400" dirty="0"/>
              <a:t>Global Fund for Women (2021a) </a:t>
            </a:r>
            <a:r>
              <a:rPr lang="en-GB" sz="1400" i="1" dirty="0"/>
              <a:t>Sexual &amp; Reproductive Health &amp; Rights</a:t>
            </a:r>
            <a:r>
              <a:rPr lang="en-GB" sz="1400" dirty="0"/>
              <a:t>. Available at: </a:t>
            </a:r>
            <a:r>
              <a:rPr lang="en-GB" sz="1400" dirty="0">
                <a:hlinkClick r:id="rId4"/>
              </a:rPr>
              <a:t>Sexual &amp; Reproductive Justice Definition, Issues, &amp; Movements </a:t>
            </a:r>
            <a:r>
              <a:rPr lang="en-GB" sz="1400" dirty="0"/>
              <a:t> [Accessed 14/10/2024]</a:t>
            </a:r>
          </a:p>
          <a:p>
            <a:pPr>
              <a:lnSpc>
                <a:spcPct val="120000"/>
              </a:lnSpc>
              <a:spcBef>
                <a:spcPts val="600"/>
              </a:spcBef>
              <a:spcAft>
                <a:spcPts val="600"/>
              </a:spcAft>
            </a:pPr>
            <a:r>
              <a:rPr lang="en-GB" sz="1400" dirty="0"/>
              <a:t>Global Fund for Women (2021b) INFOGRAPHIC: What is the global gag rule? Available at: </a:t>
            </a:r>
            <a:r>
              <a:rPr lang="en-GB" sz="1400" dirty="0">
                <a:hlinkClick r:id="rId5"/>
              </a:rPr>
              <a:t>https://www.globalfundforwomen.org/infographic-global-gag-rule/</a:t>
            </a:r>
            <a:r>
              <a:rPr lang="en-GB" sz="1400" dirty="0"/>
              <a:t> [Accessed 14/10/2024] </a:t>
            </a:r>
          </a:p>
          <a:p>
            <a:pPr>
              <a:lnSpc>
                <a:spcPct val="120000"/>
              </a:lnSpc>
              <a:spcBef>
                <a:spcPts val="600"/>
              </a:spcBef>
              <a:spcAft>
                <a:spcPts val="600"/>
              </a:spcAft>
            </a:pPr>
            <a:r>
              <a:rPr lang="en-GB" sz="1400" dirty="0"/>
              <a:t>Goffman, E. (1963) </a:t>
            </a:r>
            <a:r>
              <a:rPr lang="en-GB" sz="1400" i="1" dirty="0"/>
              <a:t>Stigma</a:t>
            </a:r>
            <a:r>
              <a:rPr lang="en-GB" sz="1400" dirty="0"/>
              <a:t> London: Penguin</a:t>
            </a:r>
            <a:endParaRPr lang="en-GB" sz="1400" i="1" dirty="0"/>
          </a:p>
          <a:p>
            <a:pPr>
              <a:lnSpc>
                <a:spcPct val="120000"/>
              </a:lnSpc>
              <a:spcBef>
                <a:spcPts val="600"/>
              </a:spcBef>
              <a:spcAft>
                <a:spcPts val="600"/>
              </a:spcAft>
            </a:pPr>
            <a:r>
              <a:rPr lang="en-GB" sz="1400" dirty="0"/>
              <a:t>Goffman, E. (1971) </a:t>
            </a:r>
            <a:r>
              <a:rPr lang="en-GB" sz="1400" i="1" dirty="0"/>
              <a:t>The Presentation of Self in Everyday Life</a:t>
            </a:r>
            <a:r>
              <a:rPr lang="en-GB" sz="1400" dirty="0"/>
              <a:t>. London: Penguin</a:t>
            </a:r>
          </a:p>
          <a:p>
            <a:pPr marL="0" indent="0">
              <a:lnSpc>
                <a:spcPct val="120000"/>
              </a:lnSpc>
              <a:spcBef>
                <a:spcPts val="600"/>
              </a:spcBef>
              <a:spcAft>
                <a:spcPts val="600"/>
              </a:spcAft>
              <a:buNone/>
            </a:pPr>
            <a:endParaRPr lang="en-GB" sz="1400" dirty="0"/>
          </a:p>
          <a:p>
            <a:pPr marL="0" indent="0">
              <a:buNone/>
            </a:pPr>
            <a:endParaRPr lang="en-GB" sz="1400" dirty="0"/>
          </a:p>
        </p:txBody>
      </p:sp>
    </p:spTree>
    <p:extLst>
      <p:ext uri="{BB962C8B-B14F-4D97-AF65-F5344CB8AC3E}">
        <p14:creationId xmlns:p14="http://schemas.microsoft.com/office/powerpoint/2010/main" val="10498178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4EBBB3-D436-D823-18EE-47E638AAF03B}"/>
              </a:ext>
            </a:extLst>
          </p:cNvPr>
          <p:cNvSpPr>
            <a:spLocks noGrp="1"/>
          </p:cNvSpPr>
          <p:nvPr>
            <p:ph type="title"/>
          </p:nvPr>
        </p:nvSpPr>
        <p:spPr>
          <a:xfrm>
            <a:off x="2117889" y="87213"/>
            <a:ext cx="7956222" cy="749499"/>
          </a:xfrm>
        </p:spPr>
        <p:txBody>
          <a:bodyPr/>
          <a:lstStyle/>
          <a:p>
            <a:pPr algn="ctr"/>
            <a:r>
              <a:rPr lang="en-GB" b="1" dirty="0"/>
              <a:t>References </a:t>
            </a:r>
          </a:p>
        </p:txBody>
      </p:sp>
      <p:sp>
        <p:nvSpPr>
          <p:cNvPr id="3" name="Content Placeholder 2">
            <a:extLst>
              <a:ext uri="{FF2B5EF4-FFF2-40B4-BE49-F238E27FC236}">
                <a16:creationId xmlns:a16="http://schemas.microsoft.com/office/drawing/2014/main" id="{FDB1B2B1-53BB-4FE3-B0A9-A6E380333417}"/>
              </a:ext>
            </a:extLst>
          </p:cNvPr>
          <p:cNvSpPr>
            <a:spLocks noGrp="1"/>
          </p:cNvSpPr>
          <p:nvPr>
            <p:ph idx="1"/>
          </p:nvPr>
        </p:nvSpPr>
        <p:spPr>
          <a:xfrm>
            <a:off x="839416" y="1412776"/>
            <a:ext cx="10680930" cy="4667250"/>
          </a:xfrm>
        </p:spPr>
        <p:txBody>
          <a:bodyPr anchor="t">
            <a:normAutofit fontScale="32500" lnSpcReduction="20000"/>
          </a:bodyPr>
          <a:lstStyle/>
          <a:p>
            <a:pPr>
              <a:lnSpc>
                <a:spcPct val="120000"/>
              </a:lnSpc>
              <a:spcBef>
                <a:spcPts val="600"/>
              </a:spcBef>
              <a:spcAft>
                <a:spcPts val="600"/>
              </a:spcAft>
            </a:pPr>
            <a:r>
              <a:rPr lang="en-GB" sz="4800" dirty="0" err="1"/>
              <a:t>Haralambos</a:t>
            </a:r>
            <a:r>
              <a:rPr lang="en-GB" sz="4800" dirty="0"/>
              <a:t>, M. and Holborn, M. (2013) Sociology: Themes and Perspectives (8th ed.) London: Collins</a:t>
            </a:r>
          </a:p>
          <a:p>
            <a:pPr>
              <a:lnSpc>
                <a:spcPct val="120000"/>
              </a:lnSpc>
              <a:spcBef>
                <a:spcPts val="600"/>
              </a:spcBef>
              <a:spcAft>
                <a:spcPts val="600"/>
              </a:spcAft>
            </a:pPr>
            <a:r>
              <a:rPr lang="en-GB" sz="4800" dirty="0" err="1"/>
              <a:t>Iacobucci</a:t>
            </a:r>
            <a:r>
              <a:rPr lang="en-GB" sz="4800" dirty="0"/>
              <a:t>, G.  (2024) ‘Government wrote off almost £10bn worth of unused PPE during pandemic, accounts show’ </a:t>
            </a:r>
            <a:r>
              <a:rPr lang="en-GB" sz="4800" i="1" dirty="0"/>
              <a:t>British Medical Journal </a:t>
            </a:r>
            <a:r>
              <a:rPr lang="en-GB" sz="4800" dirty="0"/>
              <a:t>Vol 384 </a:t>
            </a:r>
            <a:r>
              <a:rPr lang="en-GB" sz="4800" dirty="0">
                <a:hlinkClick r:id="rId2"/>
              </a:rPr>
              <a:t>Government wrote off almost £10bn worth of unused PPE during pandemic, accounts show | The BMJ</a:t>
            </a:r>
            <a:r>
              <a:rPr lang="en-GB" sz="4800" dirty="0"/>
              <a:t> [Accessed 15/10/2024]</a:t>
            </a:r>
          </a:p>
          <a:p>
            <a:pPr>
              <a:lnSpc>
                <a:spcPct val="120000"/>
              </a:lnSpc>
              <a:spcBef>
                <a:spcPts val="600"/>
              </a:spcBef>
              <a:spcAft>
                <a:spcPts val="600"/>
              </a:spcAft>
            </a:pPr>
            <a:r>
              <a:rPr lang="en-GB" sz="4800" dirty="0"/>
              <a:t>Lupton, D. (1998). A postmodern public health? Australian and New Zealand Journal of Public Health, 22(1), pp. 3–5. </a:t>
            </a:r>
            <a:r>
              <a:rPr lang="en-GB" sz="4800" dirty="0">
                <a:hlinkClick r:id="rId3"/>
              </a:rPr>
              <a:t>https://doi.org/10.1111/j.1467-842X.1998.tb01134.x</a:t>
            </a:r>
            <a:r>
              <a:rPr lang="en-GB" sz="4800" dirty="0"/>
              <a:t> [Accessed 21/10/2024]</a:t>
            </a:r>
          </a:p>
          <a:p>
            <a:pPr>
              <a:lnSpc>
                <a:spcPct val="120000"/>
              </a:lnSpc>
              <a:spcBef>
                <a:spcPts val="600"/>
              </a:spcBef>
              <a:spcAft>
                <a:spcPts val="600"/>
              </a:spcAft>
            </a:pPr>
            <a:r>
              <a:rPr lang="en-GB" sz="4800" dirty="0"/>
              <a:t>Mead, G. (1934) Mind, Self and Society London: University of Chicago Press </a:t>
            </a:r>
          </a:p>
          <a:p>
            <a:pPr>
              <a:lnSpc>
                <a:spcPct val="120000"/>
              </a:lnSpc>
              <a:spcBef>
                <a:spcPts val="600"/>
              </a:spcBef>
              <a:spcAft>
                <a:spcPts val="600"/>
              </a:spcAft>
            </a:pPr>
            <a:r>
              <a:rPr lang="en-GB" sz="4800" dirty="0"/>
              <a:t>Mental Health Foundation (2021) Stigma and discrimination. Available at: </a:t>
            </a:r>
            <a:r>
              <a:rPr lang="en-GB" sz="4800" dirty="0">
                <a:hlinkClick r:id="rId4"/>
              </a:rPr>
              <a:t>Stigma and discrimination | Mental Health Foundation </a:t>
            </a:r>
            <a:r>
              <a:rPr lang="en-GB" sz="4800" dirty="0"/>
              <a:t>[Accessed 21/10/2024]</a:t>
            </a:r>
          </a:p>
          <a:p>
            <a:pPr>
              <a:lnSpc>
                <a:spcPct val="120000"/>
              </a:lnSpc>
              <a:spcBef>
                <a:spcPts val="600"/>
              </a:spcBef>
              <a:spcAft>
                <a:spcPts val="600"/>
              </a:spcAft>
            </a:pPr>
            <a:r>
              <a:rPr lang="en-GB" sz="4800" dirty="0"/>
              <a:t>McKinlay, J.B &amp; </a:t>
            </a:r>
            <a:r>
              <a:rPr lang="en-GB" sz="4800" dirty="0" err="1"/>
              <a:t>Stoeckle</a:t>
            </a:r>
            <a:r>
              <a:rPr lang="en-GB" sz="4800" dirty="0"/>
              <a:t>, J.D. (1990) ‘Corporatization and the Social Transformation of Doctoring’ in Salmon, W. (Ed.) (1990) </a:t>
            </a:r>
            <a:r>
              <a:rPr lang="en-GB" sz="4800" i="1" dirty="0"/>
              <a:t>The Corporatisation of HealthCare London: Taylor &amp; Francis </a:t>
            </a:r>
            <a:r>
              <a:rPr lang="en-GB" sz="4800" dirty="0"/>
              <a:t> Available at: </a:t>
            </a:r>
            <a:r>
              <a:rPr lang="en-GB" sz="4800" dirty="0">
                <a:hlinkClick r:id="rId5"/>
              </a:rPr>
              <a:t>The Corporate Transformation of Health Care | Part 1: Issues and </a:t>
            </a:r>
            <a:r>
              <a:rPr lang="en-GB" sz="4800" dirty="0" err="1">
                <a:hlinkClick r:id="rId5"/>
              </a:rPr>
              <a:t>Direc</a:t>
            </a:r>
            <a:r>
              <a:rPr lang="en-GB" sz="4800" dirty="0">
                <a:hlinkClick r:id="rId5"/>
              </a:rPr>
              <a:t> (taylorfrancis.com)</a:t>
            </a:r>
            <a:r>
              <a:rPr lang="en-GB" sz="4800" dirty="0"/>
              <a:t> [Accessed 15/10/2024]</a:t>
            </a:r>
          </a:p>
          <a:p>
            <a:pPr>
              <a:lnSpc>
                <a:spcPct val="120000"/>
              </a:lnSpc>
              <a:spcBef>
                <a:spcPts val="600"/>
              </a:spcBef>
              <a:spcAft>
                <a:spcPts val="600"/>
              </a:spcAft>
            </a:pPr>
            <a:r>
              <a:rPr lang="en-GB" sz="4800" dirty="0"/>
              <a:t>Miles, A. (1991) Women, Health and Medicine. Buckingham: Open University Press</a:t>
            </a:r>
          </a:p>
          <a:p>
            <a:pPr marL="0" indent="0">
              <a:lnSpc>
                <a:spcPct val="120000"/>
              </a:lnSpc>
              <a:spcBef>
                <a:spcPts val="600"/>
              </a:spcBef>
              <a:spcAft>
                <a:spcPts val="600"/>
              </a:spcAft>
              <a:buNone/>
            </a:pPr>
            <a:endParaRPr lang="en-GB" sz="4800" dirty="0"/>
          </a:p>
          <a:p>
            <a:pPr marL="0" indent="0">
              <a:buNone/>
            </a:pPr>
            <a:endParaRPr lang="en-GB" dirty="0"/>
          </a:p>
        </p:txBody>
      </p:sp>
    </p:spTree>
    <p:extLst>
      <p:ext uri="{BB962C8B-B14F-4D97-AF65-F5344CB8AC3E}">
        <p14:creationId xmlns:p14="http://schemas.microsoft.com/office/powerpoint/2010/main" val="19691107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4EBBB3-D436-D823-18EE-47E638AAF03B}"/>
              </a:ext>
            </a:extLst>
          </p:cNvPr>
          <p:cNvSpPr>
            <a:spLocks noGrp="1"/>
          </p:cNvSpPr>
          <p:nvPr>
            <p:ph type="title"/>
          </p:nvPr>
        </p:nvSpPr>
        <p:spPr>
          <a:xfrm>
            <a:off x="2117889" y="87213"/>
            <a:ext cx="7956222" cy="749499"/>
          </a:xfrm>
        </p:spPr>
        <p:txBody>
          <a:bodyPr/>
          <a:lstStyle/>
          <a:p>
            <a:pPr algn="ctr"/>
            <a:r>
              <a:rPr lang="en-GB" b="1" dirty="0"/>
              <a:t>References </a:t>
            </a:r>
          </a:p>
        </p:txBody>
      </p:sp>
      <p:sp>
        <p:nvSpPr>
          <p:cNvPr id="3" name="Content Placeholder 2">
            <a:extLst>
              <a:ext uri="{FF2B5EF4-FFF2-40B4-BE49-F238E27FC236}">
                <a16:creationId xmlns:a16="http://schemas.microsoft.com/office/drawing/2014/main" id="{FDB1B2B1-53BB-4FE3-B0A9-A6E380333417}"/>
              </a:ext>
            </a:extLst>
          </p:cNvPr>
          <p:cNvSpPr>
            <a:spLocks noGrp="1"/>
          </p:cNvSpPr>
          <p:nvPr>
            <p:ph idx="1"/>
          </p:nvPr>
        </p:nvSpPr>
        <p:spPr>
          <a:xfrm>
            <a:off x="839416" y="980728"/>
            <a:ext cx="10680930" cy="4667250"/>
          </a:xfrm>
        </p:spPr>
        <p:txBody>
          <a:bodyPr anchor="t">
            <a:noAutofit/>
          </a:bodyPr>
          <a:lstStyle/>
          <a:p>
            <a:pPr>
              <a:lnSpc>
                <a:spcPct val="120000"/>
              </a:lnSpc>
              <a:spcBef>
                <a:spcPts val="600"/>
              </a:spcBef>
              <a:spcAft>
                <a:spcPts val="600"/>
              </a:spcAft>
            </a:pPr>
            <a:r>
              <a:rPr lang="en-GB" sz="1400" dirty="0"/>
              <a:t>National Audit Office (2022) </a:t>
            </a:r>
            <a:r>
              <a:rPr lang="en-GB" sz="1400" i="1" dirty="0"/>
              <a:t>Investigation into the management of PPE contracts </a:t>
            </a:r>
            <a:r>
              <a:rPr lang="en-GB" sz="1400" dirty="0"/>
              <a:t>Available at: </a:t>
            </a:r>
            <a:r>
              <a:rPr lang="en-GB" sz="1400" dirty="0">
                <a:hlinkClick r:id="rId2"/>
              </a:rPr>
              <a:t>Investigation into the management of PPE contracts - NAO report</a:t>
            </a:r>
            <a:r>
              <a:rPr lang="en-GB" sz="1400" dirty="0"/>
              <a:t> [Accessed 15/10/2024]</a:t>
            </a:r>
            <a:endParaRPr lang="en-GB" sz="1400" i="1" dirty="0"/>
          </a:p>
          <a:p>
            <a:pPr>
              <a:lnSpc>
                <a:spcPct val="120000"/>
              </a:lnSpc>
              <a:spcBef>
                <a:spcPts val="600"/>
              </a:spcBef>
              <a:spcAft>
                <a:spcPts val="600"/>
              </a:spcAft>
            </a:pPr>
            <a:r>
              <a:rPr lang="en-GB" sz="1400" dirty="0"/>
              <a:t>Navarro, V. (1983) ‘Radicalism, Marxism, And Medicine</a:t>
            </a:r>
            <a:r>
              <a:rPr lang="en-GB" sz="1400" i="1" dirty="0"/>
              <a:t>’ International Journal of Health Services </a:t>
            </a:r>
            <a:r>
              <a:rPr lang="en-GB" sz="1400" dirty="0"/>
              <a:t>Vol. 13, No. 2 (1983), pp. 179-202 Available at: </a:t>
            </a:r>
            <a:r>
              <a:rPr lang="en-GB" sz="1400" dirty="0">
                <a:hlinkClick r:id="rId3"/>
              </a:rPr>
              <a:t>https://www-jstor-org.ezproxy.uwtsd.ac.uk/stable/45130045</a:t>
            </a:r>
            <a:r>
              <a:rPr lang="en-GB" sz="1400" dirty="0"/>
              <a:t> [Accessed 14/10/2024]</a:t>
            </a:r>
          </a:p>
          <a:p>
            <a:pPr>
              <a:lnSpc>
                <a:spcPct val="120000"/>
              </a:lnSpc>
              <a:spcBef>
                <a:spcPts val="600"/>
              </a:spcBef>
              <a:spcAft>
                <a:spcPts val="600"/>
              </a:spcAft>
            </a:pPr>
            <a:r>
              <a:rPr lang="en-GB" sz="1400" dirty="0"/>
              <a:t>Office for National Statistics (2023) </a:t>
            </a:r>
            <a:r>
              <a:rPr lang="en-GB" sz="1400" i="1" dirty="0"/>
              <a:t>Inequalities in mortality involving common physical health conditions, England: 21 March 2021 to 31 January 2023</a:t>
            </a:r>
            <a:r>
              <a:rPr lang="en-GB" sz="1400" dirty="0"/>
              <a:t> Available at: </a:t>
            </a:r>
            <a:r>
              <a:rPr lang="en-GB" sz="1400" dirty="0">
                <a:hlinkClick r:id="rId4"/>
              </a:rPr>
              <a:t>https://www.ons.gov.uk/peoplepopulationandcommunity/healthandsocialcare/healthinequalities/bulletins/inequalitiesinmortalityinvolvingcommonphysicalhealthconditionsengland/21march2021to31january2023</a:t>
            </a:r>
            <a:r>
              <a:rPr lang="en-GB" sz="1400" dirty="0"/>
              <a:t> [Accessed 14/10/2024]</a:t>
            </a:r>
          </a:p>
          <a:p>
            <a:pPr>
              <a:lnSpc>
                <a:spcPct val="120000"/>
              </a:lnSpc>
              <a:spcBef>
                <a:spcPts val="600"/>
              </a:spcBef>
              <a:spcAft>
                <a:spcPts val="600"/>
              </a:spcAft>
            </a:pPr>
            <a:r>
              <a:rPr lang="en-GB" sz="1400" i="1" dirty="0" err="1"/>
              <a:t>Palese</a:t>
            </a:r>
            <a:r>
              <a:rPr lang="en-GB" sz="1400" i="1" dirty="0"/>
              <a:t>, E. (2013) ‘Zygmunt Bauman. Individual and society in the liquid modernity’. </a:t>
            </a:r>
            <a:r>
              <a:rPr lang="en-GB" sz="1400" i="1" dirty="0" err="1"/>
              <a:t>SpringerPlus</a:t>
            </a:r>
            <a:r>
              <a:rPr lang="en-GB" sz="1400" i="1" dirty="0"/>
              <a:t>  </a:t>
            </a:r>
            <a:r>
              <a:rPr lang="en-GB" sz="1400" dirty="0"/>
              <a:t>Vol.2 Issue 191 Available at: </a:t>
            </a:r>
            <a:r>
              <a:rPr lang="en-GB" sz="1400" dirty="0">
                <a:hlinkClick r:id="rId5"/>
              </a:rPr>
              <a:t>https://doi.org/10.1186/2193-1801-2-191</a:t>
            </a:r>
            <a:r>
              <a:rPr lang="en-GB" sz="1400" dirty="0"/>
              <a:t>  [Accessed 14/10/2024]</a:t>
            </a:r>
          </a:p>
          <a:p>
            <a:pPr>
              <a:lnSpc>
                <a:spcPct val="120000"/>
              </a:lnSpc>
              <a:spcBef>
                <a:spcPts val="600"/>
              </a:spcBef>
              <a:spcAft>
                <a:spcPts val="600"/>
              </a:spcAft>
            </a:pPr>
            <a:r>
              <a:rPr lang="en-GB" sz="1400" dirty="0"/>
              <a:t>Parsons, T. (1951) The Social System. New York: Free Press</a:t>
            </a:r>
          </a:p>
          <a:p>
            <a:pPr>
              <a:lnSpc>
                <a:spcPct val="120000"/>
              </a:lnSpc>
              <a:spcBef>
                <a:spcPts val="600"/>
              </a:spcBef>
              <a:spcAft>
                <a:spcPts val="600"/>
              </a:spcAft>
            </a:pPr>
            <a:r>
              <a:rPr lang="en-GB" sz="1400" dirty="0"/>
              <a:t>Plan International UK (2017) Plan International </a:t>
            </a:r>
            <a:r>
              <a:rPr lang="en-GB" sz="1400" dirty="0" err="1"/>
              <a:t>Uk's</a:t>
            </a:r>
            <a:r>
              <a:rPr lang="en-GB" sz="1400" dirty="0"/>
              <a:t> Research On Period Poverty And Stigma. Available at: </a:t>
            </a:r>
            <a:r>
              <a:rPr lang="en-GB" sz="1400" dirty="0">
                <a:hlinkClick r:id="rId6"/>
              </a:rPr>
              <a:t>https://plan-uk.org/media-centre/plan-international-uks-research-on-period-poverty-and-stigma</a:t>
            </a:r>
            <a:r>
              <a:rPr lang="en-GB" sz="1400" dirty="0"/>
              <a:t> (Accessed 26th February 2021)</a:t>
            </a:r>
          </a:p>
          <a:p>
            <a:pPr>
              <a:lnSpc>
                <a:spcPct val="120000"/>
              </a:lnSpc>
              <a:spcBef>
                <a:spcPts val="600"/>
              </a:spcBef>
              <a:spcAft>
                <a:spcPts val="600"/>
              </a:spcAft>
            </a:pPr>
            <a:r>
              <a:rPr lang="en-GB" sz="1400" dirty="0"/>
              <a:t>Price, S. F., Butler, S., &amp; </a:t>
            </a:r>
            <a:r>
              <a:rPr lang="en-GB" sz="1400" dirty="0" err="1"/>
              <a:t>Mocarski</a:t>
            </a:r>
            <a:r>
              <a:rPr lang="en-GB" sz="1400" dirty="0"/>
              <a:t>, R. (2021) ‘“The world wants us </a:t>
            </a:r>
            <a:r>
              <a:rPr lang="en-GB" sz="1400" dirty="0" err="1"/>
              <a:t>dead”:stigma</a:t>
            </a:r>
            <a:r>
              <a:rPr lang="en-GB" sz="1400" dirty="0"/>
              <a:t> and the social construction of health in Pose’. </a:t>
            </a:r>
            <a:r>
              <a:rPr lang="en-GB" sz="1400" i="1" dirty="0"/>
              <a:t>Critical Studies in Media Communication</a:t>
            </a:r>
            <a:r>
              <a:rPr lang="en-GB" sz="1400" dirty="0"/>
              <a:t>, 38(4), pp.307–320. </a:t>
            </a:r>
            <a:r>
              <a:rPr lang="en-GB" sz="1400" dirty="0">
                <a:hlinkClick r:id="rId7"/>
              </a:rPr>
              <a:t>https://doi.org/10.1080/15295036.2021.1934503</a:t>
            </a:r>
            <a:r>
              <a:rPr lang="en-GB" sz="1400" dirty="0"/>
              <a:t> [Accessed 21/10/2024]</a:t>
            </a:r>
          </a:p>
        </p:txBody>
      </p:sp>
    </p:spTree>
    <p:extLst>
      <p:ext uri="{BB962C8B-B14F-4D97-AF65-F5344CB8AC3E}">
        <p14:creationId xmlns:p14="http://schemas.microsoft.com/office/powerpoint/2010/main" val="1812035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4EBBB3-D436-D823-18EE-47E638AAF03B}"/>
              </a:ext>
            </a:extLst>
          </p:cNvPr>
          <p:cNvSpPr>
            <a:spLocks noGrp="1"/>
          </p:cNvSpPr>
          <p:nvPr>
            <p:ph type="title"/>
          </p:nvPr>
        </p:nvSpPr>
        <p:spPr>
          <a:xfrm>
            <a:off x="2117889" y="87213"/>
            <a:ext cx="7956222" cy="749499"/>
          </a:xfrm>
        </p:spPr>
        <p:txBody>
          <a:bodyPr/>
          <a:lstStyle/>
          <a:p>
            <a:pPr algn="ctr"/>
            <a:r>
              <a:rPr lang="en-GB" b="1" dirty="0"/>
              <a:t>References </a:t>
            </a:r>
          </a:p>
        </p:txBody>
      </p:sp>
      <p:sp>
        <p:nvSpPr>
          <p:cNvPr id="3" name="Content Placeholder 2">
            <a:extLst>
              <a:ext uri="{FF2B5EF4-FFF2-40B4-BE49-F238E27FC236}">
                <a16:creationId xmlns:a16="http://schemas.microsoft.com/office/drawing/2014/main" id="{FDB1B2B1-53BB-4FE3-B0A9-A6E380333417}"/>
              </a:ext>
            </a:extLst>
          </p:cNvPr>
          <p:cNvSpPr>
            <a:spLocks noGrp="1"/>
          </p:cNvSpPr>
          <p:nvPr>
            <p:ph idx="1"/>
          </p:nvPr>
        </p:nvSpPr>
        <p:spPr>
          <a:xfrm>
            <a:off x="839416" y="980728"/>
            <a:ext cx="10680930" cy="4667250"/>
          </a:xfrm>
        </p:spPr>
        <p:txBody>
          <a:bodyPr anchor="t">
            <a:normAutofit fontScale="40000" lnSpcReduction="20000"/>
          </a:bodyPr>
          <a:lstStyle/>
          <a:p>
            <a:pPr>
              <a:lnSpc>
                <a:spcPct val="120000"/>
              </a:lnSpc>
              <a:spcBef>
                <a:spcPts val="600"/>
              </a:spcBef>
              <a:spcAft>
                <a:spcPts val="600"/>
              </a:spcAft>
            </a:pPr>
            <a:r>
              <a:rPr lang="en-GB" sz="4800" dirty="0"/>
              <a:t>Royal College of Nursing (2021) </a:t>
            </a:r>
            <a:r>
              <a:rPr lang="en-GB" sz="4800" i="1" dirty="0"/>
              <a:t>Promoting Menstrual </a:t>
            </a:r>
            <a:r>
              <a:rPr lang="en-GB" sz="4800" i="1" dirty="0" err="1"/>
              <a:t>Wellbing</a:t>
            </a:r>
            <a:r>
              <a:rPr lang="en-GB" sz="4800" i="1" dirty="0"/>
              <a:t> </a:t>
            </a:r>
            <a:r>
              <a:rPr lang="en-GB" sz="4800" dirty="0"/>
              <a:t>Available at: </a:t>
            </a:r>
            <a:r>
              <a:rPr lang="en-GB" sz="4500" dirty="0">
                <a:hlinkClick r:id="rId2"/>
              </a:rPr>
              <a:t>Search results | Royal College of </a:t>
            </a:r>
            <a:r>
              <a:rPr lang="en-GB" sz="3600" dirty="0">
                <a:hlinkClick r:id="rId2"/>
              </a:rPr>
              <a:t>Nursing </a:t>
            </a:r>
            <a:r>
              <a:rPr lang="en-GB" sz="4800" dirty="0"/>
              <a:t> [Accessed 21/10/2024}</a:t>
            </a:r>
          </a:p>
          <a:p>
            <a:pPr>
              <a:lnSpc>
                <a:spcPct val="120000"/>
              </a:lnSpc>
              <a:spcBef>
                <a:spcPts val="600"/>
              </a:spcBef>
              <a:spcAft>
                <a:spcPts val="600"/>
              </a:spcAft>
            </a:pPr>
            <a:r>
              <a:rPr lang="en-GB" sz="4800" dirty="0"/>
              <a:t>Shanks, E., Lundström, T., Meagher, G., </a:t>
            </a:r>
            <a:r>
              <a:rPr lang="en-GB" sz="4800" dirty="0" err="1"/>
              <a:t>Sallnäs</a:t>
            </a:r>
            <a:r>
              <a:rPr lang="en-GB" sz="4800" dirty="0"/>
              <a:t>, M., &amp; </a:t>
            </a:r>
            <a:r>
              <a:rPr lang="en-GB" sz="4800" dirty="0" err="1"/>
              <a:t>Wiklund</a:t>
            </a:r>
            <a:r>
              <a:rPr lang="en-GB" sz="4800" dirty="0"/>
              <a:t>, S. (2021). ‘Impression management in the market for residential care for children and youth in Sweden’ </a:t>
            </a:r>
            <a:r>
              <a:rPr lang="en-GB" sz="4800" i="1" dirty="0"/>
              <a:t>Social Policy &amp; Administration</a:t>
            </a:r>
            <a:r>
              <a:rPr lang="en-GB" sz="4800" dirty="0"/>
              <a:t>, 55(1), pp.82–96. </a:t>
            </a:r>
            <a:r>
              <a:rPr lang="en-GB" sz="4800" dirty="0">
                <a:hlinkClick r:id="rId3"/>
              </a:rPr>
              <a:t>https://doi.org/10.1111/spol.12613</a:t>
            </a:r>
            <a:r>
              <a:rPr lang="en-GB" sz="4800" dirty="0"/>
              <a:t> [Accessed 21/10/2024]</a:t>
            </a:r>
          </a:p>
          <a:p>
            <a:pPr>
              <a:lnSpc>
                <a:spcPct val="120000"/>
              </a:lnSpc>
              <a:spcBef>
                <a:spcPts val="600"/>
              </a:spcBef>
              <a:spcAft>
                <a:spcPts val="600"/>
              </a:spcAft>
            </a:pPr>
            <a:r>
              <a:rPr lang="en-GB" sz="4800" dirty="0"/>
              <a:t>Steele Gray </a:t>
            </a:r>
            <a:r>
              <a:rPr lang="en-GB" sz="4800" i="1" dirty="0"/>
              <a:t> et al </a:t>
            </a:r>
            <a:r>
              <a:rPr lang="en-GB" sz="4800" dirty="0"/>
              <a:t>(2024) ‘The Integrated Care World is a Stage: Applying Goffman’s Theory of Dramaturgy to the Activities of Integrated Care’ in </a:t>
            </a:r>
            <a:r>
              <a:rPr lang="en-GB" sz="4800" i="1" dirty="0"/>
              <a:t>International Journal of Integrated Care (IJIC) </a:t>
            </a:r>
            <a:r>
              <a:rPr lang="en-GB" sz="4800" dirty="0"/>
              <a:t>Vol. 24 Article: 17 Available at: </a:t>
            </a:r>
            <a:r>
              <a:rPr lang="en-GB" sz="4800" dirty="0">
                <a:hlinkClick r:id="rId4"/>
              </a:rPr>
              <a:t>The Integrated Care World is a Stage: Applying Goffman’s Theory of Dramaturgy to the Activities of Integrated Care | International Journal of Integrated Care</a:t>
            </a:r>
            <a:r>
              <a:rPr lang="en-GB" sz="4800" dirty="0"/>
              <a:t> [Accessed 21/10/2024]</a:t>
            </a:r>
            <a:endParaRPr lang="en-GB" sz="4800" i="1" dirty="0"/>
          </a:p>
          <a:p>
            <a:pPr>
              <a:lnSpc>
                <a:spcPct val="120000"/>
              </a:lnSpc>
              <a:spcBef>
                <a:spcPts val="600"/>
              </a:spcBef>
              <a:spcAft>
                <a:spcPts val="600"/>
              </a:spcAft>
            </a:pPr>
            <a:r>
              <a:rPr lang="en-GB" sz="4800" dirty="0"/>
              <a:t>Thompson, N. (20011) </a:t>
            </a:r>
            <a:r>
              <a:rPr lang="en-GB" sz="4800" i="1" dirty="0"/>
              <a:t>Promoting Equality: Working with Diversity and Difference </a:t>
            </a:r>
            <a:r>
              <a:rPr lang="en-GB" sz="4800" dirty="0"/>
              <a:t>(3rd edition) Basingstoke: Palgrave Macmillan</a:t>
            </a:r>
          </a:p>
          <a:p>
            <a:pPr>
              <a:lnSpc>
                <a:spcPct val="120000"/>
              </a:lnSpc>
              <a:spcBef>
                <a:spcPts val="600"/>
              </a:spcBef>
              <a:spcAft>
                <a:spcPts val="600"/>
              </a:spcAft>
            </a:pPr>
            <a:r>
              <a:rPr lang="en-GB" sz="4800" dirty="0"/>
              <a:t>Welsh Government (2019) </a:t>
            </a:r>
            <a:r>
              <a:rPr lang="en-GB" sz="4800" i="1" dirty="0"/>
              <a:t>Welsh Index of Multiple Deprivation (WIMD)</a:t>
            </a:r>
            <a:r>
              <a:rPr lang="en-GB" sz="4800" dirty="0"/>
              <a:t> Available at: </a:t>
            </a:r>
            <a:r>
              <a:rPr lang="en-GB" sz="4800" dirty="0">
                <a:hlinkClick r:id="rId5"/>
              </a:rPr>
              <a:t>WIMD - Home Page (</a:t>
            </a:r>
            <a:r>
              <a:rPr lang="en-GB" sz="4800" dirty="0" err="1">
                <a:hlinkClick r:id="rId5"/>
              </a:rPr>
              <a:t>gov.wales</a:t>
            </a:r>
            <a:r>
              <a:rPr lang="en-GB" sz="4800" dirty="0">
                <a:hlinkClick r:id="rId5"/>
              </a:rPr>
              <a:t>)</a:t>
            </a:r>
            <a:r>
              <a:rPr lang="en-GB" sz="4800" dirty="0"/>
              <a:t> [Accessed 14/10/2024]</a:t>
            </a:r>
            <a:endParaRPr lang="en-GB" sz="4800" i="1" dirty="0"/>
          </a:p>
          <a:p>
            <a:pPr marL="0" indent="0">
              <a:buNone/>
            </a:pPr>
            <a:endParaRPr lang="en-GB" dirty="0"/>
          </a:p>
        </p:txBody>
      </p:sp>
    </p:spTree>
    <p:extLst>
      <p:ext uri="{BB962C8B-B14F-4D97-AF65-F5344CB8AC3E}">
        <p14:creationId xmlns:p14="http://schemas.microsoft.com/office/powerpoint/2010/main" val="41355395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31475-B289-4E9E-AF2C-A00183EB4B6A}"/>
              </a:ext>
            </a:extLst>
          </p:cNvPr>
          <p:cNvSpPr>
            <a:spLocks noGrp="1"/>
          </p:cNvSpPr>
          <p:nvPr>
            <p:ph type="title"/>
          </p:nvPr>
        </p:nvSpPr>
        <p:spPr>
          <a:xfrm>
            <a:off x="2783632" y="188640"/>
            <a:ext cx="7956222" cy="1325563"/>
          </a:xfrm>
        </p:spPr>
        <p:txBody>
          <a:bodyPr anchor="ctr">
            <a:normAutofit/>
          </a:bodyPr>
          <a:lstStyle/>
          <a:p>
            <a:r>
              <a:rPr lang="en-GB" sz="4000" b="1" dirty="0"/>
              <a:t>Postmodernism / Postmodernity </a:t>
            </a:r>
          </a:p>
        </p:txBody>
      </p:sp>
      <p:sp>
        <p:nvSpPr>
          <p:cNvPr id="3" name="Content Placeholder 2">
            <a:extLst>
              <a:ext uri="{FF2B5EF4-FFF2-40B4-BE49-F238E27FC236}">
                <a16:creationId xmlns:a16="http://schemas.microsoft.com/office/drawing/2014/main" id="{ED67BA26-60A2-4CAD-9CC8-E49A7AD53461}"/>
              </a:ext>
            </a:extLst>
          </p:cNvPr>
          <p:cNvSpPr>
            <a:spLocks noGrp="1"/>
          </p:cNvSpPr>
          <p:nvPr>
            <p:ph idx="1"/>
          </p:nvPr>
        </p:nvSpPr>
        <p:spPr>
          <a:xfrm>
            <a:off x="1199456" y="1825625"/>
            <a:ext cx="10536914" cy="4667250"/>
          </a:xfrm>
        </p:spPr>
        <p:txBody>
          <a:bodyPr>
            <a:normAutofit/>
          </a:bodyPr>
          <a:lstStyle/>
          <a:p>
            <a:pPr lvl="0"/>
            <a:r>
              <a:rPr lang="en-GB" dirty="0">
                <a:hlinkClick r:id="rId2"/>
              </a:rPr>
              <a:t>A postmodern public health? - Lupton - 1998 - Australian and New Zealand Journal of Public Health - Wiley Online Library</a:t>
            </a:r>
            <a:endParaRPr lang="en-GB" dirty="0"/>
          </a:p>
          <a:p>
            <a:pPr lvl="0"/>
            <a:r>
              <a:rPr lang="en-GB" dirty="0">
                <a:hlinkClick r:id="rId3"/>
              </a:rPr>
              <a:t>Introduction: Perspectives on Health and Social Care | SpringerLink</a:t>
            </a:r>
            <a:endParaRPr lang="en-GB" dirty="0"/>
          </a:p>
          <a:p>
            <a:pPr lvl="0"/>
            <a:r>
              <a:rPr lang="en-GB">
                <a:hlinkClick r:id="rId4"/>
              </a:rPr>
              <a:t>19.4 Theoretical Perspectives on Health and Medicine – Introduction to Sociology – 3rd Canadian Edition</a:t>
            </a:r>
            <a:endParaRPr lang="en-GB" dirty="0"/>
          </a:p>
        </p:txBody>
      </p:sp>
    </p:spTree>
    <p:extLst>
      <p:ext uri="{BB962C8B-B14F-4D97-AF65-F5344CB8AC3E}">
        <p14:creationId xmlns:p14="http://schemas.microsoft.com/office/powerpoint/2010/main" val="2354282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43F8F29-28F6-4CBB-A008-3798FEBE5C02}">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1394</TotalTime>
  <Words>3429</Words>
  <Application>Microsoft Office PowerPoint</Application>
  <PresentationFormat>Widescreen</PresentationFormat>
  <Paragraphs>212</Paragraphs>
  <Slides>34</Slides>
  <Notes>0</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34</vt:i4>
      </vt:variant>
    </vt:vector>
  </HeadingPairs>
  <TitlesOfParts>
    <vt:vector size="45" baseType="lpstr">
      <vt:lpstr>Myriad Pro</vt:lpstr>
      <vt:lpstr>Aptos</vt:lpstr>
      <vt:lpstr>Arial</vt:lpstr>
      <vt:lpstr>Calibri</vt:lpstr>
      <vt:lpstr>Calibri Light</vt:lpstr>
      <vt:lpstr>Courier New</vt:lpstr>
      <vt:lpstr>20140311PresentationUWTSDTemplate</vt:lpstr>
      <vt:lpstr>UWTSD Text 1</vt:lpstr>
      <vt:lpstr>UWTSD Holding Page</vt:lpstr>
      <vt:lpstr>UWTSD Title Page 1</vt:lpstr>
      <vt:lpstr>UWTSD Text 4</vt:lpstr>
      <vt:lpstr>ECAY5006 Health and Social Care: Disability and Wellbeing </vt:lpstr>
      <vt:lpstr>Symbolic Interactionism</vt:lpstr>
      <vt:lpstr>PowerPoint Presentation</vt:lpstr>
      <vt:lpstr>PowerPoint Presentation</vt:lpstr>
      <vt:lpstr>PowerPoint Presentation</vt:lpstr>
      <vt:lpstr>PowerPoint Presentation</vt:lpstr>
      <vt:lpstr>PowerPoint Presentation</vt:lpstr>
      <vt:lpstr>PowerPoint Presentation</vt:lpstr>
      <vt:lpstr>The Presentation of Self in Everyday Life</vt:lpstr>
      <vt:lpstr>For example…</vt:lpstr>
      <vt:lpstr>PowerPoint Presentation</vt:lpstr>
      <vt:lpstr>Dramaturgical Theory in Healthcare</vt:lpstr>
      <vt:lpstr>Dramaturgical Theory in Healthcare</vt:lpstr>
      <vt:lpstr>Dramaturgical Theory in Healthcare</vt:lpstr>
      <vt:lpstr>Dramaturgical Theory in Healthcare</vt:lpstr>
      <vt:lpstr>Dramaturgical Theory in Healthcare</vt:lpstr>
      <vt:lpstr>Dramaturgical Theory in Healthcare</vt:lpstr>
      <vt:lpstr>Stigma</vt:lpstr>
      <vt:lpstr>Stigma and mental health</vt:lpstr>
      <vt:lpstr>Postmodernism</vt:lpstr>
      <vt:lpstr>Postmodernism / Postmodernity </vt:lpstr>
      <vt:lpstr>Health as a Social Construction</vt:lpstr>
      <vt:lpstr>Fragmentation of identities</vt:lpstr>
      <vt:lpstr>Fragmentation of identities</vt:lpstr>
      <vt:lpstr>Other Postmodernist viewpoints</vt:lpstr>
      <vt:lpstr>Deconstruction Theory (Jacques Derrida) </vt:lpstr>
      <vt:lpstr>Deconstruction Theory (Jacques Derrida) </vt:lpstr>
      <vt:lpstr>Biopolitics - Foucault</vt:lpstr>
      <vt:lpstr>PowerPoint Presentation</vt:lpstr>
      <vt:lpstr>References </vt:lpstr>
      <vt:lpstr>References </vt:lpstr>
      <vt:lpstr>References </vt:lpstr>
      <vt:lpstr>References </vt:lpstr>
      <vt:lpstr>Postmodernism / Postmodernity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Ken Dicks</cp:lastModifiedBy>
  <cp:revision>30</cp:revision>
  <dcterms:created xsi:type="dcterms:W3CDTF">2023-12-14T12:32:35Z</dcterms:created>
  <dcterms:modified xsi:type="dcterms:W3CDTF">2024-10-21T16:08:12Z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