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Default Extension="jpeg" ContentType="image/jpeg"/>
  <Override PartName="/ppt/slideLayouts/slideLayout3.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7" r:id="rId1"/>
  </p:sldMasterIdLst>
  <p:notesMasterIdLst>
    <p:notesMasterId r:id="rId35"/>
  </p:notesMasterIdLst>
  <p:sldIdLst>
    <p:sldId id="256" r:id="rId2"/>
    <p:sldId id="297" r:id="rId3"/>
    <p:sldId id="281" r:id="rId4"/>
    <p:sldId id="258" r:id="rId5"/>
    <p:sldId id="291" r:id="rId6"/>
    <p:sldId id="287" r:id="rId7"/>
    <p:sldId id="288" r:id="rId8"/>
    <p:sldId id="283" r:id="rId9"/>
    <p:sldId id="257" r:id="rId10"/>
    <p:sldId id="260" r:id="rId11"/>
    <p:sldId id="298" r:id="rId12"/>
    <p:sldId id="299" r:id="rId13"/>
    <p:sldId id="300" r:id="rId14"/>
    <p:sldId id="301" r:id="rId15"/>
    <p:sldId id="293" r:id="rId16"/>
    <p:sldId id="289" r:id="rId17"/>
    <p:sldId id="295" r:id="rId18"/>
    <p:sldId id="296" r:id="rId19"/>
    <p:sldId id="303" r:id="rId20"/>
    <p:sldId id="304" r:id="rId21"/>
    <p:sldId id="261" r:id="rId22"/>
    <p:sldId id="263" r:id="rId23"/>
    <p:sldId id="284" r:id="rId24"/>
    <p:sldId id="270" r:id="rId25"/>
    <p:sldId id="269" r:id="rId26"/>
    <p:sldId id="285" r:id="rId27"/>
    <p:sldId id="275" r:id="rId28"/>
    <p:sldId id="271" r:id="rId29"/>
    <p:sldId id="272" r:id="rId30"/>
    <p:sldId id="277" r:id="rId31"/>
    <p:sldId id="292" r:id="rId32"/>
    <p:sldId id="278" r:id="rId33"/>
    <p:sldId id="279" r:id="rId34"/>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Tahoma" pitchFamily="34" charset="0"/>
        <a:ea typeface="+mn-ea"/>
        <a:cs typeface="Arial" charset="0"/>
      </a:defRPr>
    </a:lvl1pPr>
    <a:lvl2pPr marL="457200" algn="l" rtl="0" fontAlgn="base">
      <a:spcBef>
        <a:spcPct val="0"/>
      </a:spcBef>
      <a:spcAft>
        <a:spcPct val="0"/>
      </a:spcAft>
      <a:defRPr kern="1200">
        <a:solidFill>
          <a:schemeClr val="tx1"/>
        </a:solidFill>
        <a:latin typeface="Tahoma" pitchFamily="34" charset="0"/>
        <a:ea typeface="+mn-ea"/>
        <a:cs typeface="Arial" charset="0"/>
      </a:defRPr>
    </a:lvl2pPr>
    <a:lvl3pPr marL="914400" algn="l" rtl="0" fontAlgn="base">
      <a:spcBef>
        <a:spcPct val="0"/>
      </a:spcBef>
      <a:spcAft>
        <a:spcPct val="0"/>
      </a:spcAft>
      <a:defRPr kern="1200">
        <a:solidFill>
          <a:schemeClr val="tx1"/>
        </a:solidFill>
        <a:latin typeface="Tahoma" pitchFamily="34" charset="0"/>
        <a:ea typeface="+mn-ea"/>
        <a:cs typeface="Arial" charset="0"/>
      </a:defRPr>
    </a:lvl3pPr>
    <a:lvl4pPr marL="1371600" algn="l" rtl="0" fontAlgn="base">
      <a:spcBef>
        <a:spcPct val="0"/>
      </a:spcBef>
      <a:spcAft>
        <a:spcPct val="0"/>
      </a:spcAft>
      <a:defRPr kern="1200">
        <a:solidFill>
          <a:schemeClr val="tx1"/>
        </a:solidFill>
        <a:latin typeface="Tahoma" pitchFamily="34" charset="0"/>
        <a:ea typeface="+mn-ea"/>
        <a:cs typeface="Arial" charset="0"/>
      </a:defRPr>
    </a:lvl4pPr>
    <a:lvl5pPr marL="1828800" algn="l" rtl="0" fontAlgn="base">
      <a:spcBef>
        <a:spcPct val="0"/>
      </a:spcBef>
      <a:spcAft>
        <a:spcPct val="0"/>
      </a:spcAft>
      <a:defRPr kern="1200">
        <a:solidFill>
          <a:schemeClr val="tx1"/>
        </a:solidFill>
        <a:latin typeface="Tahoma" pitchFamily="34" charset="0"/>
        <a:ea typeface="+mn-ea"/>
        <a:cs typeface="Arial" charset="0"/>
      </a:defRPr>
    </a:lvl5pPr>
    <a:lvl6pPr marL="2286000" algn="l" defTabSz="914400" rtl="0" eaLnBrk="1" latinLnBrk="0" hangingPunct="1">
      <a:defRPr kern="1200">
        <a:solidFill>
          <a:schemeClr val="tx1"/>
        </a:solidFill>
        <a:latin typeface="Tahoma" pitchFamily="34" charset="0"/>
        <a:ea typeface="+mn-ea"/>
        <a:cs typeface="Arial" charset="0"/>
      </a:defRPr>
    </a:lvl6pPr>
    <a:lvl7pPr marL="2743200" algn="l" defTabSz="914400" rtl="0" eaLnBrk="1" latinLnBrk="0" hangingPunct="1">
      <a:defRPr kern="1200">
        <a:solidFill>
          <a:schemeClr val="tx1"/>
        </a:solidFill>
        <a:latin typeface="Tahoma" pitchFamily="34" charset="0"/>
        <a:ea typeface="+mn-ea"/>
        <a:cs typeface="Arial" charset="0"/>
      </a:defRPr>
    </a:lvl7pPr>
    <a:lvl8pPr marL="3200400" algn="l" defTabSz="914400" rtl="0" eaLnBrk="1" latinLnBrk="0" hangingPunct="1">
      <a:defRPr kern="1200">
        <a:solidFill>
          <a:schemeClr val="tx1"/>
        </a:solidFill>
        <a:latin typeface="Tahoma" pitchFamily="34" charset="0"/>
        <a:ea typeface="+mn-ea"/>
        <a:cs typeface="Arial" charset="0"/>
      </a:defRPr>
    </a:lvl8pPr>
    <a:lvl9pPr marL="3657600" algn="l" defTabSz="914400" rtl="0" eaLnBrk="1" latinLnBrk="0" hangingPunct="1">
      <a:defRPr kern="1200">
        <a:solidFill>
          <a:schemeClr val="tx1"/>
        </a:solidFill>
        <a:latin typeface="Tahoma" pitchFamily="34"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709" autoAdjust="0"/>
  </p:normalViewPr>
  <p:slideViewPr>
    <p:cSldViewPr>
      <p:cViewPr>
        <p:scale>
          <a:sx n="74" d="100"/>
          <a:sy n="74" d="100"/>
        </p:scale>
        <p:origin x="-2694" y="-876"/>
      </p:cViewPr>
      <p:guideLst>
        <p:guide orient="horz" pos="2160"/>
        <p:guide pos="2880"/>
      </p:guideLst>
    </p:cSldViewPr>
  </p:slideViewPr>
  <p:outlineViewPr>
    <p:cViewPr>
      <p:scale>
        <a:sx n="33" d="100"/>
        <a:sy n="33" d="100"/>
      </p:scale>
      <p:origin x="0" y="144"/>
    </p:cViewPr>
  </p:outlin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0817AA7-33D2-45F9-98B9-ADBB2AFF47C5}" type="datetimeFigureOut">
              <a:rPr lang="en-US" smtClean="0"/>
              <a:pPr/>
              <a:t>11/26/2012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848B53D-5A58-4A58-B4A5-59C4C1459CA4}"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D848B53D-5A58-4A58-B4A5-59C4C1459CA4}" type="slidenum">
              <a:rPr lang="en-US" smtClean="0"/>
              <a:pPr/>
              <a:t>30</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pPr>
              <a:defRPr/>
            </a:pPr>
            <a:endParaRPr lang="en-GB"/>
          </a:p>
        </p:txBody>
      </p:sp>
      <p:sp>
        <p:nvSpPr>
          <p:cNvPr id="19" name="Footer Placeholder 18"/>
          <p:cNvSpPr>
            <a:spLocks noGrp="1"/>
          </p:cNvSpPr>
          <p:nvPr>
            <p:ph type="ftr" sz="quarter" idx="11"/>
          </p:nvPr>
        </p:nvSpPr>
        <p:spPr/>
        <p:txBody>
          <a:bodyPr/>
          <a:lstStyle/>
          <a:p>
            <a:pPr>
              <a:defRPr/>
            </a:pPr>
            <a:endParaRPr lang="en-GB"/>
          </a:p>
        </p:txBody>
      </p:sp>
      <p:sp>
        <p:nvSpPr>
          <p:cNvPr id="27" name="Slide Number Placeholder 26"/>
          <p:cNvSpPr>
            <a:spLocks noGrp="1"/>
          </p:cNvSpPr>
          <p:nvPr>
            <p:ph type="sldNum" sz="quarter" idx="12"/>
          </p:nvPr>
        </p:nvSpPr>
        <p:spPr/>
        <p:txBody>
          <a:bodyPr/>
          <a:lstStyle/>
          <a:p>
            <a:pPr>
              <a:defRPr/>
            </a:pPr>
            <a:fld id="{296361E4-B4AF-4B1E-B03D-F95E26DED5B7}" type="slidenum">
              <a:rPr lang="en-GB" smtClean="0"/>
              <a:pPr>
                <a:defRPr/>
              </a:pPr>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7CA2C85E-A22F-4529-95DA-A23471DE4890}" type="slidenum">
              <a:rPr lang="en-GB" smtClean="0"/>
              <a:pPr>
                <a:defRPr/>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F2142675-A8F8-4E42-B80D-1688D575E641}" type="slidenum">
              <a:rPr lang="en-GB" smtClean="0"/>
              <a:pPr>
                <a:defRPr/>
              </a:pPr>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6A944786-4630-4747-89D0-0A5EBC91FD6D}" type="slidenum">
              <a:rPr lang="en-GB" smtClean="0"/>
              <a:pPr>
                <a:defRPr/>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E0CF4D2F-5A5A-4E33-A134-1C183360828C}" type="slidenum">
              <a:rPr lang="en-GB" smtClean="0"/>
              <a:pPr>
                <a:defRPr/>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pPr>
              <a:defRPr/>
            </a:pPr>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pPr>
              <a:defRPr/>
            </a:pPr>
            <a:fld id="{D48765A7-743D-44F9-8F5D-3F7F61D29F85}" type="slidenum">
              <a:rPr lang="en-GB" smtClean="0"/>
              <a:pPr>
                <a:defRPr/>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pPr>
              <a:defRPr/>
            </a:pPr>
            <a:fld id="{BBD84D15-FFB3-4057-B624-F97F1D73A8F3}" type="slidenum">
              <a:rPr lang="en-GB" smtClean="0"/>
              <a:pPr>
                <a:defRPr/>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0FBEC295-C064-4585-854B-12E118C3C8F4}" type="slidenum">
              <a:rPr lang="en-GB" smtClean="0"/>
              <a:pPr>
                <a:defRPr/>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a:xfrm>
            <a:off x="8077200" y="6356350"/>
            <a:ext cx="609600" cy="365125"/>
          </a:xfrm>
        </p:spPr>
        <p:txBody>
          <a:bodyPr/>
          <a:lstStyle/>
          <a:p>
            <a:pPr>
              <a:defRPr/>
            </a:pPr>
            <a:fld id="{DFB0D734-EAC2-44E4-967E-FEEC854535F0}" type="slidenum">
              <a:rPr lang="en-GB" smtClean="0"/>
              <a:pPr>
                <a:defRPr/>
              </a:pPr>
              <a:t>‹#›</a:t>
            </a:fld>
            <a:endParaRPr lang="en-GB" dirty="0"/>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18587EF0-635A-4C19-A19A-876F14136893}" type="slidenum">
              <a:rPr lang="en-GB" smtClean="0"/>
              <a:pPr>
                <a:defRPr/>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739B57DF-FA77-4393-9A91-A1E87A6FCAE7}" type="slidenum">
              <a:rPr lang="en-GB" smtClean="0"/>
              <a:pPr>
                <a:defRPr/>
              </a:pPr>
              <a:t>‹#›</a:t>
            </a:fld>
            <a:endParaRPr lang="en-GB"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1066800" y="304800"/>
            <a:ext cx="7543800" cy="1431925"/>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1066800" y="1981200"/>
            <a:ext cx="36957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quarter" idx="2"/>
          </p:nvPr>
        </p:nvSpPr>
        <p:spPr>
          <a:xfrm>
            <a:off x="4914900" y="1981200"/>
            <a:ext cx="36957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Content Placeholder 4"/>
          <p:cNvSpPr>
            <a:spLocks noGrp="1"/>
          </p:cNvSpPr>
          <p:nvPr>
            <p:ph sz="quarter" idx="3"/>
          </p:nvPr>
        </p:nvSpPr>
        <p:spPr>
          <a:xfrm>
            <a:off x="4914900" y="4114800"/>
            <a:ext cx="36957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Rectangle 17"/>
          <p:cNvSpPr>
            <a:spLocks noGrp="1" noChangeArrowheads="1"/>
          </p:cNvSpPr>
          <p:nvPr>
            <p:ph type="dt" sz="half" idx="10"/>
          </p:nvPr>
        </p:nvSpPr>
        <p:spPr>
          <a:ln/>
        </p:spPr>
        <p:txBody>
          <a:bodyPr/>
          <a:lstStyle>
            <a:lvl1pPr>
              <a:defRPr/>
            </a:lvl1pPr>
          </a:lstStyle>
          <a:p>
            <a:pPr>
              <a:defRPr/>
            </a:pPr>
            <a:endParaRPr lang="en-GB"/>
          </a:p>
        </p:txBody>
      </p:sp>
      <p:sp>
        <p:nvSpPr>
          <p:cNvPr id="7" name="Rectangle 18"/>
          <p:cNvSpPr>
            <a:spLocks noGrp="1" noChangeArrowheads="1"/>
          </p:cNvSpPr>
          <p:nvPr>
            <p:ph type="ftr" sz="quarter" idx="11"/>
          </p:nvPr>
        </p:nvSpPr>
        <p:spPr>
          <a:ln/>
        </p:spPr>
        <p:txBody>
          <a:bodyPr/>
          <a:lstStyle>
            <a:lvl1pPr>
              <a:defRPr/>
            </a:lvl1pPr>
          </a:lstStyle>
          <a:p>
            <a:pPr>
              <a:defRPr/>
            </a:pPr>
            <a:endParaRPr lang="en-GB"/>
          </a:p>
        </p:txBody>
      </p:sp>
      <p:sp>
        <p:nvSpPr>
          <p:cNvPr id="8" name="Rectangle 19"/>
          <p:cNvSpPr>
            <a:spLocks noGrp="1" noChangeArrowheads="1"/>
          </p:cNvSpPr>
          <p:nvPr>
            <p:ph type="sldNum" sz="quarter" idx="12"/>
          </p:nvPr>
        </p:nvSpPr>
        <p:spPr>
          <a:ln/>
        </p:spPr>
        <p:txBody>
          <a:bodyPr/>
          <a:lstStyle>
            <a:lvl1pPr>
              <a:defRPr/>
            </a:lvl1pPr>
          </a:lstStyle>
          <a:p>
            <a:pPr>
              <a:defRPr/>
            </a:pPr>
            <a:fld id="{D19309F8-0B95-430F-9282-1558A1AA5009}" type="slidenum">
              <a:rPr lang="en-GB"/>
              <a:pPr>
                <a:defRPr/>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pPr>
              <a:defRPr/>
            </a:pPr>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pPr>
              <a:defRPr/>
            </a:pPr>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pPr>
              <a:defRPr/>
            </a:pPr>
            <a:fld id="{6B71957D-0B9A-4570-8367-27CBC80C8BA5}" type="slidenum">
              <a:rPr lang="en-GB" smtClean="0"/>
              <a:pPr>
                <a:defRPr/>
              </a:pPr>
              <a:t>‹#›</a:t>
            </a:fld>
            <a:endParaRPr lang="en-GB" dirty="0"/>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778" r:id="rId1"/>
    <p:sldLayoutId id="2147483779" r:id="rId2"/>
    <p:sldLayoutId id="2147483780" r:id="rId3"/>
    <p:sldLayoutId id="2147483781" r:id="rId4"/>
    <p:sldLayoutId id="2147483782" r:id="rId5"/>
    <p:sldLayoutId id="2147483783" r:id="rId6"/>
    <p:sldLayoutId id="2147483784" r:id="rId7"/>
    <p:sldLayoutId id="2147483785" r:id="rId8"/>
    <p:sldLayoutId id="2147483786" r:id="rId9"/>
    <p:sldLayoutId id="2147483787" r:id="rId10"/>
    <p:sldLayoutId id="2147483788" r:id="rId11"/>
    <p:sldLayoutId id="2147483789" r:id="rId12"/>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7" Type="http://schemas.openxmlformats.org/officeDocument/2006/relationships/image" Target="../media/image12.jpeg"/><Relationship Id="rId2" Type="http://schemas.openxmlformats.org/officeDocument/2006/relationships/image" Target="../media/image7.jpeg"/><Relationship Id="rId1" Type="http://schemas.openxmlformats.org/officeDocument/2006/relationships/slideLayout" Target="../slideLayouts/slideLayout7.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9.gif"/><Relationship Id="rId2" Type="http://schemas.openxmlformats.org/officeDocument/2006/relationships/image" Target="../media/image28.gi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eg"/><Relationship Id="rId1" Type="http://schemas.openxmlformats.org/officeDocument/2006/relationships/slideLayout" Target="../slideLayouts/slideLayout2.xml"/><Relationship Id="rId4" Type="http://schemas.openxmlformats.org/officeDocument/2006/relationships/image" Target="../media/image34.jpeg"/></Relationships>
</file>

<file path=ppt/slides/_rels/slide23.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www.nts.org.uk/" TargetMode="External"/><Relationship Id="rId2" Type="http://schemas.openxmlformats.org/officeDocument/2006/relationships/hyperlink" Target="http://www.maitland.nsw.gov.au/"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4" name="Rectangle 4"/>
          <p:cNvSpPr>
            <a:spLocks noGrp="1" noChangeArrowheads="1"/>
          </p:cNvSpPr>
          <p:nvPr>
            <p:ph type="title"/>
          </p:nvPr>
        </p:nvSpPr>
        <p:spPr>
          <a:xfrm>
            <a:off x="539552" y="692696"/>
            <a:ext cx="8001000" cy="1431925"/>
          </a:xfrm>
        </p:spPr>
        <p:txBody>
          <a:bodyPr>
            <a:normAutofit fontScale="90000"/>
          </a:bodyPr>
          <a:lstStyle/>
          <a:p>
            <a:pPr algn="ctr">
              <a:defRPr/>
            </a:pPr>
            <a:r>
              <a:rPr lang="en-GB" sz="2000" dirty="0" smtClean="0">
                <a:latin typeface="Calibri" pitchFamily="34" charset="0"/>
              </a:rPr>
              <a:t/>
            </a:r>
            <a:br>
              <a:rPr lang="en-GB" sz="2000" dirty="0" smtClean="0">
                <a:latin typeface="Calibri" pitchFamily="34" charset="0"/>
              </a:rPr>
            </a:br>
            <a:r>
              <a:rPr lang="en-US" sz="2400" dirty="0" smtClean="0">
                <a:solidFill>
                  <a:schemeClr val="accent6">
                    <a:lumMod val="50000"/>
                  </a:schemeClr>
                </a:solidFill>
                <a:latin typeface="Calibri" pitchFamily="34" charset="0"/>
              </a:rPr>
              <a:t/>
            </a:r>
            <a:br>
              <a:rPr lang="en-US" sz="2400" dirty="0" smtClean="0">
                <a:solidFill>
                  <a:schemeClr val="accent6">
                    <a:lumMod val="50000"/>
                  </a:schemeClr>
                </a:solidFill>
                <a:latin typeface="Calibri" pitchFamily="34" charset="0"/>
              </a:rPr>
            </a:br>
            <a:r>
              <a:rPr lang="en-US" sz="2400" dirty="0" smtClean="0">
                <a:latin typeface="Calibri" pitchFamily="34" charset="0"/>
              </a:rPr>
              <a:t> An Assessment of Environmental Strategic Coastal Management of Public Events</a:t>
            </a:r>
            <a:r>
              <a:rPr lang="en-US" sz="2000" dirty="0" smtClean="0">
                <a:latin typeface="Calibri" pitchFamily="34" charset="0"/>
              </a:rPr>
              <a:t/>
            </a:r>
            <a:br>
              <a:rPr lang="en-US" sz="2000" dirty="0" smtClean="0">
                <a:latin typeface="Calibri" pitchFamily="34" charset="0"/>
              </a:rPr>
            </a:br>
            <a:r>
              <a:rPr lang="en-US" sz="2000" dirty="0">
                <a:latin typeface="Calibri" pitchFamily="34" charset="0"/>
              </a:rPr>
              <a:t/>
            </a:r>
            <a:br>
              <a:rPr lang="en-US" sz="2000" dirty="0">
                <a:latin typeface="Calibri" pitchFamily="34" charset="0"/>
              </a:rPr>
            </a:br>
            <a:endParaRPr lang="en-GB" sz="2000" i="1" u="sng" dirty="0">
              <a:effectLst/>
              <a:latin typeface="Calibri" pitchFamily="34" charset="0"/>
            </a:endParaRPr>
          </a:p>
        </p:txBody>
      </p:sp>
      <p:sp>
        <p:nvSpPr>
          <p:cNvPr id="4099" name="Text Box 15"/>
          <p:cNvSpPr txBox="1">
            <a:spLocks noChangeArrowheads="1"/>
          </p:cNvSpPr>
          <p:nvPr/>
        </p:nvSpPr>
        <p:spPr bwMode="auto">
          <a:xfrm>
            <a:off x="447675" y="5819775"/>
            <a:ext cx="1244600" cy="366713"/>
          </a:xfrm>
          <a:prstGeom prst="rect">
            <a:avLst/>
          </a:prstGeom>
          <a:noFill/>
          <a:ln w="9525">
            <a:noFill/>
            <a:miter lim="800000"/>
            <a:headEnd/>
            <a:tailEnd/>
          </a:ln>
        </p:spPr>
        <p:txBody>
          <a:bodyPr>
            <a:spAutoFit/>
          </a:bodyPr>
          <a:lstStyle/>
          <a:p>
            <a:endParaRPr lang="en-US"/>
          </a:p>
        </p:txBody>
      </p:sp>
      <p:sp>
        <p:nvSpPr>
          <p:cNvPr id="4100" name="Text Box 17"/>
          <p:cNvSpPr txBox="1">
            <a:spLocks noChangeArrowheads="1"/>
          </p:cNvSpPr>
          <p:nvPr/>
        </p:nvSpPr>
        <p:spPr bwMode="auto">
          <a:xfrm>
            <a:off x="468313" y="6021388"/>
            <a:ext cx="1079500" cy="366712"/>
          </a:xfrm>
          <a:prstGeom prst="rect">
            <a:avLst/>
          </a:prstGeom>
          <a:noFill/>
          <a:ln w="9525">
            <a:noFill/>
            <a:miter lim="800000"/>
            <a:headEnd/>
            <a:tailEnd/>
          </a:ln>
        </p:spPr>
        <p:txBody>
          <a:bodyPr>
            <a:spAutoFit/>
          </a:bodyPr>
          <a:lstStyle/>
          <a:p>
            <a:pPr>
              <a:spcBef>
                <a:spcPct val="50000"/>
              </a:spcBef>
            </a:pPr>
            <a:endParaRPr lang="en-US"/>
          </a:p>
        </p:txBody>
      </p:sp>
      <p:pic>
        <p:nvPicPr>
          <p:cNvPr id="10" name="Picture 3" descr="smu_logo_line_copying"/>
          <p:cNvPicPr>
            <a:picLocks noChangeAspect="1" noChangeArrowheads="1"/>
          </p:cNvPicPr>
          <p:nvPr/>
        </p:nvPicPr>
        <p:blipFill>
          <a:blip r:embed="rId2" cstate="print"/>
          <a:srcRect/>
          <a:stretch>
            <a:fillRect/>
          </a:stretch>
        </p:blipFill>
        <p:spPr bwMode="auto">
          <a:xfrm>
            <a:off x="214313" y="5786438"/>
            <a:ext cx="8699500" cy="849312"/>
          </a:xfrm>
          <a:prstGeom prst="rect">
            <a:avLst/>
          </a:prstGeom>
          <a:noFill/>
          <a:ln w="9525">
            <a:noFill/>
            <a:miter lim="800000"/>
            <a:headEnd/>
            <a:tailEnd/>
          </a:ln>
        </p:spPr>
      </p:pic>
      <p:pic>
        <p:nvPicPr>
          <p:cNvPr id="4103" name="Picture 5" descr="C:\Documents and Settings\Miss V Morris\Desktop\Coastal images\Beach loud.jpg"/>
          <p:cNvPicPr>
            <a:picLocks noChangeAspect="1" noChangeArrowheads="1"/>
          </p:cNvPicPr>
          <p:nvPr/>
        </p:nvPicPr>
        <p:blipFill>
          <a:blip r:embed="rId3" cstate="print"/>
          <a:srcRect/>
          <a:stretch>
            <a:fillRect/>
          </a:stretch>
        </p:blipFill>
        <p:spPr bwMode="auto">
          <a:xfrm>
            <a:off x="5580112" y="1556793"/>
            <a:ext cx="3427859" cy="4524774"/>
          </a:xfrm>
          <a:prstGeom prst="rect">
            <a:avLst/>
          </a:prstGeom>
          <a:noFill/>
          <a:ln w="9525">
            <a:noFill/>
            <a:miter lim="800000"/>
            <a:headEnd/>
            <a:tailEnd/>
          </a:ln>
        </p:spPr>
      </p:pic>
      <p:pic>
        <p:nvPicPr>
          <p:cNvPr id="34818" name="Picture 2" descr="http://e1.365dm.com/12/10/504x378/Fernando-Alonso-Ferrari_2852170.jpg"/>
          <p:cNvPicPr>
            <a:picLocks noChangeAspect="1" noChangeArrowheads="1"/>
          </p:cNvPicPr>
          <p:nvPr/>
        </p:nvPicPr>
        <p:blipFill>
          <a:blip r:embed="rId4"/>
          <a:srcRect/>
          <a:stretch>
            <a:fillRect/>
          </a:stretch>
        </p:blipFill>
        <p:spPr bwMode="auto">
          <a:xfrm>
            <a:off x="323528" y="1916832"/>
            <a:ext cx="4800600" cy="3600451"/>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box(in)">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8" presetClass="entr" presetSubtype="16" fill="hold" grpId="0" nodeType="clickEffect">
                                  <p:stCondLst>
                                    <p:cond delay="0"/>
                                  </p:stCondLst>
                                  <p:childTnLst>
                                    <p:set>
                                      <p:cBhvr>
                                        <p:cTn id="11" dur="1" fill="hold">
                                          <p:stCondLst>
                                            <p:cond delay="0"/>
                                          </p:stCondLst>
                                        </p:cTn>
                                        <p:tgtEl>
                                          <p:spTgt spid="61444"/>
                                        </p:tgtEl>
                                        <p:attrNameLst>
                                          <p:attrName>style.visibility</p:attrName>
                                        </p:attrNameLst>
                                      </p:cBhvr>
                                      <p:to>
                                        <p:strVal val="visible"/>
                                      </p:to>
                                    </p:set>
                                    <p:animEffect transition="in" filter="diamond(in)">
                                      <p:cBhvr>
                                        <p:cTn id="12" dur="2000"/>
                                        <p:tgtEl>
                                          <p:spTgt spid="6144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4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Introduction</a:t>
            </a:r>
            <a:endParaRPr lang="en-US" dirty="0"/>
          </a:p>
        </p:txBody>
      </p:sp>
      <p:sp>
        <p:nvSpPr>
          <p:cNvPr id="3" name="Content Placeholder 2"/>
          <p:cNvSpPr>
            <a:spLocks noGrp="1"/>
          </p:cNvSpPr>
          <p:nvPr>
            <p:ph idx="1"/>
          </p:nvPr>
        </p:nvSpPr>
        <p:spPr>
          <a:xfrm>
            <a:off x="214313" y="1981200"/>
            <a:ext cx="8715375" cy="4114800"/>
          </a:xfrm>
        </p:spPr>
        <p:txBody>
          <a:bodyPr>
            <a:normAutofit lnSpcReduction="10000"/>
          </a:bodyPr>
          <a:lstStyle/>
          <a:p>
            <a:pPr>
              <a:buFont typeface="Wingdings" pitchFamily="2" charset="2"/>
              <a:buNone/>
              <a:defRPr/>
            </a:pPr>
            <a:r>
              <a:rPr lang="en-GB" sz="1800" dirty="0" smtClean="0"/>
              <a:t>Philippa Lewis (1997: 5) described the ‘island race’ of Britain in the following form.  </a:t>
            </a:r>
            <a:endParaRPr lang="en-US" sz="1800" dirty="0" smtClean="0"/>
          </a:p>
          <a:p>
            <a:pPr>
              <a:buFont typeface="Wingdings" pitchFamily="2" charset="2"/>
              <a:buNone/>
              <a:defRPr/>
            </a:pPr>
            <a:r>
              <a:rPr lang="en-GB" sz="1800" dirty="0" smtClean="0">
                <a:solidFill>
                  <a:srgbClr val="FFFF00"/>
                </a:solidFill>
              </a:rPr>
              <a:t>“”</a:t>
            </a:r>
            <a:r>
              <a:rPr lang="en-GB" sz="1800" dirty="0" smtClean="0">
                <a:solidFill>
                  <a:schemeClr val="accent6">
                    <a:lumMod val="50000"/>
                  </a:schemeClr>
                </a:solidFill>
              </a:rPr>
              <a:t>The sea surrounds us and separates us from our neighbours, and pulls us to its shores.  To some it represents adventure, escape and holidays, to others work and a livelihood, its ever-moving rhythms and tides are the same for all of us.”</a:t>
            </a:r>
            <a:endParaRPr lang="en-US" sz="1800" dirty="0" smtClean="0">
              <a:solidFill>
                <a:schemeClr val="accent6">
                  <a:lumMod val="50000"/>
                </a:schemeClr>
              </a:solidFill>
            </a:endParaRPr>
          </a:p>
          <a:p>
            <a:pPr>
              <a:buFont typeface="Wingdings" pitchFamily="2" charset="2"/>
              <a:buNone/>
              <a:defRPr/>
            </a:pPr>
            <a:endParaRPr lang="en-US" sz="1800" dirty="0" smtClean="0"/>
          </a:p>
          <a:p>
            <a:pPr>
              <a:buFont typeface="Wingdings" pitchFamily="2" charset="2"/>
              <a:buNone/>
              <a:defRPr/>
            </a:pPr>
            <a:r>
              <a:rPr lang="en-GB" sz="1800" dirty="0" smtClean="0"/>
              <a:t>	</a:t>
            </a:r>
          </a:p>
          <a:p>
            <a:pPr>
              <a:buFont typeface="Wingdings" pitchFamily="2" charset="2"/>
              <a:buNone/>
              <a:defRPr/>
            </a:pPr>
            <a:r>
              <a:rPr lang="en-GB" sz="1800" dirty="0" smtClean="0"/>
              <a:t>Globalisation means that Shakespeare’s ‘island race’ are a product of and are contributors to global trends which mould and are moulded by the amalgam of small scale events.  The ubiquitous ‘act local think global’ can be reconfigured to say global events are a product of many local events.  Coastal communities are an integral component of this trend and the events that occur in coastal communities are a global phenomena in their combined form.  Hence coastal managers need mechanisms to measure local coastal issues so that global impact can be predicted and preferably quantified.  Ecological foot printing is such a tool that is now moving very clearly into the policy formulators and implementers tool bank.  </a:t>
            </a:r>
            <a:endParaRPr lang="en-US" sz="1800" dirty="0" smtClean="0"/>
          </a:p>
          <a:p>
            <a:pPr>
              <a:defRPr/>
            </a:pP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wipe(down)">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wipe(down)">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smtClean="0">
                <a:latin typeface="Calibri" pitchFamily="34" charset="0"/>
              </a:rPr>
              <a:t>Overview</a:t>
            </a:r>
            <a:endParaRPr lang="en-US" dirty="0">
              <a:latin typeface="Calibri" pitchFamily="34" charset="0"/>
            </a:endParaRPr>
          </a:p>
        </p:txBody>
      </p:sp>
      <p:sp>
        <p:nvSpPr>
          <p:cNvPr id="3" name="Content Placeholder 2"/>
          <p:cNvSpPr>
            <a:spLocks noGrp="1"/>
          </p:cNvSpPr>
          <p:nvPr>
            <p:ph idx="1"/>
          </p:nvPr>
        </p:nvSpPr>
        <p:spPr>
          <a:xfrm>
            <a:off x="1028700" y="2000250"/>
            <a:ext cx="8115300" cy="3471863"/>
          </a:xfrm>
        </p:spPr>
        <p:txBody>
          <a:bodyPr/>
          <a:lstStyle/>
          <a:p>
            <a:pPr eaLnBrk="1" hangingPunct="1">
              <a:defRPr/>
            </a:pPr>
            <a:r>
              <a:rPr lang="en-GB" sz="1800" dirty="0">
                <a:latin typeface="Calibri" pitchFamily="34" charset="0"/>
              </a:rPr>
              <a:t>The seasonal demographics of many coastal communities’ means micro </a:t>
            </a:r>
            <a:r>
              <a:rPr lang="en-GB" sz="1800" dirty="0" smtClean="0">
                <a:latin typeface="Calibri" pitchFamily="34" charset="0"/>
              </a:rPr>
              <a:t>scale </a:t>
            </a:r>
            <a:r>
              <a:rPr lang="en-GB" sz="1800" dirty="0">
                <a:latin typeface="Calibri" pitchFamily="34" charset="0"/>
              </a:rPr>
              <a:t>events are prominent features in their socio-economic calendars and yet no empirical assessment of the sustainability of these events has been undertaken.  </a:t>
            </a:r>
            <a:endParaRPr lang="en-GB" sz="1800" dirty="0" smtClean="0">
              <a:latin typeface="Calibri" pitchFamily="34" charset="0"/>
            </a:endParaRPr>
          </a:p>
          <a:p>
            <a:pPr eaLnBrk="1" hangingPunct="1">
              <a:defRPr/>
            </a:pPr>
            <a:r>
              <a:rPr lang="en-GB" sz="1800" dirty="0" smtClean="0">
                <a:solidFill>
                  <a:schemeClr val="accent1">
                    <a:lumMod val="60000"/>
                    <a:lumOff val="40000"/>
                  </a:schemeClr>
                </a:solidFill>
                <a:latin typeface="Calibri" pitchFamily="34" charset="0"/>
              </a:rPr>
              <a:t>This </a:t>
            </a:r>
            <a:r>
              <a:rPr lang="en-GB" sz="1800" dirty="0">
                <a:solidFill>
                  <a:schemeClr val="accent1">
                    <a:lumMod val="60000"/>
                    <a:lumOff val="40000"/>
                  </a:schemeClr>
                </a:solidFill>
                <a:latin typeface="Calibri" pitchFamily="34" charset="0"/>
              </a:rPr>
              <a:t>study adapted an ecological footprint calculator developed by Krause to assess the sustainability of participants in a micro-scale </a:t>
            </a:r>
            <a:r>
              <a:rPr lang="en-GB" sz="1800" dirty="0" smtClean="0">
                <a:solidFill>
                  <a:schemeClr val="accent1">
                    <a:lumMod val="60000"/>
                    <a:lumOff val="40000"/>
                  </a:schemeClr>
                </a:solidFill>
                <a:latin typeface="Calibri" pitchFamily="34" charset="0"/>
              </a:rPr>
              <a:t>  events in South </a:t>
            </a:r>
            <a:r>
              <a:rPr lang="en-GB" sz="1800" dirty="0">
                <a:solidFill>
                  <a:schemeClr val="accent1">
                    <a:lumMod val="60000"/>
                    <a:lumOff val="40000"/>
                  </a:schemeClr>
                </a:solidFill>
                <a:latin typeface="Calibri" pitchFamily="34" charset="0"/>
              </a:rPr>
              <a:t>Wales. </a:t>
            </a:r>
            <a:endParaRPr lang="en-GB" sz="1800" dirty="0" smtClean="0">
              <a:solidFill>
                <a:schemeClr val="accent1">
                  <a:lumMod val="60000"/>
                  <a:lumOff val="40000"/>
                </a:schemeClr>
              </a:solidFill>
              <a:latin typeface="Calibri" pitchFamily="34" charset="0"/>
            </a:endParaRPr>
          </a:p>
          <a:p>
            <a:pPr eaLnBrk="1" hangingPunct="1">
              <a:defRPr/>
            </a:pPr>
            <a:r>
              <a:rPr lang="en-GB" sz="1800" dirty="0" smtClean="0">
                <a:latin typeface="Calibri" pitchFamily="34" charset="0"/>
              </a:rPr>
              <a:t>From </a:t>
            </a:r>
            <a:r>
              <a:rPr lang="en-GB" sz="1800" dirty="0">
                <a:latin typeface="Calibri" pitchFamily="34" charset="0"/>
              </a:rPr>
              <a:t>the results a checklist for event organisers in coastal communities has been proposed to act as a tool for improving their sustainability.  </a:t>
            </a:r>
            <a:endParaRPr lang="en-US" dirty="0">
              <a:latin typeface="Calibri" pitchFamily="34" charset="0"/>
            </a:endParaRPr>
          </a:p>
          <a:p>
            <a:pPr eaLnBrk="1" hangingPunct="1">
              <a:defRPr/>
            </a:pPr>
            <a:endParaRPr lang="en-US" dirty="0">
              <a:latin typeface="Calibri" pitchFamily="34" charset="0"/>
            </a:endParaRPr>
          </a:p>
        </p:txBody>
      </p:sp>
      <p:pic>
        <p:nvPicPr>
          <p:cNvPr id="6148" name="Picture 4" descr="surf_main"/>
          <p:cNvPicPr>
            <a:picLocks noChangeAspect="1" noChangeArrowheads="1"/>
          </p:cNvPicPr>
          <p:nvPr/>
        </p:nvPicPr>
        <p:blipFill>
          <a:blip r:embed="rId2" cstate="print"/>
          <a:srcRect/>
          <a:stretch>
            <a:fillRect/>
          </a:stretch>
        </p:blipFill>
        <p:spPr bwMode="auto">
          <a:xfrm>
            <a:off x="2143125" y="4857750"/>
            <a:ext cx="5105400" cy="1787525"/>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amond(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8" presetClass="entr" presetSubtype="16"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diamond(in)">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8" presetClass="entr" presetSubtype="16"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diamond(in)">
                                      <p:cBhvr>
                                        <p:cTn id="17"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1138" name="Rectangle 2"/>
          <p:cNvSpPr>
            <a:spLocks noGrp="1" noChangeArrowheads="1"/>
          </p:cNvSpPr>
          <p:nvPr>
            <p:ph type="title"/>
          </p:nvPr>
        </p:nvSpPr>
        <p:spPr>
          <a:xfrm>
            <a:off x="1042988" y="0"/>
            <a:ext cx="7543800" cy="1431925"/>
          </a:xfrm>
        </p:spPr>
        <p:txBody>
          <a:bodyPr/>
          <a:lstStyle/>
          <a:p>
            <a:pPr eaLnBrk="1" hangingPunct="1">
              <a:defRPr/>
            </a:pPr>
            <a:r>
              <a:rPr lang="en-GB" sz="2800" dirty="0">
                <a:latin typeface="Calibri" pitchFamily="34" charset="0"/>
              </a:rPr>
              <a:t>Rational </a:t>
            </a:r>
          </a:p>
        </p:txBody>
      </p:sp>
      <p:sp>
        <p:nvSpPr>
          <p:cNvPr id="91139" name="Rectangle 3"/>
          <p:cNvSpPr>
            <a:spLocks noGrp="1" noChangeArrowheads="1"/>
          </p:cNvSpPr>
          <p:nvPr>
            <p:ph idx="1"/>
          </p:nvPr>
        </p:nvSpPr>
        <p:spPr>
          <a:xfrm>
            <a:off x="928688" y="1785938"/>
            <a:ext cx="7572375" cy="4899025"/>
          </a:xfrm>
        </p:spPr>
        <p:txBody>
          <a:bodyPr/>
          <a:lstStyle/>
          <a:p>
            <a:pPr eaLnBrk="1" hangingPunct="1">
              <a:defRPr/>
            </a:pPr>
            <a:r>
              <a:rPr lang="en-GB" sz="2000" dirty="0">
                <a:latin typeface="Calibri" pitchFamily="34" charset="0"/>
              </a:rPr>
              <a:t>Travel and tourism is the world’s largest industry </a:t>
            </a:r>
            <a:r>
              <a:rPr lang="en-GB" sz="2000" dirty="0">
                <a:solidFill>
                  <a:schemeClr val="accent1">
                    <a:lumMod val="60000"/>
                    <a:lumOff val="40000"/>
                  </a:schemeClr>
                </a:solidFill>
                <a:latin typeface="Calibri" pitchFamily="34" charset="0"/>
              </a:rPr>
              <a:t>(WTO, </a:t>
            </a:r>
            <a:r>
              <a:rPr lang="en-GB" sz="2000" dirty="0" smtClean="0">
                <a:solidFill>
                  <a:schemeClr val="accent1">
                    <a:lumMod val="60000"/>
                    <a:lumOff val="40000"/>
                  </a:schemeClr>
                </a:solidFill>
                <a:latin typeface="Calibri" pitchFamily="34" charset="0"/>
              </a:rPr>
              <a:t>2010).</a:t>
            </a:r>
          </a:p>
          <a:p>
            <a:pPr eaLnBrk="1" hangingPunct="1">
              <a:defRPr/>
            </a:pPr>
            <a:endParaRPr lang="en-GB" sz="2000" dirty="0" smtClean="0">
              <a:latin typeface="Calibri" pitchFamily="34" charset="0"/>
            </a:endParaRPr>
          </a:p>
          <a:p>
            <a:pPr eaLnBrk="1" hangingPunct="1">
              <a:defRPr/>
            </a:pPr>
            <a:r>
              <a:rPr lang="en-GB" sz="2000" dirty="0" smtClean="0">
                <a:latin typeface="Calibri" pitchFamily="34" charset="0"/>
              </a:rPr>
              <a:t>‘</a:t>
            </a:r>
            <a:r>
              <a:rPr lang="en-GB" sz="2000" i="1" dirty="0">
                <a:latin typeface="Calibri" pitchFamily="34" charset="0"/>
              </a:rPr>
              <a:t>increasing populations and development are placing significant stresses on coastal resources</a:t>
            </a:r>
            <a:r>
              <a:rPr lang="en-GB" sz="2000" i="1" dirty="0" smtClean="0">
                <a:latin typeface="Calibri" pitchFamily="34" charset="0"/>
              </a:rPr>
              <a:t>’</a:t>
            </a:r>
            <a:r>
              <a:rPr lang="en-GB" sz="2000" dirty="0" smtClean="0">
                <a:latin typeface="Calibri" pitchFamily="34" charset="0"/>
              </a:rPr>
              <a:t>   </a:t>
            </a:r>
            <a:r>
              <a:rPr lang="en-GB" sz="2000" dirty="0" smtClean="0">
                <a:solidFill>
                  <a:schemeClr val="accent1">
                    <a:lumMod val="60000"/>
                    <a:lumOff val="40000"/>
                  </a:schemeClr>
                </a:solidFill>
                <a:latin typeface="Calibri" pitchFamily="34" charset="0"/>
              </a:rPr>
              <a:t>Leatherman (2001: 181) </a:t>
            </a:r>
          </a:p>
          <a:p>
            <a:pPr eaLnBrk="1" hangingPunct="1">
              <a:defRPr/>
            </a:pPr>
            <a:endParaRPr lang="en-GB" sz="2000" dirty="0" smtClean="0">
              <a:solidFill>
                <a:srgbClr val="FFFF00"/>
              </a:solidFill>
              <a:latin typeface="Calibri" pitchFamily="34" charset="0"/>
            </a:endParaRPr>
          </a:p>
          <a:p>
            <a:pPr eaLnBrk="1" hangingPunct="1">
              <a:defRPr/>
            </a:pPr>
            <a:r>
              <a:rPr lang="en-GB" sz="2000" dirty="0">
                <a:latin typeface="Calibri" pitchFamily="34" charset="0"/>
              </a:rPr>
              <a:t>E</a:t>
            </a:r>
            <a:r>
              <a:rPr lang="en-GB" sz="2000" dirty="0" smtClean="0">
                <a:latin typeface="Calibri" pitchFamily="34" charset="0"/>
              </a:rPr>
              <a:t>cological </a:t>
            </a:r>
            <a:r>
              <a:rPr lang="en-GB" sz="2000" dirty="0">
                <a:latin typeface="Calibri" pitchFamily="34" charset="0"/>
              </a:rPr>
              <a:t>footprint </a:t>
            </a:r>
            <a:r>
              <a:rPr lang="en-GB" sz="2000" dirty="0" smtClean="0">
                <a:latin typeface="Calibri" pitchFamily="34" charset="0"/>
              </a:rPr>
              <a:t>studies: </a:t>
            </a:r>
            <a:r>
              <a:rPr lang="en-GB" sz="2000" dirty="0">
                <a:latin typeface="Calibri" pitchFamily="34" charset="0"/>
              </a:rPr>
              <a:t>2003/2004 FA Cup Final, </a:t>
            </a:r>
            <a:r>
              <a:rPr lang="en-GB" sz="2000" dirty="0">
                <a:solidFill>
                  <a:schemeClr val="accent1">
                    <a:lumMod val="60000"/>
                    <a:lumOff val="40000"/>
                  </a:schemeClr>
                </a:solidFill>
                <a:latin typeface="Calibri" pitchFamily="34" charset="0"/>
              </a:rPr>
              <a:t>(Collins </a:t>
            </a:r>
            <a:r>
              <a:rPr lang="en-GB" sz="2000" i="1" dirty="0">
                <a:solidFill>
                  <a:schemeClr val="accent1">
                    <a:lumMod val="60000"/>
                    <a:lumOff val="40000"/>
                  </a:schemeClr>
                </a:solidFill>
                <a:latin typeface="Calibri" pitchFamily="34" charset="0"/>
              </a:rPr>
              <a:t>et al., </a:t>
            </a:r>
            <a:r>
              <a:rPr lang="en-GB" sz="2000" dirty="0">
                <a:solidFill>
                  <a:schemeClr val="accent1">
                    <a:lumMod val="60000"/>
                    <a:lumOff val="40000"/>
                  </a:schemeClr>
                </a:solidFill>
                <a:latin typeface="Calibri" pitchFamily="34" charset="0"/>
              </a:rPr>
              <a:t>2007), </a:t>
            </a:r>
            <a:r>
              <a:rPr lang="en-GB" sz="2000" dirty="0">
                <a:latin typeface="Calibri" pitchFamily="34" charset="0"/>
              </a:rPr>
              <a:t>the 1999 Rugby World Cup, </a:t>
            </a:r>
            <a:r>
              <a:rPr lang="en-GB" sz="2000" dirty="0">
                <a:solidFill>
                  <a:schemeClr val="accent1">
                    <a:lumMod val="60000"/>
                    <a:lumOff val="40000"/>
                  </a:schemeClr>
                </a:solidFill>
                <a:latin typeface="Calibri" pitchFamily="34" charset="0"/>
              </a:rPr>
              <a:t>(Jones &amp; Munday, 2004) </a:t>
            </a:r>
            <a:r>
              <a:rPr lang="en-GB" sz="2000" dirty="0">
                <a:latin typeface="Calibri" pitchFamily="34" charset="0"/>
              </a:rPr>
              <a:t>and the regional effects caused by the Network Q Rally of GB</a:t>
            </a:r>
            <a:r>
              <a:rPr lang="en-GB" sz="2000" dirty="0">
                <a:solidFill>
                  <a:schemeClr val="accent1">
                    <a:lumMod val="60000"/>
                    <a:lumOff val="40000"/>
                  </a:schemeClr>
                </a:solidFill>
                <a:latin typeface="Calibri" pitchFamily="34" charset="0"/>
              </a:rPr>
              <a:t>, (WERU and Cardiff Research Centre, 2002</a:t>
            </a:r>
            <a:r>
              <a:rPr lang="en-GB" sz="2000" dirty="0" smtClean="0">
                <a:solidFill>
                  <a:schemeClr val="accent1">
                    <a:lumMod val="60000"/>
                    <a:lumOff val="40000"/>
                  </a:schemeClr>
                </a:solidFill>
                <a:latin typeface="Calibri" pitchFamily="34" charset="0"/>
              </a:rPr>
              <a:t>).</a:t>
            </a:r>
          </a:p>
          <a:p>
            <a:pPr eaLnBrk="1" hangingPunct="1">
              <a:defRPr/>
            </a:pPr>
            <a:endParaRPr lang="en-GB" sz="2000" dirty="0">
              <a:latin typeface="Calibri" pitchFamily="34" charset="0"/>
            </a:endParaRPr>
          </a:p>
          <a:p>
            <a:pPr eaLnBrk="1" hangingPunct="1">
              <a:defRPr/>
            </a:pPr>
            <a:r>
              <a:rPr lang="en-GB" sz="2000" dirty="0">
                <a:latin typeface="Calibri" pitchFamily="34" charset="0"/>
              </a:rPr>
              <a:t>S</a:t>
            </a:r>
            <a:r>
              <a:rPr lang="en-GB" sz="2000" dirty="0" smtClean="0">
                <a:latin typeface="Calibri" pitchFamily="34" charset="0"/>
              </a:rPr>
              <a:t>mall </a:t>
            </a:r>
            <a:r>
              <a:rPr lang="en-GB" sz="2000" dirty="0">
                <a:latin typeface="Calibri" pitchFamily="34" charset="0"/>
              </a:rPr>
              <a:t>scale events </a:t>
            </a:r>
            <a:r>
              <a:rPr lang="en-GB" sz="2000" dirty="0" smtClean="0">
                <a:latin typeface="Calibri" pitchFamily="34" charset="0"/>
              </a:rPr>
              <a:t>(  </a:t>
            </a:r>
            <a:r>
              <a:rPr lang="en-GB" sz="2000" dirty="0">
                <a:latin typeface="Calibri" pitchFamily="34" charset="0"/>
              </a:rPr>
              <a:t>events</a:t>
            </a:r>
            <a:r>
              <a:rPr lang="en-GB" sz="2000" dirty="0" smtClean="0">
                <a:latin typeface="Calibri" pitchFamily="34" charset="0"/>
              </a:rPr>
              <a:t>) in coastal areas. </a:t>
            </a:r>
          </a:p>
          <a:p>
            <a:pPr lvl="1" eaLnBrk="1" hangingPunct="1">
              <a:defRPr/>
            </a:pPr>
            <a:r>
              <a:rPr lang="en-GB" sz="1600" dirty="0" err="1" smtClean="0">
                <a:latin typeface="Calibri" pitchFamily="34" charset="0"/>
              </a:rPr>
              <a:t>Medcoast</a:t>
            </a:r>
            <a:endParaRPr lang="en-GB" sz="1600" dirty="0" smtClean="0">
              <a:latin typeface="Calibri" pitchFamily="34" charset="0"/>
            </a:endParaRPr>
          </a:p>
          <a:p>
            <a:pPr lvl="1" eaLnBrk="1" hangingPunct="1">
              <a:defRPr/>
            </a:pPr>
            <a:r>
              <a:rPr lang="en-GB" sz="1600" dirty="0" smtClean="0">
                <a:latin typeface="Calibri" pitchFamily="34" charset="0"/>
              </a:rPr>
              <a:t>Historical</a:t>
            </a:r>
          </a:p>
        </p:txBody>
      </p:sp>
      <p:pic>
        <p:nvPicPr>
          <p:cNvPr id="7172" name="Picture 5" descr="pavement"/>
          <p:cNvPicPr>
            <a:picLocks noChangeAspect="1" noChangeArrowheads="1"/>
          </p:cNvPicPr>
          <p:nvPr/>
        </p:nvPicPr>
        <p:blipFill>
          <a:blip r:embed="rId2" cstate="print"/>
          <a:srcRect/>
          <a:stretch>
            <a:fillRect/>
          </a:stretch>
        </p:blipFill>
        <p:spPr bwMode="auto">
          <a:xfrm>
            <a:off x="6643688" y="214313"/>
            <a:ext cx="2255837" cy="1500187"/>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91138"/>
                                        </p:tgtEl>
                                        <p:attrNameLst>
                                          <p:attrName>style.visibility</p:attrName>
                                        </p:attrNameLst>
                                      </p:cBhvr>
                                      <p:to>
                                        <p:strVal val="visible"/>
                                      </p:to>
                                    </p:set>
                                    <p:animEffect transition="in" filter="randombar(horizontal)">
                                      <p:cBhvr>
                                        <p:cTn id="7" dur="600">
                                          <p:stCondLst>
                                            <p:cond delay="0"/>
                                          </p:stCondLst>
                                        </p:cTn>
                                        <p:tgtEl>
                                          <p:spTgt spid="91138"/>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91139">
                                            <p:txEl>
                                              <p:pRg st="0" end="0"/>
                                            </p:txEl>
                                          </p:spTgt>
                                        </p:tgtEl>
                                        <p:attrNameLst>
                                          <p:attrName>style.visibility</p:attrName>
                                        </p:attrNameLst>
                                      </p:cBhvr>
                                      <p:to>
                                        <p:strVal val="visible"/>
                                      </p:to>
                                    </p:set>
                                    <p:animEffect transition="in" filter="randombar(horizontal)">
                                      <p:cBhvr>
                                        <p:cTn id="12" dur="500"/>
                                        <p:tgtEl>
                                          <p:spTgt spid="9113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91139">
                                            <p:txEl>
                                              <p:pRg st="2" end="2"/>
                                            </p:txEl>
                                          </p:spTgt>
                                        </p:tgtEl>
                                        <p:attrNameLst>
                                          <p:attrName>style.visibility</p:attrName>
                                        </p:attrNameLst>
                                      </p:cBhvr>
                                      <p:to>
                                        <p:strVal val="visible"/>
                                      </p:to>
                                    </p:set>
                                    <p:animEffect transition="in" filter="randombar(horizontal)">
                                      <p:cBhvr>
                                        <p:cTn id="17" dur="500"/>
                                        <p:tgtEl>
                                          <p:spTgt spid="9113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91139">
                                            <p:txEl>
                                              <p:pRg st="4" end="4"/>
                                            </p:txEl>
                                          </p:spTgt>
                                        </p:tgtEl>
                                        <p:attrNameLst>
                                          <p:attrName>style.visibility</p:attrName>
                                        </p:attrNameLst>
                                      </p:cBhvr>
                                      <p:to>
                                        <p:strVal val="visible"/>
                                      </p:to>
                                    </p:set>
                                    <p:animEffect transition="in" filter="randombar(horizontal)">
                                      <p:cBhvr>
                                        <p:cTn id="22" dur="500"/>
                                        <p:tgtEl>
                                          <p:spTgt spid="91139">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91139">
                                            <p:txEl>
                                              <p:pRg st="6" end="6"/>
                                            </p:txEl>
                                          </p:spTgt>
                                        </p:tgtEl>
                                        <p:attrNameLst>
                                          <p:attrName>style.visibility</p:attrName>
                                        </p:attrNameLst>
                                      </p:cBhvr>
                                      <p:to>
                                        <p:strVal val="visible"/>
                                      </p:to>
                                    </p:set>
                                    <p:animEffect transition="in" filter="randombar(horizontal)">
                                      <p:cBhvr>
                                        <p:cTn id="27" dur="500"/>
                                        <p:tgtEl>
                                          <p:spTgt spid="91139">
                                            <p:txEl>
                                              <p:pRg st="6" end="6"/>
                                            </p:txEl>
                                          </p:spTgt>
                                        </p:tgtEl>
                                      </p:cBhvr>
                                    </p:animEffect>
                                  </p:childTnLst>
                                </p:cTn>
                              </p:par>
                              <p:par>
                                <p:cTn id="28" presetID="14" presetClass="entr" presetSubtype="10" fill="hold" grpId="0" nodeType="withEffect">
                                  <p:stCondLst>
                                    <p:cond delay="0"/>
                                  </p:stCondLst>
                                  <p:childTnLst>
                                    <p:set>
                                      <p:cBhvr>
                                        <p:cTn id="29" dur="1" fill="hold">
                                          <p:stCondLst>
                                            <p:cond delay="0"/>
                                          </p:stCondLst>
                                        </p:cTn>
                                        <p:tgtEl>
                                          <p:spTgt spid="91139">
                                            <p:txEl>
                                              <p:pRg st="7" end="7"/>
                                            </p:txEl>
                                          </p:spTgt>
                                        </p:tgtEl>
                                        <p:attrNameLst>
                                          <p:attrName>style.visibility</p:attrName>
                                        </p:attrNameLst>
                                      </p:cBhvr>
                                      <p:to>
                                        <p:strVal val="visible"/>
                                      </p:to>
                                    </p:set>
                                    <p:animEffect transition="in" filter="randombar(horizontal)">
                                      <p:cBhvr>
                                        <p:cTn id="30" dur="500"/>
                                        <p:tgtEl>
                                          <p:spTgt spid="91139">
                                            <p:txEl>
                                              <p:pRg st="7" end="7"/>
                                            </p:txEl>
                                          </p:spTgt>
                                        </p:tgtEl>
                                      </p:cBhvr>
                                    </p:animEffect>
                                  </p:childTnLst>
                                </p:cTn>
                              </p:par>
                              <p:par>
                                <p:cTn id="31" presetID="14" presetClass="entr" presetSubtype="10" fill="hold" grpId="0" nodeType="withEffect">
                                  <p:stCondLst>
                                    <p:cond delay="0"/>
                                  </p:stCondLst>
                                  <p:childTnLst>
                                    <p:set>
                                      <p:cBhvr>
                                        <p:cTn id="32" dur="1" fill="hold">
                                          <p:stCondLst>
                                            <p:cond delay="0"/>
                                          </p:stCondLst>
                                        </p:cTn>
                                        <p:tgtEl>
                                          <p:spTgt spid="91139">
                                            <p:txEl>
                                              <p:pRg st="8" end="8"/>
                                            </p:txEl>
                                          </p:spTgt>
                                        </p:tgtEl>
                                        <p:attrNameLst>
                                          <p:attrName>style.visibility</p:attrName>
                                        </p:attrNameLst>
                                      </p:cBhvr>
                                      <p:to>
                                        <p:strVal val="visible"/>
                                      </p:to>
                                    </p:set>
                                    <p:animEffect transition="in" filter="randombar(horizontal)">
                                      <p:cBhvr>
                                        <p:cTn id="33" dur="500"/>
                                        <p:tgtEl>
                                          <p:spTgt spid="91139">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1138" grpId="0"/>
      <p:bldP spid="91139"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8" descr="C:\Documents and Settings\Miss V Morris\Desktop\Coastal images\Camps.jpg"/>
          <p:cNvPicPr>
            <a:picLocks noChangeAspect="1" noChangeArrowheads="1"/>
          </p:cNvPicPr>
          <p:nvPr/>
        </p:nvPicPr>
        <p:blipFill>
          <a:blip r:embed="rId2" cstate="print"/>
          <a:srcRect/>
          <a:stretch>
            <a:fillRect/>
          </a:stretch>
        </p:blipFill>
        <p:spPr bwMode="auto">
          <a:xfrm>
            <a:off x="4937125" y="4087813"/>
            <a:ext cx="4206875" cy="2770187"/>
          </a:xfrm>
          <a:prstGeom prst="rect">
            <a:avLst/>
          </a:prstGeom>
          <a:noFill/>
          <a:ln w="9525">
            <a:noFill/>
            <a:miter lim="800000"/>
            <a:headEnd/>
            <a:tailEnd/>
          </a:ln>
        </p:spPr>
      </p:pic>
      <p:pic>
        <p:nvPicPr>
          <p:cNvPr id="8195" name="Picture 3" descr="C:\Documents and Settings\Miss V Morris\Desktop\Coastal images\donkey.jpg"/>
          <p:cNvPicPr>
            <a:picLocks noChangeAspect="1" noChangeArrowheads="1"/>
          </p:cNvPicPr>
          <p:nvPr/>
        </p:nvPicPr>
        <p:blipFill>
          <a:blip r:embed="rId3" cstate="print"/>
          <a:srcRect/>
          <a:stretch>
            <a:fillRect/>
          </a:stretch>
        </p:blipFill>
        <p:spPr bwMode="auto">
          <a:xfrm>
            <a:off x="2500313" y="0"/>
            <a:ext cx="4525962" cy="3871913"/>
          </a:xfrm>
          <a:prstGeom prst="rect">
            <a:avLst/>
          </a:prstGeom>
          <a:noFill/>
          <a:ln w="9525">
            <a:noFill/>
            <a:miter lim="800000"/>
            <a:headEnd/>
            <a:tailEnd/>
          </a:ln>
        </p:spPr>
      </p:pic>
      <p:pic>
        <p:nvPicPr>
          <p:cNvPr id="41989" name="Picture 5" descr="C:\Documents and Settings\Miss V Morris\Desktop\Coastal images\Yacht 2.jpg"/>
          <p:cNvPicPr>
            <a:picLocks noChangeAspect="1" noChangeArrowheads="1"/>
          </p:cNvPicPr>
          <p:nvPr/>
        </p:nvPicPr>
        <p:blipFill>
          <a:blip r:embed="rId4" cstate="print"/>
          <a:srcRect/>
          <a:stretch>
            <a:fillRect/>
          </a:stretch>
        </p:blipFill>
        <p:spPr bwMode="auto">
          <a:xfrm>
            <a:off x="0" y="3286125"/>
            <a:ext cx="4298950" cy="3571875"/>
          </a:xfrm>
          <a:prstGeom prst="rect">
            <a:avLst/>
          </a:prstGeom>
          <a:noFill/>
          <a:ln w="9525">
            <a:noFill/>
            <a:miter lim="800000"/>
            <a:headEnd/>
            <a:tailEnd/>
          </a:ln>
        </p:spPr>
      </p:pic>
      <p:pic>
        <p:nvPicPr>
          <p:cNvPr id="41990" name="Picture 6" descr="C:\Documents and Settings\Miss V Morris\Desktop\Coastal images\Navy 2.jpg"/>
          <p:cNvPicPr>
            <a:picLocks noChangeAspect="1" noChangeArrowheads="1"/>
          </p:cNvPicPr>
          <p:nvPr/>
        </p:nvPicPr>
        <p:blipFill>
          <a:blip r:embed="rId5" cstate="print"/>
          <a:srcRect/>
          <a:stretch>
            <a:fillRect/>
          </a:stretch>
        </p:blipFill>
        <p:spPr bwMode="auto">
          <a:xfrm>
            <a:off x="0" y="0"/>
            <a:ext cx="2571750" cy="3357563"/>
          </a:xfrm>
          <a:prstGeom prst="rect">
            <a:avLst/>
          </a:prstGeom>
          <a:noFill/>
          <a:ln w="9525">
            <a:noFill/>
            <a:miter lim="800000"/>
            <a:headEnd/>
            <a:tailEnd/>
          </a:ln>
        </p:spPr>
      </p:pic>
      <p:pic>
        <p:nvPicPr>
          <p:cNvPr id="41991" name="Picture 7" descr="C:\Documents and Settings\Miss V Morris\Desktop\Coastal images\Angling.jpg"/>
          <p:cNvPicPr>
            <a:picLocks noChangeAspect="1" noChangeArrowheads="1"/>
          </p:cNvPicPr>
          <p:nvPr/>
        </p:nvPicPr>
        <p:blipFill>
          <a:blip r:embed="rId6" cstate="print"/>
          <a:srcRect/>
          <a:stretch>
            <a:fillRect/>
          </a:stretch>
        </p:blipFill>
        <p:spPr bwMode="auto">
          <a:xfrm>
            <a:off x="2938463" y="1285875"/>
            <a:ext cx="4243387" cy="5568950"/>
          </a:xfrm>
          <a:prstGeom prst="rect">
            <a:avLst/>
          </a:prstGeom>
          <a:noFill/>
          <a:ln w="9525">
            <a:noFill/>
            <a:miter lim="800000"/>
            <a:headEnd/>
            <a:tailEnd/>
          </a:ln>
        </p:spPr>
      </p:pic>
      <p:pic>
        <p:nvPicPr>
          <p:cNvPr id="41986" name="Picture 2" descr="C:\Documents and Settings\Miss V Morris\Desktop\Coastal images\entertain.jpg"/>
          <p:cNvPicPr>
            <a:picLocks noChangeAspect="1" noChangeArrowheads="1"/>
          </p:cNvPicPr>
          <p:nvPr/>
        </p:nvPicPr>
        <p:blipFill>
          <a:blip r:embed="rId7" cstate="print">
            <a:duotone>
              <a:prstClr val="black"/>
              <a:schemeClr val="accent4">
                <a:tint val="45000"/>
                <a:satMod val="400000"/>
              </a:schemeClr>
            </a:duotone>
          </a:blip>
          <a:srcRect/>
          <a:stretch>
            <a:fillRect/>
          </a:stretch>
        </p:blipFill>
        <p:spPr bwMode="auto">
          <a:xfrm>
            <a:off x="4000496" y="0"/>
            <a:ext cx="5143505" cy="6412492"/>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1990"/>
                                        </p:tgtEl>
                                        <p:attrNameLst>
                                          <p:attrName>style.visibility</p:attrName>
                                        </p:attrNameLst>
                                      </p:cBhvr>
                                      <p:to>
                                        <p:strVal val="visible"/>
                                      </p:to>
                                    </p:set>
                                    <p:animEffect transition="in" filter="fade">
                                      <p:cBhvr>
                                        <p:cTn id="7" dur="2000"/>
                                        <p:tgtEl>
                                          <p:spTgt spid="4199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1989"/>
                                        </p:tgtEl>
                                        <p:attrNameLst>
                                          <p:attrName>style.visibility</p:attrName>
                                        </p:attrNameLst>
                                      </p:cBhvr>
                                      <p:to>
                                        <p:strVal val="visible"/>
                                      </p:to>
                                    </p:set>
                                    <p:animEffect transition="in" filter="fade">
                                      <p:cBhvr>
                                        <p:cTn id="12" dur="2000"/>
                                        <p:tgtEl>
                                          <p:spTgt spid="4198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1991"/>
                                        </p:tgtEl>
                                        <p:attrNameLst>
                                          <p:attrName>style.visibility</p:attrName>
                                        </p:attrNameLst>
                                      </p:cBhvr>
                                      <p:to>
                                        <p:strVal val="visible"/>
                                      </p:to>
                                    </p:set>
                                    <p:animEffect transition="in" filter="fade">
                                      <p:cBhvr>
                                        <p:cTn id="17" dur="2000"/>
                                        <p:tgtEl>
                                          <p:spTgt spid="41991"/>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1986"/>
                                        </p:tgtEl>
                                        <p:attrNameLst>
                                          <p:attrName>style.visibility</p:attrName>
                                        </p:attrNameLst>
                                      </p:cBhvr>
                                      <p:to>
                                        <p:strVal val="visible"/>
                                      </p:to>
                                    </p:set>
                                    <p:animEffect transition="in" filter="fade">
                                      <p:cBhvr>
                                        <p:cTn id="22" dur="2000"/>
                                        <p:tgtEl>
                                          <p:spTgt spid="4198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defRPr/>
            </a:pPr>
            <a:r>
              <a:rPr lang="en-GB" dirty="0" smtClean="0"/>
              <a:t>Methodology &amp; Implementation</a:t>
            </a:r>
            <a:endParaRPr lang="en-US" dirty="0"/>
          </a:p>
        </p:txBody>
      </p:sp>
      <p:sp>
        <p:nvSpPr>
          <p:cNvPr id="3" name="Content Placeholder 2"/>
          <p:cNvSpPr>
            <a:spLocks noGrp="1"/>
          </p:cNvSpPr>
          <p:nvPr>
            <p:ph idx="1"/>
          </p:nvPr>
        </p:nvSpPr>
        <p:spPr/>
        <p:txBody>
          <a:bodyPr/>
          <a:lstStyle/>
          <a:p>
            <a:pPr>
              <a:defRPr/>
            </a:pPr>
            <a:r>
              <a:rPr lang="en-GB" sz="1800" dirty="0" smtClean="0"/>
              <a:t>The scientific theory/methodology and policy interface often works well in coastal policy implementation </a:t>
            </a:r>
          </a:p>
          <a:p>
            <a:pPr>
              <a:defRPr/>
            </a:pPr>
            <a:r>
              <a:rPr lang="en-GB" sz="1800" dirty="0" smtClean="0">
                <a:solidFill>
                  <a:schemeClr val="accent1">
                    <a:lumMod val="60000"/>
                    <a:lumOff val="40000"/>
                  </a:schemeClr>
                </a:solidFill>
              </a:rPr>
              <a:t>However, implementation is negatively influenced by disproportional and overt influences  (Finkl and Kreumpel, 2005; Cooper and McKenna, 2006). </a:t>
            </a:r>
          </a:p>
          <a:p>
            <a:pPr>
              <a:defRPr/>
            </a:pPr>
            <a:r>
              <a:rPr lang="en-GB" sz="1800" dirty="0" smtClean="0"/>
              <a:t>Complexity: interchange between the political structures, physical processes and social actions within its boundaries (Roberts, 2004), van der Meulen (2006)</a:t>
            </a:r>
          </a:p>
          <a:p>
            <a:pPr>
              <a:defRPr/>
            </a:pPr>
            <a:r>
              <a:rPr lang="en-GB" sz="1800" dirty="0" smtClean="0">
                <a:solidFill>
                  <a:schemeClr val="accent1">
                    <a:lumMod val="60000"/>
                    <a:lumOff val="40000"/>
                  </a:schemeClr>
                </a:solidFill>
              </a:rPr>
              <a:t>Time horizons (Sabatier, 1993) Possibly 8-15 years (Pickaver et al, 2004). </a:t>
            </a:r>
          </a:p>
          <a:p>
            <a:pPr>
              <a:defRPr/>
            </a:pPr>
            <a:r>
              <a:rPr lang="en-GB" sz="1800" dirty="0" smtClean="0"/>
              <a:t>Increasing coastal zone migration means policy implementation within these time horizons needs careful considerations.</a:t>
            </a:r>
            <a:endParaRPr lang="en-US" sz="1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404664"/>
            <a:ext cx="8229600" cy="1143000"/>
          </a:xfrm>
        </p:spPr>
        <p:txBody>
          <a:bodyPr>
            <a:normAutofit/>
          </a:bodyPr>
          <a:lstStyle/>
          <a:p>
            <a:pPr>
              <a:defRPr/>
            </a:pPr>
            <a:r>
              <a:rPr lang="en-GB" sz="4000" dirty="0" smtClean="0"/>
              <a:t>Demographics</a:t>
            </a:r>
            <a:endParaRPr lang="en-US" sz="4400" dirty="0"/>
          </a:p>
        </p:txBody>
      </p:sp>
      <p:sp>
        <p:nvSpPr>
          <p:cNvPr id="3" name="Content Placeholder 2"/>
          <p:cNvSpPr>
            <a:spLocks noGrp="1"/>
          </p:cNvSpPr>
          <p:nvPr>
            <p:ph idx="1"/>
          </p:nvPr>
        </p:nvSpPr>
        <p:spPr>
          <a:xfrm>
            <a:off x="395536" y="1628800"/>
            <a:ext cx="8229600" cy="2304256"/>
          </a:xfrm>
        </p:spPr>
        <p:txBody>
          <a:bodyPr/>
          <a:lstStyle/>
          <a:p>
            <a:pPr>
              <a:defRPr/>
            </a:pPr>
            <a:r>
              <a:rPr lang="en-GB" sz="2000" dirty="0" smtClean="0"/>
              <a:t>1995 and 2025 35% increase in population living within 60 miles of the sea, 75% of the total global population (Edgren, 1993)(CCSR (2006).  </a:t>
            </a:r>
          </a:p>
          <a:p>
            <a:pPr>
              <a:defRPr/>
            </a:pPr>
            <a:r>
              <a:rPr lang="en-GB" sz="2000" dirty="0" smtClean="0">
                <a:solidFill>
                  <a:schemeClr val="accent1">
                    <a:lumMod val="60000"/>
                    <a:lumOff val="40000"/>
                  </a:schemeClr>
                </a:solidFill>
              </a:rPr>
              <a:t>Unequal demographics (Carter, 1988; Small &amp; Nicholls, 2003).  </a:t>
            </a:r>
          </a:p>
          <a:p>
            <a:pPr>
              <a:defRPr/>
            </a:pPr>
            <a:r>
              <a:rPr lang="en-GB" sz="2000" dirty="0" smtClean="0"/>
              <a:t>Transient populations and the beach ‘honey pots’ (Clark, 1996). </a:t>
            </a:r>
          </a:p>
          <a:p>
            <a:pPr>
              <a:defRPr/>
            </a:pPr>
            <a:r>
              <a:rPr lang="en-GB" sz="2000" dirty="0" smtClean="0">
                <a:solidFill>
                  <a:schemeClr val="accent1">
                    <a:lumMod val="60000"/>
                    <a:lumOff val="40000"/>
                  </a:schemeClr>
                </a:solidFill>
              </a:rPr>
              <a:t>Hence, policy implementation research a necessity to deal with increasing impacts on coastal resources (Leatherman, 2001).</a:t>
            </a:r>
            <a:endParaRPr lang="en-US" sz="2000" dirty="0" smtClean="0">
              <a:solidFill>
                <a:schemeClr val="accent1">
                  <a:lumMod val="60000"/>
                  <a:lumOff val="40000"/>
                </a:schemeClr>
              </a:solidFill>
            </a:endParaRPr>
          </a:p>
          <a:p>
            <a:pPr>
              <a:defRPr/>
            </a:pPr>
            <a:endParaRPr lang="en-US" dirty="0"/>
          </a:p>
        </p:txBody>
      </p:sp>
      <p:pic>
        <p:nvPicPr>
          <p:cNvPr id="28674" name="Picture 2" descr="http://www.cjnews.com/CJNMEDIAKIT/images/demographics.jpg"/>
          <p:cNvPicPr>
            <a:picLocks noChangeAspect="1" noChangeArrowheads="1"/>
          </p:cNvPicPr>
          <p:nvPr/>
        </p:nvPicPr>
        <p:blipFill>
          <a:blip r:embed="rId2"/>
          <a:srcRect/>
          <a:stretch>
            <a:fillRect/>
          </a:stretch>
        </p:blipFill>
        <p:spPr bwMode="auto">
          <a:xfrm>
            <a:off x="323528" y="3789040"/>
            <a:ext cx="8572500" cy="2486026"/>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260648"/>
            <a:ext cx="8229600" cy="1143000"/>
          </a:xfrm>
        </p:spPr>
        <p:txBody>
          <a:bodyPr>
            <a:normAutofit/>
          </a:bodyPr>
          <a:lstStyle/>
          <a:p>
            <a:pPr eaLnBrk="1" hangingPunct="1">
              <a:defRPr/>
            </a:pPr>
            <a:r>
              <a:rPr lang="en-GB" sz="3600" dirty="0" smtClean="0">
                <a:effectLst>
                  <a:outerShdw blurRad="38100" dist="38100" dir="2700000" algn="tl">
                    <a:srgbClr val="000000">
                      <a:alpha val="43137"/>
                    </a:srgbClr>
                  </a:outerShdw>
                </a:effectLst>
                <a:latin typeface="Calibri" pitchFamily="34" charset="0"/>
              </a:rPr>
              <a:t>Responsible sustainability</a:t>
            </a:r>
            <a:endParaRPr lang="en-US" sz="3600" dirty="0">
              <a:effectLst>
                <a:outerShdw blurRad="38100" dist="38100" dir="2700000" algn="tl">
                  <a:srgbClr val="000000">
                    <a:alpha val="43137"/>
                  </a:srgbClr>
                </a:outerShdw>
              </a:effectLst>
              <a:latin typeface="Calibri" pitchFamily="34" charset="0"/>
            </a:endParaRPr>
          </a:p>
        </p:txBody>
      </p:sp>
      <p:sp>
        <p:nvSpPr>
          <p:cNvPr id="3" name="Content Placeholder 2"/>
          <p:cNvSpPr>
            <a:spLocks noGrp="1"/>
          </p:cNvSpPr>
          <p:nvPr>
            <p:ph idx="1"/>
          </p:nvPr>
        </p:nvSpPr>
        <p:spPr>
          <a:xfrm>
            <a:off x="575048" y="1412776"/>
            <a:ext cx="8568952" cy="3312368"/>
          </a:xfrm>
        </p:spPr>
        <p:txBody>
          <a:bodyPr>
            <a:normAutofit/>
          </a:bodyPr>
          <a:lstStyle/>
          <a:p>
            <a:pPr eaLnBrk="1" hangingPunct="1">
              <a:defRPr/>
            </a:pPr>
            <a:r>
              <a:rPr lang="en-GB" sz="2400" dirty="0" smtClean="0">
                <a:solidFill>
                  <a:schemeClr val="accent1">
                    <a:lumMod val="60000"/>
                    <a:lumOff val="40000"/>
                  </a:schemeClr>
                </a:solidFill>
                <a:latin typeface="Calibri" pitchFamily="34" charset="0"/>
              </a:rPr>
              <a:t>Phillips and Jones (2006)</a:t>
            </a:r>
            <a:r>
              <a:rPr lang="en-GB" sz="2400" dirty="0" smtClean="0">
                <a:solidFill>
                  <a:srgbClr val="FFFF00"/>
                </a:solidFill>
                <a:latin typeface="Calibri" pitchFamily="34" charset="0"/>
              </a:rPr>
              <a:t> </a:t>
            </a:r>
            <a:r>
              <a:rPr lang="en-GB" sz="2400" dirty="0" smtClean="0">
                <a:latin typeface="Calibri" pitchFamily="34" charset="0"/>
              </a:rPr>
              <a:t>emphasised the importance of sustainable coastal management</a:t>
            </a:r>
            <a:r>
              <a:rPr lang="en-GB" sz="2400" dirty="0" smtClean="0">
                <a:latin typeface="Calibri" pitchFamily="34" charset="0"/>
              </a:rPr>
              <a:t>.</a:t>
            </a:r>
            <a:endParaRPr lang="en-GB" sz="2400" dirty="0" smtClean="0">
              <a:latin typeface="Calibri" pitchFamily="34" charset="0"/>
            </a:endParaRPr>
          </a:p>
          <a:p>
            <a:pPr eaLnBrk="1" hangingPunct="1">
              <a:defRPr/>
            </a:pPr>
            <a:r>
              <a:rPr lang="en-GB" sz="2400" dirty="0" smtClean="0">
                <a:solidFill>
                  <a:schemeClr val="accent1">
                    <a:lumMod val="60000"/>
                    <a:lumOff val="40000"/>
                  </a:schemeClr>
                </a:solidFill>
                <a:latin typeface="Calibri" pitchFamily="34" charset="0"/>
              </a:rPr>
              <a:t>Comeau (2005) </a:t>
            </a:r>
            <a:r>
              <a:rPr lang="en-GB" sz="2400" dirty="0" smtClean="0">
                <a:latin typeface="Calibri" pitchFamily="34" charset="0"/>
              </a:rPr>
              <a:t>highlighted heavy trends, as a tourism industry consequence, which included</a:t>
            </a:r>
            <a:r>
              <a:rPr lang="en-GB" sz="2400" dirty="0" smtClean="0">
                <a:solidFill>
                  <a:schemeClr val="accent1">
                    <a:lumMod val="60000"/>
                    <a:lumOff val="40000"/>
                  </a:schemeClr>
                </a:solidFill>
                <a:latin typeface="Calibri" pitchFamily="34" charset="0"/>
              </a:rPr>
              <a:t>: pressure on water resources, energy and transport infrastructure; land degradation; and for coastal areas, widespread development, pollution, ecosystem destruction and population growth</a:t>
            </a:r>
            <a:r>
              <a:rPr lang="en-GB" sz="2400" dirty="0" smtClean="0">
                <a:solidFill>
                  <a:schemeClr val="accent1">
                    <a:lumMod val="60000"/>
                    <a:lumOff val="40000"/>
                  </a:schemeClr>
                </a:solidFill>
                <a:latin typeface="Calibri" pitchFamily="34" charset="0"/>
              </a:rPr>
              <a:t>.</a:t>
            </a:r>
            <a:endParaRPr lang="en-GB" sz="2400" dirty="0" smtClean="0">
              <a:latin typeface="Calibri" pitchFamily="34" charset="0"/>
            </a:endParaRPr>
          </a:p>
          <a:p>
            <a:pPr eaLnBrk="1" hangingPunct="1">
              <a:defRPr/>
            </a:pPr>
            <a:r>
              <a:rPr lang="en-GB" sz="2400" dirty="0">
                <a:latin typeface="Calibri" pitchFamily="34" charset="0"/>
              </a:rPr>
              <a:t>S</a:t>
            </a:r>
            <a:r>
              <a:rPr lang="en-GB" sz="2400" dirty="0" smtClean="0">
                <a:latin typeface="Calibri" pitchFamily="34" charset="0"/>
              </a:rPr>
              <a:t>ocial responsibilities at  </a:t>
            </a:r>
            <a:r>
              <a:rPr lang="en-GB" sz="2400" dirty="0" smtClean="0">
                <a:latin typeface="Calibri" pitchFamily="34" charset="0"/>
              </a:rPr>
              <a:t>events </a:t>
            </a:r>
            <a:r>
              <a:rPr lang="en-GB" sz="2400" dirty="0" smtClean="0">
                <a:latin typeface="Calibri" pitchFamily="34" charset="0"/>
              </a:rPr>
              <a:t>in the coastal zone</a:t>
            </a:r>
          </a:p>
          <a:p>
            <a:pPr eaLnBrk="1" hangingPunct="1">
              <a:defRPr/>
            </a:pPr>
            <a:endParaRPr lang="en-US" dirty="0">
              <a:latin typeface="Calibri" pitchFamily="34" charset="0"/>
            </a:endParaRPr>
          </a:p>
        </p:txBody>
      </p:sp>
      <p:pic>
        <p:nvPicPr>
          <p:cNvPr id="27650" name="Picture 2" descr="http://csrwestafrica.com/wp-content/uploads/2011/07/csr.bmp"/>
          <p:cNvPicPr>
            <a:picLocks noChangeAspect="1" noChangeArrowheads="1"/>
          </p:cNvPicPr>
          <p:nvPr/>
        </p:nvPicPr>
        <p:blipFill>
          <a:blip r:embed="rId2"/>
          <a:srcRect/>
          <a:stretch>
            <a:fillRect/>
          </a:stretch>
        </p:blipFill>
        <p:spPr bwMode="auto">
          <a:xfrm>
            <a:off x="2915816" y="4725144"/>
            <a:ext cx="3636938" cy="1844824"/>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65" name="Rectangle 17"/>
          <p:cNvSpPr>
            <a:spLocks noGrp="1" noChangeArrowheads="1"/>
          </p:cNvSpPr>
          <p:nvPr>
            <p:ph type="title"/>
          </p:nvPr>
        </p:nvSpPr>
        <p:spPr>
          <a:xfrm>
            <a:off x="1066800" y="2071688"/>
            <a:ext cx="7543800" cy="4310062"/>
          </a:xfrm>
        </p:spPr>
        <p:txBody>
          <a:bodyPr/>
          <a:lstStyle/>
          <a:p>
            <a:pPr eaLnBrk="1" hangingPunct="1"/>
            <a:r>
              <a:rPr lang="en-GB" sz="2000" i="1" dirty="0" smtClean="0">
                <a:effectLst/>
                <a:latin typeface="Calibri" pitchFamily="34" charset="0"/>
              </a:rPr>
              <a:t>“The ecological footprint provides an aggregated indicator of resource consumption and waste generation.  It provides an indicator of how global, national, regional or local consumption relates to globally available resources and, through this means, acts as an index of sustainable consumption within a global context.”</a:t>
            </a:r>
            <a:r>
              <a:rPr lang="en-GB" sz="2000" dirty="0" smtClean="0">
                <a:effectLst/>
                <a:latin typeface="Calibri" pitchFamily="34" charset="0"/>
              </a:rPr>
              <a:t/>
            </a:r>
            <a:br>
              <a:rPr lang="en-GB" sz="2000" dirty="0" smtClean="0">
                <a:effectLst/>
                <a:latin typeface="Calibri" pitchFamily="34" charset="0"/>
              </a:rPr>
            </a:br>
            <a:r>
              <a:rPr lang="en-GB" sz="2000" dirty="0" smtClean="0">
                <a:effectLst/>
                <a:latin typeface="Calibri" pitchFamily="34" charset="0"/>
              </a:rPr>
              <a:t/>
            </a:r>
            <a:br>
              <a:rPr lang="en-GB" sz="2000" dirty="0" smtClean="0">
                <a:effectLst/>
                <a:latin typeface="Calibri" pitchFamily="34" charset="0"/>
              </a:rPr>
            </a:br>
            <a:r>
              <a:rPr lang="en-GB" sz="2000" dirty="0" smtClean="0">
                <a:solidFill>
                  <a:schemeClr val="accent1">
                    <a:lumMod val="60000"/>
                    <a:lumOff val="40000"/>
                  </a:schemeClr>
                </a:solidFill>
                <a:effectLst/>
                <a:latin typeface="Calibri" pitchFamily="34" charset="0"/>
              </a:rPr>
              <a:t>(Birch, 2007: 1)</a:t>
            </a:r>
            <a:r>
              <a:rPr lang="en-GB" sz="2000" dirty="0" smtClean="0">
                <a:effectLst/>
                <a:latin typeface="Calibri" pitchFamily="34" charset="0"/>
              </a:rPr>
              <a:t/>
            </a:r>
            <a:br>
              <a:rPr lang="en-GB" sz="2000" dirty="0" smtClean="0">
                <a:effectLst/>
                <a:latin typeface="Calibri" pitchFamily="34" charset="0"/>
              </a:rPr>
            </a:br>
            <a:r>
              <a:rPr lang="en-GB" sz="1800" dirty="0" smtClean="0">
                <a:effectLst/>
                <a:latin typeface="Calibri" pitchFamily="34" charset="0"/>
              </a:rPr>
              <a:t/>
            </a:r>
            <a:br>
              <a:rPr lang="en-GB" sz="1800" dirty="0" smtClean="0">
                <a:effectLst/>
                <a:latin typeface="Calibri" pitchFamily="34" charset="0"/>
              </a:rPr>
            </a:br>
            <a:r>
              <a:rPr lang="en-GB" sz="1800" dirty="0" smtClean="0">
                <a:effectLst/>
                <a:latin typeface="Calibri" pitchFamily="34" charset="0"/>
              </a:rPr>
              <a:t/>
            </a:r>
            <a:br>
              <a:rPr lang="en-GB" sz="1800" dirty="0" smtClean="0">
                <a:effectLst/>
                <a:latin typeface="Calibri" pitchFamily="34" charset="0"/>
              </a:rPr>
            </a:br>
            <a:r>
              <a:rPr lang="en-GB" sz="2000" i="1" dirty="0" smtClean="0">
                <a:effectLst/>
                <a:latin typeface="Calibri" pitchFamily="34" charset="0"/>
              </a:rPr>
              <a:t>“The ecological footprint is a measure of the impact of human activities on the natural environment that sustains us.”</a:t>
            </a:r>
            <a:r>
              <a:rPr lang="en-GB" sz="2800" dirty="0" smtClean="0">
                <a:effectLst/>
                <a:latin typeface="Calibri" pitchFamily="34" charset="0"/>
              </a:rPr>
              <a:t> </a:t>
            </a:r>
            <a:br>
              <a:rPr lang="en-GB" sz="2800" dirty="0" smtClean="0">
                <a:effectLst/>
                <a:latin typeface="Calibri" pitchFamily="34" charset="0"/>
              </a:rPr>
            </a:br>
            <a:r>
              <a:rPr lang="en-GB" sz="2800" dirty="0" smtClean="0">
                <a:effectLst/>
                <a:latin typeface="Calibri" pitchFamily="34" charset="0"/>
              </a:rPr>
              <a:t/>
            </a:r>
            <a:br>
              <a:rPr lang="en-GB" sz="2800" dirty="0" smtClean="0">
                <a:effectLst/>
                <a:latin typeface="Calibri" pitchFamily="34" charset="0"/>
              </a:rPr>
            </a:br>
            <a:r>
              <a:rPr lang="en-GB" sz="2000" dirty="0" smtClean="0">
                <a:solidFill>
                  <a:schemeClr val="accent1">
                    <a:lumMod val="60000"/>
                    <a:lumOff val="40000"/>
                  </a:schemeClr>
                </a:solidFill>
                <a:effectLst/>
                <a:latin typeface="Calibri" pitchFamily="34" charset="0"/>
              </a:rPr>
              <a:t>(Ross, 2006: 4)</a:t>
            </a:r>
          </a:p>
        </p:txBody>
      </p:sp>
      <p:sp>
        <p:nvSpPr>
          <p:cNvPr id="5" name="TextBox 4"/>
          <p:cNvSpPr txBox="1"/>
          <p:nvPr/>
        </p:nvSpPr>
        <p:spPr>
          <a:xfrm>
            <a:off x="1214438" y="428625"/>
            <a:ext cx="6072187" cy="1077913"/>
          </a:xfrm>
          <a:prstGeom prst="rect">
            <a:avLst/>
          </a:prstGeom>
          <a:noFill/>
        </p:spPr>
        <p:txBody>
          <a:bodyPr>
            <a:spAutoFit/>
          </a:bodyPr>
          <a:lstStyle/>
          <a:p>
            <a:pPr>
              <a:defRPr/>
            </a:pPr>
            <a:r>
              <a:rPr lang="en-GB" sz="3200" b="1" dirty="0">
                <a:effectLst>
                  <a:outerShdw blurRad="38100" dist="38100" dir="2700000" algn="tl">
                    <a:srgbClr val="000000">
                      <a:alpha val="43137"/>
                    </a:srgbClr>
                  </a:outerShdw>
                </a:effectLst>
              </a:rPr>
              <a:t>Definition </a:t>
            </a:r>
          </a:p>
          <a:p>
            <a:pPr>
              <a:defRPr/>
            </a:pPr>
            <a:r>
              <a:rPr lang="en-GB" sz="3200" b="1" dirty="0">
                <a:effectLst>
                  <a:outerShdw blurRad="38100" dist="38100" dir="2700000" algn="tl">
                    <a:srgbClr val="000000">
                      <a:alpha val="43137"/>
                    </a:srgbClr>
                  </a:outerShdw>
                </a:effectLst>
              </a:rPr>
              <a:t>Ecological Footprint</a:t>
            </a:r>
            <a:endParaRPr lang="en-US" sz="3200" b="1" dirty="0">
              <a:effectLst>
                <a:outerShdw blurRad="38100" dist="38100" dir="2700000" algn="tl">
                  <a:srgbClr val="000000">
                    <a:alpha val="43137"/>
                  </a:srgbClr>
                </a:outerShdw>
              </a:effectLst>
            </a:endParaRPr>
          </a:p>
        </p:txBody>
      </p:sp>
      <p:pic>
        <p:nvPicPr>
          <p:cNvPr id="12292" name="Picture 12" descr="footprint picture"/>
          <p:cNvPicPr>
            <a:picLocks noChangeAspect="1" noChangeArrowheads="1"/>
          </p:cNvPicPr>
          <p:nvPr/>
        </p:nvPicPr>
        <p:blipFill>
          <a:blip r:embed="rId2" cstate="print"/>
          <a:srcRect/>
          <a:stretch>
            <a:fillRect/>
          </a:stretch>
        </p:blipFill>
        <p:spPr bwMode="auto">
          <a:xfrm>
            <a:off x="7500938" y="214313"/>
            <a:ext cx="1333500" cy="1368425"/>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78865"/>
                                        </p:tgtEl>
                                        <p:attrNameLst>
                                          <p:attrName>style.visibility</p:attrName>
                                        </p:attrNameLst>
                                      </p:cBhvr>
                                      <p:to>
                                        <p:strVal val="visible"/>
                                      </p:to>
                                    </p:set>
                                    <p:animEffect transition="in" filter="blinds(horizontal)">
                                      <p:cBhvr>
                                        <p:cTn id="7" dur="500"/>
                                        <p:tgtEl>
                                          <p:spTgt spid="7886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8865" grpId="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3186" name="Rectangle 2"/>
          <p:cNvSpPr>
            <a:spLocks noGrp="1" noChangeArrowheads="1"/>
          </p:cNvSpPr>
          <p:nvPr>
            <p:ph type="title"/>
          </p:nvPr>
        </p:nvSpPr>
        <p:spPr>
          <a:xfrm>
            <a:off x="1066800" y="0"/>
            <a:ext cx="7543800" cy="1412875"/>
          </a:xfrm>
        </p:spPr>
        <p:txBody>
          <a:bodyPr/>
          <a:lstStyle/>
          <a:p>
            <a:pPr eaLnBrk="1" hangingPunct="1">
              <a:defRPr/>
            </a:pPr>
            <a:r>
              <a:rPr lang="en-GB" sz="2800" i="1" dirty="0">
                <a:latin typeface="Calibri" pitchFamily="34" charset="0"/>
              </a:rPr>
              <a:t>The Ecological </a:t>
            </a:r>
            <a:r>
              <a:rPr lang="en-GB" sz="2800" i="1" dirty="0" smtClean="0">
                <a:latin typeface="Calibri" pitchFamily="34" charset="0"/>
              </a:rPr>
              <a:t>Footprint</a:t>
            </a:r>
            <a:r>
              <a:rPr lang="en-GB" sz="2800" dirty="0" smtClean="0">
                <a:latin typeface="Calibri" pitchFamily="34" charset="0"/>
              </a:rPr>
              <a:t> </a:t>
            </a:r>
            <a:endParaRPr lang="en-GB" sz="2800" dirty="0">
              <a:latin typeface="Calibri" pitchFamily="34" charset="0"/>
            </a:endParaRPr>
          </a:p>
        </p:txBody>
      </p:sp>
      <p:sp>
        <p:nvSpPr>
          <p:cNvPr id="93187" name="Rectangle 3"/>
          <p:cNvSpPr>
            <a:spLocks noGrp="1" noChangeArrowheads="1"/>
          </p:cNvSpPr>
          <p:nvPr>
            <p:ph idx="1"/>
          </p:nvPr>
        </p:nvSpPr>
        <p:spPr>
          <a:xfrm>
            <a:off x="1071563" y="1958975"/>
            <a:ext cx="7543800" cy="4899025"/>
          </a:xfrm>
        </p:spPr>
        <p:txBody>
          <a:bodyPr/>
          <a:lstStyle/>
          <a:p>
            <a:pPr eaLnBrk="1" hangingPunct="1">
              <a:defRPr/>
            </a:pPr>
            <a:r>
              <a:rPr lang="en-GB" sz="2000" dirty="0" smtClean="0">
                <a:latin typeface="Calibri" pitchFamily="34" charset="0"/>
              </a:rPr>
              <a:t>Mathis </a:t>
            </a:r>
            <a:r>
              <a:rPr lang="en-GB" sz="2000" dirty="0">
                <a:latin typeface="Calibri" pitchFamily="34" charset="0"/>
              </a:rPr>
              <a:t>Wackernagel and William </a:t>
            </a:r>
            <a:r>
              <a:rPr lang="en-GB" sz="2000" dirty="0" smtClean="0">
                <a:latin typeface="Calibri" pitchFamily="34" charset="0"/>
              </a:rPr>
              <a:t>Rees (Various dates from the 1990s).</a:t>
            </a:r>
            <a:endParaRPr lang="en-GB" sz="2000" dirty="0">
              <a:latin typeface="Calibri" pitchFamily="34" charset="0"/>
            </a:endParaRPr>
          </a:p>
          <a:p>
            <a:pPr eaLnBrk="1" hangingPunct="1">
              <a:defRPr/>
            </a:pPr>
            <a:endParaRPr lang="en-GB" sz="2000" dirty="0">
              <a:latin typeface="Calibri" pitchFamily="34" charset="0"/>
            </a:endParaRPr>
          </a:p>
          <a:p>
            <a:pPr eaLnBrk="1" hangingPunct="1">
              <a:defRPr/>
            </a:pPr>
            <a:r>
              <a:rPr lang="en-GB" sz="2000" dirty="0">
                <a:latin typeface="Calibri" pitchFamily="34" charset="0"/>
              </a:rPr>
              <a:t>M</a:t>
            </a:r>
            <a:r>
              <a:rPr lang="en-GB" sz="2000" dirty="0" smtClean="0">
                <a:latin typeface="Calibri" pitchFamily="34" charset="0"/>
              </a:rPr>
              <a:t>easure </a:t>
            </a:r>
            <a:r>
              <a:rPr lang="en-GB" sz="2000" dirty="0">
                <a:latin typeface="Calibri" pitchFamily="34" charset="0"/>
              </a:rPr>
              <a:t>and communicate sustainability through the use of an area-based indicator (Chambers </a:t>
            </a:r>
            <a:r>
              <a:rPr lang="en-GB" sz="2000" i="1" dirty="0">
                <a:latin typeface="Calibri" pitchFamily="34" charset="0"/>
              </a:rPr>
              <a:t>et al., </a:t>
            </a:r>
            <a:r>
              <a:rPr lang="en-GB" sz="2000" dirty="0">
                <a:latin typeface="Calibri" pitchFamily="34" charset="0"/>
              </a:rPr>
              <a:t>2000). </a:t>
            </a:r>
          </a:p>
          <a:p>
            <a:pPr eaLnBrk="1" hangingPunct="1">
              <a:defRPr/>
            </a:pPr>
            <a:endParaRPr lang="en-GB" sz="2000" dirty="0">
              <a:latin typeface="Calibri" pitchFamily="34" charset="0"/>
            </a:endParaRPr>
          </a:p>
          <a:p>
            <a:pPr eaLnBrk="1" hangingPunct="1">
              <a:defRPr/>
            </a:pPr>
            <a:r>
              <a:rPr lang="en-GB" sz="2000" dirty="0">
                <a:latin typeface="Calibri" pitchFamily="34" charset="0"/>
              </a:rPr>
              <a:t>York </a:t>
            </a:r>
            <a:r>
              <a:rPr lang="en-GB" sz="2000" i="1" dirty="0">
                <a:latin typeface="Calibri" pitchFamily="34" charset="0"/>
              </a:rPr>
              <a:t>et al., </a:t>
            </a:r>
            <a:r>
              <a:rPr lang="en-GB" sz="2000" dirty="0">
                <a:latin typeface="Calibri" pitchFamily="34" charset="0"/>
              </a:rPr>
              <a:t>(2003)</a:t>
            </a:r>
            <a:r>
              <a:rPr lang="en-GB" sz="2000" b="1" dirty="0">
                <a:latin typeface="Calibri" pitchFamily="34" charset="0"/>
              </a:rPr>
              <a:t> </a:t>
            </a:r>
            <a:r>
              <a:rPr lang="en-GB" sz="2000" dirty="0">
                <a:latin typeface="Calibri" pitchFamily="34" charset="0"/>
              </a:rPr>
              <a:t>believes that</a:t>
            </a:r>
            <a:r>
              <a:rPr lang="en-GB" sz="2000" b="1" dirty="0">
                <a:latin typeface="Calibri" pitchFamily="34" charset="0"/>
              </a:rPr>
              <a:t> </a:t>
            </a:r>
            <a:r>
              <a:rPr lang="en-GB" sz="2000" dirty="0">
                <a:latin typeface="Calibri" pitchFamily="34" charset="0"/>
              </a:rPr>
              <a:t>this then enables the footprint to wield huge strength as it provides a common unit of measurement in productive land area for comparing diverse types of impacts. </a:t>
            </a:r>
          </a:p>
          <a:p>
            <a:pPr eaLnBrk="1" hangingPunct="1">
              <a:defRPr/>
            </a:pPr>
            <a:endParaRPr lang="en-GB" sz="2000" dirty="0">
              <a:latin typeface="Calibri" pitchFamily="34" charset="0"/>
            </a:endParaRPr>
          </a:p>
          <a:p>
            <a:pPr eaLnBrk="1" hangingPunct="1">
              <a:defRPr/>
            </a:pPr>
            <a:r>
              <a:rPr lang="en-GB" sz="2000" dirty="0">
                <a:latin typeface="Calibri" pitchFamily="34" charset="0"/>
              </a:rPr>
              <a:t>This makes the ecological footprint </a:t>
            </a:r>
            <a:r>
              <a:rPr lang="en-GB" sz="2000" dirty="0" smtClean="0">
                <a:latin typeface="Calibri" pitchFamily="34" charset="0"/>
              </a:rPr>
              <a:t>considerably </a:t>
            </a:r>
            <a:r>
              <a:rPr lang="en-GB" sz="2000" dirty="0">
                <a:latin typeface="Calibri" pitchFamily="34" charset="0"/>
              </a:rPr>
              <a:t>different to other environmental measures </a:t>
            </a:r>
            <a:r>
              <a:rPr lang="en-GB" sz="2000" dirty="0" smtClean="0">
                <a:latin typeface="Calibri" pitchFamily="34" charset="0"/>
              </a:rPr>
              <a:t> (</a:t>
            </a:r>
            <a:r>
              <a:rPr lang="en-GB" sz="2000" dirty="0">
                <a:latin typeface="Calibri" pitchFamily="34" charset="0"/>
              </a:rPr>
              <a:t>Birch,2007).</a:t>
            </a:r>
          </a:p>
        </p:txBody>
      </p:sp>
      <p:pic>
        <p:nvPicPr>
          <p:cNvPr id="13316" name="Picture 12" descr="footprint picture"/>
          <p:cNvPicPr>
            <a:picLocks noChangeAspect="1" noChangeArrowheads="1"/>
          </p:cNvPicPr>
          <p:nvPr/>
        </p:nvPicPr>
        <p:blipFill>
          <a:blip r:embed="rId2" cstate="print"/>
          <a:srcRect/>
          <a:stretch>
            <a:fillRect/>
          </a:stretch>
        </p:blipFill>
        <p:spPr bwMode="auto">
          <a:xfrm>
            <a:off x="7500938" y="214313"/>
            <a:ext cx="1333500" cy="1368425"/>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93186"/>
                                        </p:tgtEl>
                                        <p:attrNameLst>
                                          <p:attrName>style.visibility</p:attrName>
                                        </p:attrNameLst>
                                      </p:cBhvr>
                                      <p:to>
                                        <p:strVal val="visible"/>
                                      </p:to>
                                    </p:set>
                                    <p:animEffect transition="in" filter="randombar(horizontal)">
                                      <p:cBhvr>
                                        <p:cTn id="7" dur="600">
                                          <p:stCondLst>
                                            <p:cond delay="0"/>
                                          </p:stCondLst>
                                        </p:cTn>
                                        <p:tgtEl>
                                          <p:spTgt spid="93186"/>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93187">
                                            <p:txEl>
                                              <p:pRg st="0" end="0"/>
                                            </p:txEl>
                                          </p:spTgt>
                                        </p:tgtEl>
                                        <p:attrNameLst>
                                          <p:attrName>style.visibility</p:attrName>
                                        </p:attrNameLst>
                                      </p:cBhvr>
                                      <p:to>
                                        <p:strVal val="visible"/>
                                      </p:to>
                                    </p:set>
                                    <p:animEffect transition="in" filter="randombar(horizontal)">
                                      <p:cBhvr>
                                        <p:cTn id="12" dur="500"/>
                                        <p:tgtEl>
                                          <p:spTgt spid="93187">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93187">
                                            <p:txEl>
                                              <p:pRg st="2" end="2"/>
                                            </p:txEl>
                                          </p:spTgt>
                                        </p:tgtEl>
                                        <p:attrNameLst>
                                          <p:attrName>style.visibility</p:attrName>
                                        </p:attrNameLst>
                                      </p:cBhvr>
                                      <p:to>
                                        <p:strVal val="visible"/>
                                      </p:to>
                                    </p:set>
                                    <p:animEffect transition="in" filter="randombar(horizontal)">
                                      <p:cBhvr>
                                        <p:cTn id="17" dur="500"/>
                                        <p:tgtEl>
                                          <p:spTgt spid="9318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93187">
                                            <p:txEl>
                                              <p:pRg st="4" end="4"/>
                                            </p:txEl>
                                          </p:spTgt>
                                        </p:tgtEl>
                                        <p:attrNameLst>
                                          <p:attrName>style.visibility</p:attrName>
                                        </p:attrNameLst>
                                      </p:cBhvr>
                                      <p:to>
                                        <p:strVal val="visible"/>
                                      </p:to>
                                    </p:set>
                                    <p:animEffect transition="in" filter="randombar(horizontal)">
                                      <p:cBhvr>
                                        <p:cTn id="22" dur="500"/>
                                        <p:tgtEl>
                                          <p:spTgt spid="93187">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93187">
                                            <p:txEl>
                                              <p:pRg st="6" end="6"/>
                                            </p:txEl>
                                          </p:spTgt>
                                        </p:tgtEl>
                                        <p:attrNameLst>
                                          <p:attrName>style.visibility</p:attrName>
                                        </p:attrNameLst>
                                      </p:cBhvr>
                                      <p:to>
                                        <p:strVal val="visible"/>
                                      </p:to>
                                    </p:set>
                                    <p:animEffect transition="in" filter="randombar(horizontal)">
                                      <p:cBhvr>
                                        <p:cTn id="27" dur="500"/>
                                        <p:tgtEl>
                                          <p:spTgt spid="9318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3186" grpId="0"/>
      <p:bldP spid="93187"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a:t>
            </a:r>
            <a:endParaRPr lang="en-GB" dirty="0"/>
          </a:p>
        </p:txBody>
      </p:sp>
      <p:pic>
        <p:nvPicPr>
          <p:cNvPr id="3074" name="Picture 2" descr="C:\Users\Chris House\Desktop\wellbeing lecture\well being images\rees EF.JPG"/>
          <p:cNvPicPr>
            <a:picLocks noGrp="1" noChangeAspect="1" noChangeArrowheads="1"/>
          </p:cNvPicPr>
          <p:nvPr>
            <p:ph idx="1"/>
          </p:nvPr>
        </p:nvPicPr>
        <p:blipFill>
          <a:blip r:embed="rId2" cstate="print"/>
          <a:srcRect/>
          <a:stretch>
            <a:fillRect/>
          </a:stretch>
        </p:blipFill>
        <p:spPr bwMode="auto">
          <a:xfrm>
            <a:off x="3575375" y="0"/>
            <a:ext cx="5568625" cy="6574383"/>
          </a:xfrm>
          <a:prstGeom prst="rect">
            <a:avLst/>
          </a:prstGeom>
          <a:noFill/>
        </p:spPr>
      </p:pic>
      <p:sp>
        <p:nvSpPr>
          <p:cNvPr id="4" name="TextBox 3"/>
          <p:cNvSpPr txBox="1"/>
          <p:nvPr/>
        </p:nvSpPr>
        <p:spPr>
          <a:xfrm>
            <a:off x="467544" y="2348880"/>
            <a:ext cx="2088232" cy="1477328"/>
          </a:xfrm>
          <a:prstGeom prst="rect">
            <a:avLst/>
          </a:prstGeom>
          <a:noFill/>
        </p:spPr>
        <p:txBody>
          <a:bodyPr wrap="square" rtlCol="0">
            <a:spAutoFit/>
          </a:bodyPr>
          <a:lstStyle/>
          <a:p>
            <a:pPr marL="342900" indent="-342900">
              <a:buFont typeface="+mj-lt"/>
              <a:buAutoNum type="arabicPeriod"/>
            </a:pPr>
            <a:r>
              <a:rPr lang="en-GB" dirty="0" smtClean="0"/>
              <a:t>Consider</a:t>
            </a:r>
          </a:p>
          <a:p>
            <a:pPr marL="342900" indent="-342900">
              <a:buFont typeface="+mj-lt"/>
              <a:buAutoNum type="arabicPeriod"/>
            </a:pPr>
            <a:r>
              <a:rPr lang="en-GB" dirty="0" smtClean="0"/>
              <a:t>How does these views influence behaviour?</a:t>
            </a:r>
            <a:endParaRPr lang="en-GB"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Species biomass</a:t>
            </a:r>
            <a:endParaRPr lang="en-GB" dirty="0"/>
          </a:p>
        </p:txBody>
      </p:sp>
      <p:sp>
        <p:nvSpPr>
          <p:cNvPr id="3" name="Content Placeholder 2"/>
          <p:cNvSpPr>
            <a:spLocks noGrp="1"/>
          </p:cNvSpPr>
          <p:nvPr>
            <p:ph idx="1"/>
          </p:nvPr>
        </p:nvSpPr>
        <p:spPr/>
        <p:txBody>
          <a:bodyPr/>
          <a:lstStyle/>
          <a:p>
            <a:endParaRPr lang="en-GB"/>
          </a:p>
        </p:txBody>
      </p:sp>
      <p:pic>
        <p:nvPicPr>
          <p:cNvPr id="1026" name="Picture 2" descr="C:\Users\Chris House\Desktop\wellbeing lecture\well being images\rees bio consumption.JPG"/>
          <p:cNvPicPr>
            <a:picLocks noChangeAspect="1" noChangeArrowheads="1"/>
          </p:cNvPicPr>
          <p:nvPr/>
        </p:nvPicPr>
        <p:blipFill>
          <a:blip r:embed="rId2" cstate="print"/>
          <a:srcRect/>
          <a:stretch>
            <a:fillRect/>
          </a:stretch>
        </p:blipFill>
        <p:spPr bwMode="auto">
          <a:xfrm>
            <a:off x="395536" y="1916832"/>
            <a:ext cx="8378680" cy="4941168"/>
          </a:xfrm>
          <a:prstGeom prst="rect">
            <a:avLst/>
          </a:prstGeom>
          <a:noFill/>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International FP data</a:t>
            </a:r>
            <a:endParaRPr lang="en-GB" dirty="0"/>
          </a:p>
        </p:txBody>
      </p:sp>
      <p:pic>
        <p:nvPicPr>
          <p:cNvPr id="4098" name="Picture 2" descr="C:\Users\Chris House\Desktop\wellbeing lecture\well being images\world eco FP.JPG"/>
          <p:cNvPicPr>
            <a:picLocks noGrp="1" noChangeAspect="1" noChangeArrowheads="1"/>
          </p:cNvPicPr>
          <p:nvPr>
            <p:ph idx="1"/>
          </p:nvPr>
        </p:nvPicPr>
        <p:blipFill>
          <a:blip r:embed="rId2" cstate="print"/>
          <a:srcRect/>
          <a:stretch>
            <a:fillRect/>
          </a:stretch>
        </p:blipFill>
        <p:spPr bwMode="auto">
          <a:xfrm>
            <a:off x="1" y="2348880"/>
            <a:ext cx="9144000" cy="4509120"/>
          </a:xfrm>
          <a:prstGeom prst="rect">
            <a:avLst/>
          </a:prstGeom>
          <a:noFill/>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2050" name="Picture 2" descr="C:\Users\Chris House\Desktop\wellbeing lecture\well being images\rees biocapacities.JPG"/>
          <p:cNvPicPr>
            <a:picLocks noGrp="1" noChangeAspect="1" noChangeArrowheads="1"/>
          </p:cNvPicPr>
          <p:nvPr>
            <p:ph idx="1"/>
          </p:nvPr>
        </p:nvPicPr>
        <p:blipFill>
          <a:blip r:embed="rId2" cstate="print"/>
          <a:srcRect l="4721"/>
          <a:stretch>
            <a:fillRect/>
          </a:stretch>
        </p:blipFill>
        <p:spPr bwMode="auto">
          <a:xfrm>
            <a:off x="0" y="-10623"/>
            <a:ext cx="9144000" cy="6868623"/>
          </a:xfrm>
          <a:prstGeom prst="rect">
            <a:avLst/>
          </a:prstGeom>
          <a:noFill/>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endParaRPr lang="en-US" dirty="0"/>
          </a:p>
        </p:txBody>
      </p:sp>
      <p:sp>
        <p:nvSpPr>
          <p:cNvPr id="3" name="Content Placeholder 2"/>
          <p:cNvSpPr>
            <a:spLocks noGrp="1"/>
          </p:cNvSpPr>
          <p:nvPr>
            <p:ph idx="1"/>
          </p:nvPr>
        </p:nvSpPr>
        <p:spPr/>
        <p:txBody>
          <a:bodyPr/>
          <a:lstStyle/>
          <a:p>
            <a:pPr>
              <a:defRPr/>
            </a:pPr>
            <a:endParaRPr lang="en-US" dirty="0"/>
          </a:p>
        </p:txBody>
      </p:sp>
      <p:pic>
        <p:nvPicPr>
          <p:cNvPr id="15364" name="Picture 2" descr="C:\Documents and Settings\Miss V Morris\Desktop\Wales_Map_Europe.png"/>
          <p:cNvPicPr>
            <a:picLocks noChangeAspect="1" noChangeArrowheads="1"/>
          </p:cNvPicPr>
          <p:nvPr/>
        </p:nvPicPr>
        <p:blipFill>
          <a:blip r:embed="rId2" cstate="print"/>
          <a:srcRect/>
          <a:stretch>
            <a:fillRect/>
          </a:stretch>
        </p:blipFill>
        <p:spPr bwMode="auto">
          <a:xfrm>
            <a:off x="0" y="-88900"/>
            <a:ext cx="9264650" cy="6946900"/>
          </a:xfrm>
          <a:prstGeom prst="rect">
            <a:avLst/>
          </a:prstGeom>
          <a:noFill/>
          <a:ln w="9525">
            <a:noFill/>
            <a:miter lim="800000"/>
            <a:headEnd/>
            <a:tailEnd/>
          </a:ln>
        </p:spPr>
      </p:pic>
      <p:pic>
        <p:nvPicPr>
          <p:cNvPr id="15365" name="Picture 5" descr="C:\Documents and Settings\Miss V Morris\Desktop\Sat Wales.JPG"/>
          <p:cNvPicPr>
            <a:picLocks noChangeAspect="1" noChangeArrowheads="1"/>
          </p:cNvPicPr>
          <p:nvPr/>
        </p:nvPicPr>
        <p:blipFill>
          <a:blip r:embed="rId3" cstate="print"/>
          <a:srcRect/>
          <a:stretch>
            <a:fillRect/>
          </a:stretch>
        </p:blipFill>
        <p:spPr bwMode="auto">
          <a:xfrm>
            <a:off x="0" y="-142875"/>
            <a:ext cx="2278063" cy="31432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Coastal Management in region</a:t>
            </a:r>
            <a:endParaRPr lang="en-US" dirty="0"/>
          </a:p>
        </p:txBody>
      </p:sp>
      <p:sp>
        <p:nvSpPr>
          <p:cNvPr id="3" name="Content Placeholder 2"/>
          <p:cNvSpPr>
            <a:spLocks noGrp="1"/>
          </p:cNvSpPr>
          <p:nvPr>
            <p:ph idx="1"/>
          </p:nvPr>
        </p:nvSpPr>
        <p:spPr>
          <a:xfrm>
            <a:off x="1000100" y="1928802"/>
            <a:ext cx="4291018" cy="4114800"/>
          </a:xfrm>
        </p:spPr>
        <p:txBody>
          <a:bodyPr>
            <a:normAutofit lnSpcReduction="10000"/>
          </a:bodyPr>
          <a:lstStyle/>
          <a:p>
            <a:pPr>
              <a:defRPr/>
            </a:pPr>
            <a:r>
              <a:rPr lang="en-GB" sz="2400" dirty="0" smtClean="0"/>
              <a:t>The Severn Estuary forum/partnership highlight the need for cooperation, coordination and dialogue between interested parties and river, coastal and marine management (Burbridge, 2007).  Hence ICZM in Wales is increasingly bottom up governance in nature and form (Barker &amp; Benson, 2007).</a:t>
            </a:r>
            <a:endParaRPr lang="en-US" sz="2400" dirty="0" smtClean="0"/>
          </a:p>
          <a:p>
            <a:pPr>
              <a:defRPr/>
            </a:pPr>
            <a:endParaRPr lang="en-US" dirty="0"/>
          </a:p>
        </p:txBody>
      </p:sp>
      <p:pic>
        <p:nvPicPr>
          <p:cNvPr id="4" name="Picture 3" descr="SouthernWalesBrochureCover07"/>
          <p:cNvPicPr>
            <a:picLocks noChangeAspect="1" noChangeArrowheads="1"/>
          </p:cNvPicPr>
          <p:nvPr/>
        </p:nvPicPr>
        <p:blipFill>
          <a:blip r:embed="rId2" cstate="print"/>
          <a:srcRect/>
          <a:stretch>
            <a:fillRect/>
          </a:stretch>
        </p:blipFill>
        <p:spPr bwMode="auto">
          <a:xfrm>
            <a:off x="5429250" y="1928813"/>
            <a:ext cx="3357563" cy="4751387"/>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endParaRPr lang="en-US" dirty="0"/>
          </a:p>
        </p:txBody>
      </p:sp>
      <p:sp>
        <p:nvSpPr>
          <p:cNvPr id="3" name="Content Placeholder 2"/>
          <p:cNvSpPr>
            <a:spLocks noGrp="1"/>
          </p:cNvSpPr>
          <p:nvPr>
            <p:ph idx="1"/>
          </p:nvPr>
        </p:nvSpPr>
        <p:spPr/>
        <p:txBody>
          <a:bodyPr/>
          <a:lstStyle/>
          <a:p>
            <a:pPr>
              <a:defRPr/>
            </a:pPr>
            <a:endParaRPr lang="en-US" dirty="0"/>
          </a:p>
        </p:txBody>
      </p:sp>
      <p:pic>
        <p:nvPicPr>
          <p:cNvPr id="17412" name="Picture 2" descr="C:\Documents and Settings\Miss V Morris\Desktop\wales footprint.JPG"/>
          <p:cNvPicPr>
            <a:picLocks noChangeAspect="1" noChangeArrowheads="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pic>
        <p:nvPicPr>
          <p:cNvPr id="17413" name="Picture 3" descr="C:\Documents and Settings\Miss V Morris\Desktop\EP time.JPG"/>
          <p:cNvPicPr>
            <a:picLocks noChangeAspect="1" noChangeArrowheads="1"/>
          </p:cNvPicPr>
          <p:nvPr/>
        </p:nvPicPr>
        <p:blipFill>
          <a:blip r:embed="rId3" cstate="print"/>
          <a:srcRect/>
          <a:stretch>
            <a:fillRect/>
          </a:stretch>
        </p:blipFill>
        <p:spPr bwMode="auto">
          <a:xfrm>
            <a:off x="214282" y="142852"/>
            <a:ext cx="8917972" cy="642940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7413"/>
                                        </p:tgtEl>
                                        <p:attrNameLst>
                                          <p:attrName>style.visibility</p:attrName>
                                        </p:attrNameLst>
                                      </p:cBhvr>
                                      <p:to>
                                        <p:strVal val="visible"/>
                                      </p:to>
                                    </p:set>
                                    <p:animEffect transition="in" filter="fade">
                                      <p:cBhvr>
                                        <p:cTn id="7" dur="2000"/>
                                        <p:tgtEl>
                                          <p:spTgt spid="174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endParaRPr lang="en-US" dirty="0"/>
          </a:p>
        </p:txBody>
      </p:sp>
      <p:pic>
        <p:nvPicPr>
          <p:cNvPr id="4" name="Picture 5" descr="C:\Documents and Settings\Miss V Morris\Desktop\graph FP Wales.JPG"/>
          <p:cNvPicPr>
            <a:picLocks noGrp="1" noChangeAspect="1" noChangeArrowheads="1"/>
          </p:cNvPicPr>
          <p:nvPr>
            <p:ph idx="1"/>
          </p:nvPr>
        </p:nvPicPr>
        <p:blipFill>
          <a:blip r:embed="rId2" cstate="print">
            <a:duotone>
              <a:prstClr val="black"/>
              <a:schemeClr val="accent5">
                <a:tint val="45000"/>
                <a:satMod val="400000"/>
              </a:schemeClr>
            </a:duotone>
          </a:blip>
          <a:srcRect/>
          <a:stretch>
            <a:fillRect/>
          </a:stretch>
        </p:blipFill>
        <p:spPr>
          <a:xfrm>
            <a:off x="0" y="0"/>
            <a:ext cx="9144000" cy="6572272"/>
          </a:xfrm>
        </p:spPr>
      </p:pic>
      <p:pic>
        <p:nvPicPr>
          <p:cNvPr id="5" name="Picture 4" descr="C:\Documents and Settings\Miss V Morris\Desktop\EP wales cat.JPG"/>
          <p:cNvPicPr>
            <a:picLocks noChangeAspect="1" noChangeArrowheads="1"/>
          </p:cNvPicPr>
          <p:nvPr/>
        </p:nvPicPr>
        <p:blipFill>
          <a:blip r:embed="rId3" cstate="print">
            <a:duotone>
              <a:prstClr val="black"/>
              <a:schemeClr val="accent5">
                <a:tint val="45000"/>
                <a:satMod val="400000"/>
              </a:schemeClr>
            </a:duotone>
            <a:lum bright="-30000" contrast="40000"/>
          </a:blip>
          <a:srcRect/>
          <a:stretch>
            <a:fillRect/>
          </a:stretch>
        </p:blipFill>
        <p:spPr bwMode="auto">
          <a:xfrm>
            <a:off x="5794375" y="0"/>
            <a:ext cx="3349625" cy="2690812"/>
          </a:xfrm>
          <a:prstGeom prst="rect">
            <a:avLst/>
          </a:prstGeom>
          <a:noFill/>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endParaRPr lang="en-US" dirty="0"/>
          </a:p>
        </p:txBody>
      </p:sp>
      <p:sp>
        <p:nvSpPr>
          <p:cNvPr id="3" name="Content Placeholder 2"/>
          <p:cNvSpPr>
            <a:spLocks noGrp="1"/>
          </p:cNvSpPr>
          <p:nvPr>
            <p:ph idx="1"/>
          </p:nvPr>
        </p:nvSpPr>
        <p:spPr/>
        <p:txBody>
          <a:bodyPr/>
          <a:lstStyle/>
          <a:p>
            <a:pPr>
              <a:defRPr/>
            </a:pPr>
            <a:endParaRPr lang="en-US" dirty="0"/>
          </a:p>
        </p:txBody>
      </p:sp>
      <p:grpSp>
        <p:nvGrpSpPr>
          <p:cNvPr id="4" name="Group 5"/>
          <p:cNvGrpSpPr/>
          <p:nvPr/>
        </p:nvGrpSpPr>
        <p:grpSpPr>
          <a:xfrm>
            <a:off x="0" y="0"/>
            <a:ext cx="9164638" cy="6858000"/>
            <a:chOff x="0" y="0"/>
            <a:chExt cx="9164638" cy="6858000"/>
          </a:xfrm>
        </p:grpSpPr>
        <p:pic>
          <p:nvPicPr>
            <p:cNvPr id="27652" name="Picture 2" descr="C:\Documents and Settings\Miss V Morris\Desktop\wales FP scenario.JPG"/>
            <p:cNvPicPr>
              <a:picLocks noChangeAspect="1" noChangeArrowheads="1"/>
            </p:cNvPicPr>
            <p:nvPr/>
          </p:nvPicPr>
          <p:blipFill>
            <a:blip r:embed="rId2" cstate="print"/>
            <a:srcRect/>
            <a:stretch>
              <a:fillRect/>
            </a:stretch>
          </p:blipFill>
          <p:spPr bwMode="auto">
            <a:xfrm>
              <a:off x="0" y="0"/>
              <a:ext cx="9164638" cy="6858000"/>
            </a:xfrm>
            <a:prstGeom prst="rect">
              <a:avLst/>
            </a:prstGeom>
            <a:noFill/>
            <a:ln w="9525">
              <a:noFill/>
              <a:miter lim="800000"/>
              <a:headEnd/>
              <a:tailEnd/>
            </a:ln>
          </p:spPr>
        </p:pic>
        <p:sp>
          <p:nvSpPr>
            <p:cNvPr id="5" name="Rectangle 4"/>
            <p:cNvSpPr/>
            <p:nvPr/>
          </p:nvSpPr>
          <p:spPr>
            <a:xfrm>
              <a:off x="179512" y="1124744"/>
              <a:ext cx="1080120" cy="769441"/>
            </a:xfrm>
            <a:prstGeom prst="rect">
              <a:avLst/>
            </a:prstGeom>
          </p:spPr>
          <p:txBody>
            <a:bodyPr wrap="square">
              <a:spAutoFit/>
            </a:bodyPr>
            <a:lstStyle/>
            <a:p>
              <a:r>
                <a:rPr lang="en-GB" sz="1100" dirty="0" smtClean="0">
                  <a:solidFill>
                    <a:schemeClr val="tx2">
                      <a:lumMod val="60000"/>
                      <a:lumOff val="40000"/>
                    </a:schemeClr>
                  </a:solidFill>
                </a:rPr>
                <a:t>Home Energy Efficiency Scheme</a:t>
              </a:r>
            </a:p>
            <a:p>
              <a:r>
                <a:rPr lang="en-GB" sz="1100" dirty="0" smtClean="0">
                  <a:solidFill>
                    <a:schemeClr val="tx2">
                      <a:lumMod val="60000"/>
                      <a:lumOff val="40000"/>
                    </a:schemeClr>
                  </a:solidFill>
                </a:rPr>
                <a:t>Wales (HEES)</a:t>
              </a:r>
              <a:endParaRPr lang="en-GB" sz="1100" dirty="0">
                <a:solidFill>
                  <a:schemeClr val="tx2">
                    <a:lumMod val="60000"/>
                    <a:lumOff val="40000"/>
                  </a:schemeClr>
                </a:solidFill>
              </a:endParaRPr>
            </a:p>
          </p:txBody>
        </p:sp>
      </p:grpSp>
      <p:sp>
        <p:nvSpPr>
          <p:cNvPr id="7" name="Rectangle 6"/>
          <p:cNvSpPr/>
          <p:nvPr/>
        </p:nvSpPr>
        <p:spPr>
          <a:xfrm>
            <a:off x="179512" y="2348880"/>
            <a:ext cx="1080120" cy="430887"/>
          </a:xfrm>
          <a:prstGeom prst="rect">
            <a:avLst/>
          </a:prstGeom>
        </p:spPr>
        <p:txBody>
          <a:bodyPr wrap="square">
            <a:spAutoFit/>
          </a:bodyPr>
          <a:lstStyle/>
          <a:p>
            <a:r>
              <a:rPr lang="en-GB" sz="1100" dirty="0" smtClean="0">
                <a:solidFill>
                  <a:schemeClr val="tx2">
                    <a:lumMod val="60000"/>
                    <a:lumOff val="40000"/>
                  </a:schemeClr>
                </a:solidFill>
              </a:rPr>
              <a:t>Refer to next slide</a:t>
            </a:r>
            <a:endParaRPr lang="en-GB" sz="1100" dirty="0">
              <a:solidFill>
                <a:schemeClr val="tx2">
                  <a:lumMod val="60000"/>
                  <a:lumOff val="40000"/>
                </a:schemeClr>
              </a:solidFill>
            </a:endParaRP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1028" name="Picture 4" descr="http://www.energyefficiencywales.org.uk/wales/maps/wales_hees.gif"/>
          <p:cNvPicPr>
            <a:picLocks noChangeAspect="1" noChangeArrowheads="1"/>
          </p:cNvPicPr>
          <p:nvPr/>
        </p:nvPicPr>
        <p:blipFill>
          <a:blip r:embed="rId2"/>
          <a:srcRect/>
          <a:stretch>
            <a:fillRect/>
          </a:stretch>
        </p:blipFill>
        <p:spPr bwMode="auto">
          <a:xfrm>
            <a:off x="-1" y="-8106"/>
            <a:ext cx="6116637" cy="6866106"/>
          </a:xfrm>
          <a:prstGeom prst="rect">
            <a:avLst/>
          </a:prstGeom>
          <a:noFill/>
        </p:spPr>
      </p:pic>
      <p:pic>
        <p:nvPicPr>
          <p:cNvPr id="1026" name="Picture 2" descr="http://www.energyefficiencywales.org.uk/wales/maps/swansea_hees.gif"/>
          <p:cNvPicPr>
            <a:picLocks noChangeAspect="1" noChangeArrowheads="1"/>
          </p:cNvPicPr>
          <p:nvPr/>
        </p:nvPicPr>
        <p:blipFill>
          <a:blip r:embed="rId3"/>
          <a:srcRect/>
          <a:stretch>
            <a:fillRect/>
          </a:stretch>
        </p:blipFill>
        <p:spPr bwMode="auto">
          <a:xfrm>
            <a:off x="1475656" y="957314"/>
            <a:ext cx="7056784" cy="5352006"/>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28"/>
                                        </p:tgtEl>
                                        <p:attrNameLst>
                                          <p:attrName>style.visibility</p:attrName>
                                        </p:attrNameLst>
                                      </p:cBhvr>
                                      <p:to>
                                        <p:strVal val="visible"/>
                                      </p:to>
                                    </p:set>
                                    <p:animEffect transition="in" filter="fade">
                                      <p:cBhvr>
                                        <p:cTn id="7" dur="2000"/>
                                        <p:tgtEl>
                                          <p:spTgt spid="102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026"/>
                                        </p:tgtEl>
                                        <p:attrNameLst>
                                          <p:attrName>style.visibility</p:attrName>
                                        </p:attrNameLst>
                                      </p:cBhvr>
                                      <p:to>
                                        <p:strVal val="visible"/>
                                      </p:to>
                                    </p:set>
                                    <p:animEffect transition="in" filter="wipe(down)">
                                      <p:cBhvr>
                                        <p:cTn id="12"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4212" name="Rectangle 4"/>
          <p:cNvSpPr>
            <a:spLocks noGrp="1" noChangeArrowheads="1"/>
          </p:cNvSpPr>
          <p:nvPr>
            <p:ph type="title"/>
          </p:nvPr>
        </p:nvSpPr>
        <p:spPr/>
        <p:txBody>
          <a:bodyPr/>
          <a:lstStyle/>
          <a:p>
            <a:pPr eaLnBrk="1" hangingPunct="1">
              <a:defRPr/>
            </a:pPr>
            <a:r>
              <a:rPr lang="en-GB" sz="2400" dirty="0" smtClean="0">
                <a:latin typeface="Calibri" pitchFamily="34" charset="0"/>
              </a:rPr>
              <a:t>Case Study: Geographical Location</a:t>
            </a:r>
            <a:endParaRPr lang="en-GB" sz="2400" dirty="0">
              <a:latin typeface="Calibri" pitchFamily="34" charset="0"/>
            </a:endParaRPr>
          </a:p>
        </p:txBody>
      </p:sp>
      <p:sp>
        <p:nvSpPr>
          <p:cNvPr id="94213" name="Rectangle 5"/>
          <p:cNvSpPr>
            <a:spLocks noGrp="1" noChangeArrowheads="1"/>
          </p:cNvSpPr>
          <p:nvPr>
            <p:ph type="body" sz="half" idx="1"/>
          </p:nvPr>
        </p:nvSpPr>
        <p:spPr>
          <a:xfrm>
            <a:off x="1066800" y="1981200"/>
            <a:ext cx="3695700" cy="4543425"/>
          </a:xfrm>
        </p:spPr>
        <p:txBody>
          <a:bodyPr/>
          <a:lstStyle/>
          <a:p>
            <a:pPr eaLnBrk="1" hangingPunct="1">
              <a:lnSpc>
                <a:spcPct val="80000"/>
              </a:lnSpc>
              <a:defRPr/>
            </a:pPr>
            <a:r>
              <a:rPr lang="en-GB" sz="2000" dirty="0" smtClean="0">
                <a:latin typeface="Calibri" pitchFamily="34" charset="0"/>
              </a:rPr>
              <a:t>The 18</a:t>
            </a:r>
            <a:r>
              <a:rPr lang="en-GB" sz="2000" baseline="30000" dirty="0" smtClean="0">
                <a:latin typeface="Calibri" pitchFamily="34" charset="0"/>
              </a:rPr>
              <a:t>th</a:t>
            </a:r>
            <a:r>
              <a:rPr lang="en-GB" sz="2000" dirty="0" smtClean="0">
                <a:latin typeface="Calibri" pitchFamily="34" charset="0"/>
              </a:rPr>
              <a:t> Jimmy Cracker Rugby Tournament, August </a:t>
            </a:r>
            <a:r>
              <a:rPr lang="en-GB" sz="2000" dirty="0" smtClean="0">
                <a:latin typeface="Calibri" pitchFamily="34" charset="0"/>
              </a:rPr>
              <a:t>2010.</a:t>
            </a:r>
            <a:endParaRPr lang="en-GB" sz="2000" dirty="0">
              <a:latin typeface="Calibri" pitchFamily="34" charset="0"/>
            </a:endParaRPr>
          </a:p>
          <a:p>
            <a:pPr eaLnBrk="1" hangingPunct="1">
              <a:lnSpc>
                <a:spcPct val="80000"/>
              </a:lnSpc>
              <a:defRPr/>
            </a:pPr>
            <a:endParaRPr lang="en-GB" sz="2000" dirty="0">
              <a:latin typeface="Calibri" pitchFamily="34" charset="0"/>
            </a:endParaRPr>
          </a:p>
          <a:p>
            <a:pPr eaLnBrk="1" hangingPunct="1">
              <a:lnSpc>
                <a:spcPct val="80000"/>
              </a:lnSpc>
              <a:defRPr/>
            </a:pPr>
            <a:r>
              <a:rPr lang="en-GB" sz="2000" dirty="0">
                <a:solidFill>
                  <a:schemeClr val="accent2">
                    <a:lumMod val="60000"/>
                    <a:lumOff val="40000"/>
                  </a:schemeClr>
                </a:solidFill>
                <a:latin typeface="Calibri" pitchFamily="34" charset="0"/>
              </a:rPr>
              <a:t>Underhill Park, Mumbles, Swansea</a:t>
            </a:r>
            <a:r>
              <a:rPr lang="en-GB" sz="2000" dirty="0" smtClean="0">
                <a:solidFill>
                  <a:schemeClr val="accent2">
                    <a:lumMod val="60000"/>
                    <a:lumOff val="40000"/>
                  </a:schemeClr>
                </a:solidFill>
                <a:latin typeface="Calibri" pitchFamily="34" charset="0"/>
              </a:rPr>
              <a:t>.</a:t>
            </a:r>
          </a:p>
          <a:p>
            <a:pPr eaLnBrk="1" hangingPunct="1">
              <a:lnSpc>
                <a:spcPct val="80000"/>
              </a:lnSpc>
              <a:defRPr/>
            </a:pPr>
            <a:endParaRPr lang="en-GB" sz="2000" dirty="0">
              <a:latin typeface="Calibri" pitchFamily="34" charset="0"/>
            </a:endParaRPr>
          </a:p>
          <a:p>
            <a:pPr eaLnBrk="1" hangingPunct="1">
              <a:lnSpc>
                <a:spcPct val="80000"/>
              </a:lnSpc>
              <a:defRPr/>
            </a:pPr>
            <a:r>
              <a:rPr lang="en-GB" sz="2000" dirty="0" smtClean="0">
                <a:latin typeface="Calibri" pitchFamily="34" charset="0"/>
              </a:rPr>
              <a:t>AONB</a:t>
            </a:r>
            <a:endParaRPr lang="en-GB" sz="2000" dirty="0">
              <a:latin typeface="Calibri" pitchFamily="34" charset="0"/>
            </a:endParaRPr>
          </a:p>
          <a:p>
            <a:pPr eaLnBrk="1" hangingPunct="1">
              <a:lnSpc>
                <a:spcPct val="80000"/>
              </a:lnSpc>
              <a:defRPr/>
            </a:pPr>
            <a:endParaRPr lang="en-GB" sz="2000" dirty="0">
              <a:latin typeface="Calibri" pitchFamily="34" charset="0"/>
            </a:endParaRPr>
          </a:p>
          <a:p>
            <a:pPr eaLnBrk="1" hangingPunct="1">
              <a:lnSpc>
                <a:spcPct val="80000"/>
              </a:lnSpc>
              <a:defRPr/>
            </a:pPr>
            <a:r>
              <a:rPr lang="en-GB" sz="2000" dirty="0">
                <a:solidFill>
                  <a:schemeClr val="accent2">
                    <a:lumMod val="60000"/>
                    <a:lumOff val="40000"/>
                  </a:schemeClr>
                </a:solidFill>
                <a:latin typeface="Calibri" pitchFamily="34" charset="0"/>
              </a:rPr>
              <a:t>Objective : Raise money for </a:t>
            </a:r>
            <a:r>
              <a:rPr lang="en-GB" sz="2000" dirty="0" smtClean="0">
                <a:solidFill>
                  <a:schemeClr val="accent2">
                    <a:lumMod val="60000"/>
                    <a:lumOff val="40000"/>
                  </a:schemeClr>
                </a:solidFill>
                <a:latin typeface="Calibri" pitchFamily="34" charset="0"/>
              </a:rPr>
              <a:t>the Wales </a:t>
            </a:r>
            <a:r>
              <a:rPr lang="en-GB" sz="2000" dirty="0">
                <a:solidFill>
                  <a:schemeClr val="accent2">
                    <a:lumMod val="60000"/>
                    <a:lumOff val="40000"/>
                  </a:schemeClr>
                </a:solidFill>
                <a:latin typeface="Calibri" pitchFamily="34" charset="0"/>
              </a:rPr>
              <a:t>Air Ambulance.</a:t>
            </a:r>
          </a:p>
          <a:p>
            <a:pPr eaLnBrk="1" hangingPunct="1">
              <a:lnSpc>
                <a:spcPct val="80000"/>
              </a:lnSpc>
              <a:defRPr/>
            </a:pPr>
            <a:endParaRPr lang="en-GB" sz="2000" dirty="0">
              <a:latin typeface="Calibri" pitchFamily="34" charset="0"/>
            </a:endParaRPr>
          </a:p>
          <a:p>
            <a:pPr eaLnBrk="1" hangingPunct="1">
              <a:lnSpc>
                <a:spcPct val="80000"/>
              </a:lnSpc>
              <a:defRPr/>
            </a:pPr>
            <a:r>
              <a:rPr lang="en-GB" sz="2000" dirty="0">
                <a:latin typeface="Calibri" pitchFamily="34" charset="0"/>
              </a:rPr>
              <a:t>Run and organised by Mumbles R.F.C along with assistance from the local </a:t>
            </a:r>
            <a:r>
              <a:rPr lang="en-GB" sz="2000" dirty="0" smtClean="0">
                <a:latin typeface="Calibri" pitchFamily="34" charset="0"/>
              </a:rPr>
              <a:t>authority\charity.</a:t>
            </a:r>
            <a:endParaRPr lang="en-GB" sz="2000" dirty="0">
              <a:latin typeface="Calibri" pitchFamily="34" charset="0"/>
            </a:endParaRPr>
          </a:p>
        </p:txBody>
      </p:sp>
      <p:pic>
        <p:nvPicPr>
          <p:cNvPr id="19460" name="Picture 8" descr="mumbles 2"/>
          <p:cNvPicPr>
            <a:picLocks noGrp="1" noChangeAspect="1" noChangeArrowheads="1"/>
          </p:cNvPicPr>
          <p:nvPr>
            <p:ph sz="quarter" idx="2"/>
          </p:nvPr>
        </p:nvPicPr>
        <p:blipFill>
          <a:blip r:embed="rId2" cstate="print"/>
          <a:srcRect/>
          <a:stretch>
            <a:fillRect/>
          </a:stretch>
        </p:blipFill>
        <p:spPr>
          <a:xfrm>
            <a:off x="5772150" y="1268413"/>
            <a:ext cx="2760663" cy="2693987"/>
          </a:xfrm>
        </p:spPr>
      </p:pic>
      <p:pic>
        <p:nvPicPr>
          <p:cNvPr id="19461" name="Picture 9" descr="underhill"/>
          <p:cNvPicPr>
            <a:picLocks noGrp="1" noChangeAspect="1" noChangeArrowheads="1"/>
          </p:cNvPicPr>
          <p:nvPr>
            <p:ph sz="quarter" idx="3"/>
          </p:nvPr>
        </p:nvPicPr>
        <p:blipFill>
          <a:blip r:embed="rId3" cstate="print"/>
          <a:stretch>
            <a:fillRect/>
          </a:stretch>
        </p:blipFill>
        <p:spPr>
          <a:xfrm>
            <a:off x="5772150" y="4114800"/>
            <a:ext cx="1981200" cy="1981200"/>
          </a:xfrm>
        </p:spPr>
      </p:pic>
      <p:sp>
        <p:nvSpPr>
          <p:cNvPr id="94221" name="Line 13"/>
          <p:cNvSpPr>
            <a:spLocks noChangeShapeType="1"/>
          </p:cNvSpPr>
          <p:nvPr/>
        </p:nvSpPr>
        <p:spPr bwMode="auto">
          <a:xfrm flipV="1">
            <a:off x="4356100" y="2781300"/>
            <a:ext cx="2016125" cy="360363"/>
          </a:xfrm>
          <a:prstGeom prst="line">
            <a:avLst/>
          </a:prstGeom>
          <a:noFill/>
          <a:ln w="9525">
            <a:solidFill>
              <a:schemeClr val="tx1"/>
            </a:solidFill>
            <a:round/>
            <a:headEnd/>
            <a:tailEnd type="triangle" w="med" len="med"/>
          </a:ln>
          <a:effectLst/>
        </p:spPr>
        <p:txBody>
          <a:bodyPr/>
          <a:lstStyle/>
          <a:p>
            <a:pPr>
              <a:defRPr/>
            </a:pPr>
            <a:endParaRPr lang="en-US" dirty="0">
              <a:effectLst>
                <a:outerShdw blurRad="38100" dist="38100" dir="2700000" algn="tl">
                  <a:srgbClr val="000000">
                    <a:alpha val="43137"/>
                  </a:srgbClr>
                </a:outerShdw>
              </a:effectLst>
            </a:endParaRPr>
          </a:p>
        </p:txBody>
      </p:sp>
      <p:sp>
        <p:nvSpPr>
          <p:cNvPr id="94222" name="Line 14"/>
          <p:cNvSpPr>
            <a:spLocks noChangeShapeType="1"/>
          </p:cNvSpPr>
          <p:nvPr/>
        </p:nvSpPr>
        <p:spPr bwMode="auto">
          <a:xfrm>
            <a:off x="4356100" y="3141663"/>
            <a:ext cx="3024188" cy="2663825"/>
          </a:xfrm>
          <a:prstGeom prst="line">
            <a:avLst/>
          </a:prstGeom>
          <a:noFill/>
          <a:ln w="9525">
            <a:solidFill>
              <a:schemeClr val="tx1"/>
            </a:solidFill>
            <a:round/>
            <a:headEnd/>
            <a:tailEnd type="triangle" w="med" len="med"/>
          </a:ln>
          <a:effectLst/>
        </p:spPr>
        <p:txBody>
          <a:bodyPr/>
          <a:lstStyle/>
          <a:p>
            <a:pPr>
              <a:defRPr/>
            </a:pPr>
            <a:endParaRPr lang="en-US" dirty="0">
              <a:effectLst>
                <a:outerShdw blurRad="38100" dist="38100" dir="2700000" algn="tl">
                  <a:srgbClr val="000000">
                    <a:alpha val="43137"/>
                  </a:srgbClr>
                </a:outerShdw>
              </a:effectLst>
            </a:endParaRPr>
          </a:p>
        </p:txBody>
      </p:sp>
    </p:spTree>
  </p:cSld>
  <p:clrMapOvr>
    <a:masterClrMapping/>
  </p:clrMapOvr>
  <p:transition>
    <p:wipe di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7" presetClass="entr" presetSubtype="0" fill="hold" grpId="0" nodeType="withEffect">
                                  <p:stCondLst>
                                    <p:cond delay="0"/>
                                  </p:stCondLst>
                                  <p:childTnLst>
                                    <p:set>
                                      <p:cBhvr>
                                        <p:cTn id="6" dur="1" fill="hold">
                                          <p:stCondLst>
                                            <p:cond delay="0"/>
                                          </p:stCondLst>
                                        </p:cTn>
                                        <p:tgtEl>
                                          <p:spTgt spid="94212"/>
                                        </p:tgtEl>
                                        <p:attrNameLst>
                                          <p:attrName>style.visibility</p:attrName>
                                        </p:attrNameLst>
                                      </p:cBhvr>
                                      <p:to>
                                        <p:strVal val="visible"/>
                                      </p:to>
                                    </p:set>
                                    <p:animEffect transition="in" filter="fade">
                                      <p:cBhvr>
                                        <p:cTn id="7" dur="1000"/>
                                        <p:tgtEl>
                                          <p:spTgt spid="94212"/>
                                        </p:tgtEl>
                                      </p:cBhvr>
                                    </p:animEffect>
                                    <p:anim calcmode="lin" valueType="num">
                                      <p:cBhvr>
                                        <p:cTn id="8" dur="1000" fill="hold"/>
                                        <p:tgtEl>
                                          <p:spTgt spid="94212"/>
                                        </p:tgtEl>
                                        <p:attrNameLst>
                                          <p:attrName>ppt_x</p:attrName>
                                        </p:attrNameLst>
                                      </p:cBhvr>
                                      <p:tavLst>
                                        <p:tav tm="0">
                                          <p:val>
                                            <p:strVal val="#ppt_x"/>
                                          </p:val>
                                        </p:tav>
                                        <p:tav tm="100000">
                                          <p:val>
                                            <p:strVal val="#ppt_x"/>
                                          </p:val>
                                        </p:tav>
                                      </p:tavLst>
                                    </p:anim>
                                    <p:anim calcmode="lin" valueType="num">
                                      <p:cBhvr>
                                        <p:cTn id="9" dur="898" decel="100000" fill="hold"/>
                                        <p:tgtEl>
                                          <p:spTgt spid="94212"/>
                                        </p:tgtEl>
                                        <p:attrNameLst>
                                          <p:attrName>ppt_y</p:attrName>
                                        </p:attrNameLst>
                                      </p:cBhvr>
                                      <p:tavLst>
                                        <p:tav tm="0">
                                          <p:val>
                                            <p:strVal val="#ppt_y+1"/>
                                          </p:val>
                                        </p:tav>
                                        <p:tav tm="100000">
                                          <p:val>
                                            <p:strVal val="#ppt_y-.03"/>
                                          </p:val>
                                        </p:tav>
                                      </p:tavLst>
                                    </p:anim>
                                    <p:anim calcmode="lin" valueType="num">
                                      <p:cBhvr>
                                        <p:cTn id="10" dur="100" accel="100000" fill="hold">
                                          <p:stCondLst>
                                            <p:cond delay="898"/>
                                          </p:stCondLst>
                                        </p:cTn>
                                        <p:tgtEl>
                                          <p:spTgt spid="94212"/>
                                        </p:tgtEl>
                                        <p:attrNameLst>
                                          <p:attrName>ppt_y</p:attrName>
                                        </p:attrNameLst>
                                      </p:cBhvr>
                                      <p:tavLst>
                                        <p:tav tm="0">
                                          <p:val>
                                            <p:strVal val="#ppt_y-.03"/>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37" presetClass="entr" presetSubtype="0" fill="hold" grpId="0" nodeType="clickEffect">
                                  <p:stCondLst>
                                    <p:cond delay="0"/>
                                  </p:stCondLst>
                                  <p:childTnLst>
                                    <p:set>
                                      <p:cBhvr>
                                        <p:cTn id="14" dur="1" fill="hold">
                                          <p:stCondLst>
                                            <p:cond delay="0"/>
                                          </p:stCondLst>
                                        </p:cTn>
                                        <p:tgtEl>
                                          <p:spTgt spid="94213">
                                            <p:txEl>
                                              <p:pRg st="0" end="0"/>
                                            </p:txEl>
                                          </p:spTgt>
                                        </p:tgtEl>
                                        <p:attrNameLst>
                                          <p:attrName>style.visibility</p:attrName>
                                        </p:attrNameLst>
                                      </p:cBhvr>
                                      <p:to>
                                        <p:strVal val="visible"/>
                                      </p:to>
                                    </p:set>
                                    <p:animEffect transition="in" filter="fade">
                                      <p:cBhvr>
                                        <p:cTn id="15" dur="1000"/>
                                        <p:tgtEl>
                                          <p:spTgt spid="94213">
                                            <p:txEl>
                                              <p:pRg st="0" end="0"/>
                                            </p:txEl>
                                          </p:spTgt>
                                        </p:tgtEl>
                                      </p:cBhvr>
                                    </p:animEffect>
                                    <p:anim calcmode="lin" valueType="num">
                                      <p:cBhvr>
                                        <p:cTn id="16" dur="1000" fill="hold"/>
                                        <p:tgtEl>
                                          <p:spTgt spid="94213">
                                            <p:txEl>
                                              <p:pRg st="0" end="0"/>
                                            </p:txEl>
                                          </p:spTgt>
                                        </p:tgtEl>
                                        <p:attrNameLst>
                                          <p:attrName>ppt_x</p:attrName>
                                        </p:attrNameLst>
                                      </p:cBhvr>
                                      <p:tavLst>
                                        <p:tav tm="0">
                                          <p:val>
                                            <p:strVal val="#ppt_x"/>
                                          </p:val>
                                        </p:tav>
                                        <p:tav tm="100000">
                                          <p:val>
                                            <p:strVal val="#ppt_x"/>
                                          </p:val>
                                        </p:tav>
                                      </p:tavLst>
                                    </p:anim>
                                    <p:anim calcmode="lin" valueType="num">
                                      <p:cBhvr>
                                        <p:cTn id="17" dur="898" decel="100000" fill="hold"/>
                                        <p:tgtEl>
                                          <p:spTgt spid="94213">
                                            <p:txEl>
                                              <p:pRg st="0" end="0"/>
                                            </p:txEl>
                                          </p:spTgt>
                                        </p:tgtEl>
                                        <p:attrNameLst>
                                          <p:attrName>ppt_y</p:attrName>
                                        </p:attrNameLst>
                                      </p:cBhvr>
                                      <p:tavLst>
                                        <p:tav tm="0">
                                          <p:val>
                                            <p:strVal val="#ppt_y+1"/>
                                          </p:val>
                                        </p:tav>
                                        <p:tav tm="100000">
                                          <p:val>
                                            <p:strVal val="#ppt_y-.03"/>
                                          </p:val>
                                        </p:tav>
                                      </p:tavLst>
                                    </p:anim>
                                    <p:anim calcmode="lin" valueType="num">
                                      <p:cBhvr>
                                        <p:cTn id="18" dur="100" accel="100000" fill="hold">
                                          <p:stCondLst>
                                            <p:cond delay="898"/>
                                          </p:stCondLst>
                                        </p:cTn>
                                        <p:tgtEl>
                                          <p:spTgt spid="94213">
                                            <p:txEl>
                                              <p:pRg st="0" end="0"/>
                                            </p:txEl>
                                          </p:spTgt>
                                        </p:tgtEl>
                                        <p:attrNameLst>
                                          <p:attrName>ppt_y</p:attrName>
                                        </p:attrNameLst>
                                      </p:cBhvr>
                                      <p:tavLst>
                                        <p:tav tm="0">
                                          <p:val>
                                            <p:strVal val="#ppt_y-.03"/>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37" presetClass="entr" presetSubtype="0" fill="hold" grpId="0" nodeType="clickEffect">
                                  <p:stCondLst>
                                    <p:cond delay="0"/>
                                  </p:stCondLst>
                                  <p:childTnLst>
                                    <p:set>
                                      <p:cBhvr>
                                        <p:cTn id="22" dur="1" fill="hold">
                                          <p:stCondLst>
                                            <p:cond delay="0"/>
                                          </p:stCondLst>
                                        </p:cTn>
                                        <p:tgtEl>
                                          <p:spTgt spid="94213">
                                            <p:txEl>
                                              <p:pRg st="2" end="2"/>
                                            </p:txEl>
                                          </p:spTgt>
                                        </p:tgtEl>
                                        <p:attrNameLst>
                                          <p:attrName>style.visibility</p:attrName>
                                        </p:attrNameLst>
                                      </p:cBhvr>
                                      <p:to>
                                        <p:strVal val="visible"/>
                                      </p:to>
                                    </p:set>
                                    <p:animEffect transition="in" filter="fade">
                                      <p:cBhvr>
                                        <p:cTn id="23" dur="1000"/>
                                        <p:tgtEl>
                                          <p:spTgt spid="94213">
                                            <p:txEl>
                                              <p:pRg st="2" end="2"/>
                                            </p:txEl>
                                          </p:spTgt>
                                        </p:tgtEl>
                                      </p:cBhvr>
                                    </p:animEffect>
                                    <p:anim calcmode="lin" valueType="num">
                                      <p:cBhvr>
                                        <p:cTn id="24" dur="1000" fill="hold"/>
                                        <p:tgtEl>
                                          <p:spTgt spid="94213">
                                            <p:txEl>
                                              <p:pRg st="2" end="2"/>
                                            </p:txEl>
                                          </p:spTgt>
                                        </p:tgtEl>
                                        <p:attrNameLst>
                                          <p:attrName>ppt_x</p:attrName>
                                        </p:attrNameLst>
                                      </p:cBhvr>
                                      <p:tavLst>
                                        <p:tav tm="0">
                                          <p:val>
                                            <p:strVal val="#ppt_x"/>
                                          </p:val>
                                        </p:tav>
                                        <p:tav tm="100000">
                                          <p:val>
                                            <p:strVal val="#ppt_x"/>
                                          </p:val>
                                        </p:tav>
                                      </p:tavLst>
                                    </p:anim>
                                    <p:anim calcmode="lin" valueType="num">
                                      <p:cBhvr>
                                        <p:cTn id="25" dur="898" decel="100000" fill="hold"/>
                                        <p:tgtEl>
                                          <p:spTgt spid="94213">
                                            <p:txEl>
                                              <p:pRg st="2" end="2"/>
                                            </p:txEl>
                                          </p:spTgt>
                                        </p:tgtEl>
                                        <p:attrNameLst>
                                          <p:attrName>ppt_y</p:attrName>
                                        </p:attrNameLst>
                                      </p:cBhvr>
                                      <p:tavLst>
                                        <p:tav tm="0">
                                          <p:val>
                                            <p:strVal val="#ppt_y+1"/>
                                          </p:val>
                                        </p:tav>
                                        <p:tav tm="100000">
                                          <p:val>
                                            <p:strVal val="#ppt_y-.03"/>
                                          </p:val>
                                        </p:tav>
                                      </p:tavLst>
                                    </p:anim>
                                    <p:anim calcmode="lin" valueType="num">
                                      <p:cBhvr>
                                        <p:cTn id="26" dur="100" accel="100000" fill="hold">
                                          <p:stCondLst>
                                            <p:cond delay="898"/>
                                          </p:stCondLst>
                                        </p:cTn>
                                        <p:tgtEl>
                                          <p:spTgt spid="94213">
                                            <p:txEl>
                                              <p:pRg st="2" end="2"/>
                                            </p:txEl>
                                          </p:spTgt>
                                        </p:tgtEl>
                                        <p:attrNameLst>
                                          <p:attrName>ppt_y</p:attrName>
                                        </p:attrNameLst>
                                      </p:cBhvr>
                                      <p:tavLst>
                                        <p:tav tm="0">
                                          <p:val>
                                            <p:strVal val="#ppt_y-.03"/>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37" presetClass="entr" presetSubtype="0" fill="hold" grpId="0" nodeType="clickEffect">
                                  <p:stCondLst>
                                    <p:cond delay="0"/>
                                  </p:stCondLst>
                                  <p:childTnLst>
                                    <p:set>
                                      <p:cBhvr>
                                        <p:cTn id="30" dur="1" fill="hold">
                                          <p:stCondLst>
                                            <p:cond delay="0"/>
                                          </p:stCondLst>
                                        </p:cTn>
                                        <p:tgtEl>
                                          <p:spTgt spid="94213">
                                            <p:txEl>
                                              <p:pRg st="4" end="4"/>
                                            </p:txEl>
                                          </p:spTgt>
                                        </p:tgtEl>
                                        <p:attrNameLst>
                                          <p:attrName>style.visibility</p:attrName>
                                        </p:attrNameLst>
                                      </p:cBhvr>
                                      <p:to>
                                        <p:strVal val="visible"/>
                                      </p:to>
                                    </p:set>
                                    <p:animEffect transition="in" filter="fade">
                                      <p:cBhvr>
                                        <p:cTn id="31" dur="1000"/>
                                        <p:tgtEl>
                                          <p:spTgt spid="94213">
                                            <p:txEl>
                                              <p:pRg st="4" end="4"/>
                                            </p:txEl>
                                          </p:spTgt>
                                        </p:tgtEl>
                                      </p:cBhvr>
                                    </p:animEffect>
                                    <p:anim calcmode="lin" valueType="num">
                                      <p:cBhvr>
                                        <p:cTn id="32" dur="1000" fill="hold"/>
                                        <p:tgtEl>
                                          <p:spTgt spid="94213">
                                            <p:txEl>
                                              <p:pRg st="4" end="4"/>
                                            </p:txEl>
                                          </p:spTgt>
                                        </p:tgtEl>
                                        <p:attrNameLst>
                                          <p:attrName>ppt_x</p:attrName>
                                        </p:attrNameLst>
                                      </p:cBhvr>
                                      <p:tavLst>
                                        <p:tav tm="0">
                                          <p:val>
                                            <p:strVal val="#ppt_x"/>
                                          </p:val>
                                        </p:tav>
                                        <p:tav tm="100000">
                                          <p:val>
                                            <p:strVal val="#ppt_x"/>
                                          </p:val>
                                        </p:tav>
                                      </p:tavLst>
                                    </p:anim>
                                    <p:anim calcmode="lin" valueType="num">
                                      <p:cBhvr>
                                        <p:cTn id="33" dur="898" decel="100000" fill="hold"/>
                                        <p:tgtEl>
                                          <p:spTgt spid="94213">
                                            <p:txEl>
                                              <p:pRg st="4" end="4"/>
                                            </p:txEl>
                                          </p:spTgt>
                                        </p:tgtEl>
                                        <p:attrNameLst>
                                          <p:attrName>ppt_y</p:attrName>
                                        </p:attrNameLst>
                                      </p:cBhvr>
                                      <p:tavLst>
                                        <p:tav tm="0">
                                          <p:val>
                                            <p:strVal val="#ppt_y+1"/>
                                          </p:val>
                                        </p:tav>
                                        <p:tav tm="100000">
                                          <p:val>
                                            <p:strVal val="#ppt_y-.03"/>
                                          </p:val>
                                        </p:tav>
                                      </p:tavLst>
                                    </p:anim>
                                    <p:anim calcmode="lin" valueType="num">
                                      <p:cBhvr>
                                        <p:cTn id="34" dur="100" accel="100000" fill="hold">
                                          <p:stCondLst>
                                            <p:cond delay="898"/>
                                          </p:stCondLst>
                                        </p:cTn>
                                        <p:tgtEl>
                                          <p:spTgt spid="94213">
                                            <p:txEl>
                                              <p:pRg st="4" end="4"/>
                                            </p:txEl>
                                          </p:spTgt>
                                        </p:tgtEl>
                                        <p:attrNameLst>
                                          <p:attrName>ppt_y</p:attrName>
                                        </p:attrNameLst>
                                      </p:cBhvr>
                                      <p:tavLst>
                                        <p:tav tm="0">
                                          <p:val>
                                            <p:strVal val="#ppt_y-.03"/>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37" presetClass="entr" presetSubtype="0" fill="hold" grpId="0" nodeType="clickEffect">
                                  <p:stCondLst>
                                    <p:cond delay="0"/>
                                  </p:stCondLst>
                                  <p:childTnLst>
                                    <p:set>
                                      <p:cBhvr>
                                        <p:cTn id="38" dur="1" fill="hold">
                                          <p:stCondLst>
                                            <p:cond delay="0"/>
                                          </p:stCondLst>
                                        </p:cTn>
                                        <p:tgtEl>
                                          <p:spTgt spid="94213">
                                            <p:txEl>
                                              <p:pRg st="6" end="6"/>
                                            </p:txEl>
                                          </p:spTgt>
                                        </p:tgtEl>
                                        <p:attrNameLst>
                                          <p:attrName>style.visibility</p:attrName>
                                        </p:attrNameLst>
                                      </p:cBhvr>
                                      <p:to>
                                        <p:strVal val="visible"/>
                                      </p:to>
                                    </p:set>
                                    <p:animEffect transition="in" filter="fade">
                                      <p:cBhvr>
                                        <p:cTn id="39" dur="1000"/>
                                        <p:tgtEl>
                                          <p:spTgt spid="94213">
                                            <p:txEl>
                                              <p:pRg st="6" end="6"/>
                                            </p:txEl>
                                          </p:spTgt>
                                        </p:tgtEl>
                                      </p:cBhvr>
                                    </p:animEffect>
                                    <p:anim calcmode="lin" valueType="num">
                                      <p:cBhvr>
                                        <p:cTn id="40" dur="1000" fill="hold"/>
                                        <p:tgtEl>
                                          <p:spTgt spid="94213">
                                            <p:txEl>
                                              <p:pRg st="6" end="6"/>
                                            </p:txEl>
                                          </p:spTgt>
                                        </p:tgtEl>
                                        <p:attrNameLst>
                                          <p:attrName>ppt_x</p:attrName>
                                        </p:attrNameLst>
                                      </p:cBhvr>
                                      <p:tavLst>
                                        <p:tav tm="0">
                                          <p:val>
                                            <p:strVal val="#ppt_x"/>
                                          </p:val>
                                        </p:tav>
                                        <p:tav tm="100000">
                                          <p:val>
                                            <p:strVal val="#ppt_x"/>
                                          </p:val>
                                        </p:tav>
                                      </p:tavLst>
                                    </p:anim>
                                    <p:anim calcmode="lin" valueType="num">
                                      <p:cBhvr>
                                        <p:cTn id="41" dur="898" decel="100000" fill="hold"/>
                                        <p:tgtEl>
                                          <p:spTgt spid="94213">
                                            <p:txEl>
                                              <p:pRg st="6" end="6"/>
                                            </p:txEl>
                                          </p:spTgt>
                                        </p:tgtEl>
                                        <p:attrNameLst>
                                          <p:attrName>ppt_y</p:attrName>
                                        </p:attrNameLst>
                                      </p:cBhvr>
                                      <p:tavLst>
                                        <p:tav tm="0">
                                          <p:val>
                                            <p:strVal val="#ppt_y+1"/>
                                          </p:val>
                                        </p:tav>
                                        <p:tav tm="100000">
                                          <p:val>
                                            <p:strVal val="#ppt_y-.03"/>
                                          </p:val>
                                        </p:tav>
                                      </p:tavLst>
                                    </p:anim>
                                    <p:anim calcmode="lin" valueType="num">
                                      <p:cBhvr>
                                        <p:cTn id="42" dur="100" accel="100000" fill="hold">
                                          <p:stCondLst>
                                            <p:cond delay="898"/>
                                          </p:stCondLst>
                                        </p:cTn>
                                        <p:tgtEl>
                                          <p:spTgt spid="94213">
                                            <p:txEl>
                                              <p:pRg st="6" end="6"/>
                                            </p:txEl>
                                          </p:spTgt>
                                        </p:tgtEl>
                                        <p:attrNameLst>
                                          <p:attrName>ppt_y</p:attrName>
                                        </p:attrNameLst>
                                      </p:cBhvr>
                                      <p:tavLst>
                                        <p:tav tm="0">
                                          <p:val>
                                            <p:strVal val="#ppt_y-.03"/>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37" presetClass="entr" presetSubtype="0" fill="hold" grpId="0" nodeType="clickEffect">
                                  <p:stCondLst>
                                    <p:cond delay="0"/>
                                  </p:stCondLst>
                                  <p:childTnLst>
                                    <p:set>
                                      <p:cBhvr>
                                        <p:cTn id="46" dur="1" fill="hold">
                                          <p:stCondLst>
                                            <p:cond delay="0"/>
                                          </p:stCondLst>
                                        </p:cTn>
                                        <p:tgtEl>
                                          <p:spTgt spid="94213">
                                            <p:txEl>
                                              <p:pRg st="8" end="8"/>
                                            </p:txEl>
                                          </p:spTgt>
                                        </p:tgtEl>
                                        <p:attrNameLst>
                                          <p:attrName>style.visibility</p:attrName>
                                        </p:attrNameLst>
                                      </p:cBhvr>
                                      <p:to>
                                        <p:strVal val="visible"/>
                                      </p:to>
                                    </p:set>
                                    <p:animEffect transition="in" filter="fade">
                                      <p:cBhvr>
                                        <p:cTn id="47" dur="1000"/>
                                        <p:tgtEl>
                                          <p:spTgt spid="94213">
                                            <p:txEl>
                                              <p:pRg st="8" end="8"/>
                                            </p:txEl>
                                          </p:spTgt>
                                        </p:tgtEl>
                                      </p:cBhvr>
                                    </p:animEffect>
                                    <p:anim calcmode="lin" valueType="num">
                                      <p:cBhvr>
                                        <p:cTn id="48" dur="1000" fill="hold"/>
                                        <p:tgtEl>
                                          <p:spTgt spid="94213">
                                            <p:txEl>
                                              <p:pRg st="8" end="8"/>
                                            </p:txEl>
                                          </p:spTgt>
                                        </p:tgtEl>
                                        <p:attrNameLst>
                                          <p:attrName>ppt_x</p:attrName>
                                        </p:attrNameLst>
                                      </p:cBhvr>
                                      <p:tavLst>
                                        <p:tav tm="0">
                                          <p:val>
                                            <p:strVal val="#ppt_x"/>
                                          </p:val>
                                        </p:tav>
                                        <p:tav tm="100000">
                                          <p:val>
                                            <p:strVal val="#ppt_x"/>
                                          </p:val>
                                        </p:tav>
                                      </p:tavLst>
                                    </p:anim>
                                    <p:anim calcmode="lin" valueType="num">
                                      <p:cBhvr>
                                        <p:cTn id="49" dur="898" decel="100000" fill="hold"/>
                                        <p:tgtEl>
                                          <p:spTgt spid="94213">
                                            <p:txEl>
                                              <p:pRg st="8" end="8"/>
                                            </p:txEl>
                                          </p:spTgt>
                                        </p:tgtEl>
                                        <p:attrNameLst>
                                          <p:attrName>ppt_y</p:attrName>
                                        </p:attrNameLst>
                                      </p:cBhvr>
                                      <p:tavLst>
                                        <p:tav tm="0">
                                          <p:val>
                                            <p:strVal val="#ppt_y+1"/>
                                          </p:val>
                                        </p:tav>
                                        <p:tav tm="100000">
                                          <p:val>
                                            <p:strVal val="#ppt_y-.03"/>
                                          </p:val>
                                        </p:tav>
                                      </p:tavLst>
                                    </p:anim>
                                    <p:anim calcmode="lin" valueType="num">
                                      <p:cBhvr>
                                        <p:cTn id="50" dur="100" accel="100000" fill="hold">
                                          <p:stCondLst>
                                            <p:cond delay="898"/>
                                          </p:stCondLst>
                                        </p:cTn>
                                        <p:tgtEl>
                                          <p:spTgt spid="94213">
                                            <p:txEl>
                                              <p:pRg st="8" end="8"/>
                                            </p:tx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4212" grpId="0"/>
      <p:bldP spid="94213" grpId="0" build="p"/>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p:txBody>
          <a:bodyPr/>
          <a:lstStyle/>
          <a:p>
            <a:pPr eaLnBrk="1" hangingPunct="1"/>
            <a:r>
              <a:rPr lang="en-GB" sz="2800" smtClean="0">
                <a:effectLst/>
                <a:latin typeface="Calibri" pitchFamily="34" charset="0"/>
              </a:rPr>
              <a:t>Methodology</a:t>
            </a:r>
          </a:p>
        </p:txBody>
      </p:sp>
      <p:sp>
        <p:nvSpPr>
          <p:cNvPr id="101379" name="Rectangle 3"/>
          <p:cNvSpPr>
            <a:spLocks noGrp="1" noChangeArrowheads="1"/>
          </p:cNvSpPr>
          <p:nvPr>
            <p:ph idx="1"/>
          </p:nvPr>
        </p:nvSpPr>
        <p:spPr>
          <a:xfrm>
            <a:off x="1071563" y="2000250"/>
            <a:ext cx="3933825" cy="4611688"/>
          </a:xfrm>
        </p:spPr>
        <p:txBody>
          <a:bodyPr/>
          <a:lstStyle/>
          <a:p>
            <a:pPr eaLnBrk="1" hangingPunct="1">
              <a:lnSpc>
                <a:spcPct val="90000"/>
              </a:lnSpc>
              <a:defRPr/>
            </a:pPr>
            <a:r>
              <a:rPr lang="en-GB" sz="2000" dirty="0" smtClean="0">
                <a:latin typeface="Calibri" pitchFamily="34" charset="0"/>
              </a:rPr>
              <a:t>The methodology included semi structured interviews with event organisers and local businesses both pre and post event.  </a:t>
            </a:r>
          </a:p>
          <a:p>
            <a:pPr eaLnBrk="1" hangingPunct="1">
              <a:lnSpc>
                <a:spcPct val="90000"/>
              </a:lnSpc>
              <a:buFont typeface="Wingdings" pitchFamily="2" charset="2"/>
              <a:buNone/>
              <a:defRPr/>
            </a:pPr>
            <a:endParaRPr lang="en-GB" sz="2000" dirty="0">
              <a:latin typeface="Calibri" pitchFamily="34" charset="0"/>
            </a:endParaRPr>
          </a:p>
          <a:p>
            <a:pPr eaLnBrk="1" hangingPunct="1">
              <a:lnSpc>
                <a:spcPct val="90000"/>
              </a:lnSpc>
              <a:defRPr/>
            </a:pPr>
            <a:r>
              <a:rPr lang="en-GB" sz="2000" dirty="0" smtClean="0">
                <a:latin typeface="Calibri" pitchFamily="34" charset="0"/>
              </a:rPr>
              <a:t>200 ecological footprint questionnaires were completed </a:t>
            </a:r>
          </a:p>
          <a:p>
            <a:pPr eaLnBrk="1" hangingPunct="1">
              <a:lnSpc>
                <a:spcPct val="90000"/>
              </a:lnSpc>
              <a:buFont typeface="Wingdings" pitchFamily="2" charset="2"/>
              <a:buNone/>
              <a:defRPr/>
            </a:pPr>
            <a:r>
              <a:rPr lang="en-GB" sz="2000" dirty="0" smtClean="0">
                <a:latin typeface="Calibri" pitchFamily="34" charset="0"/>
              </a:rPr>
              <a:t>	</a:t>
            </a:r>
          </a:p>
          <a:p>
            <a:pPr eaLnBrk="1" hangingPunct="1">
              <a:lnSpc>
                <a:spcPct val="90000"/>
              </a:lnSpc>
              <a:defRPr/>
            </a:pPr>
            <a:r>
              <a:rPr lang="en-GB" sz="2000" dirty="0">
                <a:solidFill>
                  <a:schemeClr val="accent2">
                    <a:lumMod val="60000"/>
                    <a:lumOff val="40000"/>
                  </a:schemeClr>
                </a:solidFill>
                <a:latin typeface="Calibri" pitchFamily="34" charset="0"/>
              </a:rPr>
              <a:t>T</a:t>
            </a:r>
            <a:r>
              <a:rPr lang="en-GB" sz="2000" dirty="0" smtClean="0">
                <a:solidFill>
                  <a:schemeClr val="accent2">
                    <a:lumMod val="60000"/>
                    <a:lumOff val="40000"/>
                  </a:schemeClr>
                </a:solidFill>
                <a:latin typeface="Calibri" pitchFamily="34" charset="0"/>
              </a:rPr>
              <a:t>hemes: </a:t>
            </a:r>
          </a:p>
          <a:p>
            <a:pPr lvl="1" eaLnBrk="1" hangingPunct="1">
              <a:lnSpc>
                <a:spcPct val="90000"/>
              </a:lnSpc>
              <a:defRPr/>
            </a:pPr>
            <a:r>
              <a:rPr lang="en-GB" sz="2000" dirty="0" smtClean="0">
                <a:solidFill>
                  <a:schemeClr val="accent2">
                    <a:lumMod val="60000"/>
                    <a:lumOff val="40000"/>
                  </a:schemeClr>
                </a:solidFill>
                <a:latin typeface="Calibri" pitchFamily="34" charset="0"/>
              </a:rPr>
              <a:t>household details</a:t>
            </a:r>
          </a:p>
          <a:p>
            <a:pPr lvl="1" eaLnBrk="1" hangingPunct="1">
              <a:lnSpc>
                <a:spcPct val="90000"/>
              </a:lnSpc>
              <a:defRPr/>
            </a:pPr>
            <a:r>
              <a:rPr lang="en-GB" sz="2000" dirty="0">
                <a:solidFill>
                  <a:schemeClr val="accent2">
                    <a:lumMod val="60000"/>
                    <a:lumOff val="40000"/>
                  </a:schemeClr>
                </a:solidFill>
                <a:latin typeface="Calibri" pitchFamily="34" charset="0"/>
              </a:rPr>
              <a:t>w</a:t>
            </a:r>
            <a:r>
              <a:rPr lang="en-GB" sz="2000" dirty="0" smtClean="0">
                <a:solidFill>
                  <a:schemeClr val="accent2">
                    <a:lumMod val="60000"/>
                    <a:lumOff val="40000"/>
                  </a:schemeClr>
                </a:solidFill>
                <a:latin typeface="Calibri" pitchFamily="34" charset="0"/>
              </a:rPr>
              <a:t>aste</a:t>
            </a:r>
            <a:endParaRPr lang="en-GB" sz="2000" dirty="0">
              <a:solidFill>
                <a:schemeClr val="accent2">
                  <a:lumMod val="60000"/>
                  <a:lumOff val="40000"/>
                </a:schemeClr>
              </a:solidFill>
              <a:latin typeface="Calibri" pitchFamily="34" charset="0"/>
            </a:endParaRPr>
          </a:p>
          <a:p>
            <a:pPr lvl="1" eaLnBrk="1" hangingPunct="1">
              <a:lnSpc>
                <a:spcPct val="90000"/>
              </a:lnSpc>
              <a:defRPr/>
            </a:pPr>
            <a:r>
              <a:rPr lang="en-GB" sz="2000" dirty="0" smtClean="0">
                <a:solidFill>
                  <a:schemeClr val="accent2">
                    <a:lumMod val="60000"/>
                    <a:lumOff val="40000"/>
                  </a:schemeClr>
                </a:solidFill>
                <a:latin typeface="Calibri" pitchFamily="34" charset="0"/>
              </a:rPr>
              <a:t>food and drink</a:t>
            </a:r>
          </a:p>
          <a:p>
            <a:pPr lvl="1" eaLnBrk="1" hangingPunct="1">
              <a:lnSpc>
                <a:spcPct val="90000"/>
              </a:lnSpc>
              <a:defRPr/>
            </a:pPr>
            <a:r>
              <a:rPr lang="en-GB" sz="2000" dirty="0" smtClean="0">
                <a:solidFill>
                  <a:schemeClr val="accent2">
                    <a:lumMod val="60000"/>
                    <a:lumOff val="40000"/>
                  </a:schemeClr>
                </a:solidFill>
                <a:latin typeface="Calibri" pitchFamily="34" charset="0"/>
              </a:rPr>
              <a:t>transport and travel</a:t>
            </a:r>
          </a:p>
          <a:p>
            <a:pPr eaLnBrk="1" hangingPunct="1">
              <a:lnSpc>
                <a:spcPct val="80000"/>
              </a:lnSpc>
              <a:defRPr/>
            </a:pPr>
            <a:endParaRPr lang="en-GB" sz="2000" dirty="0" smtClean="0">
              <a:latin typeface="Calibri" pitchFamily="34" charset="0"/>
            </a:endParaRPr>
          </a:p>
          <a:p>
            <a:pPr eaLnBrk="1" hangingPunct="1">
              <a:lnSpc>
                <a:spcPct val="90000"/>
              </a:lnSpc>
              <a:defRPr/>
            </a:pPr>
            <a:endParaRPr lang="en-GB" sz="2000" dirty="0" smtClean="0">
              <a:solidFill>
                <a:srgbClr val="FFFF00"/>
              </a:solidFill>
              <a:latin typeface="Calibri" pitchFamily="34" charset="0"/>
            </a:endParaRPr>
          </a:p>
          <a:p>
            <a:pPr eaLnBrk="1" hangingPunct="1">
              <a:lnSpc>
                <a:spcPct val="90000"/>
              </a:lnSpc>
              <a:defRPr/>
            </a:pPr>
            <a:endParaRPr lang="en-GB" sz="2000" dirty="0">
              <a:latin typeface="Calibri" pitchFamily="34" charset="0"/>
            </a:endParaRPr>
          </a:p>
          <a:p>
            <a:pPr eaLnBrk="1" hangingPunct="1">
              <a:lnSpc>
                <a:spcPct val="90000"/>
              </a:lnSpc>
              <a:defRPr/>
            </a:pPr>
            <a:endParaRPr lang="en-GB" sz="2000" dirty="0">
              <a:latin typeface="Calibri" pitchFamily="34" charset="0"/>
            </a:endParaRPr>
          </a:p>
          <a:p>
            <a:pPr eaLnBrk="1" hangingPunct="1">
              <a:lnSpc>
                <a:spcPct val="90000"/>
              </a:lnSpc>
              <a:defRPr/>
            </a:pPr>
            <a:endParaRPr lang="en-GB" sz="2000" dirty="0">
              <a:latin typeface="Calibri" pitchFamily="34" charset="0"/>
            </a:endParaRPr>
          </a:p>
        </p:txBody>
      </p:sp>
      <p:pic>
        <p:nvPicPr>
          <p:cNvPr id="20484" name="Picture 9" descr="Underhill 2"/>
          <p:cNvPicPr>
            <a:picLocks noChangeAspect="1" noChangeArrowheads="1"/>
          </p:cNvPicPr>
          <p:nvPr/>
        </p:nvPicPr>
        <p:blipFill>
          <a:blip r:embed="rId2" cstate="print"/>
          <a:srcRect/>
          <a:stretch>
            <a:fillRect/>
          </a:stretch>
        </p:blipFill>
        <p:spPr bwMode="auto">
          <a:xfrm>
            <a:off x="5786438" y="2000250"/>
            <a:ext cx="3141662" cy="2355850"/>
          </a:xfrm>
          <a:prstGeom prst="rect">
            <a:avLst/>
          </a:prstGeom>
          <a:noFill/>
          <a:ln w="9525">
            <a:noFill/>
            <a:miter lim="800000"/>
            <a:headEnd/>
            <a:tailEnd/>
          </a:ln>
        </p:spPr>
      </p:pic>
      <p:pic>
        <p:nvPicPr>
          <p:cNvPr id="20485" name="Picture 11" descr="Underhill 17"/>
          <p:cNvPicPr>
            <a:picLocks noChangeAspect="1" noChangeArrowheads="1"/>
          </p:cNvPicPr>
          <p:nvPr/>
        </p:nvPicPr>
        <p:blipFill>
          <a:blip r:embed="rId3" cstate="print"/>
          <a:srcRect/>
          <a:stretch>
            <a:fillRect/>
          </a:stretch>
        </p:blipFill>
        <p:spPr bwMode="auto">
          <a:xfrm>
            <a:off x="5786438" y="4286250"/>
            <a:ext cx="3143250" cy="2303463"/>
          </a:xfrm>
          <a:prstGeom prst="rect">
            <a:avLst/>
          </a:prstGeom>
          <a:noFill/>
          <a:ln w="9525">
            <a:noFill/>
            <a:miter lim="800000"/>
            <a:headEnd/>
            <a:tailEnd/>
          </a:ln>
        </p:spPr>
      </p:pic>
      <p:pic>
        <p:nvPicPr>
          <p:cNvPr id="6" name="Picture 4" descr="logo"/>
          <p:cNvPicPr>
            <a:picLocks noChangeAspect="1" noChangeArrowheads="1"/>
          </p:cNvPicPr>
          <p:nvPr/>
        </p:nvPicPr>
        <p:blipFill>
          <a:blip r:embed="rId4" cstate="print"/>
          <a:srcRect/>
          <a:stretch>
            <a:fillRect/>
          </a:stretch>
        </p:blipFill>
        <p:spPr bwMode="auto">
          <a:xfrm>
            <a:off x="7143750" y="214313"/>
            <a:ext cx="1752600" cy="144145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101378"/>
                                        </p:tgtEl>
                                        <p:attrNameLst>
                                          <p:attrName>style.visibility</p:attrName>
                                        </p:attrNameLst>
                                      </p:cBhvr>
                                      <p:to>
                                        <p:strVal val="visible"/>
                                      </p:to>
                                    </p:set>
                                    <p:animEffect transition="in" filter="randombar(horizontal)">
                                      <p:cBhvr>
                                        <p:cTn id="7" dur="600">
                                          <p:stCondLst>
                                            <p:cond delay="0"/>
                                          </p:stCondLst>
                                        </p:cTn>
                                        <p:tgtEl>
                                          <p:spTgt spid="101378"/>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101379">
                                            <p:txEl>
                                              <p:pRg st="0" end="0"/>
                                            </p:txEl>
                                          </p:spTgt>
                                        </p:tgtEl>
                                        <p:attrNameLst>
                                          <p:attrName>style.visibility</p:attrName>
                                        </p:attrNameLst>
                                      </p:cBhvr>
                                      <p:to>
                                        <p:strVal val="visible"/>
                                      </p:to>
                                    </p:set>
                                    <p:animEffect transition="in" filter="randombar(horizontal)">
                                      <p:cBhvr>
                                        <p:cTn id="12" dur="500"/>
                                        <p:tgtEl>
                                          <p:spTgt spid="10137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101379">
                                            <p:txEl>
                                              <p:pRg st="2" end="2"/>
                                            </p:txEl>
                                          </p:spTgt>
                                        </p:tgtEl>
                                        <p:attrNameLst>
                                          <p:attrName>style.visibility</p:attrName>
                                        </p:attrNameLst>
                                      </p:cBhvr>
                                      <p:to>
                                        <p:strVal val="visible"/>
                                      </p:to>
                                    </p:set>
                                    <p:animEffect transition="in" filter="randombar(horizontal)">
                                      <p:cBhvr>
                                        <p:cTn id="17" dur="500"/>
                                        <p:tgtEl>
                                          <p:spTgt spid="10137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101379">
                                            <p:txEl>
                                              <p:pRg st="3" end="3"/>
                                            </p:txEl>
                                          </p:spTgt>
                                        </p:tgtEl>
                                        <p:attrNameLst>
                                          <p:attrName>style.visibility</p:attrName>
                                        </p:attrNameLst>
                                      </p:cBhvr>
                                      <p:to>
                                        <p:strVal val="visible"/>
                                      </p:to>
                                    </p:set>
                                    <p:animEffect transition="in" filter="randombar(horizontal)">
                                      <p:cBhvr>
                                        <p:cTn id="22" dur="500"/>
                                        <p:tgtEl>
                                          <p:spTgt spid="10137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101379">
                                            <p:txEl>
                                              <p:pRg st="4" end="4"/>
                                            </p:txEl>
                                          </p:spTgt>
                                        </p:tgtEl>
                                        <p:attrNameLst>
                                          <p:attrName>style.visibility</p:attrName>
                                        </p:attrNameLst>
                                      </p:cBhvr>
                                      <p:to>
                                        <p:strVal val="visible"/>
                                      </p:to>
                                    </p:set>
                                    <p:animEffect transition="in" filter="randombar(horizontal)">
                                      <p:cBhvr>
                                        <p:cTn id="27" dur="500"/>
                                        <p:tgtEl>
                                          <p:spTgt spid="101379">
                                            <p:txEl>
                                              <p:pRg st="4" end="4"/>
                                            </p:txEl>
                                          </p:spTgt>
                                        </p:tgtEl>
                                      </p:cBhvr>
                                    </p:animEffect>
                                  </p:childTnLst>
                                </p:cTn>
                              </p:par>
                              <p:par>
                                <p:cTn id="28" presetID="14" presetClass="entr" presetSubtype="10" fill="hold" grpId="0" nodeType="withEffect">
                                  <p:stCondLst>
                                    <p:cond delay="0"/>
                                  </p:stCondLst>
                                  <p:childTnLst>
                                    <p:set>
                                      <p:cBhvr>
                                        <p:cTn id="29" dur="1" fill="hold">
                                          <p:stCondLst>
                                            <p:cond delay="0"/>
                                          </p:stCondLst>
                                        </p:cTn>
                                        <p:tgtEl>
                                          <p:spTgt spid="101379">
                                            <p:txEl>
                                              <p:pRg st="5" end="5"/>
                                            </p:txEl>
                                          </p:spTgt>
                                        </p:tgtEl>
                                        <p:attrNameLst>
                                          <p:attrName>style.visibility</p:attrName>
                                        </p:attrNameLst>
                                      </p:cBhvr>
                                      <p:to>
                                        <p:strVal val="visible"/>
                                      </p:to>
                                    </p:set>
                                    <p:animEffect transition="in" filter="randombar(horizontal)">
                                      <p:cBhvr>
                                        <p:cTn id="30" dur="500"/>
                                        <p:tgtEl>
                                          <p:spTgt spid="101379">
                                            <p:txEl>
                                              <p:pRg st="5" end="5"/>
                                            </p:txEl>
                                          </p:spTgt>
                                        </p:tgtEl>
                                      </p:cBhvr>
                                    </p:animEffect>
                                  </p:childTnLst>
                                </p:cTn>
                              </p:par>
                              <p:par>
                                <p:cTn id="31" presetID="14" presetClass="entr" presetSubtype="10" fill="hold" grpId="0" nodeType="withEffect">
                                  <p:stCondLst>
                                    <p:cond delay="0"/>
                                  </p:stCondLst>
                                  <p:childTnLst>
                                    <p:set>
                                      <p:cBhvr>
                                        <p:cTn id="32" dur="1" fill="hold">
                                          <p:stCondLst>
                                            <p:cond delay="0"/>
                                          </p:stCondLst>
                                        </p:cTn>
                                        <p:tgtEl>
                                          <p:spTgt spid="101379">
                                            <p:txEl>
                                              <p:pRg st="6" end="6"/>
                                            </p:txEl>
                                          </p:spTgt>
                                        </p:tgtEl>
                                        <p:attrNameLst>
                                          <p:attrName>style.visibility</p:attrName>
                                        </p:attrNameLst>
                                      </p:cBhvr>
                                      <p:to>
                                        <p:strVal val="visible"/>
                                      </p:to>
                                    </p:set>
                                    <p:animEffect transition="in" filter="randombar(horizontal)">
                                      <p:cBhvr>
                                        <p:cTn id="33" dur="500"/>
                                        <p:tgtEl>
                                          <p:spTgt spid="101379">
                                            <p:txEl>
                                              <p:pRg st="6" end="6"/>
                                            </p:txEl>
                                          </p:spTgt>
                                        </p:tgtEl>
                                      </p:cBhvr>
                                    </p:animEffect>
                                  </p:childTnLst>
                                </p:cTn>
                              </p:par>
                              <p:par>
                                <p:cTn id="34" presetID="14" presetClass="entr" presetSubtype="10" fill="hold" grpId="0" nodeType="withEffect">
                                  <p:stCondLst>
                                    <p:cond delay="0"/>
                                  </p:stCondLst>
                                  <p:childTnLst>
                                    <p:set>
                                      <p:cBhvr>
                                        <p:cTn id="35" dur="1" fill="hold">
                                          <p:stCondLst>
                                            <p:cond delay="0"/>
                                          </p:stCondLst>
                                        </p:cTn>
                                        <p:tgtEl>
                                          <p:spTgt spid="101379">
                                            <p:txEl>
                                              <p:pRg st="7" end="7"/>
                                            </p:txEl>
                                          </p:spTgt>
                                        </p:tgtEl>
                                        <p:attrNameLst>
                                          <p:attrName>style.visibility</p:attrName>
                                        </p:attrNameLst>
                                      </p:cBhvr>
                                      <p:to>
                                        <p:strVal val="visible"/>
                                      </p:to>
                                    </p:set>
                                    <p:animEffect transition="in" filter="randombar(horizontal)">
                                      <p:cBhvr>
                                        <p:cTn id="36" dur="500"/>
                                        <p:tgtEl>
                                          <p:spTgt spid="101379">
                                            <p:txEl>
                                              <p:pRg st="7" end="7"/>
                                            </p:txEl>
                                          </p:spTgt>
                                        </p:tgtEl>
                                      </p:cBhvr>
                                    </p:animEffect>
                                  </p:childTnLst>
                                </p:cTn>
                              </p:par>
                              <p:par>
                                <p:cTn id="37" presetID="14" presetClass="entr" presetSubtype="10" fill="hold" grpId="0" nodeType="withEffect">
                                  <p:stCondLst>
                                    <p:cond delay="0"/>
                                  </p:stCondLst>
                                  <p:childTnLst>
                                    <p:set>
                                      <p:cBhvr>
                                        <p:cTn id="38" dur="1" fill="hold">
                                          <p:stCondLst>
                                            <p:cond delay="0"/>
                                          </p:stCondLst>
                                        </p:cTn>
                                        <p:tgtEl>
                                          <p:spTgt spid="101379">
                                            <p:txEl>
                                              <p:pRg st="8" end="8"/>
                                            </p:txEl>
                                          </p:spTgt>
                                        </p:tgtEl>
                                        <p:attrNameLst>
                                          <p:attrName>style.visibility</p:attrName>
                                        </p:attrNameLst>
                                      </p:cBhvr>
                                      <p:to>
                                        <p:strVal val="visible"/>
                                      </p:to>
                                    </p:set>
                                    <p:animEffect transition="in" filter="randombar(horizontal)">
                                      <p:cBhvr>
                                        <p:cTn id="39" dur="500"/>
                                        <p:tgtEl>
                                          <p:spTgt spid="101379">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1378" grpId="0"/>
      <p:bldP spid="101379"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sz="2800" dirty="0" smtClean="0">
                <a:latin typeface="Calibri" pitchFamily="34" charset="0"/>
              </a:rPr>
              <a:t>Data input</a:t>
            </a:r>
            <a:endParaRPr lang="en-US" sz="2800" dirty="0">
              <a:latin typeface="Calibri" pitchFamily="34" charset="0"/>
            </a:endParaRPr>
          </a:p>
        </p:txBody>
      </p:sp>
      <p:sp>
        <p:nvSpPr>
          <p:cNvPr id="3" name="Content Placeholder 2"/>
          <p:cNvSpPr>
            <a:spLocks noGrp="1"/>
          </p:cNvSpPr>
          <p:nvPr>
            <p:ph idx="1"/>
          </p:nvPr>
        </p:nvSpPr>
        <p:spPr>
          <a:xfrm>
            <a:off x="1066800" y="1981200"/>
            <a:ext cx="3433763" cy="4114800"/>
          </a:xfrm>
        </p:spPr>
        <p:txBody>
          <a:bodyPr>
            <a:normAutofit lnSpcReduction="10000"/>
          </a:bodyPr>
          <a:lstStyle/>
          <a:p>
            <a:pPr eaLnBrk="1" hangingPunct="1">
              <a:defRPr/>
            </a:pPr>
            <a:r>
              <a:rPr lang="en-GB" sz="2000" dirty="0" smtClean="0">
                <a:latin typeface="Calibri" pitchFamily="34" charset="0"/>
              </a:rPr>
              <a:t>All data then added into a calculator using REAP (Resource and Energy Analysis Program).</a:t>
            </a:r>
          </a:p>
          <a:p>
            <a:pPr eaLnBrk="1" hangingPunct="1">
              <a:defRPr/>
            </a:pPr>
            <a:endParaRPr lang="en-GB" sz="2000" dirty="0" smtClean="0">
              <a:latin typeface="Calibri" pitchFamily="34" charset="0"/>
            </a:endParaRPr>
          </a:p>
          <a:p>
            <a:pPr eaLnBrk="1" hangingPunct="1">
              <a:defRPr/>
            </a:pPr>
            <a:r>
              <a:rPr lang="en-GB" sz="2000" dirty="0" smtClean="0">
                <a:latin typeface="Calibri" pitchFamily="34" charset="0"/>
              </a:rPr>
              <a:t>Questionnaire used was based around a questionnaire designed by </a:t>
            </a:r>
            <a:r>
              <a:rPr lang="en-GB" sz="2000" dirty="0" smtClean="0">
                <a:solidFill>
                  <a:schemeClr val="accent2">
                    <a:lumMod val="60000"/>
                    <a:lumOff val="40000"/>
                  </a:schemeClr>
                </a:solidFill>
                <a:latin typeface="Calibri" pitchFamily="34" charset="0"/>
              </a:rPr>
              <a:t>Krause (</a:t>
            </a:r>
            <a:r>
              <a:rPr lang="en-GB" sz="2000" dirty="0" smtClean="0">
                <a:latin typeface="Calibri" pitchFamily="34" charset="0"/>
              </a:rPr>
              <a:t>City of Toronto and the Recycling Council of Ontario) and then adapted by Onisto </a:t>
            </a:r>
            <a:r>
              <a:rPr lang="en-GB" sz="2000" i="1" dirty="0" smtClean="0">
                <a:latin typeface="Calibri" pitchFamily="34" charset="0"/>
              </a:rPr>
              <a:t>et al.,</a:t>
            </a:r>
            <a:r>
              <a:rPr lang="en-GB" sz="2000" dirty="0" smtClean="0">
                <a:latin typeface="Calibri" pitchFamily="34" charset="0"/>
              </a:rPr>
              <a:t> (1998) (Ecological Footprint of Toronto).</a:t>
            </a:r>
          </a:p>
          <a:p>
            <a:pPr eaLnBrk="1" hangingPunct="1">
              <a:defRPr/>
            </a:pPr>
            <a:endParaRPr lang="en-GB" dirty="0" smtClean="0">
              <a:latin typeface="Calibri" pitchFamily="34" charset="0"/>
            </a:endParaRPr>
          </a:p>
          <a:p>
            <a:pPr eaLnBrk="1" hangingPunct="1">
              <a:defRPr/>
            </a:pPr>
            <a:endParaRPr lang="en-US" dirty="0">
              <a:latin typeface="Calibri" pitchFamily="34" charset="0"/>
            </a:endParaRPr>
          </a:p>
        </p:txBody>
      </p:sp>
      <p:pic>
        <p:nvPicPr>
          <p:cNvPr id="21508" name="Picture 11" descr="Underhill 16"/>
          <p:cNvPicPr>
            <a:picLocks noChangeAspect="1" noChangeArrowheads="1"/>
          </p:cNvPicPr>
          <p:nvPr/>
        </p:nvPicPr>
        <p:blipFill>
          <a:blip r:embed="rId2" cstate="print"/>
          <a:srcRect/>
          <a:stretch>
            <a:fillRect/>
          </a:stretch>
        </p:blipFill>
        <p:spPr bwMode="auto">
          <a:xfrm>
            <a:off x="4686300" y="2214563"/>
            <a:ext cx="4191000" cy="3143250"/>
          </a:xfrm>
          <a:prstGeom prst="rect">
            <a:avLst/>
          </a:prstGeom>
          <a:noFill/>
          <a:ln w="9525">
            <a:noFill/>
            <a:miter lim="800000"/>
            <a:headEnd/>
            <a:tailEnd/>
          </a:ln>
        </p:spPr>
      </p:pic>
      <p:pic>
        <p:nvPicPr>
          <p:cNvPr id="5" name="Picture 4" descr="logo"/>
          <p:cNvPicPr>
            <a:picLocks noChangeAspect="1" noChangeArrowheads="1"/>
          </p:cNvPicPr>
          <p:nvPr/>
        </p:nvPicPr>
        <p:blipFill>
          <a:blip r:embed="rId3" cstate="print"/>
          <a:srcRect/>
          <a:stretch>
            <a:fillRect/>
          </a:stretch>
        </p:blipFill>
        <p:spPr bwMode="auto">
          <a:xfrm>
            <a:off x="7143750" y="214313"/>
            <a:ext cx="1752600" cy="14414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42" name="Rectangle 2"/>
          <p:cNvSpPr>
            <a:spLocks noGrp="1" noChangeArrowheads="1"/>
          </p:cNvSpPr>
          <p:nvPr>
            <p:ph type="title"/>
          </p:nvPr>
        </p:nvSpPr>
        <p:spPr/>
        <p:txBody>
          <a:bodyPr/>
          <a:lstStyle/>
          <a:p>
            <a:pPr eaLnBrk="1" hangingPunct="1"/>
            <a:r>
              <a:rPr lang="en-GB" sz="2800" dirty="0" smtClean="0">
                <a:effectLst/>
                <a:latin typeface="Calibri" pitchFamily="34" charset="0"/>
              </a:rPr>
              <a:t>Social Responsibility </a:t>
            </a:r>
            <a:r>
              <a:rPr lang="en-GB" sz="2800" dirty="0" smtClean="0">
                <a:effectLst/>
                <a:latin typeface="Calibri" pitchFamily="34" charset="0"/>
              </a:rPr>
              <a:t>and the methodology</a:t>
            </a:r>
            <a:endParaRPr lang="en-US" sz="2800" dirty="0" smtClean="0">
              <a:effectLst/>
              <a:latin typeface="Calibri" pitchFamily="34" charset="0"/>
            </a:endParaRPr>
          </a:p>
        </p:txBody>
      </p:sp>
      <p:sp>
        <p:nvSpPr>
          <p:cNvPr id="112643" name="Rectangle 3"/>
          <p:cNvSpPr>
            <a:spLocks noGrp="1" noChangeArrowheads="1"/>
          </p:cNvSpPr>
          <p:nvPr>
            <p:ph idx="1"/>
          </p:nvPr>
        </p:nvSpPr>
        <p:spPr>
          <a:xfrm>
            <a:off x="1066800" y="1981200"/>
            <a:ext cx="7720013" cy="4616450"/>
          </a:xfrm>
        </p:spPr>
        <p:txBody>
          <a:bodyPr/>
          <a:lstStyle/>
          <a:p>
            <a:pPr eaLnBrk="1" hangingPunct="1">
              <a:lnSpc>
                <a:spcPct val="80000"/>
              </a:lnSpc>
              <a:defRPr/>
            </a:pPr>
            <a:r>
              <a:rPr lang="en-GB" sz="2000" dirty="0">
                <a:latin typeface="Calibri" pitchFamily="34" charset="0"/>
              </a:rPr>
              <a:t>The questionnaire was designed not only to produce an ecological footprint score but also to see whether social responsibility occurs at the event. </a:t>
            </a:r>
          </a:p>
          <a:p>
            <a:pPr eaLnBrk="1" hangingPunct="1">
              <a:lnSpc>
                <a:spcPct val="80000"/>
              </a:lnSpc>
              <a:defRPr/>
            </a:pPr>
            <a:endParaRPr lang="en-GB" sz="2000" dirty="0">
              <a:latin typeface="Calibri" pitchFamily="34" charset="0"/>
            </a:endParaRPr>
          </a:p>
          <a:p>
            <a:pPr eaLnBrk="1" hangingPunct="1">
              <a:lnSpc>
                <a:spcPct val="80000"/>
              </a:lnSpc>
              <a:defRPr/>
            </a:pPr>
            <a:r>
              <a:rPr lang="en-GB" sz="2000" dirty="0">
                <a:latin typeface="Calibri" pitchFamily="34" charset="0"/>
              </a:rPr>
              <a:t>This was carried out by </a:t>
            </a:r>
            <a:r>
              <a:rPr lang="en-GB" sz="2000" dirty="0" smtClean="0">
                <a:latin typeface="Calibri" pitchFamily="34" charset="0"/>
              </a:rPr>
              <a:t>comparing SR at </a:t>
            </a:r>
            <a:r>
              <a:rPr lang="en-GB" sz="2000" dirty="0">
                <a:latin typeface="Calibri" pitchFamily="34" charset="0"/>
              </a:rPr>
              <a:t>home </a:t>
            </a:r>
            <a:r>
              <a:rPr lang="en-GB" sz="2000" dirty="0" smtClean="0">
                <a:latin typeface="Calibri" pitchFamily="34" charset="0"/>
              </a:rPr>
              <a:t>with the </a:t>
            </a:r>
            <a:r>
              <a:rPr lang="en-GB" sz="2000" dirty="0">
                <a:latin typeface="Calibri" pitchFamily="34" charset="0"/>
              </a:rPr>
              <a:t>event.</a:t>
            </a:r>
          </a:p>
          <a:p>
            <a:pPr eaLnBrk="1" hangingPunct="1">
              <a:lnSpc>
                <a:spcPct val="80000"/>
              </a:lnSpc>
              <a:buFont typeface="Wingdings" pitchFamily="2" charset="2"/>
              <a:buNone/>
              <a:defRPr/>
            </a:pPr>
            <a:endParaRPr lang="en-GB" sz="2000" dirty="0">
              <a:latin typeface="Calibri" pitchFamily="34" charset="0"/>
            </a:endParaRPr>
          </a:p>
        </p:txBody>
      </p:sp>
      <p:pic>
        <p:nvPicPr>
          <p:cNvPr id="22532" name="Picture 10" descr="Underhill 10"/>
          <p:cNvPicPr>
            <a:picLocks noChangeAspect="1" noChangeArrowheads="1"/>
          </p:cNvPicPr>
          <p:nvPr/>
        </p:nvPicPr>
        <p:blipFill>
          <a:blip r:embed="rId2" cstate="print"/>
          <a:srcRect/>
          <a:stretch>
            <a:fillRect/>
          </a:stretch>
        </p:blipFill>
        <p:spPr bwMode="auto">
          <a:xfrm>
            <a:off x="2714625" y="3500438"/>
            <a:ext cx="4162425" cy="3122612"/>
          </a:xfrm>
          <a:prstGeom prst="rect">
            <a:avLst/>
          </a:prstGeom>
          <a:noFill/>
          <a:ln w="9525">
            <a:noFill/>
            <a:miter lim="800000"/>
            <a:headEnd/>
            <a:tailEnd/>
          </a:ln>
        </p:spPr>
      </p:pic>
      <p:pic>
        <p:nvPicPr>
          <p:cNvPr id="5" name="Picture 4" descr="logo"/>
          <p:cNvPicPr>
            <a:picLocks noChangeAspect="1" noChangeArrowheads="1"/>
          </p:cNvPicPr>
          <p:nvPr/>
        </p:nvPicPr>
        <p:blipFill>
          <a:blip r:embed="rId3" cstate="print"/>
          <a:srcRect/>
          <a:stretch>
            <a:fillRect/>
          </a:stretch>
        </p:blipFill>
        <p:spPr bwMode="auto">
          <a:xfrm>
            <a:off x="7143750" y="214313"/>
            <a:ext cx="1752600" cy="144145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112642"/>
                                        </p:tgtEl>
                                        <p:attrNameLst>
                                          <p:attrName>style.visibility</p:attrName>
                                        </p:attrNameLst>
                                      </p:cBhvr>
                                      <p:to>
                                        <p:strVal val="visible"/>
                                      </p:to>
                                    </p:set>
                                    <p:animEffect transition="in" filter="randombar(horizontal)">
                                      <p:cBhvr>
                                        <p:cTn id="7" dur="600">
                                          <p:stCondLst>
                                            <p:cond delay="0"/>
                                          </p:stCondLst>
                                        </p:cTn>
                                        <p:tgtEl>
                                          <p:spTgt spid="112642"/>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112643">
                                            <p:txEl>
                                              <p:pRg st="0" end="0"/>
                                            </p:txEl>
                                          </p:spTgt>
                                        </p:tgtEl>
                                        <p:attrNameLst>
                                          <p:attrName>style.visibility</p:attrName>
                                        </p:attrNameLst>
                                      </p:cBhvr>
                                      <p:to>
                                        <p:strVal val="visible"/>
                                      </p:to>
                                    </p:set>
                                    <p:animEffect transition="in" filter="randombar(horizontal)">
                                      <p:cBhvr>
                                        <p:cTn id="12" dur="500"/>
                                        <p:tgtEl>
                                          <p:spTgt spid="11264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112643">
                                            <p:txEl>
                                              <p:pRg st="2" end="2"/>
                                            </p:txEl>
                                          </p:spTgt>
                                        </p:tgtEl>
                                        <p:attrNameLst>
                                          <p:attrName>style.visibility</p:attrName>
                                        </p:attrNameLst>
                                      </p:cBhvr>
                                      <p:to>
                                        <p:strVal val="visible"/>
                                      </p:to>
                                    </p:set>
                                    <p:animEffect transition="in" filter="randombar(horizontal)">
                                      <p:cBhvr>
                                        <p:cTn id="17" dur="500"/>
                                        <p:tgtEl>
                                          <p:spTgt spid="11264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42" grpId="0"/>
      <p:bldP spid="112643" grpId="0" build="p"/>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1618" name="Rectangle 2"/>
          <p:cNvSpPr>
            <a:spLocks noGrp="1" noChangeArrowheads="1"/>
          </p:cNvSpPr>
          <p:nvPr>
            <p:ph type="title"/>
          </p:nvPr>
        </p:nvSpPr>
        <p:spPr/>
        <p:txBody>
          <a:bodyPr/>
          <a:lstStyle/>
          <a:p>
            <a:pPr eaLnBrk="1" hangingPunct="1"/>
            <a:r>
              <a:rPr lang="en-GB" sz="2800" smtClean="0">
                <a:effectLst/>
                <a:latin typeface="Calibri" pitchFamily="34" charset="0"/>
              </a:rPr>
              <a:t>Results</a:t>
            </a:r>
          </a:p>
        </p:txBody>
      </p:sp>
      <p:sp>
        <p:nvSpPr>
          <p:cNvPr id="111619" name="Rectangle 3"/>
          <p:cNvSpPr>
            <a:spLocks noGrp="1" noChangeArrowheads="1"/>
          </p:cNvSpPr>
          <p:nvPr>
            <p:ph idx="1"/>
          </p:nvPr>
        </p:nvSpPr>
        <p:spPr>
          <a:xfrm>
            <a:off x="1066800" y="1484313"/>
            <a:ext cx="7543800" cy="5373687"/>
          </a:xfrm>
        </p:spPr>
        <p:txBody>
          <a:bodyPr/>
          <a:lstStyle/>
          <a:p>
            <a:pPr eaLnBrk="1" hangingPunct="1">
              <a:buFont typeface="Wingdings" pitchFamily="2" charset="2"/>
              <a:buNone/>
              <a:defRPr/>
            </a:pPr>
            <a:endParaRPr lang="en-GB" sz="2800" dirty="0">
              <a:latin typeface="Calibri" pitchFamily="34" charset="0"/>
            </a:endParaRPr>
          </a:p>
          <a:p>
            <a:pPr eaLnBrk="1" hangingPunct="1">
              <a:defRPr/>
            </a:pPr>
            <a:r>
              <a:rPr lang="en-GB" sz="1800" dirty="0" smtClean="0">
                <a:latin typeface="Calibri" pitchFamily="34" charset="0"/>
              </a:rPr>
              <a:t>The calculated results showed an ecological footprint mean of 293.7 (4-6 Ha)  Travel was the major factor but a standard deviation of 36.4 indicated considerable variability in its contribution to the scores.  Food and drink was the other important contributor especially in the 18-25 age range.</a:t>
            </a:r>
            <a:endParaRPr lang="en-US" sz="1800" dirty="0" smtClean="0">
              <a:latin typeface="Calibri" pitchFamily="34" charset="0"/>
            </a:endParaRPr>
          </a:p>
          <a:p>
            <a:pPr eaLnBrk="1" hangingPunct="1">
              <a:buFont typeface="Wingdings" pitchFamily="2" charset="2"/>
              <a:buNone/>
              <a:defRPr/>
            </a:pPr>
            <a:endParaRPr lang="en-GB" sz="1800" dirty="0">
              <a:latin typeface="Calibri" pitchFamily="34" charset="0"/>
            </a:endParaRPr>
          </a:p>
          <a:p>
            <a:pPr eaLnBrk="1" hangingPunct="1">
              <a:defRPr/>
            </a:pPr>
            <a:r>
              <a:rPr lang="en-GB" sz="1800" dirty="0">
                <a:solidFill>
                  <a:schemeClr val="accent2">
                    <a:lumMod val="60000"/>
                    <a:lumOff val="40000"/>
                  </a:schemeClr>
                </a:solidFill>
                <a:latin typeface="Calibri" pitchFamily="34" charset="0"/>
              </a:rPr>
              <a:t>Travel to and from the event was the major contributing factor and </a:t>
            </a:r>
            <a:r>
              <a:rPr lang="en-GB" sz="1800" dirty="0" smtClean="0">
                <a:solidFill>
                  <a:schemeClr val="accent2">
                    <a:lumMod val="60000"/>
                    <a:lumOff val="40000"/>
                  </a:schemeClr>
                </a:solidFill>
                <a:latin typeface="Calibri" pitchFamily="34" charset="0"/>
              </a:rPr>
              <a:t>then </a:t>
            </a:r>
            <a:r>
              <a:rPr lang="en-GB" sz="1800" dirty="0">
                <a:solidFill>
                  <a:schemeClr val="accent2">
                    <a:lumMod val="60000"/>
                    <a:lumOff val="40000"/>
                  </a:schemeClr>
                </a:solidFill>
                <a:latin typeface="Calibri" pitchFamily="34" charset="0"/>
              </a:rPr>
              <a:t>came the impact caused by alcohol consumption</a:t>
            </a:r>
            <a:r>
              <a:rPr lang="en-GB" sz="1800" dirty="0" smtClean="0">
                <a:solidFill>
                  <a:schemeClr val="accent2">
                    <a:lumMod val="60000"/>
                    <a:lumOff val="40000"/>
                  </a:schemeClr>
                </a:solidFill>
                <a:latin typeface="Calibri" pitchFamily="34" charset="0"/>
              </a:rPr>
              <a:t>.</a:t>
            </a:r>
          </a:p>
          <a:p>
            <a:pPr eaLnBrk="1" hangingPunct="1">
              <a:defRPr/>
            </a:pPr>
            <a:endParaRPr lang="en-GB" sz="1800" dirty="0">
              <a:latin typeface="Calibri" pitchFamily="34" charset="0"/>
            </a:endParaRPr>
          </a:p>
          <a:p>
            <a:pPr eaLnBrk="1" hangingPunct="1">
              <a:defRPr/>
            </a:pPr>
            <a:r>
              <a:rPr lang="en-GB" sz="1800" dirty="0" smtClean="0">
                <a:latin typeface="Calibri" pitchFamily="34" charset="0"/>
              </a:rPr>
              <a:t>The findings produced similarities to </a:t>
            </a:r>
            <a:r>
              <a:rPr lang="en-GB" sz="1800" dirty="0" smtClean="0">
                <a:solidFill>
                  <a:schemeClr val="accent2">
                    <a:lumMod val="60000"/>
                    <a:lumOff val="40000"/>
                  </a:schemeClr>
                </a:solidFill>
                <a:latin typeface="Calibri" pitchFamily="34" charset="0"/>
              </a:rPr>
              <a:t>(Collins </a:t>
            </a:r>
            <a:r>
              <a:rPr lang="en-GB" sz="1800" i="1" dirty="0" smtClean="0">
                <a:solidFill>
                  <a:schemeClr val="accent2">
                    <a:lumMod val="60000"/>
                    <a:lumOff val="40000"/>
                  </a:schemeClr>
                </a:solidFill>
                <a:latin typeface="Calibri" pitchFamily="34" charset="0"/>
              </a:rPr>
              <a:t>et al., </a:t>
            </a:r>
            <a:r>
              <a:rPr lang="en-GB" sz="1800" dirty="0" smtClean="0">
                <a:solidFill>
                  <a:schemeClr val="accent2">
                    <a:lumMod val="60000"/>
                    <a:lumOff val="40000"/>
                  </a:schemeClr>
                </a:solidFill>
                <a:latin typeface="Calibri" pitchFamily="34" charset="0"/>
              </a:rPr>
              <a:t>2007).</a:t>
            </a:r>
          </a:p>
          <a:p>
            <a:pPr eaLnBrk="1" hangingPunct="1">
              <a:defRPr/>
            </a:pPr>
            <a:endParaRPr lang="en-GB" sz="1800" dirty="0">
              <a:latin typeface="Calibri" pitchFamily="34" charset="0"/>
            </a:endParaRPr>
          </a:p>
          <a:p>
            <a:pPr eaLnBrk="1" hangingPunct="1">
              <a:defRPr/>
            </a:pPr>
            <a:r>
              <a:rPr lang="en-GB" sz="1800" dirty="0">
                <a:latin typeface="Calibri" pitchFamily="34" charset="0"/>
              </a:rPr>
              <a:t>With regard to social responsibility it was discovered that whilst it occurs on a daily basis within the home this </a:t>
            </a:r>
            <a:r>
              <a:rPr lang="en-GB" sz="1800" dirty="0" smtClean="0">
                <a:latin typeface="Calibri" pitchFamily="34" charset="0"/>
              </a:rPr>
              <a:t>was not </a:t>
            </a:r>
            <a:r>
              <a:rPr lang="en-GB" sz="1800" dirty="0">
                <a:latin typeface="Calibri" pitchFamily="34" charset="0"/>
              </a:rPr>
              <a:t>the case on the day of the event e.g. (recycling at event). </a:t>
            </a:r>
          </a:p>
          <a:p>
            <a:pPr lvl="1" eaLnBrk="1" hangingPunct="1">
              <a:defRPr/>
            </a:pPr>
            <a:r>
              <a:rPr lang="en-GB" sz="1800" dirty="0" smtClean="0">
                <a:solidFill>
                  <a:schemeClr val="accent2">
                    <a:lumMod val="60000"/>
                    <a:lumOff val="40000"/>
                  </a:schemeClr>
                </a:solidFill>
                <a:latin typeface="Calibri" pitchFamily="34" charset="0"/>
              </a:rPr>
              <a:t>Aided </a:t>
            </a:r>
            <a:r>
              <a:rPr lang="en-GB" sz="1800" dirty="0">
                <a:solidFill>
                  <a:schemeClr val="accent2">
                    <a:lumMod val="60000"/>
                    <a:lumOff val="40000"/>
                  </a:schemeClr>
                </a:solidFill>
                <a:latin typeface="Calibri" pitchFamily="34" charset="0"/>
              </a:rPr>
              <a:t>by inadequate facilities provided by local authority.</a:t>
            </a:r>
          </a:p>
        </p:txBody>
      </p:sp>
      <p:pic>
        <p:nvPicPr>
          <p:cNvPr id="23556" name="Picture 4" descr="logo"/>
          <p:cNvPicPr>
            <a:picLocks noChangeAspect="1" noChangeArrowheads="1"/>
          </p:cNvPicPr>
          <p:nvPr/>
        </p:nvPicPr>
        <p:blipFill>
          <a:blip r:embed="rId2" cstate="print"/>
          <a:srcRect/>
          <a:stretch>
            <a:fillRect/>
          </a:stretch>
        </p:blipFill>
        <p:spPr bwMode="auto">
          <a:xfrm>
            <a:off x="7143750" y="214313"/>
            <a:ext cx="1752600" cy="144145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111618"/>
                                        </p:tgtEl>
                                        <p:attrNameLst>
                                          <p:attrName>style.visibility</p:attrName>
                                        </p:attrNameLst>
                                      </p:cBhvr>
                                      <p:to>
                                        <p:strVal val="visible"/>
                                      </p:to>
                                    </p:set>
                                    <p:animEffect transition="in" filter="randombar(horizontal)">
                                      <p:cBhvr>
                                        <p:cTn id="7" dur="600">
                                          <p:stCondLst>
                                            <p:cond delay="0"/>
                                          </p:stCondLst>
                                        </p:cTn>
                                        <p:tgtEl>
                                          <p:spTgt spid="111618"/>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111619">
                                            <p:txEl>
                                              <p:pRg st="1" end="1"/>
                                            </p:txEl>
                                          </p:spTgt>
                                        </p:tgtEl>
                                        <p:attrNameLst>
                                          <p:attrName>style.visibility</p:attrName>
                                        </p:attrNameLst>
                                      </p:cBhvr>
                                      <p:to>
                                        <p:strVal val="visible"/>
                                      </p:to>
                                    </p:set>
                                    <p:animEffect transition="in" filter="randombar(horizontal)">
                                      <p:cBhvr>
                                        <p:cTn id="12" dur="500"/>
                                        <p:tgtEl>
                                          <p:spTgt spid="11161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111619">
                                            <p:txEl>
                                              <p:pRg st="3" end="3"/>
                                            </p:txEl>
                                          </p:spTgt>
                                        </p:tgtEl>
                                        <p:attrNameLst>
                                          <p:attrName>style.visibility</p:attrName>
                                        </p:attrNameLst>
                                      </p:cBhvr>
                                      <p:to>
                                        <p:strVal val="visible"/>
                                      </p:to>
                                    </p:set>
                                    <p:animEffect transition="in" filter="randombar(horizontal)">
                                      <p:cBhvr>
                                        <p:cTn id="17" dur="500"/>
                                        <p:tgtEl>
                                          <p:spTgt spid="111619">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111619">
                                            <p:txEl>
                                              <p:pRg st="5" end="5"/>
                                            </p:txEl>
                                          </p:spTgt>
                                        </p:tgtEl>
                                        <p:attrNameLst>
                                          <p:attrName>style.visibility</p:attrName>
                                        </p:attrNameLst>
                                      </p:cBhvr>
                                      <p:to>
                                        <p:strVal val="visible"/>
                                      </p:to>
                                    </p:set>
                                    <p:animEffect transition="in" filter="randombar(horizontal)">
                                      <p:cBhvr>
                                        <p:cTn id="22" dur="500"/>
                                        <p:tgtEl>
                                          <p:spTgt spid="111619">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111619">
                                            <p:txEl>
                                              <p:pRg st="7" end="7"/>
                                            </p:txEl>
                                          </p:spTgt>
                                        </p:tgtEl>
                                        <p:attrNameLst>
                                          <p:attrName>style.visibility</p:attrName>
                                        </p:attrNameLst>
                                      </p:cBhvr>
                                      <p:to>
                                        <p:strVal val="visible"/>
                                      </p:to>
                                    </p:set>
                                    <p:animEffect transition="in" filter="randombar(horizontal)">
                                      <p:cBhvr>
                                        <p:cTn id="27" dur="500"/>
                                        <p:tgtEl>
                                          <p:spTgt spid="111619">
                                            <p:txEl>
                                              <p:pRg st="7" end="7"/>
                                            </p:txEl>
                                          </p:spTgt>
                                        </p:tgtEl>
                                      </p:cBhvr>
                                    </p:animEffect>
                                  </p:childTnLst>
                                </p:cTn>
                              </p:par>
                              <p:par>
                                <p:cTn id="28" presetID="14" presetClass="entr" presetSubtype="10" fill="hold" grpId="0" nodeType="withEffect">
                                  <p:stCondLst>
                                    <p:cond delay="0"/>
                                  </p:stCondLst>
                                  <p:childTnLst>
                                    <p:set>
                                      <p:cBhvr>
                                        <p:cTn id="29" dur="1" fill="hold">
                                          <p:stCondLst>
                                            <p:cond delay="0"/>
                                          </p:stCondLst>
                                        </p:cTn>
                                        <p:tgtEl>
                                          <p:spTgt spid="111619">
                                            <p:txEl>
                                              <p:pRg st="8" end="8"/>
                                            </p:txEl>
                                          </p:spTgt>
                                        </p:tgtEl>
                                        <p:attrNameLst>
                                          <p:attrName>style.visibility</p:attrName>
                                        </p:attrNameLst>
                                      </p:cBhvr>
                                      <p:to>
                                        <p:strVal val="visible"/>
                                      </p:to>
                                    </p:set>
                                    <p:animEffect transition="in" filter="randombar(horizontal)">
                                      <p:cBhvr>
                                        <p:cTn id="30" dur="500"/>
                                        <p:tgtEl>
                                          <p:spTgt spid="111619">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1618" grpId="0"/>
      <p:bldP spid="111619"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lstStyle/>
          <a:p>
            <a:pPr eaLnBrk="1" hangingPunct="1"/>
            <a:r>
              <a:rPr lang="en-GB" sz="2800" smtClean="0">
                <a:effectLst/>
                <a:latin typeface="Calibri" pitchFamily="34" charset="0"/>
              </a:rPr>
              <a:t>Selected interview quotes</a:t>
            </a:r>
            <a:endParaRPr lang="en-US" sz="2800" smtClean="0">
              <a:effectLst/>
              <a:latin typeface="Calibri" pitchFamily="34" charset="0"/>
            </a:endParaRPr>
          </a:p>
        </p:txBody>
      </p:sp>
      <p:sp>
        <p:nvSpPr>
          <p:cNvPr id="3" name="Content Placeholder 2"/>
          <p:cNvSpPr>
            <a:spLocks noGrp="1"/>
          </p:cNvSpPr>
          <p:nvPr>
            <p:ph idx="1"/>
          </p:nvPr>
        </p:nvSpPr>
        <p:spPr>
          <a:xfrm>
            <a:off x="0" y="1928802"/>
            <a:ext cx="3643338" cy="4786346"/>
          </a:xfrm>
        </p:spPr>
        <p:txBody>
          <a:bodyPr/>
          <a:lstStyle/>
          <a:p>
            <a:pPr eaLnBrk="1" hangingPunct="1">
              <a:defRPr/>
            </a:pPr>
            <a:r>
              <a:rPr lang="en-GB" sz="1800" b="1" i="1" dirty="0">
                <a:solidFill>
                  <a:schemeClr val="accent2">
                    <a:lumMod val="60000"/>
                    <a:lumOff val="40000"/>
                  </a:schemeClr>
                </a:solidFill>
                <a:latin typeface="Calibri" pitchFamily="34" charset="0"/>
              </a:rPr>
              <a:t>“that no recycling would be taking place due to manpower, resources and money and that an extra 20 drum size bins had been put in place to accommodate the extra rubbish.  These could be used for glass, plastic, metal or any other waste that wished to be disposed of.  All this rubbish was then going to be sent to Tir John landfill site in Swansea”.</a:t>
            </a:r>
            <a:r>
              <a:rPr lang="en-GB" sz="1800" i="1" dirty="0">
                <a:solidFill>
                  <a:schemeClr val="accent2">
                    <a:lumMod val="60000"/>
                    <a:lumOff val="40000"/>
                  </a:schemeClr>
                </a:solidFill>
                <a:latin typeface="Calibri" pitchFamily="34" charset="0"/>
              </a:rPr>
              <a:t> </a:t>
            </a:r>
            <a:endParaRPr lang="en-US" sz="1800" dirty="0">
              <a:solidFill>
                <a:schemeClr val="accent2">
                  <a:lumMod val="60000"/>
                  <a:lumOff val="40000"/>
                </a:schemeClr>
              </a:solidFill>
              <a:latin typeface="Calibri" pitchFamily="34" charset="0"/>
            </a:endParaRPr>
          </a:p>
          <a:p>
            <a:pPr algn="r" eaLnBrk="1" hangingPunct="1">
              <a:buFont typeface="Wingdings" pitchFamily="2" charset="2"/>
              <a:buNone/>
              <a:defRPr/>
            </a:pPr>
            <a:r>
              <a:rPr lang="en-GB" sz="1800" dirty="0">
                <a:latin typeface="Calibri" pitchFamily="34" charset="0"/>
              </a:rPr>
              <a:t> </a:t>
            </a:r>
            <a:r>
              <a:rPr lang="en-GB" sz="1800" dirty="0" smtClean="0">
                <a:latin typeface="Calibri" pitchFamily="34" charset="0"/>
              </a:rPr>
              <a:t>(</a:t>
            </a:r>
            <a:r>
              <a:rPr lang="en-GB" sz="1800" dirty="0">
                <a:latin typeface="Calibri" pitchFamily="34" charset="0"/>
              </a:rPr>
              <a:t>Council Official Pers. Comm. 2007</a:t>
            </a:r>
            <a:r>
              <a:rPr lang="en-GB" sz="1800" dirty="0" smtClean="0">
                <a:latin typeface="Calibri" pitchFamily="34" charset="0"/>
              </a:rPr>
              <a:t>)</a:t>
            </a:r>
            <a:endParaRPr lang="en-US" sz="1800" dirty="0">
              <a:latin typeface="Calibri" pitchFamily="34" charset="0"/>
            </a:endParaRPr>
          </a:p>
          <a:p>
            <a:pPr eaLnBrk="1" hangingPunct="1">
              <a:defRPr/>
            </a:pPr>
            <a:endParaRPr lang="en-GB" sz="1800" dirty="0" smtClean="0">
              <a:latin typeface="Calibri" pitchFamily="34" charset="0"/>
            </a:endParaRPr>
          </a:p>
        </p:txBody>
      </p:sp>
      <p:pic>
        <p:nvPicPr>
          <p:cNvPr id="24583" name="Picture 7" descr="C:\Documents and Settings\Miss V Morris\Desktop\Coastal images\holiday 3.jpg"/>
          <p:cNvPicPr>
            <a:picLocks noChangeAspect="1" noChangeArrowheads="1"/>
          </p:cNvPicPr>
          <p:nvPr/>
        </p:nvPicPr>
        <p:blipFill>
          <a:blip r:embed="rId2" cstate="print"/>
          <a:srcRect/>
          <a:stretch>
            <a:fillRect/>
          </a:stretch>
        </p:blipFill>
        <p:spPr bwMode="auto">
          <a:xfrm>
            <a:off x="3874942" y="1928801"/>
            <a:ext cx="5115072" cy="4071967"/>
          </a:xfrm>
          <a:prstGeom prst="rect">
            <a:avLst/>
          </a:prstGeom>
          <a:noFill/>
        </p:spPr>
      </p:pic>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5954" name="Rectangle 2"/>
          <p:cNvSpPr>
            <a:spLocks noGrp="1" noChangeArrowheads="1"/>
          </p:cNvSpPr>
          <p:nvPr>
            <p:ph type="title"/>
          </p:nvPr>
        </p:nvSpPr>
        <p:spPr>
          <a:xfrm>
            <a:off x="395536" y="332656"/>
            <a:ext cx="8229600" cy="1143000"/>
          </a:xfrm>
        </p:spPr>
        <p:txBody>
          <a:bodyPr/>
          <a:lstStyle/>
          <a:p>
            <a:pPr eaLnBrk="1" hangingPunct="1"/>
            <a:r>
              <a:rPr lang="en-GB" sz="2800" dirty="0" smtClean="0">
                <a:effectLst/>
                <a:latin typeface="Calibri" pitchFamily="34" charset="0"/>
              </a:rPr>
              <a:t>Checklist for Coastal Managers</a:t>
            </a:r>
          </a:p>
        </p:txBody>
      </p:sp>
      <p:sp>
        <p:nvSpPr>
          <p:cNvPr id="125955" name="Rectangle 3"/>
          <p:cNvSpPr>
            <a:spLocks noGrp="1" noChangeArrowheads="1"/>
          </p:cNvSpPr>
          <p:nvPr>
            <p:ph idx="1"/>
          </p:nvPr>
        </p:nvSpPr>
        <p:spPr>
          <a:xfrm>
            <a:off x="457200" y="1556792"/>
            <a:ext cx="8229600" cy="4767808"/>
          </a:xfrm>
        </p:spPr>
        <p:txBody>
          <a:bodyPr>
            <a:normAutofit fontScale="85000" lnSpcReduction="20000"/>
          </a:bodyPr>
          <a:lstStyle/>
          <a:p>
            <a:pPr marL="457200" indent="-457200" eaLnBrk="1" hangingPunct="1">
              <a:lnSpc>
                <a:spcPct val="80000"/>
              </a:lnSpc>
              <a:buFont typeface="+mj-lt"/>
              <a:buAutoNum type="arabicPeriod"/>
              <a:defRPr/>
            </a:pPr>
            <a:r>
              <a:rPr lang="en-GB" sz="2000" b="1" dirty="0">
                <a:solidFill>
                  <a:schemeClr val="accent2">
                    <a:lumMod val="60000"/>
                    <a:lumOff val="40000"/>
                  </a:schemeClr>
                </a:solidFill>
                <a:latin typeface="Calibri" pitchFamily="34" charset="0"/>
              </a:rPr>
              <a:t>Encourage </a:t>
            </a:r>
            <a:r>
              <a:rPr lang="en-GB" sz="2000" b="1" dirty="0" smtClean="0">
                <a:solidFill>
                  <a:schemeClr val="accent2">
                    <a:lumMod val="60000"/>
                    <a:lumOff val="40000"/>
                  </a:schemeClr>
                </a:solidFill>
                <a:latin typeface="Calibri" pitchFamily="34" charset="0"/>
              </a:rPr>
              <a:t>sustainable travel </a:t>
            </a:r>
            <a:r>
              <a:rPr lang="en-GB" sz="2000" b="1" dirty="0">
                <a:solidFill>
                  <a:schemeClr val="accent2">
                    <a:lumMod val="60000"/>
                    <a:lumOff val="40000"/>
                  </a:schemeClr>
                </a:solidFill>
                <a:latin typeface="Calibri" pitchFamily="34" charset="0"/>
              </a:rPr>
              <a:t>to the event either by foot, or by public transport.</a:t>
            </a:r>
            <a:r>
              <a:rPr lang="en-GB" sz="2000" dirty="0">
                <a:solidFill>
                  <a:schemeClr val="accent2">
                    <a:lumMod val="60000"/>
                    <a:lumOff val="40000"/>
                  </a:schemeClr>
                </a:solidFill>
                <a:latin typeface="Calibri" pitchFamily="34" charset="0"/>
              </a:rPr>
              <a:t> </a:t>
            </a:r>
            <a:r>
              <a:rPr lang="en-GB" sz="2000" dirty="0" smtClean="0">
                <a:solidFill>
                  <a:schemeClr val="accent2">
                    <a:lumMod val="60000"/>
                    <a:lumOff val="40000"/>
                  </a:schemeClr>
                </a:solidFill>
                <a:latin typeface="Calibri" pitchFamily="34" charset="0"/>
              </a:rPr>
              <a:t>  WWF (2006) guidelines.</a:t>
            </a:r>
            <a:endParaRPr lang="en-GB" sz="2000" dirty="0">
              <a:solidFill>
                <a:schemeClr val="accent2">
                  <a:lumMod val="60000"/>
                  <a:lumOff val="40000"/>
                </a:schemeClr>
              </a:solidFill>
              <a:latin typeface="Calibri" pitchFamily="34" charset="0"/>
            </a:endParaRPr>
          </a:p>
          <a:p>
            <a:pPr marL="457200" indent="-457200" eaLnBrk="1" hangingPunct="1">
              <a:lnSpc>
                <a:spcPct val="80000"/>
              </a:lnSpc>
              <a:buFont typeface="+mj-lt"/>
              <a:buAutoNum type="arabicPeriod"/>
              <a:defRPr/>
            </a:pPr>
            <a:endParaRPr lang="en-GB" sz="2000" b="1" dirty="0" smtClean="0">
              <a:latin typeface="Calibri" pitchFamily="34" charset="0"/>
            </a:endParaRPr>
          </a:p>
          <a:p>
            <a:pPr marL="736092" lvl="1" indent="-342900">
              <a:lnSpc>
                <a:spcPct val="80000"/>
              </a:lnSpc>
              <a:defRPr/>
            </a:pPr>
            <a:r>
              <a:rPr lang="en-GB" sz="1600" b="1" dirty="0">
                <a:latin typeface="Calibri" pitchFamily="34" charset="0"/>
              </a:rPr>
              <a:t>If travel by car is going to occur, encourage car sharing.</a:t>
            </a:r>
          </a:p>
          <a:p>
            <a:pPr marL="457200" indent="-457200">
              <a:lnSpc>
                <a:spcPct val="80000"/>
              </a:lnSpc>
              <a:defRPr/>
            </a:pPr>
            <a:endParaRPr lang="en-GB" sz="2000" b="1" dirty="0">
              <a:latin typeface="Calibri" pitchFamily="34" charset="0"/>
            </a:endParaRPr>
          </a:p>
          <a:p>
            <a:pPr marL="736092" lvl="1" indent="-342900">
              <a:lnSpc>
                <a:spcPct val="80000"/>
              </a:lnSpc>
              <a:defRPr/>
            </a:pPr>
            <a:r>
              <a:rPr lang="en-GB" sz="1600" b="1" dirty="0">
                <a:latin typeface="Calibri" pitchFamily="34" charset="0"/>
              </a:rPr>
              <a:t>Prior to </a:t>
            </a:r>
            <a:r>
              <a:rPr lang="en-GB" sz="1600" b="1" dirty="0" smtClean="0">
                <a:latin typeface="Calibri" pitchFamily="34" charset="0"/>
              </a:rPr>
              <a:t>event (advertised), </a:t>
            </a:r>
            <a:r>
              <a:rPr lang="en-GB" sz="1600" b="1" dirty="0">
                <a:latin typeface="Calibri" pitchFamily="34" charset="0"/>
              </a:rPr>
              <a:t>display alternative ways to get too and from the event (i.e. bus times, best access to grounds etc.) all ways in which to reduce congestion, confusion on day of event.</a:t>
            </a:r>
            <a:endParaRPr lang="en-GB" sz="1600" dirty="0">
              <a:latin typeface="Calibri" pitchFamily="34" charset="0"/>
            </a:endParaRPr>
          </a:p>
          <a:p>
            <a:pPr marL="457200" indent="-457200" eaLnBrk="1" hangingPunct="1">
              <a:lnSpc>
                <a:spcPct val="80000"/>
              </a:lnSpc>
              <a:buFont typeface="+mj-lt"/>
              <a:buAutoNum type="arabicPeriod"/>
              <a:defRPr/>
            </a:pPr>
            <a:endParaRPr lang="en-GB" sz="2000" b="1" dirty="0">
              <a:latin typeface="Calibri" pitchFamily="34" charset="0"/>
            </a:endParaRPr>
          </a:p>
          <a:p>
            <a:pPr marL="457200" indent="-457200" eaLnBrk="1" hangingPunct="1">
              <a:lnSpc>
                <a:spcPct val="80000"/>
              </a:lnSpc>
              <a:buFont typeface="+mj-lt"/>
              <a:buAutoNum type="arabicPeriod"/>
              <a:defRPr/>
            </a:pPr>
            <a:r>
              <a:rPr lang="en-GB" sz="2000" b="1" dirty="0">
                <a:solidFill>
                  <a:schemeClr val="accent2">
                    <a:lumMod val="60000"/>
                    <a:lumOff val="40000"/>
                  </a:schemeClr>
                </a:solidFill>
                <a:latin typeface="Calibri" pitchFamily="34" charset="0"/>
              </a:rPr>
              <a:t>Buy all food and drink for event through local </a:t>
            </a:r>
            <a:r>
              <a:rPr lang="en-GB" sz="2000" b="1" dirty="0" smtClean="0">
                <a:solidFill>
                  <a:schemeClr val="accent2">
                    <a:lumMod val="60000"/>
                    <a:lumOff val="40000"/>
                  </a:schemeClr>
                </a:solidFill>
                <a:latin typeface="Calibri" pitchFamily="34" charset="0"/>
              </a:rPr>
              <a:t>wholesalers and reduce packaging. </a:t>
            </a:r>
            <a:endParaRPr lang="en-GB" sz="2000" b="1" dirty="0" smtClean="0">
              <a:solidFill>
                <a:schemeClr val="accent2">
                  <a:lumMod val="60000"/>
                  <a:lumOff val="40000"/>
                </a:schemeClr>
              </a:solidFill>
              <a:latin typeface="Calibri" pitchFamily="34" charset="0"/>
            </a:endParaRPr>
          </a:p>
          <a:p>
            <a:pPr marL="457200" indent="-457200">
              <a:lnSpc>
                <a:spcPct val="90000"/>
              </a:lnSpc>
              <a:buFont typeface="+mj-lt"/>
              <a:buAutoNum type="arabicPeriod"/>
              <a:defRPr/>
            </a:pPr>
            <a:r>
              <a:rPr lang="en-GB" sz="2000" b="1" dirty="0" smtClean="0">
                <a:solidFill>
                  <a:schemeClr val="tx2">
                    <a:lumMod val="60000"/>
                    <a:lumOff val="40000"/>
                  </a:schemeClr>
                </a:solidFill>
                <a:latin typeface="Calibri" pitchFamily="34" charset="0"/>
              </a:rPr>
              <a:t>Cut down on waste being produced at event. </a:t>
            </a:r>
          </a:p>
          <a:p>
            <a:pPr marL="457200" indent="-457200">
              <a:lnSpc>
                <a:spcPct val="90000"/>
              </a:lnSpc>
              <a:buFont typeface="+mj-lt"/>
              <a:buAutoNum type="arabicPeriod"/>
              <a:defRPr/>
            </a:pPr>
            <a:endParaRPr lang="en-GB" sz="2000" b="1" dirty="0" smtClean="0">
              <a:solidFill>
                <a:schemeClr val="tx2">
                  <a:lumMod val="60000"/>
                  <a:lumOff val="40000"/>
                </a:schemeClr>
              </a:solidFill>
              <a:latin typeface="Calibri" pitchFamily="34" charset="0"/>
            </a:endParaRPr>
          </a:p>
          <a:p>
            <a:pPr marL="736092" lvl="1" indent="-342900">
              <a:lnSpc>
                <a:spcPct val="90000"/>
              </a:lnSpc>
              <a:defRPr/>
            </a:pPr>
            <a:r>
              <a:rPr lang="en-GB" sz="1600" b="1" dirty="0" smtClean="0">
                <a:solidFill>
                  <a:schemeClr val="tx2">
                    <a:lumMod val="60000"/>
                    <a:lumOff val="40000"/>
                  </a:schemeClr>
                </a:solidFill>
                <a:latin typeface="Calibri" pitchFamily="34" charset="0"/>
              </a:rPr>
              <a:t>Provide full recycling facilities.</a:t>
            </a:r>
            <a:endParaRPr lang="en-GB" sz="1600" dirty="0" smtClean="0">
              <a:solidFill>
                <a:schemeClr val="tx2">
                  <a:lumMod val="60000"/>
                  <a:lumOff val="40000"/>
                </a:schemeClr>
              </a:solidFill>
              <a:latin typeface="Calibri" pitchFamily="34" charset="0"/>
            </a:endParaRPr>
          </a:p>
          <a:p>
            <a:pPr marL="457200" indent="-457200">
              <a:lnSpc>
                <a:spcPct val="90000"/>
              </a:lnSpc>
              <a:buFont typeface="+mj-lt"/>
              <a:buAutoNum type="arabicPeriod"/>
              <a:defRPr/>
            </a:pPr>
            <a:endParaRPr lang="en-GB" sz="2000" b="1" dirty="0" smtClean="0">
              <a:solidFill>
                <a:schemeClr val="tx2">
                  <a:lumMod val="60000"/>
                  <a:lumOff val="40000"/>
                </a:schemeClr>
              </a:solidFill>
              <a:latin typeface="Calibri" pitchFamily="34" charset="0"/>
            </a:endParaRPr>
          </a:p>
          <a:p>
            <a:pPr marL="457200" indent="-457200">
              <a:lnSpc>
                <a:spcPct val="90000"/>
              </a:lnSpc>
              <a:buFont typeface="+mj-lt"/>
              <a:buAutoNum type="arabicPeriod"/>
              <a:defRPr/>
            </a:pPr>
            <a:r>
              <a:rPr lang="en-GB" sz="2000" b="1" dirty="0" smtClean="0">
                <a:solidFill>
                  <a:schemeClr val="tx2">
                    <a:lumMod val="60000"/>
                    <a:lumOff val="40000"/>
                  </a:schemeClr>
                </a:solidFill>
                <a:latin typeface="Calibri" pitchFamily="34" charset="0"/>
              </a:rPr>
              <a:t>Prior to the event meet with coastal stakeholders to identify their concerns and solutions.</a:t>
            </a:r>
            <a:endParaRPr lang="en-GB" sz="2000" dirty="0" smtClean="0">
              <a:solidFill>
                <a:schemeClr val="tx2">
                  <a:lumMod val="60000"/>
                  <a:lumOff val="40000"/>
                </a:schemeClr>
              </a:solidFill>
              <a:latin typeface="Calibri" pitchFamily="34" charset="0"/>
            </a:endParaRPr>
          </a:p>
          <a:p>
            <a:pPr marL="457200" indent="-457200">
              <a:lnSpc>
                <a:spcPct val="90000"/>
              </a:lnSpc>
              <a:buFont typeface="+mj-lt"/>
              <a:buAutoNum type="arabicPeriod"/>
              <a:defRPr/>
            </a:pPr>
            <a:endParaRPr lang="en-GB" sz="2000" b="1" dirty="0" smtClean="0">
              <a:solidFill>
                <a:schemeClr val="tx2">
                  <a:lumMod val="60000"/>
                  <a:lumOff val="40000"/>
                </a:schemeClr>
              </a:solidFill>
              <a:latin typeface="Calibri" pitchFamily="34" charset="0"/>
            </a:endParaRPr>
          </a:p>
          <a:p>
            <a:pPr marL="457200" indent="-457200">
              <a:lnSpc>
                <a:spcPct val="90000"/>
              </a:lnSpc>
              <a:buFont typeface="+mj-lt"/>
              <a:buAutoNum type="arabicPeriod"/>
              <a:defRPr/>
            </a:pPr>
            <a:r>
              <a:rPr lang="en-GB" sz="2000" b="1" dirty="0" smtClean="0">
                <a:solidFill>
                  <a:schemeClr val="tx2">
                    <a:lumMod val="60000"/>
                    <a:lumOff val="40000"/>
                  </a:schemeClr>
                </a:solidFill>
                <a:latin typeface="Calibri" pitchFamily="34" charset="0"/>
              </a:rPr>
              <a:t>Display educational material on the impact caused by the event taking place.  Along with pointers on how event participants and visitors can help to minimise impact (site specific). </a:t>
            </a:r>
          </a:p>
          <a:p>
            <a:pPr marL="457200" indent="-457200">
              <a:lnSpc>
                <a:spcPct val="90000"/>
              </a:lnSpc>
              <a:buFont typeface="+mj-lt"/>
              <a:buAutoNum type="arabicPeriod"/>
              <a:defRPr/>
            </a:pPr>
            <a:endParaRPr lang="en-GB" sz="2000" b="1" dirty="0" smtClean="0">
              <a:solidFill>
                <a:srgbClr val="FFFF00"/>
              </a:solidFill>
              <a:latin typeface="Calibri" pitchFamily="34" charset="0"/>
            </a:endParaRPr>
          </a:p>
          <a:p>
            <a:pPr marL="736092" lvl="1" indent="-342900">
              <a:lnSpc>
                <a:spcPct val="90000"/>
              </a:lnSpc>
              <a:defRPr/>
            </a:pPr>
            <a:r>
              <a:rPr lang="en-GB" sz="1600" b="1" dirty="0" smtClean="0">
                <a:latin typeface="Calibri" pitchFamily="34" charset="0"/>
              </a:rPr>
              <a:t>Reiterate information </a:t>
            </a:r>
            <a:endParaRPr lang="en-GB" sz="1600" dirty="0" smtClean="0">
              <a:latin typeface="Calibri" pitchFamily="34" charset="0"/>
            </a:endParaRPr>
          </a:p>
          <a:p>
            <a:pPr eaLnBrk="1" hangingPunct="1">
              <a:lnSpc>
                <a:spcPct val="80000"/>
              </a:lnSpc>
              <a:buFont typeface="Symbol" pitchFamily="18" charset="2"/>
              <a:buChar char=""/>
              <a:defRPr/>
            </a:pPr>
            <a:endParaRPr lang="en-GB" sz="2000" dirty="0">
              <a:solidFill>
                <a:schemeClr val="accent2">
                  <a:lumMod val="60000"/>
                  <a:lumOff val="40000"/>
                </a:schemeClr>
              </a:solidFill>
              <a:latin typeface="Calibri" pitchFamily="34" charset="0"/>
            </a:endParaRPr>
          </a:p>
          <a:p>
            <a:pPr eaLnBrk="1" hangingPunct="1">
              <a:lnSpc>
                <a:spcPct val="80000"/>
              </a:lnSpc>
              <a:buFont typeface="Symbol" pitchFamily="18" charset="2"/>
              <a:buChar char=""/>
              <a:defRPr/>
            </a:pPr>
            <a:endParaRPr lang="en-GB" sz="2000" b="1" dirty="0">
              <a:latin typeface="Calibri" pitchFamily="34" charset="0"/>
            </a:endParaRPr>
          </a:p>
          <a:p>
            <a:pPr eaLnBrk="1" hangingPunct="1">
              <a:lnSpc>
                <a:spcPct val="80000"/>
              </a:lnSpc>
              <a:buFont typeface="Symbol" pitchFamily="18" charset="2"/>
              <a:buChar char=""/>
              <a:defRPr/>
            </a:pPr>
            <a:endParaRPr lang="en-GB" sz="2000" dirty="0">
              <a:latin typeface="Calibri" pitchFamily="34" charset="0"/>
            </a:endParaRPr>
          </a:p>
          <a:p>
            <a:pPr eaLnBrk="1" hangingPunct="1">
              <a:lnSpc>
                <a:spcPct val="80000"/>
              </a:lnSpc>
              <a:defRPr/>
            </a:pPr>
            <a:endParaRPr lang="en-GB" sz="2000" dirty="0">
              <a:latin typeface="Calibri"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125954"/>
                                        </p:tgtEl>
                                        <p:attrNameLst>
                                          <p:attrName>style.visibility</p:attrName>
                                        </p:attrNameLst>
                                      </p:cBhvr>
                                      <p:to>
                                        <p:strVal val="visible"/>
                                      </p:to>
                                    </p:set>
                                    <p:animEffect transition="in" filter="randombar(horizontal)">
                                      <p:cBhvr>
                                        <p:cTn id="7" dur="600">
                                          <p:stCondLst>
                                            <p:cond delay="0"/>
                                          </p:stCondLst>
                                        </p:cTn>
                                        <p:tgtEl>
                                          <p:spTgt spid="125954"/>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125955">
                                            <p:txEl>
                                              <p:pRg st="0" end="0"/>
                                            </p:txEl>
                                          </p:spTgt>
                                        </p:tgtEl>
                                        <p:attrNameLst>
                                          <p:attrName>style.visibility</p:attrName>
                                        </p:attrNameLst>
                                      </p:cBhvr>
                                      <p:to>
                                        <p:strVal val="visible"/>
                                      </p:to>
                                    </p:set>
                                    <p:animEffect transition="in" filter="randombar(horizontal)">
                                      <p:cBhvr>
                                        <p:cTn id="12" dur="500"/>
                                        <p:tgtEl>
                                          <p:spTgt spid="125955">
                                            <p:txEl>
                                              <p:pRg st="0" end="0"/>
                                            </p:txEl>
                                          </p:spTgt>
                                        </p:tgtEl>
                                      </p:cBhvr>
                                    </p:animEffect>
                                  </p:childTnLst>
                                </p:cTn>
                              </p:par>
                              <p:par>
                                <p:cTn id="13" presetID="14" presetClass="entr" presetSubtype="10" fill="hold" grpId="0" nodeType="withEffect">
                                  <p:stCondLst>
                                    <p:cond delay="0"/>
                                  </p:stCondLst>
                                  <p:childTnLst>
                                    <p:set>
                                      <p:cBhvr>
                                        <p:cTn id="14" dur="1" fill="hold">
                                          <p:stCondLst>
                                            <p:cond delay="0"/>
                                          </p:stCondLst>
                                        </p:cTn>
                                        <p:tgtEl>
                                          <p:spTgt spid="125955">
                                            <p:txEl>
                                              <p:pRg st="2" end="2"/>
                                            </p:txEl>
                                          </p:spTgt>
                                        </p:tgtEl>
                                        <p:attrNameLst>
                                          <p:attrName>style.visibility</p:attrName>
                                        </p:attrNameLst>
                                      </p:cBhvr>
                                      <p:to>
                                        <p:strVal val="visible"/>
                                      </p:to>
                                    </p:set>
                                    <p:animEffect transition="in" filter="randombar(horizontal)">
                                      <p:cBhvr>
                                        <p:cTn id="15" dur="500"/>
                                        <p:tgtEl>
                                          <p:spTgt spid="125955">
                                            <p:txEl>
                                              <p:pRg st="2" end="2"/>
                                            </p:txEl>
                                          </p:spTgt>
                                        </p:tgtEl>
                                      </p:cBhvr>
                                    </p:animEffect>
                                  </p:childTnLst>
                                </p:cTn>
                              </p:par>
                              <p:par>
                                <p:cTn id="16" presetID="14" presetClass="entr" presetSubtype="10" fill="hold" grpId="0" nodeType="withEffect">
                                  <p:stCondLst>
                                    <p:cond delay="0"/>
                                  </p:stCondLst>
                                  <p:childTnLst>
                                    <p:set>
                                      <p:cBhvr>
                                        <p:cTn id="17" dur="1" fill="hold">
                                          <p:stCondLst>
                                            <p:cond delay="0"/>
                                          </p:stCondLst>
                                        </p:cTn>
                                        <p:tgtEl>
                                          <p:spTgt spid="125955">
                                            <p:txEl>
                                              <p:pRg st="4" end="4"/>
                                            </p:txEl>
                                          </p:spTgt>
                                        </p:tgtEl>
                                        <p:attrNameLst>
                                          <p:attrName>style.visibility</p:attrName>
                                        </p:attrNameLst>
                                      </p:cBhvr>
                                      <p:to>
                                        <p:strVal val="visible"/>
                                      </p:to>
                                    </p:set>
                                    <p:animEffect transition="in" filter="randombar(horizontal)">
                                      <p:cBhvr>
                                        <p:cTn id="18" dur="500"/>
                                        <p:tgtEl>
                                          <p:spTgt spid="125955">
                                            <p:txEl>
                                              <p:pRg st="4" end="4"/>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4" presetClass="entr" presetSubtype="10" fill="hold" grpId="0" nodeType="clickEffect">
                                  <p:stCondLst>
                                    <p:cond delay="0"/>
                                  </p:stCondLst>
                                  <p:childTnLst>
                                    <p:set>
                                      <p:cBhvr>
                                        <p:cTn id="22" dur="1" fill="hold">
                                          <p:stCondLst>
                                            <p:cond delay="0"/>
                                          </p:stCondLst>
                                        </p:cTn>
                                        <p:tgtEl>
                                          <p:spTgt spid="125955">
                                            <p:txEl>
                                              <p:pRg st="6" end="6"/>
                                            </p:txEl>
                                          </p:spTgt>
                                        </p:tgtEl>
                                        <p:attrNameLst>
                                          <p:attrName>style.visibility</p:attrName>
                                        </p:attrNameLst>
                                      </p:cBhvr>
                                      <p:to>
                                        <p:strVal val="visible"/>
                                      </p:to>
                                    </p:set>
                                    <p:animEffect transition="in" filter="randombar(horizontal)">
                                      <p:cBhvr>
                                        <p:cTn id="23" dur="500"/>
                                        <p:tgtEl>
                                          <p:spTgt spid="125955">
                                            <p:txEl>
                                              <p:pRg st="6" end="6"/>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4" presetClass="entr" presetSubtype="10" fill="hold" grpId="0" nodeType="clickEffect">
                                  <p:stCondLst>
                                    <p:cond delay="0"/>
                                  </p:stCondLst>
                                  <p:childTnLst>
                                    <p:set>
                                      <p:cBhvr>
                                        <p:cTn id="27" dur="1" fill="hold">
                                          <p:stCondLst>
                                            <p:cond delay="0"/>
                                          </p:stCondLst>
                                        </p:cTn>
                                        <p:tgtEl>
                                          <p:spTgt spid="125955">
                                            <p:txEl>
                                              <p:pRg st="7" end="7"/>
                                            </p:txEl>
                                          </p:spTgt>
                                        </p:tgtEl>
                                        <p:attrNameLst>
                                          <p:attrName>style.visibility</p:attrName>
                                        </p:attrNameLst>
                                      </p:cBhvr>
                                      <p:to>
                                        <p:strVal val="visible"/>
                                      </p:to>
                                    </p:set>
                                    <p:animEffect transition="in" filter="randombar(horizontal)">
                                      <p:cBhvr>
                                        <p:cTn id="28" dur="500"/>
                                        <p:tgtEl>
                                          <p:spTgt spid="125955">
                                            <p:txEl>
                                              <p:pRg st="7" end="7"/>
                                            </p:txEl>
                                          </p:spTgt>
                                        </p:tgtEl>
                                      </p:cBhvr>
                                    </p:animEffect>
                                  </p:childTnLst>
                                </p:cTn>
                              </p:par>
                              <p:par>
                                <p:cTn id="29" presetID="14" presetClass="entr" presetSubtype="10" fill="hold" grpId="0" nodeType="withEffect">
                                  <p:stCondLst>
                                    <p:cond delay="0"/>
                                  </p:stCondLst>
                                  <p:childTnLst>
                                    <p:set>
                                      <p:cBhvr>
                                        <p:cTn id="30" dur="1" fill="hold">
                                          <p:stCondLst>
                                            <p:cond delay="0"/>
                                          </p:stCondLst>
                                        </p:cTn>
                                        <p:tgtEl>
                                          <p:spTgt spid="125955">
                                            <p:txEl>
                                              <p:pRg st="9" end="9"/>
                                            </p:txEl>
                                          </p:spTgt>
                                        </p:tgtEl>
                                        <p:attrNameLst>
                                          <p:attrName>style.visibility</p:attrName>
                                        </p:attrNameLst>
                                      </p:cBhvr>
                                      <p:to>
                                        <p:strVal val="visible"/>
                                      </p:to>
                                    </p:set>
                                    <p:animEffect transition="in" filter="randombar(horizontal)">
                                      <p:cBhvr>
                                        <p:cTn id="31" dur="500"/>
                                        <p:tgtEl>
                                          <p:spTgt spid="125955">
                                            <p:txEl>
                                              <p:pRg st="9" end="9"/>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4" presetClass="entr" presetSubtype="10" fill="hold" grpId="0" nodeType="clickEffect">
                                  <p:stCondLst>
                                    <p:cond delay="0"/>
                                  </p:stCondLst>
                                  <p:childTnLst>
                                    <p:set>
                                      <p:cBhvr>
                                        <p:cTn id="35" dur="1" fill="hold">
                                          <p:stCondLst>
                                            <p:cond delay="0"/>
                                          </p:stCondLst>
                                        </p:cTn>
                                        <p:tgtEl>
                                          <p:spTgt spid="125955">
                                            <p:txEl>
                                              <p:pRg st="11" end="11"/>
                                            </p:txEl>
                                          </p:spTgt>
                                        </p:tgtEl>
                                        <p:attrNameLst>
                                          <p:attrName>style.visibility</p:attrName>
                                        </p:attrNameLst>
                                      </p:cBhvr>
                                      <p:to>
                                        <p:strVal val="visible"/>
                                      </p:to>
                                    </p:set>
                                    <p:animEffect transition="in" filter="randombar(horizontal)">
                                      <p:cBhvr>
                                        <p:cTn id="36" dur="500"/>
                                        <p:tgtEl>
                                          <p:spTgt spid="125955">
                                            <p:txEl>
                                              <p:pRg st="11" end="11"/>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4" presetClass="entr" presetSubtype="10" fill="hold" grpId="0" nodeType="clickEffect">
                                  <p:stCondLst>
                                    <p:cond delay="0"/>
                                  </p:stCondLst>
                                  <p:childTnLst>
                                    <p:set>
                                      <p:cBhvr>
                                        <p:cTn id="40" dur="1" fill="hold">
                                          <p:stCondLst>
                                            <p:cond delay="0"/>
                                          </p:stCondLst>
                                        </p:cTn>
                                        <p:tgtEl>
                                          <p:spTgt spid="125955">
                                            <p:txEl>
                                              <p:pRg st="13" end="13"/>
                                            </p:txEl>
                                          </p:spTgt>
                                        </p:tgtEl>
                                        <p:attrNameLst>
                                          <p:attrName>style.visibility</p:attrName>
                                        </p:attrNameLst>
                                      </p:cBhvr>
                                      <p:to>
                                        <p:strVal val="visible"/>
                                      </p:to>
                                    </p:set>
                                    <p:animEffect transition="in" filter="randombar(horizontal)">
                                      <p:cBhvr>
                                        <p:cTn id="41" dur="500"/>
                                        <p:tgtEl>
                                          <p:spTgt spid="125955">
                                            <p:txEl>
                                              <p:pRg st="13" end="13"/>
                                            </p:txEl>
                                          </p:spTgt>
                                        </p:tgtEl>
                                      </p:cBhvr>
                                    </p:animEffect>
                                  </p:childTnLst>
                                </p:cTn>
                              </p:par>
                              <p:par>
                                <p:cTn id="42" presetID="14" presetClass="entr" presetSubtype="10" fill="hold" grpId="0" nodeType="withEffect">
                                  <p:stCondLst>
                                    <p:cond delay="0"/>
                                  </p:stCondLst>
                                  <p:childTnLst>
                                    <p:set>
                                      <p:cBhvr>
                                        <p:cTn id="43" dur="1" fill="hold">
                                          <p:stCondLst>
                                            <p:cond delay="0"/>
                                          </p:stCondLst>
                                        </p:cTn>
                                        <p:tgtEl>
                                          <p:spTgt spid="125955">
                                            <p:txEl>
                                              <p:pRg st="15" end="15"/>
                                            </p:txEl>
                                          </p:spTgt>
                                        </p:tgtEl>
                                        <p:attrNameLst>
                                          <p:attrName>style.visibility</p:attrName>
                                        </p:attrNameLst>
                                      </p:cBhvr>
                                      <p:to>
                                        <p:strVal val="visible"/>
                                      </p:to>
                                    </p:set>
                                    <p:animEffect transition="in" filter="randombar(horizontal)">
                                      <p:cBhvr>
                                        <p:cTn id="44" dur="500"/>
                                        <p:tgtEl>
                                          <p:spTgt spid="125955">
                                            <p:txEl>
                                              <p:pRg st="15" end="1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5954" grpId="0"/>
      <p:bldP spid="125955" grpId="0" build="p"/>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3666" name="Rectangle 2"/>
          <p:cNvSpPr>
            <a:spLocks noGrp="1" noChangeArrowheads="1"/>
          </p:cNvSpPr>
          <p:nvPr>
            <p:ph type="title"/>
          </p:nvPr>
        </p:nvSpPr>
        <p:spPr/>
        <p:txBody>
          <a:bodyPr/>
          <a:lstStyle/>
          <a:p>
            <a:pPr eaLnBrk="1" hangingPunct="1">
              <a:defRPr/>
            </a:pPr>
            <a:r>
              <a:rPr lang="en-GB" sz="2800" dirty="0" smtClean="0">
                <a:latin typeface="Calibri" pitchFamily="34" charset="0"/>
              </a:rPr>
              <a:t>Conclusion 1</a:t>
            </a:r>
            <a:endParaRPr lang="en-GB" sz="2400" dirty="0">
              <a:latin typeface="Calibri" pitchFamily="34" charset="0"/>
            </a:endParaRPr>
          </a:p>
        </p:txBody>
      </p:sp>
      <p:sp>
        <p:nvSpPr>
          <p:cNvPr id="113667" name="Rectangle 3"/>
          <p:cNvSpPr>
            <a:spLocks noGrp="1" noChangeArrowheads="1"/>
          </p:cNvSpPr>
          <p:nvPr>
            <p:ph idx="1"/>
          </p:nvPr>
        </p:nvSpPr>
        <p:spPr>
          <a:xfrm>
            <a:off x="1066800" y="1981200"/>
            <a:ext cx="7543800" cy="4687888"/>
          </a:xfrm>
        </p:spPr>
        <p:txBody>
          <a:bodyPr/>
          <a:lstStyle/>
          <a:p>
            <a:pPr eaLnBrk="1" hangingPunct="1">
              <a:lnSpc>
                <a:spcPct val="80000"/>
              </a:lnSpc>
              <a:defRPr/>
            </a:pPr>
            <a:r>
              <a:rPr lang="en-GB" sz="2000" dirty="0">
                <a:solidFill>
                  <a:schemeClr val="accent2">
                    <a:lumMod val="60000"/>
                    <a:lumOff val="40000"/>
                  </a:schemeClr>
                </a:solidFill>
                <a:latin typeface="Calibri" pitchFamily="34" charset="0"/>
              </a:rPr>
              <a:t>This research project has </a:t>
            </a:r>
            <a:r>
              <a:rPr lang="en-GB" sz="2000" dirty="0" smtClean="0">
                <a:solidFill>
                  <a:schemeClr val="accent2">
                    <a:lumMod val="60000"/>
                    <a:lumOff val="40000"/>
                  </a:schemeClr>
                </a:solidFill>
                <a:latin typeface="Calibri" pitchFamily="34" charset="0"/>
              </a:rPr>
              <a:t>shown </a:t>
            </a:r>
            <a:r>
              <a:rPr lang="en-GB" sz="2000" dirty="0">
                <a:solidFill>
                  <a:schemeClr val="accent2">
                    <a:lumMod val="60000"/>
                    <a:lumOff val="40000"/>
                  </a:schemeClr>
                </a:solidFill>
                <a:latin typeface="Calibri" pitchFamily="34" charset="0"/>
              </a:rPr>
              <a:t>the synergies of the </a:t>
            </a:r>
            <a:r>
              <a:rPr lang="en-GB" sz="2000" dirty="0" smtClean="0">
                <a:solidFill>
                  <a:schemeClr val="accent2">
                    <a:lumMod val="60000"/>
                    <a:lumOff val="40000"/>
                  </a:schemeClr>
                </a:solidFill>
                <a:latin typeface="Calibri" pitchFamily="34" charset="0"/>
              </a:rPr>
              <a:t>coastal management, ecological </a:t>
            </a:r>
            <a:r>
              <a:rPr lang="en-GB" sz="2000" dirty="0">
                <a:solidFill>
                  <a:schemeClr val="accent2">
                    <a:lumMod val="60000"/>
                    <a:lumOff val="40000"/>
                  </a:schemeClr>
                </a:solidFill>
                <a:latin typeface="Calibri" pitchFamily="34" charset="0"/>
              </a:rPr>
              <a:t>footprint and social </a:t>
            </a:r>
            <a:r>
              <a:rPr lang="en-GB" sz="2000" dirty="0" smtClean="0">
                <a:solidFill>
                  <a:schemeClr val="accent2">
                    <a:lumMod val="60000"/>
                    <a:lumOff val="40000"/>
                  </a:schemeClr>
                </a:solidFill>
                <a:latin typeface="Calibri" pitchFamily="34" charset="0"/>
              </a:rPr>
              <a:t>responsibility. </a:t>
            </a:r>
            <a:endParaRPr lang="en-GB" sz="2000" dirty="0">
              <a:solidFill>
                <a:schemeClr val="accent2">
                  <a:lumMod val="60000"/>
                  <a:lumOff val="40000"/>
                </a:schemeClr>
              </a:solidFill>
              <a:latin typeface="Calibri" pitchFamily="34" charset="0"/>
            </a:endParaRPr>
          </a:p>
          <a:p>
            <a:pPr eaLnBrk="1" hangingPunct="1">
              <a:lnSpc>
                <a:spcPct val="80000"/>
              </a:lnSpc>
              <a:defRPr/>
            </a:pPr>
            <a:endParaRPr lang="en-GB" sz="2000" dirty="0">
              <a:solidFill>
                <a:srgbClr val="FFFF00"/>
              </a:solidFill>
              <a:latin typeface="Calibri" pitchFamily="34" charset="0"/>
            </a:endParaRPr>
          </a:p>
          <a:p>
            <a:pPr eaLnBrk="1" hangingPunct="1">
              <a:lnSpc>
                <a:spcPct val="80000"/>
              </a:lnSpc>
              <a:defRPr/>
            </a:pPr>
            <a:r>
              <a:rPr lang="en-GB" sz="2000" dirty="0">
                <a:latin typeface="Calibri" pitchFamily="34" charset="0"/>
              </a:rPr>
              <a:t>Thereby social responsibility can affect the ecological footprint due to whether </a:t>
            </a:r>
            <a:r>
              <a:rPr lang="en-GB" sz="2000" dirty="0" smtClean="0">
                <a:latin typeface="Calibri" pitchFamily="34" charset="0"/>
              </a:rPr>
              <a:t>it</a:t>
            </a:r>
            <a:r>
              <a:rPr lang="en-GB" sz="2000" dirty="0">
                <a:latin typeface="Calibri" pitchFamily="34" charset="0"/>
              </a:rPr>
              <a:t> </a:t>
            </a:r>
            <a:r>
              <a:rPr lang="en-GB" sz="2000" dirty="0" smtClean="0">
                <a:latin typeface="Calibri" pitchFamily="34" charset="0"/>
              </a:rPr>
              <a:t>is </a:t>
            </a:r>
            <a:r>
              <a:rPr lang="en-GB" sz="2000" dirty="0">
                <a:latin typeface="Calibri" pitchFamily="34" charset="0"/>
              </a:rPr>
              <a:t>being conducted or </a:t>
            </a:r>
            <a:r>
              <a:rPr lang="en-GB" sz="2000" dirty="0" smtClean="0">
                <a:latin typeface="Calibri" pitchFamily="34" charset="0"/>
              </a:rPr>
              <a:t>not and needs to be considered in </a:t>
            </a:r>
            <a:r>
              <a:rPr lang="en-GB" sz="2000" dirty="0" smtClean="0">
                <a:latin typeface="Calibri" pitchFamily="34" charset="0"/>
              </a:rPr>
              <a:t>Environmental Management</a:t>
            </a:r>
            <a:r>
              <a:rPr lang="en-GB" sz="2000" dirty="0" smtClean="0">
                <a:latin typeface="Calibri" pitchFamily="34" charset="0"/>
              </a:rPr>
              <a:t>. </a:t>
            </a:r>
            <a:endParaRPr lang="en-GB" sz="2000" dirty="0">
              <a:latin typeface="Calibri" pitchFamily="34" charset="0"/>
            </a:endParaRPr>
          </a:p>
          <a:p>
            <a:pPr eaLnBrk="1" hangingPunct="1">
              <a:lnSpc>
                <a:spcPct val="80000"/>
              </a:lnSpc>
              <a:buNone/>
              <a:defRPr/>
            </a:pPr>
            <a:endParaRPr lang="en-GB" sz="2000" dirty="0">
              <a:solidFill>
                <a:srgbClr val="FFFF00"/>
              </a:solidFill>
              <a:latin typeface="Calibri" pitchFamily="34" charset="0"/>
            </a:endParaRPr>
          </a:p>
          <a:p>
            <a:pPr eaLnBrk="1" hangingPunct="1">
              <a:lnSpc>
                <a:spcPct val="80000"/>
              </a:lnSpc>
              <a:defRPr/>
            </a:pPr>
            <a:r>
              <a:rPr lang="en-GB" sz="2000" dirty="0">
                <a:solidFill>
                  <a:schemeClr val="accent2">
                    <a:lumMod val="60000"/>
                    <a:lumOff val="40000"/>
                  </a:schemeClr>
                </a:solidFill>
                <a:latin typeface="Calibri" pitchFamily="34" charset="0"/>
              </a:rPr>
              <a:t>This research project has also shown that the ecological footprint can be used as an indicator for environmental impacts of consumption within the context of small scale </a:t>
            </a:r>
            <a:r>
              <a:rPr lang="en-GB" sz="2000" dirty="0" smtClean="0">
                <a:solidFill>
                  <a:schemeClr val="accent2">
                    <a:lumMod val="60000"/>
                    <a:lumOff val="40000"/>
                  </a:schemeClr>
                </a:solidFill>
                <a:latin typeface="Calibri" pitchFamily="34" charset="0"/>
              </a:rPr>
              <a:t>events. </a:t>
            </a:r>
            <a:endParaRPr lang="en-GB" sz="2000" dirty="0">
              <a:solidFill>
                <a:schemeClr val="accent2">
                  <a:lumMod val="60000"/>
                  <a:lumOff val="40000"/>
                </a:schemeClr>
              </a:solidFill>
              <a:latin typeface="Calibri" pitchFamily="34" charset="0"/>
            </a:endParaRPr>
          </a:p>
          <a:p>
            <a:pPr eaLnBrk="1" hangingPunct="1">
              <a:lnSpc>
                <a:spcPct val="80000"/>
              </a:lnSpc>
              <a:defRPr/>
            </a:pPr>
            <a:endParaRPr lang="en-GB" sz="2000" dirty="0">
              <a:solidFill>
                <a:srgbClr val="FFFF00"/>
              </a:solidFill>
              <a:latin typeface="Calibri" pitchFamily="34" charset="0"/>
            </a:endParaRPr>
          </a:p>
          <a:p>
            <a:pPr eaLnBrk="1" hangingPunct="1">
              <a:lnSpc>
                <a:spcPct val="80000"/>
              </a:lnSpc>
              <a:defRPr/>
            </a:pPr>
            <a:r>
              <a:rPr lang="en-GB" sz="2000" dirty="0">
                <a:latin typeface="Calibri" pitchFamily="34" charset="0"/>
              </a:rPr>
              <a:t>It has shown that it can be used not only to assess consumption at </a:t>
            </a:r>
            <a:r>
              <a:rPr lang="en-GB" sz="2000" dirty="0" smtClean="0">
                <a:latin typeface="Calibri" pitchFamily="34" charset="0"/>
              </a:rPr>
              <a:t> </a:t>
            </a:r>
            <a:r>
              <a:rPr lang="en-GB" sz="2000" dirty="0" smtClean="0">
                <a:latin typeface="Calibri" pitchFamily="34" charset="0"/>
              </a:rPr>
              <a:t>events </a:t>
            </a:r>
            <a:r>
              <a:rPr lang="en-GB" sz="2000" dirty="0">
                <a:latin typeface="Calibri" pitchFamily="34" charset="0"/>
              </a:rPr>
              <a:t>but also to assess other environmental impacts (e.g. waste accumulation). </a:t>
            </a:r>
          </a:p>
        </p:txBody>
      </p:sp>
      <p:pic>
        <p:nvPicPr>
          <p:cNvPr id="28676" name="Picture 12" descr="footprint picture"/>
          <p:cNvPicPr>
            <a:picLocks noChangeAspect="1" noChangeArrowheads="1"/>
          </p:cNvPicPr>
          <p:nvPr/>
        </p:nvPicPr>
        <p:blipFill>
          <a:blip r:embed="rId2" cstate="print"/>
          <a:srcRect/>
          <a:stretch>
            <a:fillRect/>
          </a:stretch>
        </p:blipFill>
        <p:spPr bwMode="auto">
          <a:xfrm>
            <a:off x="7500938" y="214313"/>
            <a:ext cx="1404937" cy="144145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113666"/>
                                        </p:tgtEl>
                                        <p:attrNameLst>
                                          <p:attrName>style.visibility</p:attrName>
                                        </p:attrNameLst>
                                      </p:cBhvr>
                                      <p:to>
                                        <p:strVal val="visible"/>
                                      </p:to>
                                    </p:set>
                                    <p:animEffect transition="in" filter="randombar(horizontal)">
                                      <p:cBhvr>
                                        <p:cTn id="7" dur="600">
                                          <p:stCondLst>
                                            <p:cond delay="0"/>
                                          </p:stCondLst>
                                        </p:cTn>
                                        <p:tgtEl>
                                          <p:spTgt spid="113666"/>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113667">
                                            <p:txEl>
                                              <p:pRg st="0" end="0"/>
                                            </p:txEl>
                                          </p:spTgt>
                                        </p:tgtEl>
                                        <p:attrNameLst>
                                          <p:attrName>style.visibility</p:attrName>
                                        </p:attrNameLst>
                                      </p:cBhvr>
                                      <p:to>
                                        <p:strVal val="visible"/>
                                      </p:to>
                                    </p:set>
                                    <p:animEffect transition="in" filter="randombar(horizontal)">
                                      <p:cBhvr>
                                        <p:cTn id="12" dur="500"/>
                                        <p:tgtEl>
                                          <p:spTgt spid="113667">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113667">
                                            <p:txEl>
                                              <p:pRg st="2" end="2"/>
                                            </p:txEl>
                                          </p:spTgt>
                                        </p:tgtEl>
                                        <p:attrNameLst>
                                          <p:attrName>style.visibility</p:attrName>
                                        </p:attrNameLst>
                                      </p:cBhvr>
                                      <p:to>
                                        <p:strVal val="visible"/>
                                      </p:to>
                                    </p:set>
                                    <p:animEffect transition="in" filter="randombar(horizontal)">
                                      <p:cBhvr>
                                        <p:cTn id="17" dur="500"/>
                                        <p:tgtEl>
                                          <p:spTgt spid="11366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113667">
                                            <p:txEl>
                                              <p:pRg st="4" end="4"/>
                                            </p:txEl>
                                          </p:spTgt>
                                        </p:tgtEl>
                                        <p:attrNameLst>
                                          <p:attrName>style.visibility</p:attrName>
                                        </p:attrNameLst>
                                      </p:cBhvr>
                                      <p:to>
                                        <p:strVal val="visible"/>
                                      </p:to>
                                    </p:set>
                                    <p:animEffect transition="in" filter="randombar(horizontal)">
                                      <p:cBhvr>
                                        <p:cTn id="22" dur="500"/>
                                        <p:tgtEl>
                                          <p:spTgt spid="113667">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113667">
                                            <p:txEl>
                                              <p:pRg st="6" end="6"/>
                                            </p:txEl>
                                          </p:spTgt>
                                        </p:tgtEl>
                                        <p:attrNameLst>
                                          <p:attrName>style.visibility</p:attrName>
                                        </p:attrNameLst>
                                      </p:cBhvr>
                                      <p:to>
                                        <p:strVal val="visible"/>
                                      </p:to>
                                    </p:set>
                                    <p:animEffect transition="in" filter="randombar(horizontal)">
                                      <p:cBhvr>
                                        <p:cTn id="27" dur="500"/>
                                        <p:tgtEl>
                                          <p:spTgt spid="11366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3666" grpId="0"/>
      <p:bldP spid="113667" grpId="0" build="p"/>
    </p:bld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4690" name="Rectangle 2"/>
          <p:cNvSpPr>
            <a:spLocks noGrp="1" noChangeArrowheads="1"/>
          </p:cNvSpPr>
          <p:nvPr>
            <p:ph type="title"/>
          </p:nvPr>
        </p:nvSpPr>
        <p:spPr/>
        <p:txBody>
          <a:bodyPr/>
          <a:lstStyle/>
          <a:p>
            <a:pPr eaLnBrk="1" hangingPunct="1"/>
            <a:r>
              <a:rPr lang="en-GB" sz="2800" smtClean="0">
                <a:effectLst/>
                <a:latin typeface="Calibri" pitchFamily="34" charset="0"/>
              </a:rPr>
              <a:t>Conclusion 2</a:t>
            </a:r>
            <a:endParaRPr lang="en-US" sz="2800" smtClean="0">
              <a:effectLst/>
              <a:latin typeface="Calibri" pitchFamily="34" charset="0"/>
            </a:endParaRPr>
          </a:p>
        </p:txBody>
      </p:sp>
      <p:sp>
        <p:nvSpPr>
          <p:cNvPr id="114691" name="Rectangle 3"/>
          <p:cNvSpPr>
            <a:spLocks noGrp="1" noChangeArrowheads="1"/>
          </p:cNvSpPr>
          <p:nvPr>
            <p:ph idx="1"/>
          </p:nvPr>
        </p:nvSpPr>
        <p:spPr>
          <a:xfrm>
            <a:off x="1071563" y="2000250"/>
            <a:ext cx="7543800" cy="4611688"/>
          </a:xfrm>
        </p:spPr>
        <p:txBody>
          <a:bodyPr/>
          <a:lstStyle/>
          <a:p>
            <a:pPr eaLnBrk="1" hangingPunct="1">
              <a:lnSpc>
                <a:spcPct val="80000"/>
              </a:lnSpc>
              <a:defRPr/>
            </a:pPr>
            <a:r>
              <a:rPr lang="en-GB" sz="2000" dirty="0" smtClean="0">
                <a:solidFill>
                  <a:schemeClr val="accent2">
                    <a:lumMod val="60000"/>
                    <a:lumOff val="40000"/>
                  </a:schemeClr>
                </a:solidFill>
                <a:latin typeface="Calibri" pitchFamily="34" charset="0"/>
              </a:rPr>
              <a:t>It </a:t>
            </a:r>
            <a:r>
              <a:rPr lang="en-GB" sz="2000" dirty="0">
                <a:solidFill>
                  <a:schemeClr val="accent2">
                    <a:lumMod val="60000"/>
                    <a:lumOff val="40000"/>
                  </a:schemeClr>
                </a:solidFill>
                <a:latin typeface="Calibri" pitchFamily="34" charset="0"/>
              </a:rPr>
              <a:t>addressed the issue of small scale </a:t>
            </a:r>
            <a:r>
              <a:rPr lang="en-GB" sz="2000" dirty="0" smtClean="0">
                <a:solidFill>
                  <a:schemeClr val="accent2">
                    <a:lumMod val="60000"/>
                    <a:lumOff val="40000"/>
                  </a:schemeClr>
                </a:solidFill>
                <a:latin typeface="Calibri" pitchFamily="34" charset="0"/>
              </a:rPr>
              <a:t>  </a:t>
            </a:r>
            <a:r>
              <a:rPr lang="en-GB" sz="2000" dirty="0">
                <a:solidFill>
                  <a:schemeClr val="accent2">
                    <a:lumMod val="60000"/>
                    <a:lumOff val="40000"/>
                  </a:schemeClr>
                </a:solidFill>
                <a:latin typeface="Calibri" pitchFamily="34" charset="0"/>
              </a:rPr>
              <a:t>events and their environmental impact that they cause. </a:t>
            </a:r>
          </a:p>
          <a:p>
            <a:pPr eaLnBrk="1" hangingPunct="1">
              <a:lnSpc>
                <a:spcPct val="80000"/>
              </a:lnSpc>
              <a:defRPr/>
            </a:pPr>
            <a:endParaRPr lang="en-GB" sz="2000" dirty="0">
              <a:solidFill>
                <a:srgbClr val="FFFF00"/>
              </a:solidFill>
              <a:latin typeface="Calibri" pitchFamily="34" charset="0"/>
            </a:endParaRPr>
          </a:p>
          <a:p>
            <a:pPr eaLnBrk="1" hangingPunct="1">
              <a:lnSpc>
                <a:spcPct val="80000"/>
              </a:lnSpc>
              <a:defRPr/>
            </a:pPr>
            <a:r>
              <a:rPr lang="en-GB" sz="2000" dirty="0">
                <a:latin typeface="Calibri" pitchFamily="34" charset="0"/>
              </a:rPr>
              <a:t>It has enabled </a:t>
            </a:r>
            <a:r>
              <a:rPr lang="en-GB" sz="2000" dirty="0" smtClean="0">
                <a:latin typeface="Calibri" pitchFamily="34" charset="0"/>
              </a:rPr>
              <a:t>questions </a:t>
            </a:r>
            <a:r>
              <a:rPr lang="en-GB" sz="2000" dirty="0">
                <a:latin typeface="Calibri" pitchFamily="34" charset="0"/>
              </a:rPr>
              <a:t>to be asked as to why mitigation measures along with a greater sense of social responsibility </a:t>
            </a:r>
            <a:r>
              <a:rPr lang="en-GB" sz="2000" dirty="0" smtClean="0">
                <a:latin typeface="Calibri" pitchFamily="34" charset="0"/>
              </a:rPr>
              <a:t>is not occurring.  </a:t>
            </a:r>
            <a:endParaRPr lang="en-GB" sz="2000" dirty="0">
              <a:latin typeface="Calibri" pitchFamily="34" charset="0"/>
            </a:endParaRPr>
          </a:p>
          <a:p>
            <a:pPr eaLnBrk="1" hangingPunct="1">
              <a:lnSpc>
                <a:spcPct val="80000"/>
              </a:lnSpc>
              <a:defRPr/>
            </a:pPr>
            <a:endParaRPr lang="en-GB" sz="2000" dirty="0">
              <a:solidFill>
                <a:srgbClr val="FFFF00"/>
              </a:solidFill>
              <a:latin typeface="Calibri" pitchFamily="34" charset="0"/>
            </a:endParaRPr>
          </a:p>
          <a:p>
            <a:pPr eaLnBrk="1" hangingPunct="1">
              <a:lnSpc>
                <a:spcPct val="80000"/>
              </a:lnSpc>
              <a:defRPr/>
            </a:pPr>
            <a:r>
              <a:rPr lang="en-GB" sz="2000" dirty="0">
                <a:solidFill>
                  <a:schemeClr val="accent2">
                    <a:lumMod val="60000"/>
                    <a:lumOff val="40000"/>
                  </a:schemeClr>
                </a:solidFill>
                <a:latin typeface="Calibri" pitchFamily="34" charset="0"/>
              </a:rPr>
              <a:t>This project addressed the need for more research to be conducted within this field as currently </a:t>
            </a:r>
            <a:r>
              <a:rPr lang="en-GB" sz="2000" dirty="0" smtClean="0">
                <a:solidFill>
                  <a:schemeClr val="accent2">
                    <a:lumMod val="60000"/>
                    <a:lumOff val="40000"/>
                  </a:schemeClr>
                </a:solidFill>
                <a:latin typeface="Calibri" pitchFamily="34" charset="0"/>
              </a:rPr>
              <a:t>there</a:t>
            </a:r>
            <a:r>
              <a:rPr lang="en-GB" sz="2000" dirty="0">
                <a:solidFill>
                  <a:schemeClr val="accent2">
                    <a:lumMod val="60000"/>
                    <a:lumOff val="40000"/>
                  </a:schemeClr>
                </a:solidFill>
                <a:latin typeface="Calibri" pitchFamily="34" charset="0"/>
              </a:rPr>
              <a:t> </a:t>
            </a:r>
            <a:r>
              <a:rPr lang="en-GB" sz="2000" dirty="0" smtClean="0">
                <a:solidFill>
                  <a:schemeClr val="accent2">
                    <a:lumMod val="60000"/>
                    <a:lumOff val="40000"/>
                  </a:schemeClr>
                </a:solidFill>
                <a:latin typeface="Calibri" pitchFamily="34" charset="0"/>
              </a:rPr>
              <a:t>is </a:t>
            </a:r>
            <a:r>
              <a:rPr lang="en-GB" sz="2000" dirty="0">
                <a:solidFill>
                  <a:schemeClr val="accent2">
                    <a:lumMod val="60000"/>
                    <a:lumOff val="40000"/>
                  </a:schemeClr>
                </a:solidFill>
                <a:latin typeface="Calibri" pitchFamily="34" charset="0"/>
              </a:rPr>
              <a:t>a considerable lack of studies </a:t>
            </a:r>
            <a:r>
              <a:rPr lang="en-GB" sz="2000" dirty="0" smtClean="0">
                <a:solidFill>
                  <a:schemeClr val="accent2">
                    <a:lumMod val="60000"/>
                    <a:lumOff val="40000"/>
                  </a:schemeClr>
                </a:solidFill>
                <a:latin typeface="Calibri" pitchFamily="34" charset="0"/>
              </a:rPr>
              <a:t>being </a:t>
            </a:r>
            <a:r>
              <a:rPr lang="en-GB" sz="2000" dirty="0">
                <a:solidFill>
                  <a:schemeClr val="accent2">
                    <a:lumMod val="60000"/>
                    <a:lumOff val="40000"/>
                  </a:schemeClr>
                </a:solidFill>
                <a:latin typeface="Calibri" pitchFamily="34" charset="0"/>
              </a:rPr>
              <a:t>undertaken that evaluate the impact caused by small scale </a:t>
            </a:r>
            <a:r>
              <a:rPr lang="en-GB" sz="2000" dirty="0" smtClean="0">
                <a:solidFill>
                  <a:schemeClr val="accent2">
                    <a:lumMod val="60000"/>
                    <a:lumOff val="40000"/>
                  </a:schemeClr>
                </a:solidFill>
                <a:latin typeface="Calibri" pitchFamily="34" charset="0"/>
              </a:rPr>
              <a:t>  </a:t>
            </a:r>
            <a:r>
              <a:rPr lang="en-GB" sz="2000" dirty="0" smtClean="0">
                <a:solidFill>
                  <a:schemeClr val="accent2">
                    <a:lumMod val="60000"/>
                    <a:lumOff val="40000"/>
                  </a:schemeClr>
                </a:solidFill>
                <a:latin typeface="Calibri" pitchFamily="34" charset="0"/>
              </a:rPr>
              <a:t>events.  </a:t>
            </a:r>
            <a:endParaRPr lang="en-GB" sz="2000" dirty="0">
              <a:solidFill>
                <a:schemeClr val="accent2">
                  <a:lumMod val="60000"/>
                  <a:lumOff val="40000"/>
                </a:schemeClr>
              </a:solidFill>
              <a:latin typeface="Calibri" pitchFamily="34" charset="0"/>
            </a:endParaRPr>
          </a:p>
          <a:p>
            <a:pPr eaLnBrk="1" hangingPunct="1">
              <a:lnSpc>
                <a:spcPct val="80000"/>
              </a:lnSpc>
              <a:buNone/>
              <a:defRPr/>
            </a:pPr>
            <a:endParaRPr lang="en-GB" sz="2000" dirty="0">
              <a:solidFill>
                <a:srgbClr val="FFFF00"/>
              </a:solidFill>
              <a:latin typeface="Calibri" pitchFamily="34" charset="0"/>
            </a:endParaRPr>
          </a:p>
          <a:p>
            <a:pPr eaLnBrk="1" hangingPunct="1">
              <a:lnSpc>
                <a:spcPct val="80000"/>
              </a:lnSpc>
              <a:defRPr/>
            </a:pPr>
            <a:r>
              <a:rPr lang="en-GB" sz="2000" dirty="0">
                <a:latin typeface="Calibri" pitchFamily="34" charset="0"/>
              </a:rPr>
              <a:t>If more research was undertaken, a greater understanding of the impacts caused would be gained, in turn enabling </a:t>
            </a:r>
            <a:r>
              <a:rPr lang="en-GB" sz="2000" dirty="0" smtClean="0">
                <a:latin typeface="Calibri" pitchFamily="34" charset="0"/>
              </a:rPr>
              <a:t> </a:t>
            </a:r>
            <a:r>
              <a:rPr lang="en-GB" sz="2000" dirty="0" smtClean="0">
                <a:latin typeface="Calibri" pitchFamily="34" charset="0"/>
              </a:rPr>
              <a:t>managers </a:t>
            </a:r>
            <a:r>
              <a:rPr lang="en-GB" sz="2000" dirty="0">
                <a:latin typeface="Calibri" pitchFamily="34" charset="0"/>
              </a:rPr>
              <a:t>to </a:t>
            </a:r>
            <a:r>
              <a:rPr lang="en-GB" sz="2000" dirty="0" smtClean="0">
                <a:latin typeface="Calibri" pitchFamily="34" charset="0"/>
              </a:rPr>
              <a:t>run </a:t>
            </a:r>
            <a:r>
              <a:rPr lang="en-GB" sz="2000" dirty="0">
                <a:latin typeface="Calibri" pitchFamily="34" charset="0"/>
              </a:rPr>
              <a:t>more </a:t>
            </a:r>
            <a:r>
              <a:rPr lang="en-GB" sz="2000" dirty="0" smtClean="0">
                <a:latin typeface="Calibri" pitchFamily="34" charset="0"/>
              </a:rPr>
              <a:t>sustainable events. </a:t>
            </a:r>
            <a:endParaRPr lang="en-GB" sz="2000" dirty="0">
              <a:latin typeface="Calibri" pitchFamily="34" charset="0"/>
            </a:endParaRPr>
          </a:p>
        </p:txBody>
      </p:sp>
      <p:pic>
        <p:nvPicPr>
          <p:cNvPr id="29700" name="Picture 12" descr="footprint picture"/>
          <p:cNvPicPr>
            <a:picLocks noChangeAspect="1" noChangeArrowheads="1"/>
          </p:cNvPicPr>
          <p:nvPr/>
        </p:nvPicPr>
        <p:blipFill>
          <a:blip r:embed="rId2" cstate="print"/>
          <a:srcRect/>
          <a:stretch>
            <a:fillRect/>
          </a:stretch>
        </p:blipFill>
        <p:spPr bwMode="auto">
          <a:xfrm>
            <a:off x="7500938" y="214313"/>
            <a:ext cx="1404937" cy="144145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114690"/>
                                        </p:tgtEl>
                                        <p:attrNameLst>
                                          <p:attrName>style.visibility</p:attrName>
                                        </p:attrNameLst>
                                      </p:cBhvr>
                                      <p:to>
                                        <p:strVal val="visible"/>
                                      </p:to>
                                    </p:set>
                                    <p:animEffect transition="in" filter="randombar(horizontal)">
                                      <p:cBhvr>
                                        <p:cTn id="7" dur="600">
                                          <p:stCondLst>
                                            <p:cond delay="0"/>
                                          </p:stCondLst>
                                        </p:cTn>
                                        <p:tgtEl>
                                          <p:spTgt spid="114690"/>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114691">
                                            <p:txEl>
                                              <p:pRg st="0" end="0"/>
                                            </p:txEl>
                                          </p:spTgt>
                                        </p:tgtEl>
                                        <p:attrNameLst>
                                          <p:attrName>style.visibility</p:attrName>
                                        </p:attrNameLst>
                                      </p:cBhvr>
                                      <p:to>
                                        <p:strVal val="visible"/>
                                      </p:to>
                                    </p:set>
                                    <p:animEffect transition="in" filter="randombar(horizontal)">
                                      <p:cBhvr>
                                        <p:cTn id="12" dur="500"/>
                                        <p:tgtEl>
                                          <p:spTgt spid="114691">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114691">
                                            <p:txEl>
                                              <p:pRg st="2" end="2"/>
                                            </p:txEl>
                                          </p:spTgt>
                                        </p:tgtEl>
                                        <p:attrNameLst>
                                          <p:attrName>style.visibility</p:attrName>
                                        </p:attrNameLst>
                                      </p:cBhvr>
                                      <p:to>
                                        <p:strVal val="visible"/>
                                      </p:to>
                                    </p:set>
                                    <p:animEffect transition="in" filter="randombar(horizontal)">
                                      <p:cBhvr>
                                        <p:cTn id="17" dur="500"/>
                                        <p:tgtEl>
                                          <p:spTgt spid="11469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114691">
                                            <p:txEl>
                                              <p:pRg st="4" end="4"/>
                                            </p:txEl>
                                          </p:spTgt>
                                        </p:tgtEl>
                                        <p:attrNameLst>
                                          <p:attrName>style.visibility</p:attrName>
                                        </p:attrNameLst>
                                      </p:cBhvr>
                                      <p:to>
                                        <p:strVal val="visible"/>
                                      </p:to>
                                    </p:set>
                                    <p:animEffect transition="in" filter="randombar(horizontal)">
                                      <p:cBhvr>
                                        <p:cTn id="22" dur="500"/>
                                        <p:tgtEl>
                                          <p:spTgt spid="114691">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114691">
                                            <p:txEl>
                                              <p:pRg st="6" end="6"/>
                                            </p:txEl>
                                          </p:spTgt>
                                        </p:tgtEl>
                                        <p:attrNameLst>
                                          <p:attrName>style.visibility</p:attrName>
                                        </p:attrNameLst>
                                      </p:cBhvr>
                                      <p:to>
                                        <p:strVal val="visible"/>
                                      </p:to>
                                    </p:set>
                                    <p:animEffect transition="in" filter="randombar(horizontal)">
                                      <p:cBhvr>
                                        <p:cTn id="27" dur="500"/>
                                        <p:tgtEl>
                                          <p:spTgt spid="114691">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4690" grpId="0"/>
      <p:bldP spid="114691" grpId="0" build="p"/>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8002" name="Rectangle 2"/>
          <p:cNvSpPr>
            <a:spLocks noGrp="1" noChangeArrowheads="1"/>
          </p:cNvSpPr>
          <p:nvPr>
            <p:ph type="title"/>
          </p:nvPr>
        </p:nvSpPr>
        <p:spPr/>
        <p:txBody>
          <a:bodyPr/>
          <a:lstStyle/>
          <a:p>
            <a:pPr eaLnBrk="1" hangingPunct="1"/>
            <a:r>
              <a:rPr lang="en-GB" sz="2800" smtClean="0">
                <a:effectLst/>
                <a:latin typeface="Calibri" pitchFamily="34" charset="0"/>
              </a:rPr>
              <a:t>Conclusion 3</a:t>
            </a:r>
            <a:endParaRPr lang="en-US" sz="2800" smtClean="0">
              <a:effectLst/>
              <a:latin typeface="Calibri" pitchFamily="34" charset="0"/>
            </a:endParaRPr>
          </a:p>
        </p:txBody>
      </p:sp>
      <p:sp>
        <p:nvSpPr>
          <p:cNvPr id="128003" name="Rectangle 3"/>
          <p:cNvSpPr>
            <a:spLocks noGrp="1" noChangeArrowheads="1"/>
          </p:cNvSpPr>
          <p:nvPr>
            <p:ph idx="1"/>
          </p:nvPr>
        </p:nvSpPr>
        <p:spPr>
          <a:xfrm>
            <a:off x="1071563" y="1962150"/>
            <a:ext cx="7543800" cy="4895850"/>
          </a:xfrm>
        </p:spPr>
        <p:txBody>
          <a:bodyPr/>
          <a:lstStyle/>
          <a:p>
            <a:pPr eaLnBrk="1" hangingPunct="1">
              <a:lnSpc>
                <a:spcPct val="90000"/>
              </a:lnSpc>
              <a:defRPr/>
            </a:pPr>
            <a:r>
              <a:rPr lang="en-GB" sz="2000" dirty="0">
                <a:solidFill>
                  <a:schemeClr val="accent2">
                    <a:lumMod val="60000"/>
                    <a:lumOff val="40000"/>
                  </a:schemeClr>
                </a:solidFill>
                <a:latin typeface="Calibri" pitchFamily="34" charset="0"/>
              </a:rPr>
              <a:t>Checklist needs to be </a:t>
            </a:r>
            <a:r>
              <a:rPr lang="en-GB" sz="2000" dirty="0" smtClean="0">
                <a:solidFill>
                  <a:schemeClr val="accent2">
                    <a:lumMod val="60000"/>
                    <a:lumOff val="40000"/>
                  </a:schemeClr>
                </a:solidFill>
                <a:latin typeface="Calibri" pitchFamily="34" charset="0"/>
              </a:rPr>
              <a:t>refined, </a:t>
            </a:r>
            <a:r>
              <a:rPr lang="en-GB" sz="2000" dirty="0">
                <a:solidFill>
                  <a:schemeClr val="accent2">
                    <a:lumMod val="60000"/>
                    <a:lumOff val="40000"/>
                  </a:schemeClr>
                </a:solidFill>
                <a:latin typeface="Calibri" pitchFamily="34" charset="0"/>
              </a:rPr>
              <a:t>as more research is undertaken.</a:t>
            </a:r>
          </a:p>
          <a:p>
            <a:pPr eaLnBrk="1" hangingPunct="1">
              <a:lnSpc>
                <a:spcPct val="90000"/>
              </a:lnSpc>
              <a:defRPr/>
            </a:pPr>
            <a:endParaRPr lang="en-GB" sz="2000" dirty="0">
              <a:solidFill>
                <a:srgbClr val="FFFF00"/>
              </a:solidFill>
              <a:latin typeface="Calibri" pitchFamily="34" charset="0"/>
            </a:endParaRPr>
          </a:p>
          <a:p>
            <a:pPr eaLnBrk="1" hangingPunct="1">
              <a:lnSpc>
                <a:spcPct val="90000"/>
              </a:lnSpc>
              <a:defRPr/>
            </a:pPr>
            <a:r>
              <a:rPr lang="en-GB" sz="2000" dirty="0" smtClean="0">
                <a:latin typeface="Calibri" pitchFamily="34" charset="0"/>
              </a:rPr>
              <a:t>M</a:t>
            </a:r>
            <a:r>
              <a:rPr lang="en-GB" sz="2000" dirty="0" smtClean="0">
                <a:latin typeface="Calibri" pitchFamily="34" charset="0"/>
              </a:rPr>
              <a:t>anagers </a:t>
            </a:r>
            <a:r>
              <a:rPr lang="en-GB" sz="2000" dirty="0" smtClean="0">
                <a:latin typeface="Calibri" pitchFamily="34" charset="0"/>
              </a:rPr>
              <a:t>need </a:t>
            </a:r>
            <a:r>
              <a:rPr lang="en-GB" sz="2000" dirty="0">
                <a:latin typeface="Calibri" pitchFamily="34" charset="0"/>
              </a:rPr>
              <a:t>to </a:t>
            </a:r>
            <a:r>
              <a:rPr lang="en-GB" sz="2000" dirty="0" smtClean="0">
                <a:latin typeface="Calibri" pitchFamily="34" charset="0"/>
              </a:rPr>
              <a:t>consider such a </a:t>
            </a:r>
            <a:r>
              <a:rPr lang="en-GB" sz="2000" dirty="0">
                <a:latin typeface="Calibri" pitchFamily="34" charset="0"/>
              </a:rPr>
              <a:t>checklist to help reduce impacts caused </a:t>
            </a:r>
            <a:r>
              <a:rPr lang="en-GB" sz="2000" dirty="0" smtClean="0">
                <a:latin typeface="Calibri" pitchFamily="34" charset="0"/>
              </a:rPr>
              <a:t>by micro </a:t>
            </a:r>
            <a:r>
              <a:rPr lang="en-GB" sz="2000" dirty="0">
                <a:latin typeface="Calibri" pitchFamily="34" charset="0"/>
              </a:rPr>
              <a:t>events.</a:t>
            </a:r>
          </a:p>
          <a:p>
            <a:pPr eaLnBrk="1" hangingPunct="1">
              <a:lnSpc>
                <a:spcPct val="90000"/>
              </a:lnSpc>
              <a:defRPr/>
            </a:pPr>
            <a:endParaRPr lang="en-GB" sz="2000" dirty="0">
              <a:solidFill>
                <a:srgbClr val="FFFF00"/>
              </a:solidFill>
              <a:latin typeface="Calibri" pitchFamily="34" charset="0"/>
            </a:endParaRPr>
          </a:p>
          <a:p>
            <a:pPr eaLnBrk="1" hangingPunct="1">
              <a:lnSpc>
                <a:spcPct val="90000"/>
              </a:lnSpc>
              <a:defRPr/>
            </a:pPr>
            <a:r>
              <a:rPr lang="en-GB" sz="2000" dirty="0">
                <a:solidFill>
                  <a:schemeClr val="accent2">
                    <a:lumMod val="60000"/>
                    <a:lumOff val="40000"/>
                  </a:schemeClr>
                </a:solidFill>
                <a:latin typeface="Calibri" pitchFamily="34" charset="0"/>
              </a:rPr>
              <a:t>As more research is undertaken </a:t>
            </a:r>
            <a:r>
              <a:rPr lang="en-GB" sz="2000" dirty="0" smtClean="0">
                <a:solidFill>
                  <a:schemeClr val="accent2">
                    <a:lumMod val="60000"/>
                    <a:lumOff val="40000"/>
                  </a:schemeClr>
                </a:solidFill>
                <a:latin typeface="Calibri" pitchFamily="34" charset="0"/>
              </a:rPr>
              <a:t>the checklist </a:t>
            </a:r>
            <a:r>
              <a:rPr lang="en-GB" sz="2000" dirty="0">
                <a:solidFill>
                  <a:schemeClr val="accent2">
                    <a:lumMod val="60000"/>
                    <a:lumOff val="40000"/>
                  </a:schemeClr>
                </a:solidFill>
                <a:latin typeface="Calibri" pitchFamily="34" charset="0"/>
              </a:rPr>
              <a:t>must develop into a </a:t>
            </a:r>
            <a:r>
              <a:rPr lang="en-GB" sz="2000" dirty="0" smtClean="0">
                <a:solidFill>
                  <a:schemeClr val="accent2">
                    <a:lumMod val="60000"/>
                    <a:lumOff val="40000"/>
                  </a:schemeClr>
                </a:solidFill>
                <a:latin typeface="Calibri" pitchFamily="34" charset="0"/>
              </a:rPr>
              <a:t>model</a:t>
            </a:r>
          </a:p>
          <a:p>
            <a:pPr eaLnBrk="1" hangingPunct="1">
              <a:lnSpc>
                <a:spcPct val="90000"/>
              </a:lnSpc>
              <a:defRPr/>
            </a:pPr>
            <a:endParaRPr lang="en-GB" sz="2000" dirty="0" smtClean="0">
              <a:solidFill>
                <a:srgbClr val="FFFF00"/>
              </a:solidFill>
              <a:latin typeface="Calibri" pitchFamily="34" charset="0"/>
            </a:endParaRPr>
          </a:p>
          <a:p>
            <a:pPr eaLnBrk="1" hangingPunct="1">
              <a:lnSpc>
                <a:spcPct val="90000"/>
              </a:lnSpc>
              <a:defRPr/>
            </a:pPr>
            <a:r>
              <a:rPr lang="en-GB" sz="2000" dirty="0" smtClean="0">
                <a:latin typeface="Calibri" pitchFamily="34" charset="0"/>
              </a:rPr>
              <a:t>Future work needs to test empirical mechanism for measuring sustainability </a:t>
            </a:r>
            <a:r>
              <a:rPr lang="en-GB" sz="2000" dirty="0" smtClean="0">
                <a:latin typeface="Calibri" pitchFamily="34" charset="0"/>
              </a:rPr>
              <a:t>in </a:t>
            </a:r>
            <a:r>
              <a:rPr lang="en-GB" sz="2000" dirty="0" smtClean="0">
                <a:latin typeface="Calibri" pitchFamily="34" charset="0"/>
              </a:rPr>
              <a:t>management and highlight the social responsibility of organising micro-scale events </a:t>
            </a:r>
            <a:r>
              <a:rPr lang="en-GB" sz="2000" dirty="0" smtClean="0">
                <a:latin typeface="Calibri" pitchFamily="34" charset="0"/>
              </a:rPr>
              <a:t>in </a:t>
            </a:r>
            <a:r>
              <a:rPr lang="en-GB" sz="2000" dirty="0" smtClean="0">
                <a:latin typeface="Calibri" pitchFamily="34" charset="0"/>
              </a:rPr>
              <a:t>communities.</a:t>
            </a:r>
            <a:endParaRPr lang="en-GB" sz="2000" dirty="0">
              <a:latin typeface="Calibri" pitchFamily="34" charset="0"/>
            </a:endParaRPr>
          </a:p>
          <a:p>
            <a:pPr eaLnBrk="1" hangingPunct="1">
              <a:lnSpc>
                <a:spcPct val="90000"/>
              </a:lnSpc>
              <a:defRPr/>
            </a:pPr>
            <a:endParaRPr lang="en-GB" sz="2000" dirty="0">
              <a:latin typeface="Calibri" pitchFamily="34" charset="0"/>
            </a:endParaRPr>
          </a:p>
          <a:p>
            <a:pPr eaLnBrk="1" hangingPunct="1">
              <a:lnSpc>
                <a:spcPct val="90000"/>
              </a:lnSpc>
              <a:defRPr/>
            </a:pPr>
            <a:endParaRPr lang="en-GB" sz="2000" dirty="0">
              <a:latin typeface="Calibri" pitchFamily="34" charset="0"/>
            </a:endParaRPr>
          </a:p>
          <a:p>
            <a:pPr eaLnBrk="1" hangingPunct="1">
              <a:lnSpc>
                <a:spcPct val="90000"/>
              </a:lnSpc>
              <a:defRPr/>
            </a:pPr>
            <a:endParaRPr lang="en-GB" sz="2400" dirty="0">
              <a:latin typeface="Calibri" pitchFamily="34" charset="0"/>
            </a:endParaRPr>
          </a:p>
        </p:txBody>
      </p:sp>
      <p:pic>
        <p:nvPicPr>
          <p:cNvPr id="30724" name="Picture 12" descr="footprint picture"/>
          <p:cNvPicPr>
            <a:picLocks noChangeAspect="1" noChangeArrowheads="1"/>
          </p:cNvPicPr>
          <p:nvPr/>
        </p:nvPicPr>
        <p:blipFill>
          <a:blip r:embed="rId3" cstate="print"/>
          <a:srcRect/>
          <a:stretch>
            <a:fillRect/>
          </a:stretch>
        </p:blipFill>
        <p:spPr bwMode="auto">
          <a:xfrm>
            <a:off x="7500938" y="214313"/>
            <a:ext cx="1404937" cy="144145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128002"/>
                                        </p:tgtEl>
                                        <p:attrNameLst>
                                          <p:attrName>style.visibility</p:attrName>
                                        </p:attrNameLst>
                                      </p:cBhvr>
                                      <p:to>
                                        <p:strVal val="visible"/>
                                      </p:to>
                                    </p:set>
                                    <p:animEffect transition="in" filter="randombar(horizontal)">
                                      <p:cBhvr>
                                        <p:cTn id="7" dur="600">
                                          <p:stCondLst>
                                            <p:cond delay="0"/>
                                          </p:stCondLst>
                                        </p:cTn>
                                        <p:tgtEl>
                                          <p:spTgt spid="128002"/>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128003">
                                            <p:txEl>
                                              <p:pRg st="0" end="0"/>
                                            </p:txEl>
                                          </p:spTgt>
                                        </p:tgtEl>
                                        <p:attrNameLst>
                                          <p:attrName>style.visibility</p:attrName>
                                        </p:attrNameLst>
                                      </p:cBhvr>
                                      <p:to>
                                        <p:strVal val="visible"/>
                                      </p:to>
                                    </p:set>
                                    <p:animEffect transition="in" filter="randombar(horizontal)">
                                      <p:cBhvr>
                                        <p:cTn id="12" dur="500"/>
                                        <p:tgtEl>
                                          <p:spTgt spid="12800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128003">
                                            <p:txEl>
                                              <p:pRg st="2" end="2"/>
                                            </p:txEl>
                                          </p:spTgt>
                                        </p:tgtEl>
                                        <p:attrNameLst>
                                          <p:attrName>style.visibility</p:attrName>
                                        </p:attrNameLst>
                                      </p:cBhvr>
                                      <p:to>
                                        <p:strVal val="visible"/>
                                      </p:to>
                                    </p:set>
                                    <p:animEffect transition="in" filter="randombar(horizontal)">
                                      <p:cBhvr>
                                        <p:cTn id="17" dur="500"/>
                                        <p:tgtEl>
                                          <p:spTgt spid="12800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128003">
                                            <p:txEl>
                                              <p:pRg st="4" end="4"/>
                                            </p:txEl>
                                          </p:spTgt>
                                        </p:tgtEl>
                                        <p:attrNameLst>
                                          <p:attrName>style.visibility</p:attrName>
                                        </p:attrNameLst>
                                      </p:cBhvr>
                                      <p:to>
                                        <p:strVal val="visible"/>
                                      </p:to>
                                    </p:set>
                                    <p:animEffect transition="in" filter="randombar(horizontal)">
                                      <p:cBhvr>
                                        <p:cTn id="22" dur="500"/>
                                        <p:tgtEl>
                                          <p:spTgt spid="12800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128003">
                                            <p:txEl>
                                              <p:pRg st="6" end="6"/>
                                            </p:txEl>
                                          </p:spTgt>
                                        </p:tgtEl>
                                        <p:attrNameLst>
                                          <p:attrName>style.visibility</p:attrName>
                                        </p:attrNameLst>
                                      </p:cBhvr>
                                      <p:to>
                                        <p:strVal val="visible"/>
                                      </p:to>
                                    </p:set>
                                    <p:animEffect transition="in" filter="randombar(horizontal)">
                                      <p:cBhvr>
                                        <p:cTn id="27" dur="500"/>
                                        <p:tgtEl>
                                          <p:spTgt spid="12800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8002" grpId="0"/>
      <p:bldP spid="12800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2" descr="C:\Documents and Settings\Miss V Morris\Desktop\Coastal images\Brighton 1936.jpg"/>
          <p:cNvPicPr>
            <a:picLocks noChangeAspect="1" noChangeArrowheads="1"/>
          </p:cNvPicPr>
          <p:nvPr/>
        </p:nvPicPr>
        <p:blipFill>
          <a:blip r:embed="rId2" cstate="print"/>
          <a:srcRect/>
          <a:stretch>
            <a:fillRect/>
          </a:stretch>
        </p:blipFill>
        <p:spPr bwMode="auto">
          <a:xfrm>
            <a:off x="0" y="-7938"/>
            <a:ext cx="9144000" cy="6865938"/>
          </a:xfrm>
          <a:prstGeom prst="rect">
            <a:avLst/>
          </a:prstGeom>
          <a:noFill/>
          <a:ln w="9525">
            <a:noFill/>
            <a:miter lim="800000"/>
            <a:headEnd/>
            <a:tailEnd/>
          </a:ln>
        </p:spPr>
      </p:pic>
      <p:sp>
        <p:nvSpPr>
          <p:cNvPr id="4" name="TextBox 3"/>
          <p:cNvSpPr txBox="1"/>
          <p:nvPr/>
        </p:nvSpPr>
        <p:spPr>
          <a:xfrm>
            <a:off x="0" y="0"/>
            <a:ext cx="8572500" cy="1384995"/>
          </a:xfrm>
          <a:prstGeom prst="rect">
            <a:avLst/>
          </a:prstGeom>
          <a:noFill/>
        </p:spPr>
        <p:txBody>
          <a:bodyPr>
            <a:spAutoFit/>
          </a:bodyPr>
          <a:lstStyle/>
          <a:p>
            <a:pPr>
              <a:defRPr/>
            </a:pPr>
            <a:r>
              <a:rPr lang="en-GB" sz="2800" dirty="0">
                <a:solidFill>
                  <a:schemeClr val="tx2">
                    <a:lumMod val="10000"/>
                  </a:schemeClr>
                </a:solidFill>
              </a:rPr>
              <a:t>‘We shall not cease from exploration.  And the end of all our exploring will be to arrive where we started and know the </a:t>
            </a:r>
            <a:r>
              <a:rPr lang="en-GB" sz="2800" dirty="0" smtClean="0">
                <a:solidFill>
                  <a:schemeClr val="tx2">
                    <a:lumMod val="10000"/>
                  </a:schemeClr>
                </a:solidFill>
              </a:rPr>
              <a:t>place</a:t>
            </a:r>
            <a:r>
              <a:rPr lang="en-GB" sz="2800" dirty="0" smtClean="0">
                <a:solidFill>
                  <a:srgbClr val="FF0000"/>
                </a:solidFill>
              </a:rPr>
              <a:t> </a:t>
            </a:r>
            <a:r>
              <a:rPr lang="en-GB" sz="2800" dirty="0">
                <a:solidFill>
                  <a:schemeClr val="tx2">
                    <a:lumMod val="10000"/>
                  </a:schemeClr>
                </a:solidFill>
              </a:rPr>
              <a:t>for the first time’ (T.S.Elliot)</a:t>
            </a:r>
            <a:endParaRPr lang="en-US" sz="2800" dirty="0">
              <a:solidFill>
                <a:schemeClr val="tx2">
                  <a:lumMod val="10000"/>
                </a:schemeClr>
              </a:solidFill>
            </a:endParaRPr>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2"/>
          <p:cNvSpPr>
            <a:spLocks noGrp="1" noChangeArrowheads="1"/>
          </p:cNvSpPr>
          <p:nvPr>
            <p:ph type="title"/>
          </p:nvPr>
        </p:nvSpPr>
        <p:spPr>
          <a:xfrm>
            <a:off x="428596" y="357166"/>
            <a:ext cx="8229600" cy="1143000"/>
          </a:xfrm>
        </p:spPr>
        <p:txBody>
          <a:bodyPr/>
          <a:lstStyle/>
          <a:p>
            <a:pPr eaLnBrk="1" hangingPunct="1">
              <a:defRPr/>
            </a:pPr>
            <a:r>
              <a:rPr lang="en-GB" sz="2400" i="1" u="sng" dirty="0">
                <a:latin typeface="Calibri" pitchFamily="34" charset="0"/>
              </a:rPr>
              <a:t>References</a:t>
            </a:r>
          </a:p>
        </p:txBody>
      </p:sp>
      <p:sp>
        <p:nvSpPr>
          <p:cNvPr id="129027" name="Rectangle 3"/>
          <p:cNvSpPr>
            <a:spLocks noGrp="1" noChangeArrowheads="1"/>
          </p:cNvSpPr>
          <p:nvPr>
            <p:ph idx="1"/>
          </p:nvPr>
        </p:nvSpPr>
        <p:spPr>
          <a:xfrm>
            <a:off x="1066800" y="1557338"/>
            <a:ext cx="7543800" cy="5300662"/>
          </a:xfrm>
        </p:spPr>
        <p:txBody>
          <a:bodyPr/>
          <a:lstStyle/>
          <a:p>
            <a:pPr eaLnBrk="1" hangingPunct="1">
              <a:lnSpc>
                <a:spcPct val="80000"/>
              </a:lnSpc>
              <a:defRPr/>
            </a:pPr>
            <a:r>
              <a:rPr lang="en-GB" sz="1800" dirty="0">
                <a:latin typeface="Calibri" pitchFamily="34" charset="0"/>
              </a:rPr>
              <a:t>Birch, R., (2007). From Masterplans to Local Strategies – High and Low level Applications of the Ecological Footprint. </a:t>
            </a:r>
            <a:r>
              <a:rPr lang="en-GB" sz="1800" i="1" dirty="0">
                <a:latin typeface="Calibri" pitchFamily="34" charset="0"/>
              </a:rPr>
              <a:t>International Ecological Footprint Conference</a:t>
            </a:r>
            <a:r>
              <a:rPr lang="en-GB" sz="1800" dirty="0">
                <a:latin typeface="Calibri" pitchFamily="34" charset="0"/>
              </a:rPr>
              <a:t> (Cardiff, Wales), Paper A0001–102, p: 1.</a:t>
            </a:r>
          </a:p>
          <a:p>
            <a:pPr eaLnBrk="1" hangingPunct="1">
              <a:lnSpc>
                <a:spcPct val="80000"/>
              </a:lnSpc>
              <a:defRPr/>
            </a:pPr>
            <a:endParaRPr lang="en-GB" sz="1800" dirty="0">
              <a:latin typeface="Calibri" pitchFamily="34" charset="0"/>
            </a:endParaRPr>
          </a:p>
          <a:p>
            <a:pPr eaLnBrk="1" hangingPunct="1">
              <a:lnSpc>
                <a:spcPct val="80000"/>
              </a:lnSpc>
              <a:defRPr/>
            </a:pPr>
            <a:r>
              <a:rPr lang="en-GB" sz="1800" dirty="0">
                <a:latin typeface="Calibri" pitchFamily="34" charset="0"/>
              </a:rPr>
              <a:t>Ross, A., (2006). </a:t>
            </a:r>
            <a:r>
              <a:rPr lang="en-GB" sz="1800" i="1" dirty="0">
                <a:latin typeface="Calibri" pitchFamily="34" charset="0"/>
              </a:rPr>
              <a:t>Ecological footprint: the journey so far. Lesson sharing and case studies of local authorities in the UK </a:t>
            </a:r>
            <a:r>
              <a:rPr lang="en-GB" sz="1800" dirty="0">
                <a:latin typeface="Calibri" pitchFamily="34" charset="0"/>
              </a:rPr>
              <a:t>WWF- UK, Surrey.</a:t>
            </a:r>
          </a:p>
          <a:p>
            <a:pPr eaLnBrk="1" hangingPunct="1">
              <a:lnSpc>
                <a:spcPct val="80000"/>
              </a:lnSpc>
              <a:defRPr/>
            </a:pPr>
            <a:endParaRPr lang="en-GB" sz="1800" dirty="0">
              <a:latin typeface="Calibri" pitchFamily="34" charset="0"/>
            </a:endParaRPr>
          </a:p>
          <a:p>
            <a:pPr eaLnBrk="1" hangingPunct="1">
              <a:lnSpc>
                <a:spcPct val="80000"/>
              </a:lnSpc>
              <a:defRPr/>
            </a:pPr>
            <a:r>
              <a:rPr lang="en-GB" sz="1800" dirty="0">
                <a:latin typeface="Calibri" pitchFamily="34" charset="0"/>
              </a:rPr>
              <a:t>Chambers, N., Simmons, C. and Wackernagel, M., (2000). </a:t>
            </a:r>
            <a:r>
              <a:rPr lang="en-GB" sz="1800" i="1" dirty="0">
                <a:latin typeface="Calibri" pitchFamily="34" charset="0"/>
              </a:rPr>
              <a:t>Sharing Natures Interest; Ecological Footprints as an indicator of sustainability.</a:t>
            </a:r>
            <a:r>
              <a:rPr lang="en-GB" sz="1800" dirty="0">
                <a:latin typeface="Calibri" pitchFamily="34" charset="0"/>
              </a:rPr>
              <a:t> UK, Earthscan, p: 1.</a:t>
            </a:r>
          </a:p>
          <a:p>
            <a:pPr eaLnBrk="1" hangingPunct="1">
              <a:lnSpc>
                <a:spcPct val="80000"/>
              </a:lnSpc>
              <a:defRPr/>
            </a:pPr>
            <a:endParaRPr lang="en-GB" sz="1800" dirty="0">
              <a:latin typeface="Calibri" pitchFamily="34" charset="0"/>
            </a:endParaRPr>
          </a:p>
          <a:p>
            <a:pPr eaLnBrk="1" hangingPunct="1">
              <a:lnSpc>
                <a:spcPct val="80000"/>
              </a:lnSpc>
              <a:defRPr/>
            </a:pPr>
            <a:r>
              <a:rPr lang="en-GB" sz="1800" dirty="0">
                <a:latin typeface="Calibri" pitchFamily="34" charset="0"/>
              </a:rPr>
              <a:t>York, R., Rose, E. A. and Dietz., (2003). Footprints on the Earth: The Environmental Consequences of Modernity. </a:t>
            </a:r>
            <a:r>
              <a:rPr lang="en-GB" sz="1800" i="1" dirty="0">
                <a:latin typeface="Calibri" pitchFamily="34" charset="0"/>
              </a:rPr>
              <a:t>American Sociological Review,</a:t>
            </a:r>
            <a:r>
              <a:rPr lang="en-GB" sz="1800" dirty="0">
                <a:latin typeface="Calibri" pitchFamily="34" charset="0"/>
              </a:rPr>
              <a:t> 68(2), 279-300.</a:t>
            </a:r>
          </a:p>
          <a:p>
            <a:pPr eaLnBrk="1" hangingPunct="1">
              <a:lnSpc>
                <a:spcPct val="80000"/>
              </a:lnSpc>
              <a:defRPr/>
            </a:pPr>
            <a:endParaRPr lang="en-GB" sz="1800" dirty="0">
              <a:latin typeface="Calibri" pitchFamily="34" charset="0"/>
            </a:endParaRPr>
          </a:p>
          <a:p>
            <a:pPr eaLnBrk="1" hangingPunct="1">
              <a:lnSpc>
                <a:spcPct val="80000"/>
              </a:lnSpc>
              <a:defRPr/>
            </a:pPr>
            <a:r>
              <a:rPr lang="en-GB" sz="1800" dirty="0">
                <a:latin typeface="Calibri" pitchFamily="34" charset="0"/>
              </a:rPr>
              <a:t>Collins, A., Flynn, A., Munday, M. and Roberts, A., (2007). Assessing the Environmental Consequences of Major Sporting Events: The 2003 / 04 FA Cup Final. </a:t>
            </a:r>
            <a:r>
              <a:rPr lang="en-GB" sz="1800" i="1" dirty="0">
                <a:latin typeface="Calibri" pitchFamily="34" charset="0"/>
              </a:rPr>
              <a:t>Urban Studies, </a:t>
            </a:r>
            <a:r>
              <a:rPr lang="en-GB" sz="1800" dirty="0">
                <a:latin typeface="Calibri" pitchFamily="34" charset="0"/>
              </a:rPr>
              <a:t>44(3), 457-476.</a:t>
            </a:r>
          </a:p>
          <a:p>
            <a:pPr eaLnBrk="1" hangingPunct="1">
              <a:lnSpc>
                <a:spcPct val="80000"/>
              </a:lnSpc>
              <a:defRPr/>
            </a:pPr>
            <a:endParaRPr lang="en-GB" sz="2000" dirty="0">
              <a:latin typeface="Calibri" pitchFamily="34" charset="0"/>
            </a:endParaRPr>
          </a:p>
          <a:p>
            <a:pPr eaLnBrk="1" hangingPunct="1">
              <a:lnSpc>
                <a:spcPct val="80000"/>
              </a:lnSpc>
              <a:defRPr/>
            </a:pPr>
            <a:endParaRPr lang="en-GB" sz="1600" dirty="0">
              <a:latin typeface="Calibri" pitchFamily="34" charset="0"/>
            </a:endParaRPr>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Rectangle 2"/>
          <p:cNvSpPr>
            <a:spLocks noGrp="1" noChangeArrowheads="1"/>
          </p:cNvSpPr>
          <p:nvPr>
            <p:ph type="title"/>
          </p:nvPr>
        </p:nvSpPr>
        <p:spPr/>
        <p:txBody>
          <a:bodyPr/>
          <a:lstStyle/>
          <a:p>
            <a:pPr eaLnBrk="1" hangingPunct="1">
              <a:defRPr/>
            </a:pPr>
            <a:endParaRPr lang="en-US" dirty="0">
              <a:latin typeface="Calibri" pitchFamily="34" charset="0"/>
            </a:endParaRPr>
          </a:p>
        </p:txBody>
      </p:sp>
      <p:sp>
        <p:nvSpPr>
          <p:cNvPr id="130051" name="Rectangle 3"/>
          <p:cNvSpPr>
            <a:spLocks noGrp="1" noChangeArrowheads="1"/>
          </p:cNvSpPr>
          <p:nvPr>
            <p:ph idx="1"/>
          </p:nvPr>
        </p:nvSpPr>
        <p:spPr>
          <a:xfrm>
            <a:off x="1066800" y="1773238"/>
            <a:ext cx="7543800" cy="4322762"/>
          </a:xfrm>
        </p:spPr>
        <p:txBody>
          <a:bodyPr>
            <a:normAutofit lnSpcReduction="10000"/>
          </a:bodyPr>
          <a:lstStyle/>
          <a:p>
            <a:pPr eaLnBrk="1" hangingPunct="1">
              <a:lnSpc>
                <a:spcPct val="80000"/>
              </a:lnSpc>
              <a:defRPr/>
            </a:pPr>
            <a:r>
              <a:rPr lang="en-GB" sz="1800" dirty="0">
                <a:latin typeface="Calibri" pitchFamily="34" charset="0"/>
              </a:rPr>
              <a:t>Collins, A., Flynn, A., Munday, M. and Roberts, A., (2007). Assessing the Environmental Consequences of Major Sporting Events: The 2003 / 04 FA Cup Final. </a:t>
            </a:r>
            <a:r>
              <a:rPr lang="en-GB" sz="1800" i="1" dirty="0">
                <a:latin typeface="Calibri" pitchFamily="34" charset="0"/>
              </a:rPr>
              <a:t>Urban Studies, </a:t>
            </a:r>
            <a:r>
              <a:rPr lang="en-GB" sz="1800" dirty="0">
                <a:latin typeface="Calibri" pitchFamily="34" charset="0"/>
              </a:rPr>
              <a:t>44(3), 457-476.</a:t>
            </a:r>
          </a:p>
          <a:p>
            <a:pPr eaLnBrk="1" hangingPunct="1">
              <a:lnSpc>
                <a:spcPct val="80000"/>
              </a:lnSpc>
              <a:defRPr/>
            </a:pPr>
            <a:endParaRPr lang="en-GB" sz="1800" dirty="0">
              <a:latin typeface="Calibri" pitchFamily="34" charset="0"/>
            </a:endParaRPr>
          </a:p>
          <a:p>
            <a:pPr eaLnBrk="1" hangingPunct="1">
              <a:lnSpc>
                <a:spcPct val="80000"/>
              </a:lnSpc>
              <a:defRPr/>
            </a:pPr>
            <a:r>
              <a:rPr lang="en-GB" sz="1800" dirty="0">
                <a:latin typeface="Calibri" pitchFamily="34" charset="0"/>
              </a:rPr>
              <a:t>WERU (WELSH ECONOMY RESEARCH UNIT) and Cardiff Research Centre, (2002). </a:t>
            </a:r>
            <a:r>
              <a:rPr lang="en-GB" sz="1800" i="1" dirty="0">
                <a:latin typeface="Calibri" pitchFamily="34" charset="0"/>
              </a:rPr>
              <a:t>An evaluation of the Network Q Rally of Great Britain.</a:t>
            </a:r>
            <a:r>
              <a:rPr lang="en-GB" sz="1800" dirty="0">
                <a:latin typeface="Calibri" pitchFamily="34" charset="0"/>
              </a:rPr>
              <a:t> Report for Tourism South and West Wales, July.</a:t>
            </a:r>
          </a:p>
          <a:p>
            <a:pPr eaLnBrk="1" hangingPunct="1">
              <a:lnSpc>
                <a:spcPct val="80000"/>
              </a:lnSpc>
              <a:defRPr/>
            </a:pPr>
            <a:endParaRPr lang="en-GB" sz="1800" dirty="0">
              <a:latin typeface="Calibri" pitchFamily="34" charset="0"/>
            </a:endParaRPr>
          </a:p>
          <a:p>
            <a:pPr eaLnBrk="1" hangingPunct="1">
              <a:lnSpc>
                <a:spcPct val="80000"/>
              </a:lnSpc>
              <a:defRPr/>
            </a:pPr>
            <a:r>
              <a:rPr lang="en-GB" sz="1800" dirty="0">
                <a:latin typeface="Calibri" pitchFamily="34" charset="0"/>
              </a:rPr>
              <a:t>Onisto, L. J., Krause, E. and Wackernagel, M., (1998). </a:t>
            </a:r>
            <a:r>
              <a:rPr lang="en-GB" sz="1800" i="1" dirty="0">
                <a:latin typeface="Calibri" pitchFamily="34" charset="0"/>
              </a:rPr>
              <a:t>How Big Is Toronto’s Ecological Footprint? Using The Concept Of Appropriated Carrying Capacity For Measuring Sustainability.</a:t>
            </a:r>
            <a:r>
              <a:rPr lang="en-GB" sz="1800" dirty="0">
                <a:latin typeface="Calibri" pitchFamily="34" charset="0"/>
              </a:rPr>
              <a:t> p: 4.</a:t>
            </a:r>
          </a:p>
          <a:p>
            <a:pPr eaLnBrk="1" hangingPunct="1">
              <a:lnSpc>
                <a:spcPct val="80000"/>
              </a:lnSpc>
              <a:defRPr/>
            </a:pPr>
            <a:endParaRPr lang="en-GB" sz="1800" dirty="0">
              <a:latin typeface="Calibri" pitchFamily="34" charset="0"/>
            </a:endParaRPr>
          </a:p>
          <a:p>
            <a:pPr eaLnBrk="1" hangingPunct="1">
              <a:lnSpc>
                <a:spcPct val="80000"/>
              </a:lnSpc>
              <a:defRPr/>
            </a:pPr>
            <a:r>
              <a:rPr lang="en-GB" sz="1800" dirty="0">
                <a:latin typeface="Calibri" pitchFamily="34" charset="0"/>
              </a:rPr>
              <a:t>Onisto, L. J., Krause, E. and Wackernagel, M., (1998). Ecological Footprint Calculator. </a:t>
            </a:r>
            <a:r>
              <a:rPr lang="en-GB" sz="1800" dirty="0">
                <a:latin typeface="Calibri" pitchFamily="34" charset="0"/>
                <a:hlinkClick r:id="rId2"/>
              </a:rPr>
              <a:t>http://www.maitland.nsw.gov.au</a:t>
            </a:r>
            <a:r>
              <a:rPr lang="en-GB" sz="1800" dirty="0">
                <a:latin typeface="Calibri" pitchFamily="34" charset="0"/>
              </a:rPr>
              <a:t>. Date accessed 11/06/07.</a:t>
            </a:r>
          </a:p>
          <a:p>
            <a:pPr eaLnBrk="1" hangingPunct="1">
              <a:lnSpc>
                <a:spcPct val="80000"/>
              </a:lnSpc>
              <a:defRPr/>
            </a:pPr>
            <a:endParaRPr lang="en-GB" sz="1800" dirty="0">
              <a:latin typeface="Calibri" pitchFamily="34" charset="0"/>
            </a:endParaRPr>
          </a:p>
          <a:p>
            <a:pPr eaLnBrk="1" hangingPunct="1">
              <a:lnSpc>
                <a:spcPct val="80000"/>
              </a:lnSpc>
              <a:defRPr/>
            </a:pPr>
            <a:r>
              <a:rPr lang="en-GB" sz="1800" dirty="0">
                <a:latin typeface="Calibri" pitchFamily="34" charset="0"/>
              </a:rPr>
              <a:t>The National Trust for Scotland, (2007). </a:t>
            </a:r>
            <a:r>
              <a:rPr lang="en-GB" sz="1800" i="1" dirty="0">
                <a:latin typeface="Calibri" pitchFamily="34" charset="0"/>
              </a:rPr>
              <a:t>Organised Events At NTS Countryside Properties, NTS Policy 2007.</a:t>
            </a:r>
            <a:r>
              <a:rPr lang="en-GB" sz="1800" dirty="0">
                <a:latin typeface="Calibri" pitchFamily="34" charset="0"/>
              </a:rPr>
              <a:t> </a:t>
            </a:r>
            <a:r>
              <a:rPr lang="en-GB" sz="1800" dirty="0">
                <a:latin typeface="Calibri" pitchFamily="34" charset="0"/>
                <a:hlinkClick r:id="rId3"/>
              </a:rPr>
              <a:t>http://www.nts.org.uk</a:t>
            </a:r>
            <a:r>
              <a:rPr lang="en-GB" sz="1800" dirty="0">
                <a:latin typeface="Calibri" pitchFamily="34" charset="0"/>
              </a:rPr>
              <a:t>. Date accessed 11/10/07.</a:t>
            </a:r>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1646</TotalTime>
  <Words>1918</Words>
  <Application>Microsoft Office PowerPoint</Application>
  <PresentationFormat>On-screen Show (4:3)</PresentationFormat>
  <Paragraphs>166</Paragraphs>
  <Slides>33</Slides>
  <Notes>1</Notes>
  <HiddenSlides>0</HiddenSlides>
  <MMClips>0</MMClips>
  <ScaleCrop>false</ScaleCrop>
  <HeadingPairs>
    <vt:vector size="4" baseType="variant">
      <vt:variant>
        <vt:lpstr>Theme</vt:lpstr>
      </vt:variant>
      <vt:variant>
        <vt:i4>1</vt:i4>
      </vt:variant>
      <vt:variant>
        <vt:lpstr>Slide Titles</vt:lpstr>
      </vt:variant>
      <vt:variant>
        <vt:i4>33</vt:i4>
      </vt:variant>
    </vt:vector>
  </HeadingPairs>
  <TitlesOfParts>
    <vt:vector size="34" baseType="lpstr">
      <vt:lpstr>Flow</vt:lpstr>
      <vt:lpstr>   An Assessment of Environmental Strategic Coastal Management of Public Events  </vt:lpstr>
      <vt:lpstr>Introduction</vt:lpstr>
      <vt:lpstr>Overview</vt:lpstr>
      <vt:lpstr>Rational </vt:lpstr>
      <vt:lpstr>Slide 5</vt:lpstr>
      <vt:lpstr>Methodology &amp; Implementation</vt:lpstr>
      <vt:lpstr>Demographics</vt:lpstr>
      <vt:lpstr>Responsible sustainability</vt:lpstr>
      <vt:lpstr>“The ecological footprint provides an aggregated indicator of resource consumption and waste generation.  It provides an indicator of how global, national, regional or local consumption relates to globally available resources and, through this means, acts as an index of sustainable consumption within a global context.”  (Birch, 2007: 1)   “The ecological footprint is a measure of the impact of human activities on the natural environment that sustains us.”   (Ross, 2006: 4)</vt:lpstr>
      <vt:lpstr>The Ecological Footprint </vt:lpstr>
      <vt:lpstr>Read</vt:lpstr>
      <vt:lpstr>Species biomass</vt:lpstr>
      <vt:lpstr>International FP data</vt:lpstr>
      <vt:lpstr>Slide 14</vt:lpstr>
      <vt:lpstr>Slide 15</vt:lpstr>
      <vt:lpstr>Coastal Management in region</vt:lpstr>
      <vt:lpstr>Slide 17</vt:lpstr>
      <vt:lpstr>Slide 18</vt:lpstr>
      <vt:lpstr>Slide 19</vt:lpstr>
      <vt:lpstr>Slide 20</vt:lpstr>
      <vt:lpstr>Case Study: Geographical Location</vt:lpstr>
      <vt:lpstr>Methodology</vt:lpstr>
      <vt:lpstr>Data input</vt:lpstr>
      <vt:lpstr>Social Responsibility and the methodology</vt:lpstr>
      <vt:lpstr>Results</vt:lpstr>
      <vt:lpstr>Selected interview quotes</vt:lpstr>
      <vt:lpstr>Checklist for Coastal Managers</vt:lpstr>
      <vt:lpstr>Conclusion 1</vt:lpstr>
      <vt:lpstr>Conclusion 2</vt:lpstr>
      <vt:lpstr>Conclusion 3</vt:lpstr>
      <vt:lpstr>Slide 31</vt:lpstr>
      <vt:lpstr>References</vt:lpstr>
      <vt:lpstr>Slide 33</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Beynon</dc:creator>
  <cp:lastModifiedBy>fad-ch</cp:lastModifiedBy>
  <cp:revision>64</cp:revision>
  <dcterms:created xsi:type="dcterms:W3CDTF">2007-11-07T11:59:44Z</dcterms:created>
  <dcterms:modified xsi:type="dcterms:W3CDTF">2012-11-26T18:17:37Z</dcterms:modified>
</cp:coreProperties>
</file>