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2.xml" ContentType="application/vnd.openxmlformats-officedocument.presentationml.tags+xml"/>
  <Override PartName="/ppt/notesSlides/notesSlide30.xml" ContentType="application/vnd.openxmlformats-officedocument.presentationml.notesSlide+xml"/>
  <Override PartName="/ppt/tags/tag3.xml" ContentType="application/vnd.openxmlformats-officedocument.presentationml.tags+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3"/>
  </p:notesMasterIdLst>
  <p:sldIdLst>
    <p:sldId id="256" r:id="rId2"/>
    <p:sldId id="322" r:id="rId3"/>
    <p:sldId id="363" r:id="rId4"/>
    <p:sldId id="323" r:id="rId5"/>
    <p:sldId id="324" r:id="rId6"/>
    <p:sldId id="325" r:id="rId7"/>
    <p:sldId id="326" r:id="rId8"/>
    <p:sldId id="327" r:id="rId9"/>
    <p:sldId id="328" r:id="rId10"/>
    <p:sldId id="329" r:id="rId11"/>
    <p:sldId id="330" r:id="rId12"/>
    <p:sldId id="331" r:id="rId13"/>
    <p:sldId id="332" r:id="rId14"/>
    <p:sldId id="333" r:id="rId15"/>
    <p:sldId id="334" r:id="rId16"/>
    <p:sldId id="335" r:id="rId17"/>
    <p:sldId id="336" r:id="rId18"/>
    <p:sldId id="338" r:id="rId19"/>
    <p:sldId id="339" r:id="rId20"/>
    <p:sldId id="340" r:id="rId21"/>
    <p:sldId id="341" r:id="rId22"/>
    <p:sldId id="342" r:id="rId23"/>
    <p:sldId id="343" r:id="rId24"/>
    <p:sldId id="344" r:id="rId25"/>
    <p:sldId id="345" r:id="rId26"/>
    <p:sldId id="346" r:id="rId27"/>
    <p:sldId id="347" r:id="rId28"/>
    <p:sldId id="348" r:id="rId29"/>
    <p:sldId id="349" r:id="rId30"/>
    <p:sldId id="350" r:id="rId31"/>
    <p:sldId id="351" r:id="rId32"/>
    <p:sldId id="352" r:id="rId33"/>
    <p:sldId id="353" r:id="rId34"/>
    <p:sldId id="354" r:id="rId35"/>
    <p:sldId id="358" r:id="rId36"/>
    <p:sldId id="312" r:id="rId37"/>
    <p:sldId id="364" r:id="rId38"/>
    <p:sldId id="365" r:id="rId39"/>
    <p:sldId id="318" r:id="rId40"/>
    <p:sldId id="360" r:id="rId41"/>
    <p:sldId id="311" r:id="rId42"/>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7C0E"/>
    <a:srgbClr val="EEB500"/>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195" autoAdjust="0"/>
  </p:normalViewPr>
  <p:slideViewPr>
    <p:cSldViewPr snapToGrid="0">
      <p:cViewPr varScale="1">
        <p:scale>
          <a:sx n="108" d="100"/>
          <a:sy n="108" d="100"/>
        </p:scale>
        <p:origin x="678" y="114"/>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17BFC9CA-FAF6-44AA-9667-C8D3F3CB5DFE}" type="datetimeFigureOut">
              <a:rPr lang="en-GB" smtClean="0"/>
              <a:t>08/08/2019</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BC9C597D-47D8-4666-85FF-7E9B4FEC8219}" type="slidenum">
              <a:rPr lang="en-GB" altLang="en-US"/>
              <a:pPr>
                <a:spcBef>
                  <a:spcPct val="0"/>
                </a:spcBef>
              </a:pPr>
              <a:t>2</a:t>
            </a:fld>
            <a:endParaRPr lang="en-GB" altLang="en-US"/>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Times" panose="02020603050405020304" pitchFamily="18" charset="0"/>
            </a:endParaRPr>
          </a:p>
        </p:txBody>
      </p:sp>
    </p:spTree>
    <p:extLst>
      <p:ext uri="{BB962C8B-B14F-4D97-AF65-F5344CB8AC3E}">
        <p14:creationId xmlns:p14="http://schemas.microsoft.com/office/powerpoint/2010/main" val="766901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3 words best describe your group working ability and or style?
https://www.polleverywhere.com/free_text_polls/nAf0BX2HxhR7iSZJVKX1J</a:t>
            </a:r>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589915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eaLnBrk="1" fontAlgn="auto" hangingPunct="1">
              <a:spcBef>
                <a:spcPts val="0"/>
              </a:spcBef>
              <a:spcAft>
                <a:spcPts val="0"/>
              </a:spcAft>
              <a:defRPr/>
            </a:pPr>
            <a:endParaRPr lang="en-GB" sz="1050" dirty="0"/>
          </a:p>
        </p:txBody>
      </p:sp>
      <p:sp>
        <p:nvSpPr>
          <p:cNvPr id="11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0E4F3BA9-E79C-443A-8687-768D04794D74}" type="slidenum">
              <a:rPr lang="en-GB" altLang="en-US">
                <a:latin typeface="Arial" panose="020B0604020202020204" pitchFamily="34" charset="0"/>
              </a:rPr>
              <a:pPr>
                <a:spcBef>
                  <a:spcPct val="0"/>
                </a:spcBef>
              </a:pPr>
              <a:t>7</a:t>
            </a:fld>
            <a:endParaRPr lang="en-GB" altLang="en-US">
              <a:latin typeface="Arial" panose="020B0604020202020204" pitchFamily="34" charset="0"/>
            </a:endParaRPr>
          </a:p>
        </p:txBody>
      </p:sp>
    </p:spTree>
    <p:extLst>
      <p:ext uri="{BB962C8B-B14F-4D97-AF65-F5344CB8AC3E}">
        <p14:creationId xmlns:p14="http://schemas.microsoft.com/office/powerpoint/2010/main" val="334128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FFF4DF3F-E852-4CC0-9B6A-8222AD1AA496}" type="slidenum">
              <a:rPr lang="en-GB" altLang="en-US">
                <a:latin typeface="Arial" panose="020B0604020202020204" pitchFamily="34" charset="0"/>
              </a:rPr>
              <a:pPr>
                <a:spcBef>
                  <a:spcPct val="0"/>
                </a:spcBef>
              </a:pPr>
              <a:t>8</a:t>
            </a:fld>
            <a:endParaRPr lang="en-GB" altLang="en-US">
              <a:latin typeface="Arial" panose="020B0604020202020204" pitchFamily="34" charset="0"/>
            </a:endParaRPr>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96057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38825D29-513B-4315-902D-8357870E3C1D}" type="slidenum">
              <a:rPr lang="en-GB" altLang="en-US">
                <a:latin typeface="Arial" panose="020B0604020202020204" pitchFamily="34" charset="0"/>
              </a:rPr>
              <a:pPr>
                <a:spcBef>
                  <a:spcPct val="0"/>
                </a:spcBef>
              </a:pPr>
              <a:t>9</a:t>
            </a:fld>
            <a:endParaRPr lang="en-GB" altLang="en-US">
              <a:latin typeface="Arial" panose="020B0604020202020204" pitchFamily="34" charset="0"/>
            </a:endParaRPr>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2388095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92DB9147-25EF-4E72-98F3-97D748B82D74}" type="slidenum">
              <a:rPr lang="en-GB" altLang="en-US">
                <a:latin typeface="Arial" panose="020B0604020202020204" pitchFamily="34" charset="0"/>
              </a:rPr>
              <a:pPr>
                <a:spcBef>
                  <a:spcPct val="0"/>
                </a:spcBef>
              </a:pPr>
              <a:t>10</a:t>
            </a:fld>
            <a:endParaRPr lang="en-GB" altLang="en-US">
              <a:latin typeface="Arial" panose="020B0604020202020204" pitchFamily="34" charset="0"/>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575586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FEBB74E0-0CFB-4AF6-B4D3-D6E71071C56E}" type="slidenum">
              <a:rPr lang="en-GB" altLang="en-US">
                <a:latin typeface="Arial" panose="020B0604020202020204" pitchFamily="34" charset="0"/>
              </a:rPr>
              <a:pPr>
                <a:spcBef>
                  <a:spcPct val="0"/>
                </a:spcBef>
              </a:pPr>
              <a:t>11</a:t>
            </a:fld>
            <a:endParaRPr lang="en-GB" altLang="en-US">
              <a:latin typeface="Arial" panose="020B0604020202020204" pitchFamily="34" charset="0"/>
            </a:endParaRPr>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5718868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264515F6-1170-4732-932B-5DDC99DADC2F}" type="slidenum">
              <a:rPr lang="en-GB" altLang="en-US">
                <a:latin typeface="Arial" panose="020B0604020202020204" pitchFamily="34" charset="0"/>
              </a:rPr>
              <a:pPr>
                <a:spcBef>
                  <a:spcPct val="0"/>
                </a:spcBef>
              </a:pPr>
              <a:t>12</a:t>
            </a:fld>
            <a:endParaRPr lang="en-GB" altLang="en-US">
              <a:latin typeface="Arial" panose="020B0604020202020204" pitchFamily="34"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1195838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34586261-649A-4E18-80B2-04444A303FE8}" type="slidenum">
              <a:rPr lang="en-GB" altLang="en-US">
                <a:latin typeface="Arial" panose="020B0604020202020204" pitchFamily="34" charset="0"/>
              </a:rPr>
              <a:pPr>
                <a:spcBef>
                  <a:spcPct val="0"/>
                </a:spcBef>
              </a:pPr>
              <a:t>13</a:t>
            </a:fld>
            <a:endParaRPr lang="en-GB" altLang="en-US">
              <a:latin typeface="Arial" panose="020B0604020202020204" pitchFamily="34" charset="0"/>
            </a:endParaRPr>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xfrm>
            <a:off x="904875" y="4716463"/>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13047661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A1E2A2E0-3CC8-4139-B1F8-5C0DA3D7850D}" type="slidenum">
              <a:rPr lang="en-GB" altLang="en-US">
                <a:latin typeface="Arial" panose="020B0604020202020204" pitchFamily="34" charset="0"/>
              </a:rPr>
              <a:pPr>
                <a:spcBef>
                  <a:spcPct val="0"/>
                </a:spcBef>
              </a:pPr>
              <a:t>14</a:t>
            </a:fld>
            <a:endParaRPr lang="en-GB" altLang="en-US">
              <a:latin typeface="Arial" panose="020B0604020202020204" pitchFamily="34" charset="0"/>
            </a:endParaRPr>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xfrm>
            <a:off x="904875" y="4716463"/>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210171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E42773CD-93A2-40C1-8FEC-EE6888218EB0}" type="slidenum">
              <a:rPr lang="en-GB" altLang="en-US">
                <a:latin typeface="Arial" panose="020B0604020202020204" pitchFamily="34" charset="0"/>
              </a:rPr>
              <a:pPr>
                <a:spcBef>
                  <a:spcPct val="0"/>
                </a:spcBef>
              </a:pPr>
              <a:t>15</a:t>
            </a:fld>
            <a:endParaRPr lang="en-GB" altLang="en-US">
              <a:latin typeface="Arial" panose="020B0604020202020204" pitchFamily="34"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AU" altLang="en-US" smtClean="0">
                <a:latin typeface="Times" panose="02020603050405020304" pitchFamily="18" charset="0"/>
              </a:rPr>
              <a:t>E = Are aware of who and what is around them</a:t>
            </a:r>
          </a:p>
          <a:p>
            <a:pPr eaLnBrk="1" hangingPunct="1">
              <a:spcBef>
                <a:spcPct val="0"/>
              </a:spcBef>
            </a:pPr>
            <a:r>
              <a:rPr lang="en-AU" altLang="en-US" smtClean="0">
                <a:latin typeface="Times" panose="02020603050405020304" pitchFamily="18" charset="0"/>
              </a:rPr>
              <a:t>Are energised by interacting with people</a:t>
            </a:r>
          </a:p>
          <a:p>
            <a:pPr eaLnBrk="1" hangingPunct="1">
              <a:spcBef>
                <a:spcPct val="0"/>
              </a:spcBef>
            </a:pPr>
            <a:r>
              <a:rPr lang="en-AU" altLang="en-US" smtClean="0">
                <a:latin typeface="Times" panose="02020603050405020304" pitchFamily="18" charset="0"/>
              </a:rPr>
              <a:t>Enjoy meeting and talking with new people</a:t>
            </a:r>
          </a:p>
          <a:p>
            <a:pPr eaLnBrk="1" hangingPunct="1">
              <a:spcBef>
                <a:spcPct val="0"/>
              </a:spcBef>
            </a:pPr>
            <a:r>
              <a:rPr lang="en-AU" altLang="en-US" smtClean="0">
                <a:latin typeface="Times" panose="02020603050405020304" pitchFamily="18" charset="0"/>
              </a:rPr>
              <a:t>Are friendly, verbally skilled and easy to get to know</a:t>
            </a:r>
          </a:p>
          <a:p>
            <a:pPr eaLnBrk="1" hangingPunct="1">
              <a:spcBef>
                <a:spcPct val="0"/>
              </a:spcBef>
            </a:pPr>
            <a:r>
              <a:rPr lang="en-AU" altLang="en-US" smtClean="0">
                <a:latin typeface="Times" panose="02020603050405020304" pitchFamily="18" charset="0"/>
              </a:rPr>
              <a:t>Speak out easily and often at meetings</a:t>
            </a:r>
          </a:p>
          <a:p>
            <a:pPr eaLnBrk="1" hangingPunct="1">
              <a:spcBef>
                <a:spcPct val="0"/>
              </a:spcBef>
            </a:pPr>
            <a:endParaRPr lang="en-AU" altLang="en-US" smtClean="0">
              <a:latin typeface="Times" panose="02020603050405020304" pitchFamily="18" charset="0"/>
            </a:endParaRPr>
          </a:p>
          <a:p>
            <a:pPr eaLnBrk="1" hangingPunct="1">
              <a:spcBef>
                <a:spcPct val="0"/>
              </a:spcBef>
            </a:pPr>
            <a:r>
              <a:rPr lang="en-AU" altLang="en-US" smtClean="0">
                <a:latin typeface="Times" panose="02020603050405020304" pitchFamily="18" charset="0"/>
              </a:rPr>
              <a:t>I = Are energised from time-out and reflection</a:t>
            </a:r>
          </a:p>
          <a:p>
            <a:pPr eaLnBrk="1" hangingPunct="1">
              <a:spcBef>
                <a:spcPct val="0"/>
              </a:spcBef>
            </a:pPr>
            <a:r>
              <a:rPr lang="en-AU" altLang="en-US" smtClean="0">
                <a:latin typeface="Times" panose="02020603050405020304" pitchFamily="18" charset="0"/>
              </a:rPr>
              <a:t>Have to make an effort to meet new people</a:t>
            </a:r>
          </a:p>
          <a:p>
            <a:pPr eaLnBrk="1" hangingPunct="1">
              <a:spcBef>
                <a:spcPct val="0"/>
              </a:spcBef>
            </a:pPr>
            <a:r>
              <a:rPr lang="en-AU" altLang="en-US" smtClean="0">
                <a:latin typeface="Times" panose="02020603050405020304" pitchFamily="18" charset="0"/>
              </a:rPr>
              <a:t>Hold back at meetings and often have trouble getting involved</a:t>
            </a:r>
          </a:p>
          <a:p>
            <a:pPr eaLnBrk="1" hangingPunct="1">
              <a:spcBef>
                <a:spcPct val="0"/>
              </a:spcBef>
            </a:pPr>
            <a:r>
              <a:rPr lang="en-AU" altLang="en-US" smtClean="0">
                <a:latin typeface="Times" panose="02020603050405020304" pitchFamily="18" charset="0"/>
              </a:rPr>
              <a:t>Are often quiet, reserved and hard to get to know</a:t>
            </a:r>
          </a:p>
          <a:p>
            <a:pPr eaLnBrk="1" hangingPunct="1">
              <a:spcBef>
                <a:spcPct val="0"/>
              </a:spcBef>
            </a:pPr>
            <a:endParaRPr lang="en-AU" altLang="en-US" sz="1100" smtClean="0">
              <a:latin typeface="Times" panose="02020603050405020304" pitchFamily="18" charset="0"/>
            </a:endParaRPr>
          </a:p>
          <a:p>
            <a:pPr eaLnBrk="1" hangingPunct="1">
              <a:spcBef>
                <a:spcPct val="0"/>
              </a:spcBef>
            </a:pPr>
            <a:r>
              <a:rPr lang="en-AU" altLang="en-US" sz="1100" smtClean="0">
                <a:latin typeface="Times" panose="02020603050405020304" pitchFamily="18" charset="0"/>
              </a:rPr>
              <a:t>E Continued = Are bored and restless if they’re alone too long</a:t>
            </a:r>
          </a:p>
          <a:p>
            <a:pPr eaLnBrk="1" hangingPunct="1">
              <a:spcBef>
                <a:spcPct val="0"/>
              </a:spcBef>
            </a:pPr>
            <a:r>
              <a:rPr lang="en-AU" altLang="en-US" sz="1100" smtClean="0">
                <a:latin typeface="Times" panose="02020603050405020304" pitchFamily="18" charset="0"/>
              </a:rPr>
              <a:t>Do their thinking as they speak</a:t>
            </a:r>
          </a:p>
          <a:p>
            <a:pPr eaLnBrk="1" hangingPunct="1">
              <a:spcBef>
                <a:spcPct val="0"/>
              </a:spcBef>
            </a:pPr>
            <a:r>
              <a:rPr lang="en-AU" altLang="en-US" sz="1100" smtClean="0">
                <a:latin typeface="Times" panose="02020603050405020304" pitchFamily="18" charset="0"/>
              </a:rPr>
              <a:t>Prefer to communicate by talking</a:t>
            </a:r>
          </a:p>
          <a:p>
            <a:pPr eaLnBrk="1" hangingPunct="1">
              <a:spcBef>
                <a:spcPct val="0"/>
              </a:spcBef>
            </a:pPr>
            <a:r>
              <a:rPr lang="en-AU" altLang="en-US" sz="1100" smtClean="0">
                <a:latin typeface="Times" panose="02020603050405020304" pitchFamily="18" charset="0"/>
              </a:rPr>
              <a:t>Work out ideas by talking them through </a:t>
            </a:r>
          </a:p>
          <a:p>
            <a:pPr eaLnBrk="1" hangingPunct="1">
              <a:spcBef>
                <a:spcPct val="0"/>
              </a:spcBef>
            </a:pPr>
            <a:r>
              <a:rPr lang="en-AU" altLang="en-US" sz="1100" smtClean="0">
                <a:latin typeface="Times" panose="02020603050405020304" pitchFamily="18" charset="0"/>
              </a:rPr>
              <a:t>Tell you all about themselves very rapidly</a:t>
            </a:r>
          </a:p>
          <a:p>
            <a:pPr eaLnBrk="1" hangingPunct="1">
              <a:spcBef>
                <a:spcPct val="0"/>
              </a:spcBef>
            </a:pPr>
            <a:r>
              <a:rPr lang="en-AU" altLang="en-US" sz="1100" smtClean="0">
                <a:latin typeface="Times" panose="02020603050405020304" pitchFamily="18" charset="0"/>
              </a:rPr>
              <a:t>Have broad interests</a:t>
            </a:r>
          </a:p>
          <a:p>
            <a:pPr eaLnBrk="1" hangingPunct="1">
              <a:spcBef>
                <a:spcPct val="0"/>
              </a:spcBef>
            </a:pPr>
            <a:r>
              <a:rPr lang="en-AU" altLang="en-US" sz="1100" smtClean="0">
                <a:latin typeface="Times" panose="02020603050405020304" pitchFamily="18" charset="0"/>
              </a:rPr>
              <a:t>Readily take initiative in work &amp; relationships</a:t>
            </a:r>
          </a:p>
          <a:p>
            <a:pPr eaLnBrk="1" hangingPunct="1">
              <a:spcBef>
                <a:spcPct val="0"/>
              </a:spcBef>
            </a:pPr>
            <a:r>
              <a:rPr lang="en-AU" altLang="en-US" sz="1100" smtClean="0">
                <a:latin typeface="Times" panose="02020603050405020304" pitchFamily="18" charset="0"/>
              </a:rPr>
              <a:t>Can seem shallow and intruding to Introverts</a:t>
            </a:r>
          </a:p>
          <a:p>
            <a:pPr eaLnBrk="1" hangingPunct="1">
              <a:spcBef>
                <a:spcPct val="0"/>
              </a:spcBef>
            </a:pPr>
            <a:endParaRPr lang="en-AU" altLang="en-US" sz="1100" smtClean="0">
              <a:latin typeface="Times" panose="02020603050405020304" pitchFamily="18" charset="0"/>
            </a:endParaRPr>
          </a:p>
          <a:p>
            <a:pPr eaLnBrk="1" hangingPunct="1">
              <a:spcBef>
                <a:spcPct val="0"/>
              </a:spcBef>
            </a:pPr>
            <a:r>
              <a:rPr lang="en-AU" altLang="en-US" smtClean="0">
                <a:latin typeface="Times" panose="02020603050405020304" pitchFamily="18" charset="0"/>
              </a:rPr>
              <a:t>I Continued =Become drained and tired with people (particularly strangers)</a:t>
            </a:r>
          </a:p>
          <a:p>
            <a:pPr eaLnBrk="1" hangingPunct="1">
              <a:spcBef>
                <a:spcPct val="0"/>
              </a:spcBef>
            </a:pPr>
            <a:r>
              <a:rPr lang="en-AU" altLang="en-US" smtClean="0">
                <a:latin typeface="Times" panose="02020603050405020304" pitchFamily="18" charset="0"/>
              </a:rPr>
              <a:t>Need time to gather their thoughts before speaking</a:t>
            </a:r>
          </a:p>
          <a:p>
            <a:pPr eaLnBrk="1" hangingPunct="1">
              <a:spcBef>
                <a:spcPct val="0"/>
              </a:spcBef>
            </a:pPr>
            <a:r>
              <a:rPr lang="en-AU" altLang="en-US" smtClean="0">
                <a:latin typeface="Times" panose="02020603050405020304" pitchFamily="18" charset="0"/>
              </a:rPr>
              <a:t>Prefer to communicate in writing</a:t>
            </a:r>
          </a:p>
          <a:p>
            <a:pPr eaLnBrk="1" hangingPunct="1">
              <a:spcBef>
                <a:spcPct val="0"/>
              </a:spcBef>
            </a:pPr>
            <a:r>
              <a:rPr lang="en-AU" altLang="en-US" smtClean="0">
                <a:latin typeface="Times" panose="02020603050405020304" pitchFamily="18" charset="0"/>
              </a:rPr>
              <a:t>Work out ideas by reflecting on them</a:t>
            </a:r>
          </a:p>
          <a:p>
            <a:pPr eaLnBrk="1" hangingPunct="1">
              <a:spcBef>
                <a:spcPct val="0"/>
              </a:spcBef>
            </a:pPr>
            <a:r>
              <a:rPr lang="en-AU" altLang="en-US" smtClean="0">
                <a:latin typeface="Times" panose="02020603050405020304" pitchFamily="18" charset="0"/>
              </a:rPr>
              <a:t>Are often difficult to get to know</a:t>
            </a:r>
          </a:p>
          <a:p>
            <a:pPr eaLnBrk="1" hangingPunct="1">
              <a:spcBef>
                <a:spcPct val="0"/>
              </a:spcBef>
            </a:pPr>
            <a:r>
              <a:rPr lang="en-AU" altLang="en-US" smtClean="0">
                <a:latin typeface="Times" panose="02020603050405020304" pitchFamily="18" charset="0"/>
              </a:rPr>
              <a:t>Focus in depth on their interests</a:t>
            </a:r>
          </a:p>
          <a:p>
            <a:pPr eaLnBrk="1" hangingPunct="1">
              <a:spcBef>
                <a:spcPct val="0"/>
              </a:spcBef>
            </a:pPr>
            <a:r>
              <a:rPr lang="en-AU" altLang="en-US" smtClean="0">
                <a:latin typeface="Times" panose="02020603050405020304" pitchFamily="18" charset="0"/>
              </a:rPr>
              <a:t>Take initiative when the situation or issue is very important to them</a:t>
            </a:r>
          </a:p>
          <a:p>
            <a:pPr eaLnBrk="1" hangingPunct="1">
              <a:spcBef>
                <a:spcPct val="0"/>
              </a:spcBef>
            </a:pPr>
            <a:r>
              <a:rPr lang="en-AU" altLang="en-US" smtClean="0">
                <a:latin typeface="Times" panose="02020603050405020304" pitchFamily="18" charset="0"/>
              </a:rPr>
              <a:t>Can seem withdrawn and secretive to Extraverts</a:t>
            </a:r>
          </a:p>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9602741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1E6AB02D-94BB-4398-9715-AF93F8C5259E}" type="slidenum">
              <a:rPr lang="en-GB" altLang="en-US">
                <a:latin typeface="Arial" panose="020B0604020202020204" pitchFamily="34" charset="0"/>
              </a:rPr>
              <a:pPr>
                <a:spcBef>
                  <a:spcPct val="0"/>
                </a:spcBef>
              </a:pPr>
              <a:t>16</a:t>
            </a:fld>
            <a:endParaRPr lang="en-GB" altLang="en-US">
              <a:latin typeface="Arial" panose="020B0604020202020204" pitchFamily="34" charset="0"/>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xfrm>
            <a:off x="904875" y="4716463"/>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2665942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F016A583-D0E2-4E8A-94FD-1E332F861B16}" type="slidenum">
              <a:rPr lang="en-GB" altLang="en-US">
                <a:latin typeface="Arial" panose="020B0604020202020204" pitchFamily="34" charset="0"/>
              </a:rPr>
              <a:pPr>
                <a:spcBef>
                  <a:spcPct val="0"/>
                </a:spcBef>
              </a:pPr>
              <a:t>17</a:t>
            </a:fld>
            <a:endParaRPr lang="en-GB" altLang="en-US">
              <a:latin typeface="Arial" panose="020B0604020202020204" pitchFamily="34"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802285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A25F69CF-EEC0-4D1F-A2C4-AFF0A5A1D27C}" type="slidenum">
              <a:rPr lang="en-GB" altLang="en-US">
                <a:latin typeface="Arial" panose="020B0604020202020204" pitchFamily="34" charset="0"/>
              </a:rPr>
              <a:pPr>
                <a:spcBef>
                  <a:spcPct val="0"/>
                </a:spcBef>
              </a:pPr>
              <a:t>18</a:t>
            </a:fld>
            <a:endParaRPr lang="en-GB"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23266267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2D32836E-F0A0-41B5-B9A6-D0EE3DC73DA4}" type="slidenum">
              <a:rPr lang="en-GB" altLang="en-US">
                <a:latin typeface="Arial" panose="020B0604020202020204" pitchFamily="34" charset="0"/>
              </a:rPr>
              <a:pPr>
                <a:spcBef>
                  <a:spcPct val="0"/>
                </a:spcBef>
              </a:pPr>
              <a:t>19</a:t>
            </a:fld>
            <a:endParaRPr lang="en-GB" altLang="en-US">
              <a:latin typeface="Arial" panose="020B0604020202020204" pitchFamily="34" charset="0"/>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xfrm>
            <a:off x="904875" y="4716463"/>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4152102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10ACFFC5-5D64-4C1B-828D-9967D140E4D0}" type="slidenum">
              <a:rPr lang="en-GB" altLang="en-US">
                <a:latin typeface="Arial" panose="020B0604020202020204" pitchFamily="34" charset="0"/>
              </a:rPr>
              <a:pPr>
                <a:spcBef>
                  <a:spcPct val="0"/>
                </a:spcBef>
              </a:pPr>
              <a:t>20</a:t>
            </a:fld>
            <a:endParaRPr lang="en-GB" altLang="en-US">
              <a:latin typeface="Arial" panose="020B0604020202020204" pitchFamily="34" charset="0"/>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40262137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8883BF5E-A5E2-472B-85EB-82F6CC795B02}" type="slidenum">
              <a:rPr lang="en-GB" altLang="en-US">
                <a:latin typeface="Arial" panose="020B0604020202020204" pitchFamily="34" charset="0"/>
              </a:rPr>
              <a:pPr>
                <a:spcBef>
                  <a:spcPct val="0"/>
                </a:spcBef>
              </a:pPr>
              <a:t>21</a:t>
            </a:fld>
            <a:endParaRPr lang="en-GB" altLang="en-US">
              <a:latin typeface="Arial" panose="020B0604020202020204" pitchFamily="34"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xfrm>
            <a:off x="904875" y="4716463"/>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527954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1BF7D800-5035-410A-89A1-ABED6AC1E621}" type="slidenum">
              <a:rPr lang="en-GB" altLang="en-US">
                <a:latin typeface="Arial" panose="020B0604020202020204" pitchFamily="34" charset="0"/>
              </a:rPr>
              <a:pPr>
                <a:spcBef>
                  <a:spcPct val="0"/>
                </a:spcBef>
              </a:pPr>
              <a:t>22</a:t>
            </a:fld>
            <a:endParaRPr lang="en-GB" altLang="en-US">
              <a:latin typeface="Arial" panose="020B0604020202020204" pitchFamily="34" charset="0"/>
            </a:endParaRPr>
          </a:p>
        </p:txBody>
      </p:sp>
      <p:sp>
        <p:nvSpPr>
          <p:cNvPr id="44035" name="Rectangle 2"/>
          <p:cNvSpPr>
            <a:spLocks noGrp="1" noRot="1" noChangeAspect="1" noChangeArrowheads="1" noTextEdit="1"/>
          </p:cNvSpPr>
          <p:nvPr>
            <p:ph type="sldImg"/>
          </p:nvPr>
        </p:nvSpPr>
        <p:spPr>
          <a:xfrm>
            <a:off x="131763" y="766763"/>
            <a:ext cx="6538912" cy="3678237"/>
          </a:xfrm>
          <a:ln cap="flat"/>
        </p:spPr>
      </p:sp>
      <p:sp>
        <p:nvSpPr>
          <p:cNvPr id="44036" name="Rectangle 3"/>
          <p:cNvSpPr>
            <a:spLocks noGrp="1" noChangeArrowheads="1"/>
          </p:cNvSpPr>
          <p:nvPr>
            <p:ph type="body" idx="1"/>
          </p:nvPr>
        </p:nvSpPr>
        <p:spPr>
          <a:xfrm>
            <a:off x="904875" y="4751388"/>
            <a:ext cx="4984750" cy="44434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496" tIns="46748" rIns="93496" bIns="46748"/>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1786802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F07031F7-03C0-4C62-9EB7-5952C58EF104}" type="slidenum">
              <a:rPr lang="en-GB" altLang="en-US">
                <a:latin typeface="Arial" panose="020B0604020202020204" pitchFamily="34" charset="0"/>
              </a:rPr>
              <a:pPr>
                <a:spcBef>
                  <a:spcPct val="0"/>
                </a:spcBef>
              </a:pPr>
              <a:t>23</a:t>
            </a:fld>
            <a:endParaRPr lang="en-GB" altLang="en-US">
              <a:latin typeface="Arial" panose="020B0604020202020204" pitchFamily="34" charset="0"/>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4527317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7BC3B6DD-798B-4183-9727-EB06516B8841}" type="slidenum">
              <a:rPr lang="en-GB" altLang="en-US">
                <a:latin typeface="Arial" panose="020B0604020202020204" pitchFamily="34" charset="0"/>
              </a:rPr>
              <a:pPr>
                <a:spcBef>
                  <a:spcPct val="0"/>
                </a:spcBef>
              </a:pPr>
              <a:t>24</a:t>
            </a:fld>
            <a:endParaRPr lang="en-GB" altLang="en-US">
              <a:latin typeface="Arial" panose="020B0604020202020204" pitchFamily="34" charset="0"/>
            </a:endParaRPr>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xfrm>
            <a:off x="904875" y="4716463"/>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smtClean="0">
                <a:latin typeface="Times" panose="02020603050405020304" pitchFamily="18" charset="0"/>
              </a:rPr>
              <a:t>Typical answers</a:t>
            </a:r>
          </a:p>
          <a:p>
            <a:pPr eaLnBrk="1" hangingPunct="1">
              <a:spcBef>
                <a:spcPct val="0"/>
              </a:spcBef>
            </a:pPr>
            <a:endParaRPr lang="en-GB" altLang="en-US" b="1" smtClean="0">
              <a:latin typeface="Times" panose="02020603050405020304" pitchFamily="18" charset="0"/>
            </a:endParaRPr>
          </a:p>
          <a:p>
            <a:pPr eaLnBrk="1" hangingPunct="1">
              <a:spcBef>
                <a:spcPct val="0"/>
              </a:spcBef>
              <a:buFontTx/>
              <a:buChar char="•"/>
            </a:pPr>
            <a:r>
              <a:rPr lang="en-GB" altLang="en-US" i="1" smtClean="0">
                <a:latin typeface="Times" panose="02020603050405020304" pitchFamily="18" charset="0"/>
              </a:rPr>
              <a:t>Burgled friend</a:t>
            </a:r>
          </a:p>
          <a:p>
            <a:pPr eaLnBrk="1" hangingPunct="1">
              <a:spcBef>
                <a:spcPct val="0"/>
              </a:spcBef>
            </a:pPr>
            <a:endParaRPr lang="en-GB" altLang="en-US" smtClean="0">
              <a:latin typeface="Times" panose="02020603050405020304" pitchFamily="18" charset="0"/>
            </a:endParaRPr>
          </a:p>
          <a:p>
            <a:pPr eaLnBrk="1" hangingPunct="1">
              <a:spcBef>
                <a:spcPct val="0"/>
              </a:spcBef>
            </a:pPr>
            <a:r>
              <a:rPr lang="en-GB" altLang="en-US" smtClean="0">
                <a:latin typeface="Times" panose="02020603050405020304" pitchFamily="18" charset="0"/>
              </a:rPr>
              <a:t>A person with a preference for Thinking would help their friend by doing all the logical things – changing the locks, tidying up, checking what’s missing, etc.</a:t>
            </a:r>
          </a:p>
          <a:p>
            <a:pPr eaLnBrk="1" hangingPunct="1">
              <a:spcBef>
                <a:spcPct val="0"/>
              </a:spcBef>
            </a:pPr>
            <a:endParaRPr lang="en-GB" altLang="en-US" smtClean="0">
              <a:latin typeface="Times" panose="02020603050405020304" pitchFamily="18" charset="0"/>
            </a:endParaRPr>
          </a:p>
          <a:p>
            <a:pPr eaLnBrk="1" hangingPunct="1">
              <a:spcBef>
                <a:spcPct val="0"/>
              </a:spcBef>
            </a:pPr>
            <a:r>
              <a:rPr lang="en-GB" altLang="en-US" smtClean="0">
                <a:latin typeface="Times" panose="02020603050405020304" pitchFamily="18" charset="0"/>
              </a:rPr>
              <a:t>A person with a preference for Feeling would help their friend by empathising – maybe get them a cup of tea and make sure they felt okay.</a:t>
            </a:r>
          </a:p>
          <a:p>
            <a:pPr eaLnBrk="1" hangingPunct="1">
              <a:spcBef>
                <a:spcPct val="0"/>
              </a:spcBef>
            </a:pPr>
            <a:endParaRPr lang="en-GB" altLang="en-US" smtClean="0">
              <a:latin typeface="Times" panose="02020603050405020304" pitchFamily="18" charset="0"/>
            </a:endParaRPr>
          </a:p>
          <a:p>
            <a:pPr eaLnBrk="1" hangingPunct="1">
              <a:spcBef>
                <a:spcPct val="0"/>
              </a:spcBef>
              <a:buFontTx/>
              <a:buChar char="•"/>
            </a:pPr>
            <a:r>
              <a:rPr lang="en-GB" altLang="en-US" i="1" smtClean="0">
                <a:latin typeface="Times" panose="02020603050405020304" pitchFamily="18" charset="0"/>
              </a:rPr>
              <a:t>Recent decision</a:t>
            </a:r>
          </a:p>
          <a:p>
            <a:pPr eaLnBrk="1" hangingPunct="1">
              <a:spcBef>
                <a:spcPct val="0"/>
              </a:spcBef>
            </a:pPr>
            <a:endParaRPr lang="en-GB" altLang="en-US" i="1" smtClean="0">
              <a:latin typeface="Times" panose="02020603050405020304" pitchFamily="18" charset="0"/>
            </a:endParaRPr>
          </a:p>
          <a:p>
            <a:pPr eaLnBrk="1" hangingPunct="1">
              <a:spcBef>
                <a:spcPct val="0"/>
              </a:spcBef>
            </a:pPr>
            <a:r>
              <a:rPr lang="en-GB" altLang="en-US" smtClean="0">
                <a:latin typeface="Times" panose="02020603050405020304" pitchFamily="18" charset="0"/>
              </a:rPr>
              <a:t>The Thinking preference is about making a logical decision based on pros and cons; the Feeling preference is about making a decision in line with personal values and taking into account how it will affect others.</a:t>
            </a:r>
          </a:p>
          <a:p>
            <a:pPr eaLnBrk="1" hangingPunct="1">
              <a:spcBef>
                <a:spcPct val="0"/>
              </a:spcBef>
            </a:pPr>
            <a:endParaRPr lang="en-GB" altLang="en-US" smtClean="0">
              <a:latin typeface="Times" panose="02020603050405020304" pitchFamily="18" charset="0"/>
            </a:endParaRPr>
          </a:p>
          <a:p>
            <a:pPr eaLnBrk="1" hangingPunct="1">
              <a:spcBef>
                <a:spcPct val="0"/>
              </a:spcBef>
              <a:buFontTx/>
              <a:buChar char="•"/>
            </a:pPr>
            <a:r>
              <a:rPr lang="en-GB" altLang="en-US" i="1" smtClean="0">
                <a:latin typeface="Times" panose="02020603050405020304" pitchFamily="18" charset="0"/>
              </a:rPr>
              <a:t>Criticism</a:t>
            </a:r>
          </a:p>
          <a:p>
            <a:pPr eaLnBrk="1" hangingPunct="1">
              <a:spcBef>
                <a:spcPct val="0"/>
              </a:spcBef>
            </a:pPr>
            <a:endParaRPr lang="en-GB" altLang="en-US" i="1" smtClean="0">
              <a:latin typeface="Times" panose="02020603050405020304" pitchFamily="18" charset="0"/>
            </a:endParaRPr>
          </a:p>
          <a:p>
            <a:pPr eaLnBrk="1" hangingPunct="1">
              <a:spcBef>
                <a:spcPct val="0"/>
              </a:spcBef>
            </a:pPr>
            <a:r>
              <a:rPr lang="en-GB" altLang="en-US" smtClean="0">
                <a:latin typeface="Times" panose="02020603050405020304" pitchFamily="18" charset="0"/>
              </a:rPr>
              <a:t>People with a preference for Thinking react to criticism from an objective standpoint (“Is this valid criticism?”). If they deem the criticism valid, they take it on board and resolve to improve their performance. The criticism might hurt, but their self-esteem is intact.</a:t>
            </a:r>
          </a:p>
          <a:p>
            <a:pPr eaLnBrk="1" hangingPunct="1">
              <a:spcBef>
                <a:spcPct val="0"/>
              </a:spcBef>
            </a:pPr>
            <a:endParaRPr lang="en-GB" altLang="en-US" smtClean="0">
              <a:latin typeface="Times" panose="02020603050405020304" pitchFamily="18" charset="0"/>
            </a:endParaRPr>
          </a:p>
          <a:p>
            <a:pPr eaLnBrk="1" hangingPunct="1">
              <a:spcBef>
                <a:spcPct val="0"/>
              </a:spcBef>
            </a:pPr>
            <a:r>
              <a:rPr lang="en-GB" altLang="en-US" smtClean="0">
                <a:latin typeface="Times" panose="02020603050405020304" pitchFamily="18" charset="0"/>
              </a:rPr>
              <a:t>People with a preference for Feeling will immediately take criticism personally. Their self-esteem might deflate, and it may take some time before it returns. The criticism is taken as a comment on them as a person rather than on the task they performed badly.</a:t>
            </a:r>
            <a:endParaRPr lang="en-US" altLang="en-US" smtClean="0">
              <a:latin typeface="Times" panose="02020603050405020304" pitchFamily="18" charset="0"/>
            </a:endParaRPr>
          </a:p>
          <a:p>
            <a:pPr eaLnBrk="1" hangingPunct="1">
              <a:spcBef>
                <a:spcPct val="0"/>
              </a:spcBef>
            </a:pPr>
            <a:endParaRPr lang="en-GB" altLang="en-US" smtClean="0">
              <a:latin typeface="Times" panose="02020603050405020304" pitchFamily="18" charset="0"/>
            </a:endParaRPr>
          </a:p>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5656024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396C98CB-CD91-43A1-AC4C-23E1888D9F16}" type="slidenum">
              <a:rPr lang="en-GB" altLang="en-US">
                <a:latin typeface="Arial" panose="020B0604020202020204" pitchFamily="34" charset="0"/>
              </a:rPr>
              <a:pPr>
                <a:spcBef>
                  <a:spcPct val="0"/>
                </a:spcBef>
              </a:pPr>
              <a:t>25</a:t>
            </a:fld>
            <a:endParaRPr lang="en-GB" altLang="en-US">
              <a:latin typeface="Arial" panose="020B0604020202020204" pitchFamily="34" charset="0"/>
            </a:endParaRPr>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118557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42E7091E-7F9D-4B8B-BCBC-F52C7C8901A4}" type="slidenum">
              <a:rPr lang="en-GB" altLang="en-US">
                <a:latin typeface="Arial" panose="020B0604020202020204" pitchFamily="34" charset="0"/>
              </a:rPr>
              <a:pPr>
                <a:spcBef>
                  <a:spcPct val="0"/>
                </a:spcBef>
              </a:pPr>
              <a:t>26</a:t>
            </a:fld>
            <a:endParaRPr lang="en-GB" altLang="en-US">
              <a:latin typeface="Arial" panose="020B0604020202020204" pitchFamily="34" charset="0"/>
            </a:endParaRPr>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xfrm>
            <a:off x="904875" y="4716463"/>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42698910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59CB9B7E-4757-4749-B867-F8E7973EB59B}" type="slidenum">
              <a:rPr lang="en-GB" altLang="en-US">
                <a:latin typeface="Arial" panose="020B0604020202020204" pitchFamily="34" charset="0"/>
              </a:rPr>
              <a:pPr>
                <a:spcBef>
                  <a:spcPct val="0"/>
                </a:spcBef>
              </a:pPr>
              <a:t>27</a:t>
            </a:fld>
            <a:endParaRPr lang="en-GB" altLang="en-US">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5953483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72BB43B2-5BB5-4F04-A15B-AE7504632469}" type="slidenum">
              <a:rPr lang="en-GB" altLang="en-US">
                <a:latin typeface="Arial" panose="020B0604020202020204" pitchFamily="34" charset="0"/>
              </a:rPr>
              <a:pPr>
                <a:spcBef>
                  <a:spcPct val="0"/>
                </a:spcBef>
              </a:pPr>
              <a:t>28</a:t>
            </a:fld>
            <a:endParaRPr lang="en-GB" altLang="en-US">
              <a:latin typeface="Arial" panose="020B0604020202020204" pitchFamily="34" charset="0"/>
            </a:endParaRPr>
          </a:p>
        </p:txBody>
      </p:sp>
      <p:sp>
        <p:nvSpPr>
          <p:cNvPr id="56323" name="Rectangle 2"/>
          <p:cNvSpPr>
            <a:spLocks noGrp="1" noRot="1" noChangeAspect="1" noChangeArrowheads="1" noTextEdit="1"/>
          </p:cNvSpPr>
          <p:nvPr>
            <p:ph type="sldImg"/>
          </p:nvPr>
        </p:nvSpPr>
        <p:spPr>
          <a:xfrm>
            <a:off x="131763" y="766763"/>
            <a:ext cx="6538912" cy="3678237"/>
          </a:xfrm>
          <a:ln cap="flat"/>
        </p:spPr>
      </p:sp>
      <p:sp>
        <p:nvSpPr>
          <p:cNvPr id="56324" name="Rectangle 3"/>
          <p:cNvSpPr>
            <a:spLocks noGrp="1" noChangeArrowheads="1"/>
          </p:cNvSpPr>
          <p:nvPr>
            <p:ph type="body" idx="1"/>
          </p:nvPr>
        </p:nvSpPr>
        <p:spPr>
          <a:xfrm>
            <a:off x="904875" y="4751388"/>
            <a:ext cx="4984750" cy="44434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496" tIns="46748" rIns="93496" bIns="46748"/>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943422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B9FC3AEF-B55B-42E9-9142-4B762BC61B16}" type="slidenum">
              <a:rPr lang="en-GB" altLang="en-US">
                <a:latin typeface="Arial" panose="020B0604020202020204" pitchFamily="34" charset="0"/>
              </a:rPr>
              <a:pPr>
                <a:spcBef>
                  <a:spcPct val="0"/>
                </a:spcBef>
              </a:pPr>
              <a:t>29</a:t>
            </a:fld>
            <a:endParaRPr lang="en-GB" altLang="en-US">
              <a:latin typeface="Arial" panose="020B0604020202020204" pitchFamily="34" charset="0"/>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36893841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CAB7E3BD-5D3B-490F-B36C-3BF9AFADCDF2}" type="slidenum">
              <a:rPr lang="en-GB" altLang="en-US">
                <a:latin typeface="Arial" panose="020B0604020202020204" pitchFamily="34" charset="0"/>
              </a:rPr>
              <a:pPr>
                <a:spcBef>
                  <a:spcPct val="0"/>
                </a:spcBef>
              </a:pPr>
              <a:t>30</a:t>
            </a:fld>
            <a:endParaRPr lang="en-GB" altLang="en-US">
              <a:latin typeface="Arial" panose="020B0604020202020204" pitchFamily="34" charset="0"/>
            </a:endParaRPr>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xfrm>
            <a:off x="904875" y="4716463"/>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700" b="1" smtClean="0">
                <a:latin typeface="Times" panose="02020603050405020304" pitchFamily="18" charset="0"/>
              </a:rPr>
              <a:t>Typical answers</a:t>
            </a:r>
          </a:p>
          <a:p>
            <a:pPr eaLnBrk="1" hangingPunct="1">
              <a:lnSpc>
                <a:spcPct val="80000"/>
              </a:lnSpc>
              <a:spcBef>
                <a:spcPct val="0"/>
              </a:spcBef>
            </a:pPr>
            <a:endParaRPr lang="en-GB" altLang="en-US" sz="700" b="1" smtClean="0">
              <a:latin typeface="Times" panose="02020603050405020304" pitchFamily="18" charset="0"/>
            </a:endParaRPr>
          </a:p>
          <a:p>
            <a:pPr eaLnBrk="1" hangingPunct="1">
              <a:lnSpc>
                <a:spcPct val="80000"/>
              </a:lnSpc>
              <a:spcBef>
                <a:spcPct val="0"/>
              </a:spcBef>
              <a:buFontTx/>
              <a:buChar char="•"/>
            </a:pPr>
            <a:r>
              <a:rPr lang="en-GB" altLang="en-US" sz="700" i="1" smtClean="0">
                <a:latin typeface="Times" panose="02020603050405020304" pitchFamily="18" charset="0"/>
              </a:rPr>
              <a:t>Food shopping</a:t>
            </a:r>
          </a:p>
          <a:p>
            <a:pPr eaLnBrk="1" hangingPunct="1">
              <a:lnSpc>
                <a:spcPct val="80000"/>
              </a:lnSpc>
              <a:spcBef>
                <a:spcPct val="0"/>
              </a:spcBef>
            </a:pPr>
            <a:endParaRPr lang="en-GB" altLang="en-US" sz="700" i="1" smtClean="0">
              <a:latin typeface="Times" panose="02020603050405020304" pitchFamily="18" charset="0"/>
            </a:endParaRPr>
          </a:p>
          <a:p>
            <a:pPr lvl="1" eaLnBrk="1" hangingPunct="1">
              <a:lnSpc>
                <a:spcPct val="80000"/>
              </a:lnSpc>
              <a:spcBef>
                <a:spcPct val="0"/>
              </a:spcBef>
            </a:pPr>
            <a:r>
              <a:rPr lang="en-GB" altLang="en-US" sz="700" smtClean="0">
                <a:latin typeface="Times" panose="02020603050405020304" pitchFamily="18" charset="0"/>
              </a:rPr>
              <a:t>People with a preference for Judging will probably have a list of what they want to buy. This might even be in the order of the aisles! They will collect all the things on their list and may be annoyed if something is out of stock, or if the supermarket reorganises its shelves.</a:t>
            </a:r>
          </a:p>
          <a:p>
            <a:pPr lvl="1" eaLnBrk="1" hangingPunct="1">
              <a:lnSpc>
                <a:spcPct val="80000"/>
              </a:lnSpc>
              <a:spcBef>
                <a:spcPct val="0"/>
              </a:spcBef>
            </a:pPr>
            <a:endParaRPr lang="en-GB" altLang="en-US" sz="700" smtClean="0">
              <a:latin typeface="Times" panose="02020603050405020304" pitchFamily="18" charset="0"/>
            </a:endParaRPr>
          </a:p>
          <a:p>
            <a:pPr lvl="1" eaLnBrk="1" hangingPunct="1">
              <a:lnSpc>
                <a:spcPct val="80000"/>
              </a:lnSpc>
              <a:spcBef>
                <a:spcPct val="0"/>
              </a:spcBef>
            </a:pPr>
            <a:r>
              <a:rPr lang="en-GB" altLang="en-US" sz="700" smtClean="0">
                <a:latin typeface="Times" panose="02020603050405020304" pitchFamily="18" charset="0"/>
              </a:rPr>
              <a:t>A person who prefers Perceiving might have a list of what they MIGHT like to get, but they don’t rely on this list and it is often forgotten. They wander around looking for special offers or novel items. They buy spontaneously and end up with an unusual basket of goods that make for interesting recipes!</a:t>
            </a:r>
          </a:p>
          <a:p>
            <a:pPr lvl="1" eaLnBrk="1" hangingPunct="1">
              <a:lnSpc>
                <a:spcPct val="80000"/>
              </a:lnSpc>
              <a:spcBef>
                <a:spcPct val="0"/>
              </a:spcBef>
            </a:pPr>
            <a:endParaRPr lang="en-GB" altLang="en-US" sz="700" smtClean="0">
              <a:latin typeface="Times" panose="02020603050405020304" pitchFamily="18" charset="0"/>
            </a:endParaRPr>
          </a:p>
          <a:p>
            <a:pPr eaLnBrk="1" hangingPunct="1">
              <a:lnSpc>
                <a:spcPct val="80000"/>
              </a:lnSpc>
              <a:spcBef>
                <a:spcPct val="0"/>
              </a:spcBef>
              <a:buFontTx/>
              <a:buChar char="•"/>
            </a:pPr>
            <a:r>
              <a:rPr lang="en-GB" altLang="en-US" sz="700" i="1" smtClean="0">
                <a:latin typeface="Times" panose="02020603050405020304" pitchFamily="18" charset="0"/>
              </a:rPr>
              <a:t>Holidays</a:t>
            </a:r>
          </a:p>
          <a:p>
            <a:pPr eaLnBrk="1" hangingPunct="1">
              <a:lnSpc>
                <a:spcPct val="80000"/>
              </a:lnSpc>
              <a:spcBef>
                <a:spcPct val="0"/>
              </a:spcBef>
            </a:pPr>
            <a:endParaRPr lang="en-GB" altLang="en-US" sz="700" i="1" smtClean="0">
              <a:latin typeface="Times" panose="02020603050405020304" pitchFamily="18" charset="0"/>
            </a:endParaRPr>
          </a:p>
          <a:p>
            <a:pPr lvl="1" eaLnBrk="1" hangingPunct="1">
              <a:lnSpc>
                <a:spcPct val="80000"/>
              </a:lnSpc>
              <a:spcBef>
                <a:spcPct val="0"/>
              </a:spcBef>
            </a:pPr>
            <a:r>
              <a:rPr lang="en-GB" altLang="en-US" sz="700" smtClean="0">
                <a:latin typeface="Times" panose="02020603050405020304" pitchFamily="18" charset="0"/>
              </a:rPr>
              <a:t>People who prefer Judging like to decide where they are going well in advance, so they usually book early. This is good for them as they can then make lots of other decisions – what clothes to buy, which places of interest to see. They might plan each day of the holiday to make the best use of their time. Planning the holiday is part of the enjoyment.</a:t>
            </a:r>
          </a:p>
          <a:p>
            <a:pPr lvl="1" eaLnBrk="1" hangingPunct="1">
              <a:lnSpc>
                <a:spcPct val="80000"/>
              </a:lnSpc>
              <a:spcBef>
                <a:spcPct val="0"/>
              </a:spcBef>
            </a:pPr>
            <a:endParaRPr lang="en-GB" altLang="en-US" sz="700" smtClean="0">
              <a:latin typeface="Times" panose="02020603050405020304" pitchFamily="18" charset="0"/>
            </a:endParaRPr>
          </a:p>
          <a:p>
            <a:pPr lvl="1" eaLnBrk="1" hangingPunct="1">
              <a:lnSpc>
                <a:spcPct val="80000"/>
              </a:lnSpc>
              <a:spcBef>
                <a:spcPct val="0"/>
              </a:spcBef>
            </a:pPr>
            <a:r>
              <a:rPr lang="en-GB" altLang="en-US" sz="700" smtClean="0">
                <a:latin typeface="Times" panose="02020603050405020304" pitchFamily="18" charset="0"/>
              </a:rPr>
              <a:t>People who prefer Perceiving might feel constrained by this approach, and prefer to visit a last-minute travel website or a bargain holiday shop. They might buy a flight-only holiday and see what the accommodation is like when they get there. Leaving things open is part of the excitement.</a:t>
            </a:r>
          </a:p>
          <a:p>
            <a:pPr lvl="1" eaLnBrk="1" hangingPunct="1">
              <a:lnSpc>
                <a:spcPct val="80000"/>
              </a:lnSpc>
              <a:spcBef>
                <a:spcPct val="0"/>
              </a:spcBef>
            </a:pPr>
            <a:endParaRPr lang="en-GB" altLang="en-US" sz="700" smtClean="0">
              <a:latin typeface="Times" panose="02020603050405020304" pitchFamily="18" charset="0"/>
            </a:endParaRPr>
          </a:p>
          <a:p>
            <a:pPr eaLnBrk="1" hangingPunct="1">
              <a:lnSpc>
                <a:spcPct val="80000"/>
              </a:lnSpc>
              <a:spcBef>
                <a:spcPct val="0"/>
              </a:spcBef>
              <a:buFontTx/>
              <a:buChar char="•"/>
            </a:pPr>
            <a:r>
              <a:rPr lang="en-GB" altLang="en-US" sz="700" i="1" smtClean="0">
                <a:latin typeface="Times" panose="02020603050405020304" pitchFamily="18" charset="0"/>
              </a:rPr>
              <a:t>Tomorrow’s work is cancelled</a:t>
            </a:r>
          </a:p>
          <a:p>
            <a:pPr eaLnBrk="1" hangingPunct="1">
              <a:lnSpc>
                <a:spcPct val="80000"/>
              </a:lnSpc>
              <a:spcBef>
                <a:spcPct val="0"/>
              </a:spcBef>
            </a:pPr>
            <a:endParaRPr lang="en-GB" altLang="en-US" sz="700" i="1" smtClean="0">
              <a:latin typeface="Times" panose="02020603050405020304" pitchFamily="18" charset="0"/>
            </a:endParaRPr>
          </a:p>
          <a:p>
            <a:pPr lvl="1" eaLnBrk="1" hangingPunct="1">
              <a:lnSpc>
                <a:spcPct val="80000"/>
              </a:lnSpc>
              <a:spcBef>
                <a:spcPct val="0"/>
              </a:spcBef>
            </a:pPr>
            <a:r>
              <a:rPr lang="en-GB" altLang="en-US" sz="700" smtClean="0">
                <a:latin typeface="Times" panose="02020603050405020304" pitchFamily="18" charset="0"/>
              </a:rPr>
              <a:t>People with a Judging preference might feel uncomfortable about the lack of structure. They might relieve this ambiguity by scheduling in some tasks so that they know what they will achieve tomorrow.</a:t>
            </a:r>
          </a:p>
          <a:p>
            <a:pPr lvl="1" eaLnBrk="1" hangingPunct="1">
              <a:lnSpc>
                <a:spcPct val="80000"/>
              </a:lnSpc>
              <a:spcBef>
                <a:spcPct val="0"/>
              </a:spcBef>
            </a:pPr>
            <a:endParaRPr lang="en-GB" altLang="en-US" sz="700" smtClean="0">
              <a:latin typeface="Times" panose="02020603050405020304" pitchFamily="18" charset="0"/>
            </a:endParaRPr>
          </a:p>
          <a:p>
            <a:pPr lvl="1" eaLnBrk="1" hangingPunct="1">
              <a:lnSpc>
                <a:spcPct val="80000"/>
              </a:lnSpc>
              <a:spcBef>
                <a:spcPct val="0"/>
              </a:spcBef>
            </a:pPr>
            <a:r>
              <a:rPr lang="en-GB" altLang="en-US" sz="700" smtClean="0">
                <a:latin typeface="Times" panose="02020603050405020304" pitchFamily="18" charset="0"/>
              </a:rPr>
              <a:t>People who prefer Perceiving might feel a rush of excitement when they discover a free day with no plan. They might work on important things as and when they feel like it. They might even multitask on two projects at once. The standard and quality of work will be unaffected by this preference, but the process will be very different!</a:t>
            </a:r>
            <a:endParaRPr lang="en-US" altLang="en-US" sz="700" smtClean="0">
              <a:latin typeface="Times" panose="02020603050405020304" pitchFamily="18" charset="0"/>
            </a:endParaRPr>
          </a:p>
        </p:txBody>
      </p:sp>
    </p:spTree>
    <p:extLst>
      <p:ext uri="{BB962C8B-B14F-4D97-AF65-F5344CB8AC3E}">
        <p14:creationId xmlns:p14="http://schemas.microsoft.com/office/powerpoint/2010/main" val="8319692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515C6438-B7F2-40E6-B931-C5FDAEE7DE32}" type="slidenum">
              <a:rPr lang="en-GB" altLang="en-US">
                <a:latin typeface="Arial" panose="020B0604020202020204" pitchFamily="34" charset="0"/>
              </a:rPr>
              <a:pPr>
                <a:spcBef>
                  <a:spcPct val="0"/>
                </a:spcBef>
              </a:pPr>
              <a:t>31</a:t>
            </a:fld>
            <a:endParaRPr lang="en-GB" altLang="en-US">
              <a:latin typeface="Arial" panose="020B0604020202020204" pitchFamily="34" charset="0"/>
            </a:endParaRPr>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xfrm>
            <a:off x="904875" y="4716463"/>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panose="02020603050405020304" pitchFamily="18" charset="0"/>
            </a:endParaRPr>
          </a:p>
        </p:txBody>
      </p:sp>
    </p:spTree>
    <p:extLst>
      <p:ext uri="{BB962C8B-B14F-4D97-AF65-F5344CB8AC3E}">
        <p14:creationId xmlns:p14="http://schemas.microsoft.com/office/powerpoint/2010/main" val="18301092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panose="02020603050405020304" pitchFamily="18"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3F8C0181-639E-470C-BB83-92C197FF24E5}" type="slidenum">
              <a:rPr lang="en-GB" altLang="en-US"/>
              <a:pPr>
                <a:spcBef>
                  <a:spcPct val="0"/>
                </a:spcBef>
              </a:pPr>
              <a:t>34</a:t>
            </a:fld>
            <a:endParaRPr lang="en-GB" altLang="en-US"/>
          </a:p>
        </p:txBody>
      </p:sp>
    </p:spTree>
    <p:extLst>
      <p:ext uri="{BB962C8B-B14F-4D97-AF65-F5344CB8AC3E}">
        <p14:creationId xmlns:p14="http://schemas.microsoft.com/office/powerpoint/2010/main" val="5547649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Personality Types of the Class
https://www.polleverywhere.com/clickable_images/ldJHr4vIyu1kVw8hqyp00</a:t>
            </a:r>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37</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749787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Do you agree with your personality type?
https://www.polleverywhere.com/clickable_images/tSC9uGrFqzlqbEtiDcxe6</a:t>
            </a:r>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38</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373575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08/08/2019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08/08/2019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08/08/2019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08/08/2019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08/08/2019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08/08/2019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08/08/2019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08/08/2019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08/08/2019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08/08/2019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08/08/2019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524000" y="277813"/>
            <a:ext cx="10566400" cy="9906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1524000" y="1423988"/>
            <a:ext cx="5181600" cy="2438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908800" y="1423988"/>
            <a:ext cx="5181600" cy="2438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1524000" y="4014788"/>
            <a:ext cx="5181600" cy="2438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6908800" y="4014788"/>
            <a:ext cx="5181600" cy="2438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1524000" y="6461126"/>
            <a:ext cx="2844800" cy="396875"/>
          </a:xfrm>
        </p:spPr>
        <p:txBody>
          <a:bodyPr/>
          <a:lstStyle>
            <a:lvl1pPr>
              <a:defRPr/>
            </a:lvl1pPr>
          </a:lstStyle>
          <a:p>
            <a:pPr>
              <a:defRPr/>
            </a:pPr>
            <a:endParaRPr lang="en-GB"/>
          </a:p>
        </p:txBody>
      </p:sp>
      <p:sp>
        <p:nvSpPr>
          <p:cNvPr id="8" name="Footer Placeholder 7"/>
          <p:cNvSpPr>
            <a:spLocks noGrp="1"/>
          </p:cNvSpPr>
          <p:nvPr>
            <p:ph type="ftr" sz="quarter" idx="11"/>
          </p:nvPr>
        </p:nvSpPr>
        <p:spPr>
          <a:xfrm>
            <a:off x="4165600" y="6461126"/>
            <a:ext cx="3860800" cy="396875"/>
          </a:xfrm>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8940800" y="6461126"/>
            <a:ext cx="1016000" cy="396875"/>
          </a:xfrm>
        </p:spPr>
        <p:txBody>
          <a:bodyPr/>
          <a:lstStyle>
            <a:lvl1pPr>
              <a:defRPr smtClean="0"/>
            </a:lvl1pPr>
          </a:lstStyle>
          <a:p>
            <a:pPr>
              <a:defRPr/>
            </a:pPr>
            <a:fld id="{7218796A-030A-4CBF-8275-00C86120F5BE}" type="slidenum">
              <a:rPr lang="en-GB" altLang="en-US"/>
              <a:pPr>
                <a:defRPr/>
              </a:pPr>
              <a:t>‹#›</a:t>
            </a:fld>
            <a:endParaRPr lang="en-GB" altLang="en-US"/>
          </a:p>
        </p:txBody>
      </p:sp>
    </p:spTree>
    <p:extLst>
      <p:ext uri="{BB962C8B-B14F-4D97-AF65-F5344CB8AC3E}">
        <p14:creationId xmlns:p14="http://schemas.microsoft.com/office/powerpoint/2010/main" val="2490593548"/>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08/08/2019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7" Type="http://schemas.openxmlformats.org/officeDocument/2006/relationships/image" Target="../media/image4.png"/><Relationship Id="rId2" Type="http://schemas.openxmlformats.org/officeDocument/2006/relationships/slideLayout" Target="../slideLayouts/slideLayout4.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3.png"/><Relationship Id="rId4" Type="http://schemas.openxmlformats.org/officeDocument/2006/relationships/oleObject" Target="../embeddings/oleObject1.bin"/></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oleObject" Target="../embeddings/oleObject5.bin"/><Relationship Id="rId3" Type="http://schemas.openxmlformats.org/officeDocument/2006/relationships/notesSlide" Target="../notesSlides/notesSlide19.xml"/><Relationship Id="rId7" Type="http://schemas.openxmlformats.org/officeDocument/2006/relationships/image" Target="../media/image7.png"/><Relationship Id="rId2" Type="http://schemas.openxmlformats.org/officeDocument/2006/relationships/slideLayout" Target="../slideLayouts/slideLayout17.xml"/><Relationship Id="rId1" Type="http://schemas.openxmlformats.org/officeDocument/2006/relationships/vmlDrawing" Target="../drawings/vmlDrawing2.vml"/><Relationship Id="rId6" Type="http://schemas.openxmlformats.org/officeDocument/2006/relationships/oleObject" Target="../embeddings/oleObject4.bin"/><Relationship Id="rId11" Type="http://schemas.openxmlformats.org/officeDocument/2006/relationships/image" Target="../media/image9.png"/><Relationship Id="rId5" Type="http://schemas.openxmlformats.org/officeDocument/2006/relationships/image" Target="../media/image6.png"/><Relationship Id="rId10" Type="http://schemas.openxmlformats.org/officeDocument/2006/relationships/oleObject" Target="../embeddings/oleObject6.bin"/><Relationship Id="rId4" Type="http://schemas.openxmlformats.org/officeDocument/2006/relationships/oleObject" Target="../embeddings/oleObject3.bin"/><Relationship Id="rId9" Type="http://schemas.openxmlformats.org/officeDocument/2006/relationships/image" Target="../media/image8.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16personalities.com/free-personality-test" TargetMode="Externa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13.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585162" cy="4307148"/>
          </a:xfrm>
        </p:spPr>
        <p:txBody>
          <a:bodyPr anchor="ctr">
            <a:normAutofit/>
          </a:bodyPr>
          <a:lstStyle/>
          <a:p>
            <a:pPr algn="l"/>
            <a:r>
              <a:rPr lang="en-GB" dirty="0" smtClean="0"/>
              <a:t>Personality Types</a:t>
            </a:r>
            <a:endParaRPr lang="en-GB" dirty="0"/>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GB" dirty="0" smtClean="0">
                <a:solidFill>
                  <a:srgbClr val="FFFFFF"/>
                </a:solidFill>
              </a:rPr>
              <a:t>Understanding each other; how we think, feel and work.</a:t>
            </a:r>
            <a:endParaRPr lang="en-GB" dirty="0" smtClean="0">
              <a:solidFill>
                <a:srgbClr val="FFFFFF"/>
              </a:solidFill>
            </a:endParaRP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ctrTitle"/>
          </p:nvPr>
        </p:nvSpPr>
        <p:spPr/>
        <p:txBody>
          <a:bodyPr>
            <a:normAutofit fontScale="90000"/>
          </a:bodyPr>
          <a:lstStyle/>
          <a:p>
            <a:pPr algn="ctr" eaLnBrk="1" hangingPunct="1"/>
            <a:r>
              <a:rPr lang="en-GB" altLang="en-US" b="1" dirty="0" smtClean="0">
                <a:solidFill>
                  <a:srgbClr val="FF0000"/>
                </a:solidFill>
              </a:rPr>
              <a:t/>
            </a:r>
            <a:br>
              <a:rPr lang="en-GB" altLang="en-US" b="1" dirty="0" smtClean="0">
                <a:solidFill>
                  <a:srgbClr val="FF0000"/>
                </a:solidFill>
              </a:rPr>
            </a:br>
            <a:r>
              <a:rPr lang="en-GB" altLang="en-US" b="1" dirty="0" smtClean="0">
                <a:solidFill>
                  <a:srgbClr val="FF0000"/>
                </a:solidFill>
              </a:rPr>
              <a:t/>
            </a:r>
            <a:br>
              <a:rPr lang="en-GB" altLang="en-US" b="1" dirty="0" smtClean="0">
                <a:solidFill>
                  <a:srgbClr val="FF0000"/>
                </a:solidFill>
              </a:rPr>
            </a:br>
            <a:r>
              <a:rPr lang="en-GB" altLang="en-US" dirty="0" smtClean="0">
                <a:solidFill>
                  <a:schemeClr val="tx1"/>
                </a:solidFill>
              </a:rPr>
              <a:t>An MBTI Approach to More Effective Team Working: understanding self and others</a:t>
            </a:r>
            <a:r>
              <a:rPr lang="en-GB" altLang="en-US" sz="3200" b="1" dirty="0">
                <a:solidFill>
                  <a:schemeClr val="tx1"/>
                </a:solidFill>
              </a:rPr>
              <a:t>	</a:t>
            </a:r>
          </a:p>
        </p:txBody>
      </p:sp>
      <p:sp>
        <p:nvSpPr>
          <p:cNvPr id="6" name="Subtitle 5"/>
          <p:cNvSpPr>
            <a:spLocks noGrp="1"/>
          </p:cNvSpPr>
          <p:nvPr>
            <p:ph type="subTitle" idx="1"/>
          </p:nvPr>
        </p:nvSpPr>
        <p:spPr/>
        <p:txBody>
          <a:bodyPr/>
          <a:lstStyle/>
          <a:p>
            <a:endParaRPr lang="en-GB"/>
          </a:p>
        </p:txBody>
      </p:sp>
      <p:sp>
        <p:nvSpPr>
          <p:cNvPr id="5124" name="TextBox 10"/>
          <p:cNvSpPr txBox="1">
            <a:spLocks noChangeArrowheads="1"/>
          </p:cNvSpPr>
          <p:nvPr/>
        </p:nvSpPr>
        <p:spPr bwMode="auto">
          <a:xfrm>
            <a:off x="9453563" y="785813"/>
            <a:ext cx="857250" cy="461962"/>
          </a:xfrm>
          <a:prstGeom prst="rect">
            <a:avLst/>
          </a:prstGeom>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2400">
              <a:solidFill>
                <a:srgbClr val="FF0000"/>
              </a:solidFill>
              <a:latin typeface="Times" panose="02020603050405020304" pitchFamily="18" charset="0"/>
            </a:endParaRPr>
          </a:p>
        </p:txBody>
      </p:sp>
    </p:spTree>
    <p:extLst>
      <p:ext uri="{BB962C8B-B14F-4D97-AF65-F5344CB8AC3E}">
        <p14:creationId xmlns:p14="http://schemas.microsoft.com/office/powerpoint/2010/main" val="24246519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
        <p:nvSpPr>
          <p:cNvPr id="2" name="Slide Number Placeholder 1"/>
          <p:cNvSpPr>
            <a:spLocks noGrp="1"/>
          </p:cNvSpPr>
          <p:nvPr>
            <p:ph type="sldNum" sz="quarter" idx="12"/>
          </p:nvPr>
        </p:nvSpPr>
        <p:spPr/>
        <p:txBody>
          <a:bodyPr/>
          <a:lstStyle/>
          <a:p>
            <a:fld id="{5DFEDB64-84C3-4240-BCBA-134AE1D9082C}" type="slidenum">
              <a:rPr lang="en-GB" smtClean="0"/>
              <a:t>3</a:t>
            </a:fld>
            <a:endParaRPr lang="en-GB"/>
          </a:p>
        </p:txBody>
      </p:sp>
    </p:spTree>
    <p:extLst>
      <p:ext uri="{BB962C8B-B14F-4D97-AF65-F5344CB8AC3E}">
        <p14:creationId xmlns:p14="http://schemas.microsoft.com/office/powerpoint/2010/main" val="18200322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smtClean="0"/>
              <a:t>Objectives of session</a:t>
            </a:r>
            <a:endParaRPr lang="en-US" altLang="en-US" smtClean="0"/>
          </a:p>
        </p:txBody>
      </p:sp>
      <p:sp>
        <p:nvSpPr>
          <p:cNvPr id="7171" name="Content Placeholder 2"/>
          <p:cNvSpPr>
            <a:spLocks noGrp="1"/>
          </p:cNvSpPr>
          <p:nvPr>
            <p:ph idx="1"/>
          </p:nvPr>
        </p:nvSpPr>
        <p:spPr/>
        <p:txBody>
          <a:bodyPr/>
          <a:lstStyle/>
          <a:p>
            <a:pPr eaLnBrk="1" hangingPunct="1"/>
            <a:r>
              <a:rPr lang="en-GB" altLang="en-US" smtClean="0"/>
              <a:t>Introduction to MBTI personality types</a:t>
            </a:r>
          </a:p>
          <a:p>
            <a:pPr eaLnBrk="1" hangingPunct="1"/>
            <a:r>
              <a:rPr lang="en-GB" altLang="en-US" smtClean="0"/>
              <a:t>Exploration of own type</a:t>
            </a:r>
            <a:endParaRPr lang="en-US" altLang="en-US" smtClean="0"/>
          </a:p>
          <a:p>
            <a:pPr eaLnBrk="1" hangingPunct="1"/>
            <a:r>
              <a:rPr lang="en-GB" altLang="en-US" smtClean="0"/>
              <a:t>Understand how team working can be affected by difference in personality</a:t>
            </a:r>
            <a:endParaRPr lang="en-US" altLang="en-US" smtClean="0"/>
          </a:p>
          <a:p>
            <a:pPr eaLnBrk="1" hangingPunct="1"/>
            <a:r>
              <a:rPr lang="en-GB" altLang="en-US" smtClean="0"/>
              <a:t>An opportunity to explore strategies to develop own approach to working with others. </a:t>
            </a:r>
            <a:endParaRPr lang="en-US" altLang="en-US" smtClean="0"/>
          </a:p>
        </p:txBody>
      </p:sp>
    </p:spTree>
    <p:extLst>
      <p:ext uri="{BB962C8B-B14F-4D97-AF65-F5344CB8AC3E}">
        <p14:creationId xmlns:p14="http://schemas.microsoft.com/office/powerpoint/2010/main" val="22678735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ltLang="en-US" dirty="0" smtClean="0"/>
              <a:t>So, why are team dynamics important?</a:t>
            </a:r>
            <a:endParaRPr lang="en-US" altLang="en-US" dirty="0" smtClean="0"/>
          </a:p>
        </p:txBody>
      </p:sp>
      <p:sp>
        <p:nvSpPr>
          <p:cNvPr id="8195" name="Content Placeholder 2"/>
          <p:cNvSpPr>
            <a:spLocks noGrp="1"/>
          </p:cNvSpPr>
          <p:nvPr>
            <p:ph idx="1"/>
          </p:nvPr>
        </p:nvSpPr>
        <p:spPr/>
        <p:txBody>
          <a:bodyPr>
            <a:normAutofit/>
          </a:bodyPr>
          <a:lstStyle/>
          <a:p>
            <a:pPr eaLnBrk="1" hangingPunct="1"/>
            <a:r>
              <a:rPr lang="en-GB" altLang="en-US" sz="2400" dirty="0"/>
              <a:t>Think about a difficult team you have worked in, where you felt other personalities were hard to work with</a:t>
            </a:r>
            <a:r>
              <a:rPr lang="en-GB" altLang="en-US" sz="2400" dirty="0" smtClean="0"/>
              <a:t>.</a:t>
            </a:r>
            <a:br>
              <a:rPr lang="en-GB" altLang="en-US" sz="2400" dirty="0" smtClean="0"/>
            </a:br>
            <a:endParaRPr lang="en-GB" altLang="en-US" sz="2400" dirty="0"/>
          </a:p>
          <a:p>
            <a:pPr eaLnBrk="1" hangingPunct="1"/>
            <a:r>
              <a:rPr lang="en-GB" altLang="en-US" sz="2400" dirty="0"/>
              <a:t>Discuss in trios</a:t>
            </a:r>
            <a:r>
              <a:rPr lang="en-US" altLang="en-US" sz="2400" dirty="0"/>
              <a:t> and highlight some of the issues and </a:t>
            </a:r>
            <a:r>
              <a:rPr lang="en-US" altLang="en-US" sz="2400" dirty="0" smtClean="0"/>
              <a:t>consequences.</a:t>
            </a:r>
            <a:br>
              <a:rPr lang="en-US" altLang="en-US" sz="2400" dirty="0" smtClean="0"/>
            </a:br>
            <a:endParaRPr lang="en-US" altLang="en-US" sz="2400" dirty="0" smtClean="0"/>
          </a:p>
          <a:p>
            <a:pPr eaLnBrk="1" hangingPunct="1"/>
            <a:r>
              <a:rPr lang="en-GB" altLang="en-US" sz="2400" i="1" dirty="0" smtClean="0"/>
              <a:t>Understanding </a:t>
            </a:r>
            <a:r>
              <a:rPr lang="en-GB" altLang="en-US" sz="2400" i="1" dirty="0"/>
              <a:t>self and others in terms of personality types can help to inform more effective approaches to team working</a:t>
            </a:r>
            <a:endParaRPr lang="en-US" altLang="en-US" sz="2400" i="1" dirty="0"/>
          </a:p>
          <a:p>
            <a:pPr eaLnBrk="1" hangingPunct="1"/>
            <a:endParaRPr lang="en-US" altLang="en-US" dirty="0" smtClean="0"/>
          </a:p>
          <a:p>
            <a:pPr eaLnBrk="1" hangingPunct="1"/>
            <a:endParaRPr lang="en-GB" altLang="en-US" dirty="0" smtClean="0"/>
          </a:p>
        </p:txBody>
      </p:sp>
    </p:spTree>
    <p:extLst>
      <p:ext uri="{BB962C8B-B14F-4D97-AF65-F5344CB8AC3E}">
        <p14:creationId xmlns:p14="http://schemas.microsoft.com/office/powerpoint/2010/main" val="3949381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3"/>
          <p:cNvSpPr>
            <a:spLocks noGrp="1"/>
          </p:cNvSpPr>
          <p:nvPr>
            <p:ph type="title"/>
          </p:nvPr>
        </p:nvSpPr>
        <p:spPr/>
        <p:txBody>
          <a:bodyPr/>
          <a:lstStyle/>
          <a:p>
            <a:pPr eaLnBrk="1" hangingPunct="1"/>
            <a:r>
              <a:rPr lang="en-GB" altLang="en-US"/>
              <a:t>So… What is the MBTI?</a:t>
            </a:r>
          </a:p>
        </p:txBody>
      </p:sp>
      <p:sp>
        <p:nvSpPr>
          <p:cNvPr id="5" name="Content Placeholder 4"/>
          <p:cNvSpPr>
            <a:spLocks noGrp="1"/>
          </p:cNvSpPr>
          <p:nvPr>
            <p:ph idx="1"/>
          </p:nvPr>
        </p:nvSpPr>
        <p:spPr>
          <a:xfrm>
            <a:off x="677334" y="1930400"/>
            <a:ext cx="9079225" cy="3880773"/>
          </a:xfrm>
        </p:spPr>
        <p:txBody>
          <a:bodyPr>
            <a:noAutofit/>
          </a:bodyPr>
          <a:lstStyle/>
          <a:p>
            <a:pPr eaLnBrk="1" hangingPunct="1">
              <a:buFontTx/>
              <a:buNone/>
              <a:defRPr/>
            </a:pPr>
            <a:r>
              <a:rPr lang="en-AU" sz="2400" dirty="0" smtClean="0"/>
              <a:t>The </a:t>
            </a:r>
            <a:r>
              <a:rPr lang="en-AU" sz="2400" b="1" dirty="0"/>
              <a:t>M</a:t>
            </a:r>
            <a:r>
              <a:rPr lang="en-AU" sz="2400" dirty="0"/>
              <a:t>yers </a:t>
            </a:r>
            <a:r>
              <a:rPr lang="en-AU" sz="2400" b="1" dirty="0"/>
              <a:t>B</a:t>
            </a:r>
            <a:r>
              <a:rPr lang="en-AU" sz="2400" dirty="0"/>
              <a:t>riggs </a:t>
            </a:r>
            <a:r>
              <a:rPr lang="en-AU" sz="2400" b="1" dirty="0"/>
              <a:t>T</a:t>
            </a:r>
            <a:r>
              <a:rPr lang="en-AU" sz="2400" dirty="0"/>
              <a:t>ype </a:t>
            </a:r>
            <a:r>
              <a:rPr lang="en-AU" sz="2400" b="1" dirty="0"/>
              <a:t>I</a:t>
            </a:r>
            <a:r>
              <a:rPr lang="en-AU" sz="2400" dirty="0"/>
              <a:t>ndicator is a </a:t>
            </a:r>
            <a:r>
              <a:rPr lang="en-AU" sz="2400" dirty="0">
                <a:solidFill>
                  <a:schemeClr val="tx2"/>
                </a:solidFill>
              </a:rPr>
              <a:t>tool</a:t>
            </a:r>
            <a:r>
              <a:rPr lang="en-AU" sz="2400" dirty="0"/>
              <a:t> or </a:t>
            </a:r>
            <a:r>
              <a:rPr lang="en-AU" sz="2400" dirty="0">
                <a:solidFill>
                  <a:schemeClr val="tx2"/>
                </a:solidFill>
              </a:rPr>
              <a:t>framework</a:t>
            </a:r>
            <a:r>
              <a:rPr lang="en-AU" sz="2400" dirty="0"/>
              <a:t> for understanding our own Personality Type and that of others. </a:t>
            </a:r>
            <a:endParaRPr lang="en-AU" sz="2400" dirty="0" smtClean="0"/>
          </a:p>
          <a:p>
            <a:pPr>
              <a:defRPr/>
            </a:pPr>
            <a:r>
              <a:rPr lang="en-AU" sz="2400" dirty="0" smtClean="0"/>
              <a:t>It </a:t>
            </a:r>
            <a:r>
              <a:rPr lang="en-AU" sz="2400" dirty="0"/>
              <a:t>is an </a:t>
            </a:r>
            <a:r>
              <a:rPr lang="en-AU" sz="2400" b="1" dirty="0"/>
              <a:t>indicator</a:t>
            </a:r>
            <a:r>
              <a:rPr lang="en-AU" sz="2400" dirty="0"/>
              <a:t> </a:t>
            </a:r>
            <a:r>
              <a:rPr lang="en-AU" sz="2400" dirty="0">
                <a:solidFill>
                  <a:schemeClr val="tx2"/>
                </a:solidFill>
              </a:rPr>
              <a:t>not a test </a:t>
            </a:r>
            <a:r>
              <a:rPr lang="en-AU" sz="2400" dirty="0"/>
              <a:t>so there are </a:t>
            </a:r>
            <a:r>
              <a:rPr lang="en-AU" sz="2400" dirty="0">
                <a:solidFill>
                  <a:schemeClr val="tx2"/>
                </a:solidFill>
              </a:rPr>
              <a:t>no right or wrong </a:t>
            </a:r>
            <a:r>
              <a:rPr lang="en-AU" sz="2400" dirty="0" smtClean="0">
                <a:solidFill>
                  <a:schemeClr val="tx2"/>
                </a:solidFill>
              </a:rPr>
              <a:t>answers</a:t>
            </a:r>
          </a:p>
          <a:p>
            <a:pPr>
              <a:defRPr/>
            </a:pPr>
            <a:r>
              <a:rPr lang="en-AU" sz="2400" dirty="0" smtClean="0"/>
              <a:t>It </a:t>
            </a:r>
            <a:r>
              <a:rPr lang="en-AU" sz="2400" dirty="0"/>
              <a:t>looks at normal behaviour </a:t>
            </a:r>
          </a:p>
          <a:p>
            <a:pPr>
              <a:defRPr/>
            </a:pPr>
            <a:r>
              <a:rPr lang="en-AU" sz="2400" dirty="0" smtClean="0"/>
              <a:t>It </a:t>
            </a:r>
            <a:r>
              <a:rPr lang="en-AU" sz="2400" dirty="0"/>
              <a:t>identifies </a:t>
            </a:r>
            <a:r>
              <a:rPr lang="en-AU" sz="2400" b="1" dirty="0">
                <a:solidFill>
                  <a:schemeClr val="tx2"/>
                </a:solidFill>
              </a:rPr>
              <a:t>preferences</a:t>
            </a:r>
            <a:r>
              <a:rPr lang="en-AU" sz="2400" dirty="0"/>
              <a:t> rather than competencies, abilities or skills.</a:t>
            </a:r>
          </a:p>
          <a:p>
            <a:pPr algn="ctr" eaLnBrk="1" hangingPunct="1">
              <a:buClr>
                <a:schemeClr val="bg1">
                  <a:lumMod val="50000"/>
                </a:schemeClr>
              </a:buClr>
              <a:buFontTx/>
              <a:buNone/>
              <a:defRPr/>
            </a:pPr>
            <a:r>
              <a:rPr lang="en-AU" sz="2400" dirty="0" smtClean="0">
                <a:solidFill>
                  <a:srgbClr val="3893D8"/>
                </a:solidFill>
              </a:rPr>
              <a:t>Remember… there </a:t>
            </a:r>
            <a:r>
              <a:rPr lang="en-AU" sz="2400" dirty="0">
                <a:solidFill>
                  <a:srgbClr val="3893D8"/>
                </a:solidFill>
              </a:rPr>
              <a:t>is no better or worse Personality Type to be!</a:t>
            </a:r>
            <a:endParaRPr lang="en-GB" sz="2400" dirty="0">
              <a:solidFill>
                <a:srgbClr val="3893D8"/>
              </a:solidFill>
            </a:endParaRPr>
          </a:p>
        </p:txBody>
      </p:sp>
    </p:spTree>
    <p:extLst>
      <p:ext uri="{BB962C8B-B14F-4D97-AF65-F5344CB8AC3E}">
        <p14:creationId xmlns:p14="http://schemas.microsoft.com/office/powerpoint/2010/main" val="12002040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a:t>About MBTI</a:t>
            </a:r>
          </a:p>
        </p:txBody>
      </p:sp>
      <p:sp>
        <p:nvSpPr>
          <p:cNvPr id="3" name="Content Placeholder 2"/>
          <p:cNvSpPr>
            <a:spLocks noGrp="1"/>
          </p:cNvSpPr>
          <p:nvPr>
            <p:ph idx="1"/>
          </p:nvPr>
        </p:nvSpPr>
        <p:spPr>
          <a:xfrm>
            <a:off x="677334" y="1459254"/>
            <a:ext cx="8596668" cy="3880773"/>
          </a:xfrm>
        </p:spPr>
        <p:txBody>
          <a:bodyPr>
            <a:noAutofit/>
          </a:bodyPr>
          <a:lstStyle/>
          <a:p>
            <a:pPr marL="0" indent="0" eaLnBrk="1" hangingPunct="1">
              <a:buClr>
                <a:schemeClr val="bg1">
                  <a:lumMod val="50000"/>
                </a:schemeClr>
              </a:buClr>
              <a:buNone/>
              <a:defRPr/>
            </a:pPr>
            <a:r>
              <a:rPr lang="en-US" sz="2400" dirty="0"/>
              <a:t>Purpose: </a:t>
            </a:r>
            <a:endParaRPr lang="en-US" sz="2400" dirty="0" smtClean="0"/>
          </a:p>
          <a:p>
            <a:pPr lvl="1">
              <a:buClr>
                <a:schemeClr val="bg1">
                  <a:lumMod val="50000"/>
                </a:schemeClr>
              </a:buClr>
              <a:defRPr/>
            </a:pPr>
            <a:r>
              <a:rPr lang="en-US" sz="2000" dirty="0" smtClean="0"/>
              <a:t>Learn </a:t>
            </a:r>
            <a:r>
              <a:rPr lang="en-US" sz="2000" dirty="0"/>
              <a:t>about Self &amp; appreciate differences between people</a:t>
            </a:r>
          </a:p>
          <a:p>
            <a:pPr marL="0" indent="0" eaLnBrk="1" hangingPunct="1">
              <a:buClr>
                <a:schemeClr val="bg1">
                  <a:lumMod val="50000"/>
                </a:schemeClr>
              </a:buClr>
              <a:buNone/>
              <a:defRPr/>
            </a:pPr>
            <a:r>
              <a:rPr lang="en-US" sz="2400" dirty="0"/>
              <a:t>Application: </a:t>
            </a:r>
            <a:endParaRPr lang="en-US" sz="2400" dirty="0" smtClean="0"/>
          </a:p>
          <a:p>
            <a:pPr lvl="1">
              <a:buClr>
                <a:schemeClr val="bg1">
                  <a:lumMod val="50000"/>
                </a:schemeClr>
              </a:buClr>
              <a:defRPr/>
            </a:pPr>
            <a:r>
              <a:rPr lang="en-US" sz="2000" dirty="0" smtClean="0"/>
              <a:t>A </a:t>
            </a:r>
            <a:r>
              <a:rPr lang="en-US" sz="2000" dirty="0"/>
              <a:t>development tool e.g. Developing your approach to more effective team working</a:t>
            </a:r>
          </a:p>
          <a:p>
            <a:pPr marL="0" indent="0" eaLnBrk="1" hangingPunct="1">
              <a:buClr>
                <a:schemeClr val="bg1">
                  <a:lumMod val="50000"/>
                </a:schemeClr>
              </a:buClr>
              <a:buNone/>
              <a:defRPr/>
            </a:pPr>
            <a:r>
              <a:rPr lang="en-US" sz="2400" dirty="0"/>
              <a:t>History:	</a:t>
            </a:r>
          </a:p>
          <a:p>
            <a:pPr lvl="1">
              <a:buClr>
                <a:schemeClr val="bg1">
                  <a:lumMod val="50000"/>
                </a:schemeClr>
              </a:buClr>
              <a:defRPr/>
            </a:pPr>
            <a:r>
              <a:rPr lang="en-US" sz="2000" dirty="0"/>
              <a:t>Jung’s theory of leadership</a:t>
            </a:r>
          </a:p>
          <a:p>
            <a:pPr marL="0" indent="0" eaLnBrk="1" hangingPunct="1">
              <a:buClr>
                <a:schemeClr val="bg1">
                  <a:lumMod val="50000"/>
                </a:schemeClr>
              </a:buClr>
              <a:buNone/>
              <a:defRPr/>
            </a:pPr>
            <a:r>
              <a:rPr lang="en-US" sz="2400" dirty="0"/>
              <a:t>Research:	</a:t>
            </a:r>
            <a:endParaRPr lang="en-US" sz="2400" dirty="0" smtClean="0"/>
          </a:p>
          <a:p>
            <a:pPr lvl="1">
              <a:buClr>
                <a:schemeClr val="bg1">
                  <a:lumMod val="50000"/>
                </a:schemeClr>
              </a:buClr>
              <a:defRPr/>
            </a:pPr>
            <a:r>
              <a:rPr lang="en-US" sz="2000" dirty="0" smtClean="0"/>
              <a:t>Strong </a:t>
            </a:r>
            <a:r>
              <a:rPr lang="en-US" sz="2000" dirty="0"/>
              <a:t>support for the reliability and validity of the 	MBTI.</a:t>
            </a:r>
          </a:p>
          <a:p>
            <a:pPr marL="0" indent="0" eaLnBrk="1" hangingPunct="1">
              <a:buClr>
                <a:schemeClr val="bg1">
                  <a:lumMod val="50000"/>
                </a:schemeClr>
              </a:buClr>
              <a:buNone/>
              <a:defRPr/>
            </a:pPr>
            <a:r>
              <a:rPr lang="en-US" sz="2400" dirty="0"/>
              <a:t>Ethics:	</a:t>
            </a:r>
          </a:p>
          <a:p>
            <a:pPr lvl="1">
              <a:buClr>
                <a:schemeClr val="bg1">
                  <a:lumMod val="50000"/>
                </a:schemeClr>
              </a:buClr>
              <a:defRPr/>
            </a:pPr>
            <a:r>
              <a:rPr lang="en-US" sz="2000" dirty="0"/>
              <a:t>Each individual owns their data and can choose to share it or not as they wish.</a:t>
            </a:r>
            <a:endParaRPr lang="en-GB" sz="2000" dirty="0"/>
          </a:p>
        </p:txBody>
      </p:sp>
    </p:spTree>
    <p:extLst>
      <p:ext uri="{BB962C8B-B14F-4D97-AF65-F5344CB8AC3E}">
        <p14:creationId xmlns:p14="http://schemas.microsoft.com/office/powerpoint/2010/main" val="610897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smtClean="0"/>
              <a:t>What is a preference?</a:t>
            </a:r>
            <a:endParaRPr lang="en-US" altLang="en-US" dirty="0" smtClean="0"/>
          </a:p>
        </p:txBody>
      </p:sp>
      <p:sp>
        <p:nvSpPr>
          <p:cNvPr id="261124" name="Freeform 4"/>
          <p:cNvSpPr>
            <a:spLocks/>
          </p:cNvSpPr>
          <p:nvPr/>
        </p:nvSpPr>
        <p:spPr bwMode="auto">
          <a:xfrm>
            <a:off x="2504705" y="2930526"/>
            <a:ext cx="801688" cy="1095375"/>
          </a:xfrm>
          <a:custGeom>
            <a:avLst/>
            <a:gdLst>
              <a:gd name="T0" fmla="*/ 2147483646 w 505"/>
              <a:gd name="T1" fmla="*/ 2147483646 h 690"/>
              <a:gd name="T2" fmla="*/ 2147483646 w 505"/>
              <a:gd name="T3" fmla="*/ 2147483646 h 690"/>
              <a:gd name="T4" fmla="*/ 2147483646 w 505"/>
              <a:gd name="T5" fmla="*/ 2147483646 h 690"/>
              <a:gd name="T6" fmla="*/ 2147483646 w 505"/>
              <a:gd name="T7" fmla="*/ 2147483646 h 690"/>
              <a:gd name="T8" fmla="*/ 2147483646 w 505"/>
              <a:gd name="T9" fmla="*/ 2147483646 h 690"/>
              <a:gd name="T10" fmla="*/ 2147483646 w 505"/>
              <a:gd name="T11" fmla="*/ 2147483646 h 690"/>
              <a:gd name="T12" fmla="*/ 2147483646 w 505"/>
              <a:gd name="T13" fmla="*/ 2147483646 h 690"/>
              <a:gd name="T14" fmla="*/ 2147483646 w 505"/>
              <a:gd name="T15" fmla="*/ 2147483646 h 690"/>
              <a:gd name="T16" fmla="*/ 2147483646 w 505"/>
              <a:gd name="T17" fmla="*/ 2147483646 h 690"/>
              <a:gd name="T18" fmla="*/ 2147483646 w 505"/>
              <a:gd name="T19" fmla="*/ 2147483646 h 690"/>
              <a:gd name="T20" fmla="*/ 2147483646 w 505"/>
              <a:gd name="T21" fmla="*/ 2147483646 h 690"/>
              <a:gd name="T22" fmla="*/ 2147483646 w 505"/>
              <a:gd name="T23" fmla="*/ 2147483646 h 6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05"/>
              <a:gd name="T37" fmla="*/ 0 h 690"/>
              <a:gd name="T38" fmla="*/ 505 w 505"/>
              <a:gd name="T39" fmla="*/ 690 h 69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05" h="690">
                <a:moveTo>
                  <a:pt x="238" y="1"/>
                </a:moveTo>
                <a:cubicBezTo>
                  <a:pt x="193" y="4"/>
                  <a:pt x="148" y="0"/>
                  <a:pt x="104" y="9"/>
                </a:cubicBezTo>
                <a:cubicBezTo>
                  <a:pt x="84" y="13"/>
                  <a:pt x="73" y="36"/>
                  <a:pt x="54" y="42"/>
                </a:cubicBezTo>
                <a:cubicBezTo>
                  <a:pt x="35" y="69"/>
                  <a:pt x="14" y="86"/>
                  <a:pt x="4" y="118"/>
                </a:cubicBezTo>
                <a:cubicBezTo>
                  <a:pt x="7" y="154"/>
                  <a:pt x="0" y="192"/>
                  <a:pt x="12" y="226"/>
                </a:cubicBezTo>
                <a:cubicBezTo>
                  <a:pt x="16" y="238"/>
                  <a:pt x="85" y="303"/>
                  <a:pt x="104" y="310"/>
                </a:cubicBezTo>
                <a:cubicBezTo>
                  <a:pt x="187" y="304"/>
                  <a:pt x="230" y="297"/>
                  <a:pt x="304" y="285"/>
                </a:cubicBezTo>
                <a:cubicBezTo>
                  <a:pt x="434" y="294"/>
                  <a:pt x="434" y="282"/>
                  <a:pt x="505" y="376"/>
                </a:cubicBezTo>
                <a:cubicBezTo>
                  <a:pt x="495" y="416"/>
                  <a:pt x="492" y="431"/>
                  <a:pt x="463" y="460"/>
                </a:cubicBezTo>
                <a:cubicBezTo>
                  <a:pt x="451" y="523"/>
                  <a:pt x="432" y="566"/>
                  <a:pt x="379" y="602"/>
                </a:cubicBezTo>
                <a:cubicBezTo>
                  <a:pt x="336" y="690"/>
                  <a:pt x="250" y="639"/>
                  <a:pt x="146" y="635"/>
                </a:cubicBezTo>
                <a:cubicBezTo>
                  <a:pt x="114" y="612"/>
                  <a:pt x="112" y="600"/>
                  <a:pt x="87" y="577"/>
                </a:cubicBezTo>
              </a:path>
            </a:pathLst>
          </a:custGeom>
          <a:noFill/>
          <a:ln w="38100">
            <a:solidFill>
              <a:srgbClr val="B3081B"/>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1125" name="Freeform 5"/>
          <p:cNvSpPr>
            <a:spLocks/>
          </p:cNvSpPr>
          <p:nvPr/>
        </p:nvSpPr>
        <p:spPr bwMode="auto">
          <a:xfrm>
            <a:off x="3504831" y="1930400"/>
            <a:ext cx="4505325" cy="2406650"/>
          </a:xfrm>
          <a:custGeom>
            <a:avLst/>
            <a:gdLst>
              <a:gd name="T0" fmla="*/ 2147483646 w 2838"/>
              <a:gd name="T1" fmla="*/ 2147483646 h 1516"/>
              <a:gd name="T2" fmla="*/ 2147483646 w 2838"/>
              <a:gd name="T3" fmla="*/ 2147483646 h 1516"/>
              <a:gd name="T4" fmla="*/ 2147483646 w 2838"/>
              <a:gd name="T5" fmla="*/ 2147483646 h 1516"/>
              <a:gd name="T6" fmla="*/ 2147483646 w 2838"/>
              <a:gd name="T7" fmla="*/ 2147483646 h 1516"/>
              <a:gd name="T8" fmla="*/ 2147483646 w 2838"/>
              <a:gd name="T9" fmla="*/ 2147483646 h 1516"/>
              <a:gd name="T10" fmla="*/ 2147483646 w 2838"/>
              <a:gd name="T11" fmla="*/ 2147483646 h 1516"/>
              <a:gd name="T12" fmla="*/ 2147483646 w 2838"/>
              <a:gd name="T13" fmla="*/ 2147483646 h 1516"/>
              <a:gd name="T14" fmla="*/ 2147483646 w 2838"/>
              <a:gd name="T15" fmla="*/ 2147483646 h 1516"/>
              <a:gd name="T16" fmla="*/ 2147483646 w 2838"/>
              <a:gd name="T17" fmla="*/ 2147483646 h 1516"/>
              <a:gd name="T18" fmla="*/ 2147483646 w 2838"/>
              <a:gd name="T19" fmla="*/ 2147483646 h 1516"/>
              <a:gd name="T20" fmla="*/ 2147483646 w 2838"/>
              <a:gd name="T21" fmla="*/ 2147483646 h 1516"/>
              <a:gd name="T22" fmla="*/ 2147483646 w 2838"/>
              <a:gd name="T23" fmla="*/ 2147483646 h 1516"/>
              <a:gd name="T24" fmla="*/ 2147483646 w 2838"/>
              <a:gd name="T25" fmla="*/ 2147483646 h 1516"/>
              <a:gd name="T26" fmla="*/ 2147483646 w 2838"/>
              <a:gd name="T27" fmla="*/ 2147483646 h 1516"/>
              <a:gd name="T28" fmla="*/ 2147483646 w 2838"/>
              <a:gd name="T29" fmla="*/ 2147483646 h 1516"/>
              <a:gd name="T30" fmla="*/ 2147483646 w 2838"/>
              <a:gd name="T31" fmla="*/ 2147483646 h 1516"/>
              <a:gd name="T32" fmla="*/ 2147483646 w 2838"/>
              <a:gd name="T33" fmla="*/ 2147483646 h 1516"/>
              <a:gd name="T34" fmla="*/ 2147483646 w 2838"/>
              <a:gd name="T35" fmla="*/ 2147483646 h 1516"/>
              <a:gd name="T36" fmla="*/ 2147483646 w 2838"/>
              <a:gd name="T37" fmla="*/ 2147483646 h 1516"/>
              <a:gd name="T38" fmla="*/ 2147483646 w 2838"/>
              <a:gd name="T39" fmla="*/ 2147483646 h 1516"/>
              <a:gd name="T40" fmla="*/ 2147483646 w 2838"/>
              <a:gd name="T41" fmla="*/ 2147483646 h 1516"/>
              <a:gd name="T42" fmla="*/ 2147483646 w 2838"/>
              <a:gd name="T43" fmla="*/ 2147483646 h 1516"/>
              <a:gd name="T44" fmla="*/ 2147483646 w 2838"/>
              <a:gd name="T45" fmla="*/ 2147483646 h 1516"/>
              <a:gd name="T46" fmla="*/ 2147483646 w 2838"/>
              <a:gd name="T47" fmla="*/ 2147483646 h 1516"/>
              <a:gd name="T48" fmla="*/ 2147483646 w 2838"/>
              <a:gd name="T49" fmla="*/ 2147483646 h 1516"/>
              <a:gd name="T50" fmla="*/ 2147483646 w 2838"/>
              <a:gd name="T51" fmla="*/ 2147483646 h 1516"/>
              <a:gd name="T52" fmla="*/ 2147483646 w 2838"/>
              <a:gd name="T53" fmla="*/ 2147483646 h 1516"/>
              <a:gd name="T54" fmla="*/ 2147483646 w 2838"/>
              <a:gd name="T55" fmla="*/ 2147483646 h 1516"/>
              <a:gd name="T56" fmla="*/ 2147483646 w 2838"/>
              <a:gd name="T57" fmla="*/ 2147483646 h 1516"/>
              <a:gd name="T58" fmla="*/ 2147483646 w 2838"/>
              <a:gd name="T59" fmla="*/ 2147483646 h 1516"/>
              <a:gd name="T60" fmla="*/ 2147483646 w 2838"/>
              <a:gd name="T61" fmla="*/ 2147483646 h 1516"/>
              <a:gd name="T62" fmla="*/ 2147483646 w 2838"/>
              <a:gd name="T63" fmla="*/ 2147483646 h 1516"/>
              <a:gd name="T64" fmla="*/ 2147483646 w 2838"/>
              <a:gd name="T65" fmla="*/ 2147483646 h 1516"/>
              <a:gd name="T66" fmla="*/ 2147483646 w 2838"/>
              <a:gd name="T67" fmla="*/ 2147483646 h 1516"/>
              <a:gd name="T68" fmla="*/ 2147483646 w 2838"/>
              <a:gd name="T69" fmla="*/ 2147483646 h 1516"/>
              <a:gd name="T70" fmla="*/ 2147483646 w 2838"/>
              <a:gd name="T71" fmla="*/ 2147483646 h 1516"/>
              <a:gd name="T72" fmla="*/ 2147483646 w 2838"/>
              <a:gd name="T73" fmla="*/ 2147483646 h 1516"/>
              <a:gd name="T74" fmla="*/ 2147483646 w 2838"/>
              <a:gd name="T75" fmla="*/ 2147483646 h 1516"/>
              <a:gd name="T76" fmla="*/ 2147483646 w 2838"/>
              <a:gd name="T77" fmla="*/ 2147483646 h 1516"/>
              <a:gd name="T78" fmla="*/ 2147483646 w 2838"/>
              <a:gd name="T79" fmla="*/ 2147483646 h 1516"/>
              <a:gd name="T80" fmla="*/ 2147483646 w 2838"/>
              <a:gd name="T81" fmla="*/ 2147483646 h 1516"/>
              <a:gd name="T82" fmla="*/ 2147483646 w 2838"/>
              <a:gd name="T83" fmla="*/ 2147483646 h 1516"/>
              <a:gd name="T84" fmla="*/ 2147483646 w 2838"/>
              <a:gd name="T85" fmla="*/ 2147483646 h 1516"/>
              <a:gd name="T86" fmla="*/ 2147483646 w 2838"/>
              <a:gd name="T87" fmla="*/ 2147483646 h 1516"/>
              <a:gd name="T88" fmla="*/ 2147483646 w 2838"/>
              <a:gd name="T89" fmla="*/ 2147483646 h 1516"/>
              <a:gd name="T90" fmla="*/ 2147483646 w 2838"/>
              <a:gd name="T91" fmla="*/ 2147483646 h 1516"/>
              <a:gd name="T92" fmla="*/ 2147483646 w 2838"/>
              <a:gd name="T93" fmla="*/ 2147483646 h 1516"/>
              <a:gd name="T94" fmla="*/ 2147483646 w 2838"/>
              <a:gd name="T95" fmla="*/ 2147483646 h 151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838"/>
              <a:gd name="T145" fmla="*/ 0 h 1516"/>
              <a:gd name="T146" fmla="*/ 2838 w 2838"/>
              <a:gd name="T147" fmla="*/ 1516 h 151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838" h="1516">
                <a:moveTo>
                  <a:pt x="0" y="701"/>
                </a:moveTo>
                <a:cubicBezTo>
                  <a:pt x="3" y="737"/>
                  <a:pt x="0" y="774"/>
                  <a:pt x="8" y="809"/>
                </a:cubicBezTo>
                <a:cubicBezTo>
                  <a:pt x="11" y="823"/>
                  <a:pt x="27" y="830"/>
                  <a:pt x="33" y="843"/>
                </a:cubicBezTo>
                <a:cubicBezTo>
                  <a:pt x="38" y="853"/>
                  <a:pt x="40" y="865"/>
                  <a:pt x="42" y="876"/>
                </a:cubicBezTo>
                <a:cubicBezTo>
                  <a:pt x="51" y="918"/>
                  <a:pt x="40" y="954"/>
                  <a:pt x="83" y="968"/>
                </a:cubicBezTo>
                <a:cubicBezTo>
                  <a:pt x="131" y="921"/>
                  <a:pt x="171" y="887"/>
                  <a:pt x="200" y="826"/>
                </a:cubicBezTo>
                <a:cubicBezTo>
                  <a:pt x="207" y="747"/>
                  <a:pt x="188" y="730"/>
                  <a:pt x="234" y="684"/>
                </a:cubicBezTo>
                <a:cubicBezTo>
                  <a:pt x="268" y="650"/>
                  <a:pt x="260" y="664"/>
                  <a:pt x="300" y="651"/>
                </a:cubicBezTo>
                <a:cubicBezTo>
                  <a:pt x="314" y="646"/>
                  <a:pt x="328" y="639"/>
                  <a:pt x="342" y="634"/>
                </a:cubicBezTo>
                <a:cubicBezTo>
                  <a:pt x="350" y="631"/>
                  <a:pt x="367" y="626"/>
                  <a:pt x="367" y="626"/>
                </a:cubicBezTo>
                <a:cubicBezTo>
                  <a:pt x="280" y="692"/>
                  <a:pt x="412" y="601"/>
                  <a:pt x="250" y="659"/>
                </a:cubicBezTo>
                <a:cubicBezTo>
                  <a:pt x="242" y="662"/>
                  <a:pt x="246" y="676"/>
                  <a:pt x="242" y="684"/>
                </a:cubicBezTo>
                <a:cubicBezTo>
                  <a:pt x="237" y="693"/>
                  <a:pt x="231" y="701"/>
                  <a:pt x="225" y="709"/>
                </a:cubicBezTo>
                <a:cubicBezTo>
                  <a:pt x="199" y="790"/>
                  <a:pt x="174" y="900"/>
                  <a:pt x="250" y="951"/>
                </a:cubicBezTo>
                <a:cubicBezTo>
                  <a:pt x="284" y="948"/>
                  <a:pt x="318" y="950"/>
                  <a:pt x="351" y="943"/>
                </a:cubicBezTo>
                <a:cubicBezTo>
                  <a:pt x="366" y="940"/>
                  <a:pt x="392" y="909"/>
                  <a:pt x="401" y="901"/>
                </a:cubicBezTo>
                <a:cubicBezTo>
                  <a:pt x="434" y="873"/>
                  <a:pt x="470" y="857"/>
                  <a:pt x="501" y="826"/>
                </a:cubicBezTo>
                <a:cubicBezTo>
                  <a:pt x="495" y="795"/>
                  <a:pt x="491" y="764"/>
                  <a:pt x="484" y="734"/>
                </a:cubicBezTo>
                <a:cubicBezTo>
                  <a:pt x="470" y="668"/>
                  <a:pt x="406" y="669"/>
                  <a:pt x="351" y="651"/>
                </a:cubicBezTo>
                <a:cubicBezTo>
                  <a:pt x="403" y="632"/>
                  <a:pt x="419" y="674"/>
                  <a:pt x="459" y="701"/>
                </a:cubicBezTo>
                <a:cubicBezTo>
                  <a:pt x="489" y="759"/>
                  <a:pt x="534" y="808"/>
                  <a:pt x="559" y="868"/>
                </a:cubicBezTo>
                <a:cubicBezTo>
                  <a:pt x="628" y="1033"/>
                  <a:pt x="663" y="1205"/>
                  <a:pt x="710" y="1377"/>
                </a:cubicBezTo>
                <a:cubicBezTo>
                  <a:pt x="684" y="1516"/>
                  <a:pt x="696" y="1475"/>
                  <a:pt x="534" y="1485"/>
                </a:cubicBezTo>
                <a:cubicBezTo>
                  <a:pt x="429" y="1507"/>
                  <a:pt x="390" y="1493"/>
                  <a:pt x="334" y="1410"/>
                </a:cubicBezTo>
                <a:cubicBezTo>
                  <a:pt x="315" y="1351"/>
                  <a:pt x="330" y="1318"/>
                  <a:pt x="376" y="1285"/>
                </a:cubicBezTo>
                <a:cubicBezTo>
                  <a:pt x="413" y="1222"/>
                  <a:pt x="478" y="1187"/>
                  <a:pt x="518" y="1126"/>
                </a:cubicBezTo>
                <a:cubicBezTo>
                  <a:pt x="529" y="1091"/>
                  <a:pt x="534" y="1059"/>
                  <a:pt x="551" y="1026"/>
                </a:cubicBezTo>
                <a:cubicBezTo>
                  <a:pt x="584" y="892"/>
                  <a:pt x="546" y="746"/>
                  <a:pt x="593" y="617"/>
                </a:cubicBezTo>
                <a:cubicBezTo>
                  <a:pt x="615" y="481"/>
                  <a:pt x="597" y="661"/>
                  <a:pt x="626" y="717"/>
                </a:cubicBezTo>
                <a:cubicBezTo>
                  <a:pt x="635" y="762"/>
                  <a:pt x="652" y="797"/>
                  <a:pt x="659" y="843"/>
                </a:cubicBezTo>
                <a:cubicBezTo>
                  <a:pt x="652" y="726"/>
                  <a:pt x="645" y="685"/>
                  <a:pt x="609" y="584"/>
                </a:cubicBezTo>
                <a:cubicBezTo>
                  <a:pt x="621" y="552"/>
                  <a:pt x="626" y="537"/>
                  <a:pt x="659" y="525"/>
                </a:cubicBezTo>
                <a:cubicBezTo>
                  <a:pt x="693" y="528"/>
                  <a:pt x="728" y="524"/>
                  <a:pt x="760" y="534"/>
                </a:cubicBezTo>
                <a:cubicBezTo>
                  <a:pt x="768" y="537"/>
                  <a:pt x="766" y="551"/>
                  <a:pt x="768" y="559"/>
                </a:cubicBezTo>
                <a:cubicBezTo>
                  <a:pt x="782" y="611"/>
                  <a:pt x="767" y="574"/>
                  <a:pt x="793" y="626"/>
                </a:cubicBezTo>
                <a:cubicBezTo>
                  <a:pt x="806" y="678"/>
                  <a:pt x="789" y="742"/>
                  <a:pt x="843" y="759"/>
                </a:cubicBezTo>
                <a:cubicBezTo>
                  <a:pt x="952" y="722"/>
                  <a:pt x="878" y="764"/>
                  <a:pt x="902" y="567"/>
                </a:cubicBezTo>
                <a:cubicBezTo>
                  <a:pt x="910" y="499"/>
                  <a:pt x="1007" y="476"/>
                  <a:pt x="1060" y="459"/>
                </a:cubicBezTo>
                <a:cubicBezTo>
                  <a:pt x="1100" y="432"/>
                  <a:pt x="1087" y="444"/>
                  <a:pt x="1060" y="450"/>
                </a:cubicBezTo>
                <a:cubicBezTo>
                  <a:pt x="1043" y="454"/>
                  <a:pt x="1027" y="456"/>
                  <a:pt x="1010" y="459"/>
                </a:cubicBezTo>
                <a:cubicBezTo>
                  <a:pt x="974" y="512"/>
                  <a:pt x="979" y="575"/>
                  <a:pt x="960" y="634"/>
                </a:cubicBezTo>
                <a:cubicBezTo>
                  <a:pt x="963" y="665"/>
                  <a:pt x="954" y="698"/>
                  <a:pt x="968" y="726"/>
                </a:cubicBezTo>
                <a:cubicBezTo>
                  <a:pt x="983" y="757"/>
                  <a:pt x="1022" y="767"/>
                  <a:pt x="1052" y="776"/>
                </a:cubicBezTo>
                <a:cubicBezTo>
                  <a:pt x="1074" y="770"/>
                  <a:pt x="1104" y="776"/>
                  <a:pt x="1119" y="759"/>
                </a:cubicBezTo>
                <a:cubicBezTo>
                  <a:pt x="1134" y="742"/>
                  <a:pt x="1125" y="714"/>
                  <a:pt x="1127" y="692"/>
                </a:cubicBezTo>
                <a:cubicBezTo>
                  <a:pt x="1131" y="648"/>
                  <a:pt x="1132" y="603"/>
                  <a:pt x="1135" y="559"/>
                </a:cubicBezTo>
                <a:cubicBezTo>
                  <a:pt x="1207" y="701"/>
                  <a:pt x="1144" y="587"/>
                  <a:pt x="1219" y="701"/>
                </a:cubicBezTo>
                <a:cubicBezTo>
                  <a:pt x="1233" y="723"/>
                  <a:pt x="1260" y="768"/>
                  <a:pt x="1260" y="768"/>
                </a:cubicBezTo>
                <a:cubicBezTo>
                  <a:pt x="1318" y="601"/>
                  <a:pt x="1299" y="389"/>
                  <a:pt x="1244" y="217"/>
                </a:cubicBezTo>
                <a:cubicBezTo>
                  <a:pt x="1237" y="174"/>
                  <a:pt x="1232" y="122"/>
                  <a:pt x="1210" y="83"/>
                </a:cubicBezTo>
                <a:cubicBezTo>
                  <a:pt x="1200" y="66"/>
                  <a:pt x="1177" y="33"/>
                  <a:pt x="1177" y="33"/>
                </a:cubicBezTo>
                <a:cubicBezTo>
                  <a:pt x="1174" y="25"/>
                  <a:pt x="1171" y="0"/>
                  <a:pt x="1169" y="8"/>
                </a:cubicBezTo>
                <a:cubicBezTo>
                  <a:pt x="1161" y="35"/>
                  <a:pt x="1155" y="64"/>
                  <a:pt x="1160" y="91"/>
                </a:cubicBezTo>
                <a:cubicBezTo>
                  <a:pt x="1166" y="124"/>
                  <a:pt x="1189" y="152"/>
                  <a:pt x="1202" y="183"/>
                </a:cubicBezTo>
                <a:cubicBezTo>
                  <a:pt x="1234" y="262"/>
                  <a:pt x="1265" y="351"/>
                  <a:pt x="1286" y="434"/>
                </a:cubicBezTo>
                <a:cubicBezTo>
                  <a:pt x="1294" y="465"/>
                  <a:pt x="1298" y="504"/>
                  <a:pt x="1311" y="534"/>
                </a:cubicBezTo>
                <a:cubicBezTo>
                  <a:pt x="1334" y="586"/>
                  <a:pt x="1372" y="641"/>
                  <a:pt x="1427" y="659"/>
                </a:cubicBezTo>
                <a:cubicBezTo>
                  <a:pt x="1424" y="570"/>
                  <a:pt x="1428" y="481"/>
                  <a:pt x="1419" y="392"/>
                </a:cubicBezTo>
                <a:cubicBezTo>
                  <a:pt x="1418" y="382"/>
                  <a:pt x="1402" y="407"/>
                  <a:pt x="1402" y="417"/>
                </a:cubicBezTo>
                <a:cubicBezTo>
                  <a:pt x="1400" y="464"/>
                  <a:pt x="1404" y="512"/>
                  <a:pt x="1411" y="559"/>
                </a:cubicBezTo>
                <a:cubicBezTo>
                  <a:pt x="1417" y="598"/>
                  <a:pt x="1456" y="658"/>
                  <a:pt x="1494" y="684"/>
                </a:cubicBezTo>
                <a:cubicBezTo>
                  <a:pt x="1514" y="681"/>
                  <a:pt x="1535" y="684"/>
                  <a:pt x="1553" y="676"/>
                </a:cubicBezTo>
                <a:cubicBezTo>
                  <a:pt x="1562" y="672"/>
                  <a:pt x="1562" y="657"/>
                  <a:pt x="1569" y="651"/>
                </a:cubicBezTo>
                <a:cubicBezTo>
                  <a:pt x="1589" y="634"/>
                  <a:pt x="1614" y="624"/>
                  <a:pt x="1636" y="609"/>
                </a:cubicBezTo>
                <a:cubicBezTo>
                  <a:pt x="1659" y="571"/>
                  <a:pt x="1669" y="536"/>
                  <a:pt x="1695" y="500"/>
                </a:cubicBezTo>
                <a:cubicBezTo>
                  <a:pt x="1711" y="451"/>
                  <a:pt x="1693" y="420"/>
                  <a:pt x="1653" y="392"/>
                </a:cubicBezTo>
                <a:cubicBezTo>
                  <a:pt x="1642" y="375"/>
                  <a:pt x="1625" y="361"/>
                  <a:pt x="1619" y="342"/>
                </a:cubicBezTo>
                <a:cubicBezTo>
                  <a:pt x="1616" y="334"/>
                  <a:pt x="1609" y="308"/>
                  <a:pt x="1611" y="317"/>
                </a:cubicBezTo>
                <a:cubicBezTo>
                  <a:pt x="1626" y="402"/>
                  <a:pt x="1616" y="377"/>
                  <a:pt x="1661" y="434"/>
                </a:cubicBezTo>
                <a:cubicBezTo>
                  <a:pt x="1684" y="497"/>
                  <a:pt x="1654" y="419"/>
                  <a:pt x="1686" y="484"/>
                </a:cubicBezTo>
                <a:cubicBezTo>
                  <a:pt x="1701" y="514"/>
                  <a:pt x="1690" y="508"/>
                  <a:pt x="1703" y="542"/>
                </a:cubicBezTo>
                <a:cubicBezTo>
                  <a:pt x="1720" y="588"/>
                  <a:pt x="1755" y="624"/>
                  <a:pt x="1795" y="651"/>
                </a:cubicBezTo>
                <a:cubicBezTo>
                  <a:pt x="1816" y="684"/>
                  <a:pt x="1825" y="687"/>
                  <a:pt x="1862" y="676"/>
                </a:cubicBezTo>
                <a:cubicBezTo>
                  <a:pt x="1867" y="600"/>
                  <a:pt x="1908" y="435"/>
                  <a:pt x="1828" y="384"/>
                </a:cubicBezTo>
                <a:cubicBezTo>
                  <a:pt x="1814" y="443"/>
                  <a:pt x="1814" y="407"/>
                  <a:pt x="1862" y="484"/>
                </a:cubicBezTo>
                <a:cubicBezTo>
                  <a:pt x="1867" y="491"/>
                  <a:pt x="1866" y="501"/>
                  <a:pt x="1870" y="509"/>
                </a:cubicBezTo>
                <a:cubicBezTo>
                  <a:pt x="1890" y="544"/>
                  <a:pt x="1944" y="628"/>
                  <a:pt x="1978" y="651"/>
                </a:cubicBezTo>
                <a:cubicBezTo>
                  <a:pt x="1996" y="585"/>
                  <a:pt x="1973" y="571"/>
                  <a:pt x="1928" y="517"/>
                </a:cubicBezTo>
                <a:cubicBezTo>
                  <a:pt x="1917" y="464"/>
                  <a:pt x="1900" y="369"/>
                  <a:pt x="1870" y="325"/>
                </a:cubicBezTo>
                <a:cubicBezTo>
                  <a:pt x="1867" y="308"/>
                  <a:pt x="1853" y="289"/>
                  <a:pt x="1862" y="275"/>
                </a:cubicBezTo>
                <a:cubicBezTo>
                  <a:pt x="1869" y="265"/>
                  <a:pt x="1877" y="293"/>
                  <a:pt x="1887" y="300"/>
                </a:cubicBezTo>
                <a:cubicBezTo>
                  <a:pt x="1903" y="310"/>
                  <a:pt x="1921" y="315"/>
                  <a:pt x="1937" y="325"/>
                </a:cubicBezTo>
                <a:cubicBezTo>
                  <a:pt x="1985" y="354"/>
                  <a:pt x="2018" y="365"/>
                  <a:pt x="2070" y="384"/>
                </a:cubicBezTo>
                <a:cubicBezTo>
                  <a:pt x="2244" y="365"/>
                  <a:pt x="2227" y="405"/>
                  <a:pt x="2271" y="275"/>
                </a:cubicBezTo>
                <a:cubicBezTo>
                  <a:pt x="2258" y="182"/>
                  <a:pt x="2274" y="200"/>
                  <a:pt x="2195" y="225"/>
                </a:cubicBezTo>
                <a:cubicBezTo>
                  <a:pt x="2150" y="255"/>
                  <a:pt x="2147" y="291"/>
                  <a:pt x="2137" y="342"/>
                </a:cubicBezTo>
                <a:cubicBezTo>
                  <a:pt x="2144" y="438"/>
                  <a:pt x="2147" y="549"/>
                  <a:pt x="2229" y="617"/>
                </a:cubicBezTo>
                <a:cubicBezTo>
                  <a:pt x="2245" y="631"/>
                  <a:pt x="2268" y="633"/>
                  <a:pt x="2287" y="642"/>
                </a:cubicBezTo>
                <a:cubicBezTo>
                  <a:pt x="2326" y="625"/>
                  <a:pt x="2370" y="618"/>
                  <a:pt x="2404" y="592"/>
                </a:cubicBezTo>
                <a:cubicBezTo>
                  <a:pt x="2431" y="572"/>
                  <a:pt x="2436" y="529"/>
                  <a:pt x="2463" y="509"/>
                </a:cubicBezTo>
                <a:cubicBezTo>
                  <a:pt x="2513" y="473"/>
                  <a:pt x="2544" y="431"/>
                  <a:pt x="2596" y="400"/>
                </a:cubicBezTo>
                <a:cubicBezTo>
                  <a:pt x="2616" y="375"/>
                  <a:pt x="2638" y="352"/>
                  <a:pt x="2655" y="325"/>
                </a:cubicBezTo>
                <a:cubicBezTo>
                  <a:pt x="2698" y="255"/>
                  <a:pt x="2694" y="227"/>
                  <a:pt x="2763" y="175"/>
                </a:cubicBezTo>
                <a:cubicBezTo>
                  <a:pt x="2769" y="164"/>
                  <a:pt x="2771" y="150"/>
                  <a:pt x="2780" y="141"/>
                </a:cubicBezTo>
                <a:cubicBezTo>
                  <a:pt x="2786" y="135"/>
                  <a:pt x="2798" y="138"/>
                  <a:pt x="2805" y="133"/>
                </a:cubicBezTo>
                <a:cubicBezTo>
                  <a:pt x="2818" y="124"/>
                  <a:pt x="2827" y="111"/>
                  <a:pt x="2838" y="100"/>
                </a:cubicBezTo>
              </a:path>
            </a:pathLst>
          </a:custGeom>
          <a:noFill/>
          <a:ln w="38100">
            <a:solidFill>
              <a:srgbClr val="B3081B"/>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1126" name="Freeform 6"/>
          <p:cNvSpPr>
            <a:spLocks/>
          </p:cNvSpPr>
          <p:nvPr/>
        </p:nvSpPr>
        <p:spPr bwMode="auto">
          <a:xfrm>
            <a:off x="3361955" y="2644775"/>
            <a:ext cx="171450" cy="133350"/>
          </a:xfrm>
          <a:custGeom>
            <a:avLst/>
            <a:gdLst>
              <a:gd name="T0" fmla="*/ 2147483646 w 108"/>
              <a:gd name="T1" fmla="*/ 0 h 84"/>
              <a:gd name="T2" fmla="*/ 2147483646 w 108"/>
              <a:gd name="T3" fmla="*/ 2147483646 h 84"/>
              <a:gd name="T4" fmla="*/ 2147483646 w 108"/>
              <a:gd name="T5" fmla="*/ 2147483646 h 84"/>
              <a:gd name="T6" fmla="*/ 2147483646 w 108"/>
              <a:gd name="T7" fmla="*/ 0 h 84"/>
              <a:gd name="T8" fmla="*/ 0 60000 65536"/>
              <a:gd name="T9" fmla="*/ 0 60000 65536"/>
              <a:gd name="T10" fmla="*/ 0 60000 65536"/>
              <a:gd name="T11" fmla="*/ 0 60000 65536"/>
              <a:gd name="T12" fmla="*/ 0 w 108"/>
              <a:gd name="T13" fmla="*/ 0 h 84"/>
              <a:gd name="T14" fmla="*/ 108 w 108"/>
              <a:gd name="T15" fmla="*/ 84 h 84"/>
            </a:gdLst>
            <a:ahLst/>
            <a:cxnLst>
              <a:cxn ang="T8">
                <a:pos x="T0" y="T1"/>
              </a:cxn>
              <a:cxn ang="T9">
                <a:pos x="T2" y="T3"/>
              </a:cxn>
              <a:cxn ang="T10">
                <a:pos x="T4" y="T5"/>
              </a:cxn>
              <a:cxn ang="T11">
                <a:pos x="T6" y="T7"/>
              </a:cxn>
            </a:cxnLst>
            <a:rect l="T12" t="T13" r="T14" b="T15"/>
            <a:pathLst>
              <a:path w="108" h="84">
                <a:moveTo>
                  <a:pt x="63" y="0"/>
                </a:moveTo>
                <a:cubicBezTo>
                  <a:pt x="0" y="22"/>
                  <a:pt x="10" y="11"/>
                  <a:pt x="21" y="84"/>
                </a:cubicBezTo>
                <a:cubicBezTo>
                  <a:pt x="40" y="81"/>
                  <a:pt x="62" y="84"/>
                  <a:pt x="79" y="75"/>
                </a:cubicBezTo>
                <a:cubicBezTo>
                  <a:pt x="108" y="60"/>
                  <a:pt x="71" y="12"/>
                  <a:pt x="63" y="0"/>
                </a:cubicBezTo>
                <a:close/>
              </a:path>
            </a:pathLst>
          </a:custGeom>
          <a:noFill/>
          <a:ln w="38100">
            <a:solidFill>
              <a:srgbClr val="B3081B"/>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1127" name="Freeform 7"/>
          <p:cNvSpPr>
            <a:spLocks/>
          </p:cNvSpPr>
          <p:nvPr/>
        </p:nvSpPr>
        <p:spPr bwMode="auto">
          <a:xfrm>
            <a:off x="4862143" y="1930400"/>
            <a:ext cx="1352550" cy="436562"/>
          </a:xfrm>
          <a:custGeom>
            <a:avLst/>
            <a:gdLst>
              <a:gd name="T0" fmla="*/ 0 w 852"/>
              <a:gd name="T1" fmla="*/ 2147483646 h 275"/>
              <a:gd name="T2" fmla="*/ 2147483646 w 852"/>
              <a:gd name="T3" fmla="*/ 2147483646 h 275"/>
              <a:gd name="T4" fmla="*/ 2147483646 w 852"/>
              <a:gd name="T5" fmla="*/ 2147483646 h 275"/>
              <a:gd name="T6" fmla="*/ 2147483646 w 852"/>
              <a:gd name="T7" fmla="*/ 2147483646 h 275"/>
              <a:gd name="T8" fmla="*/ 2147483646 w 852"/>
              <a:gd name="T9" fmla="*/ 2147483646 h 275"/>
              <a:gd name="T10" fmla="*/ 2147483646 w 852"/>
              <a:gd name="T11" fmla="*/ 2147483646 h 275"/>
              <a:gd name="T12" fmla="*/ 2147483646 w 852"/>
              <a:gd name="T13" fmla="*/ 0 h 275"/>
              <a:gd name="T14" fmla="*/ 0 60000 65536"/>
              <a:gd name="T15" fmla="*/ 0 60000 65536"/>
              <a:gd name="T16" fmla="*/ 0 60000 65536"/>
              <a:gd name="T17" fmla="*/ 0 60000 65536"/>
              <a:gd name="T18" fmla="*/ 0 60000 65536"/>
              <a:gd name="T19" fmla="*/ 0 60000 65536"/>
              <a:gd name="T20" fmla="*/ 0 60000 65536"/>
              <a:gd name="T21" fmla="*/ 0 w 852"/>
              <a:gd name="T22" fmla="*/ 0 h 275"/>
              <a:gd name="T23" fmla="*/ 852 w 852"/>
              <a:gd name="T24" fmla="*/ 275 h 27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52" h="275">
                <a:moveTo>
                  <a:pt x="0" y="275"/>
                </a:moveTo>
                <a:cubicBezTo>
                  <a:pt x="150" y="267"/>
                  <a:pt x="301" y="261"/>
                  <a:pt x="451" y="250"/>
                </a:cubicBezTo>
                <a:cubicBezTo>
                  <a:pt x="485" y="247"/>
                  <a:pt x="551" y="234"/>
                  <a:pt x="551" y="234"/>
                </a:cubicBezTo>
                <a:cubicBezTo>
                  <a:pt x="587" y="206"/>
                  <a:pt x="632" y="187"/>
                  <a:pt x="660" y="150"/>
                </a:cubicBezTo>
                <a:cubicBezTo>
                  <a:pt x="694" y="105"/>
                  <a:pt x="730" y="73"/>
                  <a:pt x="785" y="58"/>
                </a:cubicBezTo>
                <a:cubicBezTo>
                  <a:pt x="796" y="47"/>
                  <a:pt x="806" y="35"/>
                  <a:pt x="818" y="25"/>
                </a:cubicBezTo>
                <a:cubicBezTo>
                  <a:pt x="829" y="16"/>
                  <a:pt x="852" y="0"/>
                  <a:pt x="852" y="0"/>
                </a:cubicBezTo>
              </a:path>
            </a:pathLst>
          </a:custGeom>
          <a:noFill/>
          <a:ln w="38100">
            <a:solidFill>
              <a:srgbClr val="B3081B"/>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 name="TextBox 3"/>
          <p:cNvSpPr txBox="1"/>
          <p:nvPr/>
        </p:nvSpPr>
        <p:spPr>
          <a:xfrm>
            <a:off x="2139519" y="4864963"/>
            <a:ext cx="5672831" cy="1446550"/>
          </a:xfrm>
          <a:prstGeom prst="rect">
            <a:avLst/>
          </a:prstGeom>
          <a:noFill/>
        </p:spPr>
        <p:txBody>
          <a:bodyPr wrap="square" rtlCol="0">
            <a:spAutoFit/>
          </a:bodyPr>
          <a:lstStyle/>
          <a:p>
            <a:pPr algn="ctr"/>
            <a:r>
              <a:rPr lang="en-GB" sz="8800" dirty="0" smtClean="0"/>
              <a:t>TASK</a:t>
            </a:r>
            <a:endParaRPr lang="en-GB" sz="8800" dirty="0"/>
          </a:p>
        </p:txBody>
      </p:sp>
    </p:spTree>
    <p:extLst>
      <p:ext uri="{BB962C8B-B14F-4D97-AF65-F5344CB8AC3E}">
        <p14:creationId xmlns:p14="http://schemas.microsoft.com/office/powerpoint/2010/main" val="12378048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withEffect">
                                  <p:stCondLst>
                                    <p:cond delay="0"/>
                                  </p:stCondLst>
                                  <p:childTnLst>
                                    <p:set>
                                      <p:cBhvr>
                                        <p:cTn id="6" dur="1" fill="hold">
                                          <p:stCondLst>
                                            <p:cond delay="0"/>
                                          </p:stCondLst>
                                        </p:cTn>
                                        <p:tgtEl>
                                          <p:spTgt spid="261124"/>
                                        </p:tgtEl>
                                        <p:attrNameLst>
                                          <p:attrName>style.visibility</p:attrName>
                                        </p:attrNameLst>
                                      </p:cBhvr>
                                      <p:to>
                                        <p:strVal val="visible"/>
                                      </p:to>
                                    </p:set>
                                    <p:animEffect transition="in" filter="wipe(up)">
                                      <p:cBhvr>
                                        <p:cTn id="7" dur="1000"/>
                                        <p:tgtEl>
                                          <p:spTgt spid="261124"/>
                                        </p:tgtEl>
                                      </p:cBhvr>
                                    </p:animEffect>
                                  </p:childTnLst>
                                </p:cTn>
                              </p:par>
                              <p:par>
                                <p:cTn id="8" presetID="22" presetClass="entr" presetSubtype="8" fill="hold" nodeType="withEffect">
                                  <p:stCondLst>
                                    <p:cond delay="500"/>
                                  </p:stCondLst>
                                  <p:childTnLst>
                                    <p:set>
                                      <p:cBhvr>
                                        <p:cTn id="9" dur="1" fill="hold">
                                          <p:stCondLst>
                                            <p:cond delay="0"/>
                                          </p:stCondLst>
                                        </p:cTn>
                                        <p:tgtEl>
                                          <p:spTgt spid="261125"/>
                                        </p:tgtEl>
                                        <p:attrNameLst>
                                          <p:attrName>style.visibility</p:attrName>
                                        </p:attrNameLst>
                                      </p:cBhvr>
                                      <p:to>
                                        <p:strVal val="visible"/>
                                      </p:to>
                                    </p:set>
                                    <p:animEffect transition="in" filter="wipe(left)">
                                      <p:cBhvr>
                                        <p:cTn id="10" dur="3000"/>
                                        <p:tgtEl>
                                          <p:spTgt spid="261125"/>
                                        </p:tgtEl>
                                      </p:cBhvr>
                                    </p:animEffect>
                                  </p:childTnLst>
                                </p:cTn>
                              </p:par>
                              <p:par>
                                <p:cTn id="11" presetID="22" presetClass="entr" presetSubtype="8" fill="hold" nodeType="withEffect">
                                  <p:stCondLst>
                                    <p:cond delay="3000"/>
                                  </p:stCondLst>
                                  <p:childTnLst>
                                    <p:set>
                                      <p:cBhvr>
                                        <p:cTn id="12" dur="1" fill="hold">
                                          <p:stCondLst>
                                            <p:cond delay="0"/>
                                          </p:stCondLst>
                                        </p:cTn>
                                        <p:tgtEl>
                                          <p:spTgt spid="261126"/>
                                        </p:tgtEl>
                                        <p:attrNameLst>
                                          <p:attrName>style.visibility</p:attrName>
                                        </p:attrNameLst>
                                      </p:cBhvr>
                                      <p:to>
                                        <p:strVal val="visible"/>
                                      </p:to>
                                    </p:set>
                                    <p:animEffect transition="in" filter="wipe(left)">
                                      <p:cBhvr>
                                        <p:cTn id="13" dur="500"/>
                                        <p:tgtEl>
                                          <p:spTgt spid="261126"/>
                                        </p:tgtEl>
                                      </p:cBhvr>
                                    </p:animEffect>
                                  </p:childTnLst>
                                </p:cTn>
                              </p:par>
                              <p:par>
                                <p:cTn id="14" presetID="22" presetClass="entr" presetSubtype="8" fill="hold" nodeType="withEffect">
                                  <p:stCondLst>
                                    <p:cond delay="3200"/>
                                  </p:stCondLst>
                                  <p:childTnLst>
                                    <p:set>
                                      <p:cBhvr>
                                        <p:cTn id="15" dur="1" fill="hold">
                                          <p:stCondLst>
                                            <p:cond delay="0"/>
                                          </p:stCondLst>
                                        </p:cTn>
                                        <p:tgtEl>
                                          <p:spTgt spid="261127"/>
                                        </p:tgtEl>
                                        <p:attrNameLst>
                                          <p:attrName>style.visibility</p:attrName>
                                        </p:attrNameLst>
                                      </p:cBhvr>
                                      <p:to>
                                        <p:strVal val="visible"/>
                                      </p:to>
                                    </p:set>
                                    <p:animEffect transition="in" filter="wipe(left)">
                                      <p:cBhvr>
                                        <p:cTn id="16" dur="500"/>
                                        <p:tgtEl>
                                          <p:spTgt spid="261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altLang="en-US" dirty="0"/>
              <a:t>The concept of ‘preference’</a:t>
            </a:r>
          </a:p>
        </p:txBody>
      </p:sp>
      <p:sp>
        <p:nvSpPr>
          <p:cNvPr id="381955" name="Rectangle 3"/>
          <p:cNvSpPr>
            <a:spLocks noGrp="1" noChangeArrowheads="1"/>
          </p:cNvSpPr>
          <p:nvPr>
            <p:ph sz="half" idx="1"/>
          </p:nvPr>
        </p:nvSpPr>
        <p:spPr/>
        <p:txBody>
          <a:bodyPr>
            <a:normAutofit/>
          </a:bodyPr>
          <a:lstStyle/>
          <a:p>
            <a:pPr algn="r" eaLnBrk="1" hangingPunct="1">
              <a:buFont typeface="Times" pitchFamily="18" charset="0"/>
              <a:buNone/>
              <a:defRPr/>
            </a:pPr>
            <a:r>
              <a:rPr lang="en-GB" sz="2400" dirty="0">
                <a:solidFill>
                  <a:srgbClr val="008795"/>
                </a:solidFill>
              </a:rPr>
              <a:t>“Natural”</a:t>
            </a:r>
          </a:p>
          <a:p>
            <a:pPr algn="r" eaLnBrk="1" hangingPunct="1">
              <a:buFont typeface="Times" pitchFamily="18" charset="0"/>
              <a:buNone/>
              <a:defRPr/>
            </a:pPr>
            <a:r>
              <a:rPr lang="en-GB" sz="2400" dirty="0">
                <a:solidFill>
                  <a:srgbClr val="008795"/>
                </a:solidFill>
              </a:rPr>
              <a:t>“Easy”</a:t>
            </a:r>
          </a:p>
          <a:p>
            <a:pPr algn="r" eaLnBrk="1" hangingPunct="1">
              <a:buFont typeface="Times" pitchFamily="18" charset="0"/>
              <a:buNone/>
              <a:defRPr/>
            </a:pPr>
            <a:r>
              <a:rPr lang="en-GB" sz="2400" dirty="0" smtClean="0">
                <a:solidFill>
                  <a:srgbClr val="008795"/>
                </a:solidFill>
              </a:rPr>
              <a:t>“Quick” </a:t>
            </a:r>
            <a:endParaRPr lang="en-GB" sz="2400" dirty="0">
              <a:solidFill>
                <a:srgbClr val="008795"/>
              </a:solidFill>
            </a:endParaRPr>
          </a:p>
          <a:p>
            <a:pPr algn="r" eaLnBrk="1" hangingPunct="1">
              <a:buFont typeface="Times" pitchFamily="18" charset="0"/>
              <a:buNone/>
              <a:defRPr/>
            </a:pPr>
            <a:r>
              <a:rPr lang="en-GB" sz="2400" dirty="0">
                <a:solidFill>
                  <a:srgbClr val="008795"/>
                </a:solidFill>
              </a:rPr>
              <a:t>“Comfortable”</a:t>
            </a:r>
          </a:p>
          <a:p>
            <a:pPr algn="r" eaLnBrk="1" hangingPunct="1">
              <a:buFont typeface="Times" pitchFamily="18" charset="0"/>
              <a:buNone/>
              <a:defRPr/>
            </a:pPr>
            <a:r>
              <a:rPr lang="en-GB" sz="2400" dirty="0" smtClean="0">
                <a:solidFill>
                  <a:srgbClr val="008795"/>
                </a:solidFill>
              </a:rPr>
              <a:t>“Effortless”</a:t>
            </a:r>
            <a:endParaRPr lang="en-US" sz="2400" dirty="0">
              <a:solidFill>
                <a:srgbClr val="008795"/>
              </a:solidFill>
            </a:endParaRPr>
          </a:p>
        </p:txBody>
      </p:sp>
      <p:sp>
        <p:nvSpPr>
          <p:cNvPr id="381956" name="Rectangle 4"/>
          <p:cNvSpPr>
            <a:spLocks noGrp="1" noChangeArrowheads="1"/>
          </p:cNvSpPr>
          <p:nvPr>
            <p:ph sz="half" idx="2"/>
          </p:nvPr>
        </p:nvSpPr>
        <p:spPr/>
        <p:txBody>
          <a:bodyPr>
            <a:normAutofit/>
          </a:bodyPr>
          <a:lstStyle/>
          <a:p>
            <a:pPr eaLnBrk="1" hangingPunct="1">
              <a:buFont typeface="Times" pitchFamily="18" charset="0"/>
              <a:buNone/>
              <a:defRPr/>
            </a:pPr>
            <a:r>
              <a:rPr lang="en-GB" sz="2400" dirty="0">
                <a:solidFill>
                  <a:srgbClr val="B3081B"/>
                </a:solidFill>
              </a:rPr>
              <a:t>“Unnatural”</a:t>
            </a:r>
          </a:p>
          <a:p>
            <a:pPr eaLnBrk="1" hangingPunct="1">
              <a:buFont typeface="Times" pitchFamily="18" charset="0"/>
              <a:buNone/>
              <a:defRPr/>
            </a:pPr>
            <a:r>
              <a:rPr lang="en-GB" sz="2400" dirty="0">
                <a:solidFill>
                  <a:srgbClr val="B3081B"/>
                </a:solidFill>
              </a:rPr>
              <a:t>“Difficult”</a:t>
            </a:r>
          </a:p>
          <a:p>
            <a:pPr eaLnBrk="1" hangingPunct="1">
              <a:buFont typeface="Times" pitchFamily="18" charset="0"/>
              <a:buNone/>
              <a:defRPr/>
            </a:pPr>
            <a:r>
              <a:rPr lang="en-GB" sz="2400" dirty="0" smtClean="0">
                <a:solidFill>
                  <a:srgbClr val="B3081B"/>
                </a:solidFill>
              </a:rPr>
              <a:t>“Slower”</a:t>
            </a:r>
            <a:endParaRPr lang="en-GB" sz="2400" dirty="0">
              <a:solidFill>
                <a:srgbClr val="B3081B"/>
              </a:solidFill>
            </a:endParaRPr>
          </a:p>
          <a:p>
            <a:pPr eaLnBrk="1" hangingPunct="1">
              <a:buFont typeface="Times" pitchFamily="18" charset="0"/>
              <a:buNone/>
              <a:defRPr/>
            </a:pPr>
            <a:r>
              <a:rPr lang="en-GB" sz="2400" dirty="0">
                <a:solidFill>
                  <a:srgbClr val="B3081B"/>
                </a:solidFill>
              </a:rPr>
              <a:t>“Awkward”</a:t>
            </a:r>
          </a:p>
          <a:p>
            <a:pPr eaLnBrk="1" hangingPunct="1">
              <a:buFont typeface="Times" pitchFamily="18" charset="0"/>
              <a:buNone/>
              <a:defRPr/>
            </a:pPr>
            <a:r>
              <a:rPr lang="en-GB" sz="2400" dirty="0">
                <a:solidFill>
                  <a:srgbClr val="B3081B"/>
                </a:solidFill>
              </a:rPr>
              <a:t>“Took more Energy”</a:t>
            </a:r>
          </a:p>
          <a:p>
            <a:pPr eaLnBrk="1" hangingPunct="1">
              <a:buFontTx/>
              <a:buNone/>
              <a:defRPr/>
            </a:pPr>
            <a:endParaRPr lang="en-US" dirty="0">
              <a:solidFill>
                <a:srgbClr val="FF3300"/>
              </a:solidFill>
            </a:endParaRPr>
          </a:p>
        </p:txBody>
      </p:sp>
      <p:grpSp>
        <p:nvGrpSpPr>
          <p:cNvPr id="14341" name="Group 41"/>
          <p:cNvGrpSpPr>
            <a:grpSpLocks/>
          </p:cNvGrpSpPr>
          <p:nvPr/>
        </p:nvGrpSpPr>
        <p:grpSpPr bwMode="auto">
          <a:xfrm>
            <a:off x="2951863" y="4755010"/>
            <a:ext cx="1790700" cy="1816100"/>
            <a:chOff x="2018" y="981"/>
            <a:chExt cx="1128" cy="1144"/>
          </a:xfrm>
        </p:grpSpPr>
        <p:sp>
          <p:nvSpPr>
            <p:cNvPr id="14360" name="Rectangle 5"/>
            <p:cNvSpPr>
              <a:spLocks noChangeArrowheads="1"/>
            </p:cNvSpPr>
            <p:nvPr/>
          </p:nvSpPr>
          <p:spPr bwMode="auto">
            <a:xfrm>
              <a:off x="2018" y="981"/>
              <a:ext cx="1128" cy="1115"/>
            </a:xfrm>
            <a:prstGeom prst="rect">
              <a:avLst/>
            </a:prstGeom>
            <a:solidFill>
              <a:srgbClr val="008795"/>
            </a:solidFill>
            <a:ln w="9525">
              <a:solidFill>
                <a:srgbClr val="008795"/>
              </a:solidFill>
              <a:miter lim="800000"/>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2400">
                <a:latin typeface="Times" panose="02020603050405020304" pitchFamily="18" charset="0"/>
              </a:endParaRPr>
            </a:p>
          </p:txBody>
        </p:sp>
        <p:sp>
          <p:nvSpPr>
            <p:cNvPr id="14361" name="Freeform 6"/>
            <p:cNvSpPr>
              <a:spLocks/>
            </p:cNvSpPr>
            <p:nvPr/>
          </p:nvSpPr>
          <p:spPr bwMode="auto">
            <a:xfrm>
              <a:off x="2035" y="1029"/>
              <a:ext cx="1089" cy="1096"/>
            </a:xfrm>
            <a:custGeom>
              <a:avLst/>
              <a:gdLst>
                <a:gd name="T0" fmla="*/ 1089 w 1089"/>
                <a:gd name="T1" fmla="*/ 1096 h 1096"/>
                <a:gd name="T2" fmla="*/ 1089 w 1089"/>
                <a:gd name="T3" fmla="*/ 3 h 1096"/>
                <a:gd name="T4" fmla="*/ 9 w 1089"/>
                <a:gd name="T5" fmla="*/ 0 h 1096"/>
                <a:gd name="T6" fmla="*/ 0 w 1089"/>
                <a:gd name="T7" fmla="*/ 1077 h 1096"/>
                <a:gd name="T8" fmla="*/ 1089 w 1089"/>
                <a:gd name="T9" fmla="*/ 1096 h 1096"/>
                <a:gd name="T10" fmla="*/ 0 60000 65536"/>
                <a:gd name="T11" fmla="*/ 0 60000 65536"/>
                <a:gd name="T12" fmla="*/ 0 60000 65536"/>
                <a:gd name="T13" fmla="*/ 0 60000 65536"/>
                <a:gd name="T14" fmla="*/ 0 60000 65536"/>
                <a:gd name="T15" fmla="*/ 0 w 1089"/>
                <a:gd name="T16" fmla="*/ 0 h 1096"/>
                <a:gd name="T17" fmla="*/ 1089 w 1089"/>
                <a:gd name="T18" fmla="*/ 1096 h 1096"/>
              </a:gdLst>
              <a:ahLst/>
              <a:cxnLst>
                <a:cxn ang="T10">
                  <a:pos x="T0" y="T1"/>
                </a:cxn>
                <a:cxn ang="T11">
                  <a:pos x="T2" y="T3"/>
                </a:cxn>
                <a:cxn ang="T12">
                  <a:pos x="T4" y="T5"/>
                </a:cxn>
                <a:cxn ang="T13">
                  <a:pos x="T6" y="T7"/>
                </a:cxn>
                <a:cxn ang="T14">
                  <a:pos x="T8" y="T9"/>
                </a:cxn>
              </a:cxnLst>
              <a:rect l="T15" t="T16" r="T17" b="T18"/>
              <a:pathLst>
                <a:path w="1089" h="1096">
                  <a:moveTo>
                    <a:pt x="1089" y="1096"/>
                  </a:moveTo>
                  <a:lnTo>
                    <a:pt x="1089" y="3"/>
                  </a:lnTo>
                  <a:lnTo>
                    <a:pt x="9" y="0"/>
                  </a:lnTo>
                  <a:lnTo>
                    <a:pt x="0" y="1077"/>
                  </a:lnTo>
                  <a:lnTo>
                    <a:pt x="1089" y="1096"/>
                  </a:lnTo>
                  <a:close/>
                </a:path>
              </a:pathLst>
            </a:custGeom>
            <a:solidFill>
              <a:srgbClr val="FFFFFF"/>
            </a:solidFill>
            <a:ln w="9525">
              <a:solidFill>
                <a:srgbClr val="008795"/>
              </a:solidFill>
              <a:round/>
              <a:headEnd/>
              <a:tailEnd/>
            </a:ln>
          </p:spPr>
          <p:txBody>
            <a:bodyPr/>
            <a:lstStyle/>
            <a:p>
              <a:endParaRPr lang="en-GB"/>
            </a:p>
          </p:txBody>
        </p:sp>
        <p:sp>
          <p:nvSpPr>
            <p:cNvPr id="14362" name="Freeform 7"/>
            <p:cNvSpPr>
              <a:spLocks/>
            </p:cNvSpPr>
            <p:nvPr/>
          </p:nvSpPr>
          <p:spPr bwMode="auto">
            <a:xfrm>
              <a:off x="2018" y="988"/>
              <a:ext cx="58" cy="1108"/>
            </a:xfrm>
            <a:custGeom>
              <a:avLst/>
              <a:gdLst>
                <a:gd name="T0" fmla="*/ 51 w 58"/>
                <a:gd name="T1" fmla="*/ 3 h 1108"/>
                <a:gd name="T2" fmla="*/ 46 w 58"/>
                <a:gd name="T3" fmla="*/ 0 h 1108"/>
                <a:gd name="T4" fmla="*/ 38 w 58"/>
                <a:gd name="T5" fmla="*/ 0 h 1108"/>
                <a:gd name="T6" fmla="*/ 29 w 58"/>
                <a:gd name="T7" fmla="*/ 0 h 1108"/>
                <a:gd name="T8" fmla="*/ 19 w 58"/>
                <a:gd name="T9" fmla="*/ 0 h 1108"/>
                <a:gd name="T10" fmla="*/ 19 w 58"/>
                <a:gd name="T11" fmla="*/ 41 h 1108"/>
                <a:gd name="T12" fmla="*/ 19 w 58"/>
                <a:gd name="T13" fmla="*/ 96 h 1108"/>
                <a:gd name="T14" fmla="*/ 19 w 58"/>
                <a:gd name="T15" fmla="*/ 144 h 1108"/>
                <a:gd name="T16" fmla="*/ 19 w 58"/>
                <a:gd name="T17" fmla="*/ 171 h 1108"/>
                <a:gd name="T18" fmla="*/ 19 w 58"/>
                <a:gd name="T19" fmla="*/ 301 h 1108"/>
                <a:gd name="T20" fmla="*/ 22 w 58"/>
                <a:gd name="T21" fmla="*/ 428 h 1108"/>
                <a:gd name="T22" fmla="*/ 22 w 58"/>
                <a:gd name="T23" fmla="*/ 558 h 1108"/>
                <a:gd name="T24" fmla="*/ 22 w 58"/>
                <a:gd name="T25" fmla="*/ 687 h 1108"/>
                <a:gd name="T26" fmla="*/ 22 w 58"/>
                <a:gd name="T27" fmla="*/ 707 h 1108"/>
                <a:gd name="T28" fmla="*/ 24 w 58"/>
                <a:gd name="T29" fmla="*/ 724 h 1108"/>
                <a:gd name="T30" fmla="*/ 24 w 58"/>
                <a:gd name="T31" fmla="*/ 743 h 1108"/>
                <a:gd name="T32" fmla="*/ 24 w 58"/>
                <a:gd name="T33" fmla="*/ 762 h 1108"/>
                <a:gd name="T34" fmla="*/ 19 w 58"/>
                <a:gd name="T35" fmla="*/ 803 h 1108"/>
                <a:gd name="T36" fmla="*/ 12 w 58"/>
                <a:gd name="T37" fmla="*/ 873 h 1108"/>
                <a:gd name="T38" fmla="*/ 5 w 58"/>
                <a:gd name="T39" fmla="*/ 971 h 1108"/>
                <a:gd name="T40" fmla="*/ 0 w 58"/>
                <a:gd name="T41" fmla="*/ 1096 h 1108"/>
                <a:gd name="T42" fmla="*/ 14 w 58"/>
                <a:gd name="T43" fmla="*/ 1089 h 1108"/>
                <a:gd name="T44" fmla="*/ 29 w 58"/>
                <a:gd name="T45" fmla="*/ 1079 h 1108"/>
                <a:gd name="T46" fmla="*/ 43 w 58"/>
                <a:gd name="T47" fmla="*/ 1079 h 1108"/>
                <a:gd name="T48" fmla="*/ 53 w 58"/>
                <a:gd name="T49" fmla="*/ 1108 h 1108"/>
                <a:gd name="T50" fmla="*/ 53 w 58"/>
                <a:gd name="T51" fmla="*/ 1007 h 1108"/>
                <a:gd name="T52" fmla="*/ 51 w 58"/>
                <a:gd name="T53" fmla="*/ 899 h 1108"/>
                <a:gd name="T54" fmla="*/ 51 w 58"/>
                <a:gd name="T55" fmla="*/ 791 h 1108"/>
                <a:gd name="T56" fmla="*/ 51 w 58"/>
                <a:gd name="T57" fmla="*/ 695 h 1108"/>
                <a:gd name="T58" fmla="*/ 53 w 58"/>
                <a:gd name="T59" fmla="*/ 543 h 1108"/>
                <a:gd name="T60" fmla="*/ 55 w 58"/>
                <a:gd name="T61" fmla="*/ 368 h 1108"/>
                <a:gd name="T62" fmla="*/ 58 w 58"/>
                <a:gd name="T63" fmla="*/ 219 h 1108"/>
                <a:gd name="T64" fmla="*/ 58 w 58"/>
                <a:gd name="T65" fmla="*/ 156 h 1108"/>
                <a:gd name="T66" fmla="*/ 58 w 58"/>
                <a:gd name="T67" fmla="*/ 118 h 1108"/>
                <a:gd name="T68" fmla="*/ 55 w 58"/>
                <a:gd name="T69" fmla="*/ 67 h 1108"/>
                <a:gd name="T70" fmla="*/ 53 w 58"/>
                <a:gd name="T71" fmla="*/ 22 h 1108"/>
                <a:gd name="T72" fmla="*/ 51 w 58"/>
                <a:gd name="T73" fmla="*/ 3 h 110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8"/>
                <a:gd name="T112" fmla="*/ 0 h 1108"/>
                <a:gd name="T113" fmla="*/ 58 w 58"/>
                <a:gd name="T114" fmla="*/ 1108 h 110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8" h="1108">
                  <a:moveTo>
                    <a:pt x="51" y="3"/>
                  </a:moveTo>
                  <a:lnTo>
                    <a:pt x="46" y="0"/>
                  </a:lnTo>
                  <a:lnTo>
                    <a:pt x="38" y="0"/>
                  </a:lnTo>
                  <a:lnTo>
                    <a:pt x="29" y="0"/>
                  </a:lnTo>
                  <a:lnTo>
                    <a:pt x="19" y="0"/>
                  </a:lnTo>
                  <a:lnTo>
                    <a:pt x="19" y="41"/>
                  </a:lnTo>
                  <a:lnTo>
                    <a:pt x="19" y="96"/>
                  </a:lnTo>
                  <a:lnTo>
                    <a:pt x="19" y="144"/>
                  </a:lnTo>
                  <a:lnTo>
                    <a:pt x="19" y="171"/>
                  </a:lnTo>
                  <a:lnTo>
                    <a:pt x="19" y="301"/>
                  </a:lnTo>
                  <a:lnTo>
                    <a:pt x="22" y="428"/>
                  </a:lnTo>
                  <a:lnTo>
                    <a:pt x="22" y="558"/>
                  </a:lnTo>
                  <a:lnTo>
                    <a:pt x="22" y="687"/>
                  </a:lnTo>
                  <a:lnTo>
                    <a:pt x="22" y="707"/>
                  </a:lnTo>
                  <a:lnTo>
                    <a:pt x="24" y="724"/>
                  </a:lnTo>
                  <a:lnTo>
                    <a:pt x="24" y="743"/>
                  </a:lnTo>
                  <a:lnTo>
                    <a:pt x="24" y="762"/>
                  </a:lnTo>
                  <a:lnTo>
                    <a:pt x="19" y="803"/>
                  </a:lnTo>
                  <a:lnTo>
                    <a:pt x="12" y="873"/>
                  </a:lnTo>
                  <a:lnTo>
                    <a:pt x="5" y="971"/>
                  </a:lnTo>
                  <a:lnTo>
                    <a:pt x="0" y="1096"/>
                  </a:lnTo>
                  <a:lnTo>
                    <a:pt x="14" y="1089"/>
                  </a:lnTo>
                  <a:lnTo>
                    <a:pt x="29" y="1079"/>
                  </a:lnTo>
                  <a:lnTo>
                    <a:pt x="43" y="1079"/>
                  </a:lnTo>
                  <a:lnTo>
                    <a:pt x="53" y="1108"/>
                  </a:lnTo>
                  <a:lnTo>
                    <a:pt x="53" y="1007"/>
                  </a:lnTo>
                  <a:lnTo>
                    <a:pt x="51" y="899"/>
                  </a:lnTo>
                  <a:lnTo>
                    <a:pt x="51" y="791"/>
                  </a:lnTo>
                  <a:lnTo>
                    <a:pt x="51" y="695"/>
                  </a:lnTo>
                  <a:lnTo>
                    <a:pt x="53" y="543"/>
                  </a:lnTo>
                  <a:lnTo>
                    <a:pt x="55" y="368"/>
                  </a:lnTo>
                  <a:lnTo>
                    <a:pt x="58" y="219"/>
                  </a:lnTo>
                  <a:lnTo>
                    <a:pt x="58" y="156"/>
                  </a:lnTo>
                  <a:lnTo>
                    <a:pt x="58" y="118"/>
                  </a:lnTo>
                  <a:lnTo>
                    <a:pt x="55" y="67"/>
                  </a:lnTo>
                  <a:lnTo>
                    <a:pt x="53" y="22"/>
                  </a:lnTo>
                  <a:lnTo>
                    <a:pt x="51" y="3"/>
                  </a:lnTo>
                  <a:close/>
                </a:path>
              </a:pathLst>
            </a:custGeom>
            <a:solidFill>
              <a:srgbClr val="000000"/>
            </a:solidFill>
            <a:ln w="9525">
              <a:solidFill>
                <a:srgbClr val="008795"/>
              </a:solidFill>
              <a:round/>
              <a:headEnd/>
              <a:tailEnd/>
            </a:ln>
          </p:spPr>
          <p:txBody>
            <a:bodyPr/>
            <a:lstStyle/>
            <a:p>
              <a:endParaRPr lang="en-GB"/>
            </a:p>
          </p:txBody>
        </p:sp>
        <p:sp>
          <p:nvSpPr>
            <p:cNvPr id="14363" name="Freeform 8"/>
            <p:cNvSpPr>
              <a:spLocks/>
            </p:cNvSpPr>
            <p:nvPr/>
          </p:nvSpPr>
          <p:spPr bwMode="auto">
            <a:xfrm>
              <a:off x="3093" y="988"/>
              <a:ext cx="53" cy="1091"/>
            </a:xfrm>
            <a:custGeom>
              <a:avLst/>
              <a:gdLst>
                <a:gd name="T0" fmla="*/ 31 w 53"/>
                <a:gd name="T1" fmla="*/ 3 h 1091"/>
                <a:gd name="T2" fmla="*/ 24 w 53"/>
                <a:gd name="T3" fmla="*/ 0 h 1091"/>
                <a:gd name="T4" fmla="*/ 17 w 53"/>
                <a:gd name="T5" fmla="*/ 0 h 1091"/>
                <a:gd name="T6" fmla="*/ 10 w 53"/>
                <a:gd name="T7" fmla="*/ 0 h 1091"/>
                <a:gd name="T8" fmla="*/ 0 w 53"/>
                <a:gd name="T9" fmla="*/ 0 h 1091"/>
                <a:gd name="T10" fmla="*/ 0 w 53"/>
                <a:gd name="T11" fmla="*/ 41 h 1091"/>
                <a:gd name="T12" fmla="*/ 0 w 53"/>
                <a:gd name="T13" fmla="*/ 96 h 1091"/>
                <a:gd name="T14" fmla="*/ 0 w 53"/>
                <a:gd name="T15" fmla="*/ 144 h 1091"/>
                <a:gd name="T16" fmla="*/ 0 w 53"/>
                <a:gd name="T17" fmla="*/ 171 h 1091"/>
                <a:gd name="T18" fmla="*/ 2 w 53"/>
                <a:gd name="T19" fmla="*/ 301 h 1091"/>
                <a:gd name="T20" fmla="*/ 12 w 53"/>
                <a:gd name="T21" fmla="*/ 430 h 1091"/>
                <a:gd name="T22" fmla="*/ 19 w 53"/>
                <a:gd name="T23" fmla="*/ 560 h 1091"/>
                <a:gd name="T24" fmla="*/ 22 w 53"/>
                <a:gd name="T25" fmla="*/ 690 h 1091"/>
                <a:gd name="T26" fmla="*/ 19 w 53"/>
                <a:gd name="T27" fmla="*/ 712 h 1091"/>
                <a:gd name="T28" fmla="*/ 17 w 53"/>
                <a:gd name="T29" fmla="*/ 731 h 1091"/>
                <a:gd name="T30" fmla="*/ 15 w 53"/>
                <a:gd name="T31" fmla="*/ 752 h 1091"/>
                <a:gd name="T32" fmla="*/ 12 w 53"/>
                <a:gd name="T33" fmla="*/ 774 h 1091"/>
                <a:gd name="T34" fmla="*/ 12 w 53"/>
                <a:gd name="T35" fmla="*/ 810 h 1091"/>
                <a:gd name="T36" fmla="*/ 15 w 53"/>
                <a:gd name="T37" fmla="*/ 875 h 1091"/>
                <a:gd name="T38" fmla="*/ 17 w 53"/>
                <a:gd name="T39" fmla="*/ 969 h 1091"/>
                <a:gd name="T40" fmla="*/ 17 w 53"/>
                <a:gd name="T41" fmla="*/ 1091 h 1091"/>
                <a:gd name="T42" fmla="*/ 29 w 53"/>
                <a:gd name="T43" fmla="*/ 1089 h 1091"/>
                <a:gd name="T44" fmla="*/ 39 w 53"/>
                <a:gd name="T45" fmla="*/ 1086 h 1091"/>
                <a:gd name="T46" fmla="*/ 48 w 53"/>
                <a:gd name="T47" fmla="*/ 1086 h 1091"/>
                <a:gd name="T48" fmla="*/ 53 w 53"/>
                <a:gd name="T49" fmla="*/ 1091 h 1091"/>
                <a:gd name="T50" fmla="*/ 51 w 53"/>
                <a:gd name="T51" fmla="*/ 1046 h 1091"/>
                <a:gd name="T52" fmla="*/ 48 w 53"/>
                <a:gd name="T53" fmla="*/ 935 h 1091"/>
                <a:gd name="T54" fmla="*/ 46 w 53"/>
                <a:gd name="T55" fmla="*/ 803 h 1091"/>
                <a:gd name="T56" fmla="*/ 46 w 53"/>
                <a:gd name="T57" fmla="*/ 690 h 1091"/>
                <a:gd name="T58" fmla="*/ 46 w 53"/>
                <a:gd name="T59" fmla="*/ 541 h 1091"/>
                <a:gd name="T60" fmla="*/ 43 w 53"/>
                <a:gd name="T61" fmla="*/ 365 h 1091"/>
                <a:gd name="T62" fmla="*/ 39 w 53"/>
                <a:gd name="T63" fmla="*/ 219 h 1091"/>
                <a:gd name="T64" fmla="*/ 36 w 53"/>
                <a:gd name="T65" fmla="*/ 156 h 1091"/>
                <a:gd name="T66" fmla="*/ 39 w 53"/>
                <a:gd name="T67" fmla="*/ 118 h 1091"/>
                <a:gd name="T68" fmla="*/ 36 w 53"/>
                <a:gd name="T69" fmla="*/ 67 h 1091"/>
                <a:gd name="T70" fmla="*/ 34 w 53"/>
                <a:gd name="T71" fmla="*/ 22 h 1091"/>
                <a:gd name="T72" fmla="*/ 31 w 53"/>
                <a:gd name="T73" fmla="*/ 3 h 109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3"/>
                <a:gd name="T112" fmla="*/ 0 h 1091"/>
                <a:gd name="T113" fmla="*/ 53 w 53"/>
                <a:gd name="T114" fmla="*/ 1091 h 109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3" h="1091">
                  <a:moveTo>
                    <a:pt x="31" y="3"/>
                  </a:moveTo>
                  <a:lnTo>
                    <a:pt x="24" y="0"/>
                  </a:lnTo>
                  <a:lnTo>
                    <a:pt x="17" y="0"/>
                  </a:lnTo>
                  <a:lnTo>
                    <a:pt x="10" y="0"/>
                  </a:lnTo>
                  <a:lnTo>
                    <a:pt x="0" y="0"/>
                  </a:lnTo>
                  <a:lnTo>
                    <a:pt x="0" y="41"/>
                  </a:lnTo>
                  <a:lnTo>
                    <a:pt x="0" y="96"/>
                  </a:lnTo>
                  <a:lnTo>
                    <a:pt x="0" y="144"/>
                  </a:lnTo>
                  <a:lnTo>
                    <a:pt x="0" y="171"/>
                  </a:lnTo>
                  <a:lnTo>
                    <a:pt x="2" y="301"/>
                  </a:lnTo>
                  <a:lnTo>
                    <a:pt x="12" y="430"/>
                  </a:lnTo>
                  <a:lnTo>
                    <a:pt x="19" y="560"/>
                  </a:lnTo>
                  <a:lnTo>
                    <a:pt x="22" y="690"/>
                  </a:lnTo>
                  <a:lnTo>
                    <a:pt x="19" y="712"/>
                  </a:lnTo>
                  <a:lnTo>
                    <a:pt x="17" y="731"/>
                  </a:lnTo>
                  <a:lnTo>
                    <a:pt x="15" y="752"/>
                  </a:lnTo>
                  <a:lnTo>
                    <a:pt x="12" y="774"/>
                  </a:lnTo>
                  <a:lnTo>
                    <a:pt x="12" y="810"/>
                  </a:lnTo>
                  <a:lnTo>
                    <a:pt x="15" y="875"/>
                  </a:lnTo>
                  <a:lnTo>
                    <a:pt x="17" y="969"/>
                  </a:lnTo>
                  <a:lnTo>
                    <a:pt x="17" y="1091"/>
                  </a:lnTo>
                  <a:lnTo>
                    <a:pt x="29" y="1089"/>
                  </a:lnTo>
                  <a:lnTo>
                    <a:pt x="39" y="1086"/>
                  </a:lnTo>
                  <a:lnTo>
                    <a:pt x="48" y="1086"/>
                  </a:lnTo>
                  <a:lnTo>
                    <a:pt x="53" y="1091"/>
                  </a:lnTo>
                  <a:lnTo>
                    <a:pt x="51" y="1046"/>
                  </a:lnTo>
                  <a:lnTo>
                    <a:pt x="48" y="935"/>
                  </a:lnTo>
                  <a:lnTo>
                    <a:pt x="46" y="803"/>
                  </a:lnTo>
                  <a:lnTo>
                    <a:pt x="46" y="690"/>
                  </a:lnTo>
                  <a:lnTo>
                    <a:pt x="46" y="541"/>
                  </a:lnTo>
                  <a:lnTo>
                    <a:pt x="43" y="365"/>
                  </a:lnTo>
                  <a:lnTo>
                    <a:pt x="39" y="219"/>
                  </a:lnTo>
                  <a:lnTo>
                    <a:pt x="36" y="156"/>
                  </a:lnTo>
                  <a:lnTo>
                    <a:pt x="39" y="118"/>
                  </a:lnTo>
                  <a:lnTo>
                    <a:pt x="36" y="67"/>
                  </a:lnTo>
                  <a:lnTo>
                    <a:pt x="34" y="22"/>
                  </a:lnTo>
                  <a:lnTo>
                    <a:pt x="31" y="3"/>
                  </a:lnTo>
                  <a:close/>
                </a:path>
              </a:pathLst>
            </a:custGeom>
            <a:solidFill>
              <a:srgbClr val="000000"/>
            </a:solidFill>
            <a:ln w="9525">
              <a:solidFill>
                <a:srgbClr val="008795"/>
              </a:solidFill>
              <a:round/>
              <a:headEnd/>
              <a:tailEnd/>
            </a:ln>
          </p:spPr>
          <p:txBody>
            <a:bodyPr/>
            <a:lstStyle/>
            <a:p>
              <a:endParaRPr lang="en-GB"/>
            </a:p>
          </p:txBody>
        </p:sp>
        <p:sp>
          <p:nvSpPr>
            <p:cNvPr id="14364" name="Freeform 9"/>
            <p:cNvSpPr>
              <a:spLocks/>
            </p:cNvSpPr>
            <p:nvPr/>
          </p:nvSpPr>
          <p:spPr bwMode="auto">
            <a:xfrm>
              <a:off x="2035" y="986"/>
              <a:ext cx="1109" cy="57"/>
            </a:xfrm>
            <a:custGeom>
              <a:avLst/>
              <a:gdLst>
                <a:gd name="T0" fmla="*/ 0 w 1109"/>
                <a:gd name="T1" fmla="*/ 12 h 57"/>
                <a:gd name="T2" fmla="*/ 0 w 1109"/>
                <a:gd name="T3" fmla="*/ 29 h 57"/>
                <a:gd name="T4" fmla="*/ 19 w 1109"/>
                <a:gd name="T5" fmla="*/ 38 h 57"/>
                <a:gd name="T6" fmla="*/ 70 w 1109"/>
                <a:gd name="T7" fmla="*/ 38 h 57"/>
                <a:gd name="T8" fmla="*/ 122 w 1109"/>
                <a:gd name="T9" fmla="*/ 38 h 57"/>
                <a:gd name="T10" fmla="*/ 161 w 1109"/>
                <a:gd name="T11" fmla="*/ 38 h 57"/>
                <a:gd name="T12" fmla="*/ 202 w 1109"/>
                <a:gd name="T13" fmla="*/ 38 h 57"/>
                <a:gd name="T14" fmla="*/ 267 w 1109"/>
                <a:gd name="T15" fmla="*/ 38 h 57"/>
                <a:gd name="T16" fmla="*/ 332 w 1109"/>
                <a:gd name="T17" fmla="*/ 38 h 57"/>
                <a:gd name="T18" fmla="*/ 397 w 1109"/>
                <a:gd name="T19" fmla="*/ 38 h 57"/>
                <a:gd name="T20" fmla="*/ 462 w 1109"/>
                <a:gd name="T21" fmla="*/ 36 h 57"/>
                <a:gd name="T22" fmla="*/ 527 w 1109"/>
                <a:gd name="T23" fmla="*/ 36 h 57"/>
                <a:gd name="T24" fmla="*/ 589 w 1109"/>
                <a:gd name="T25" fmla="*/ 36 h 57"/>
                <a:gd name="T26" fmla="*/ 654 w 1109"/>
                <a:gd name="T27" fmla="*/ 36 h 57"/>
                <a:gd name="T28" fmla="*/ 695 w 1109"/>
                <a:gd name="T29" fmla="*/ 36 h 57"/>
                <a:gd name="T30" fmla="*/ 714 w 1109"/>
                <a:gd name="T31" fmla="*/ 36 h 57"/>
                <a:gd name="T32" fmla="*/ 733 w 1109"/>
                <a:gd name="T33" fmla="*/ 33 h 57"/>
                <a:gd name="T34" fmla="*/ 750 w 1109"/>
                <a:gd name="T35" fmla="*/ 33 h 57"/>
                <a:gd name="T36" fmla="*/ 777 w 1109"/>
                <a:gd name="T37" fmla="*/ 33 h 57"/>
                <a:gd name="T38" fmla="*/ 834 w 1109"/>
                <a:gd name="T39" fmla="*/ 41 h 57"/>
                <a:gd name="T40" fmla="*/ 921 w 1109"/>
                <a:gd name="T41" fmla="*/ 48 h 57"/>
                <a:gd name="T42" fmla="*/ 1034 w 1109"/>
                <a:gd name="T43" fmla="*/ 55 h 57"/>
                <a:gd name="T44" fmla="*/ 1092 w 1109"/>
                <a:gd name="T45" fmla="*/ 43 h 57"/>
                <a:gd name="T46" fmla="*/ 1082 w 1109"/>
                <a:gd name="T47" fmla="*/ 14 h 57"/>
                <a:gd name="T48" fmla="*/ 1085 w 1109"/>
                <a:gd name="T49" fmla="*/ 5 h 57"/>
                <a:gd name="T50" fmla="*/ 1036 w 1109"/>
                <a:gd name="T51" fmla="*/ 5 h 57"/>
                <a:gd name="T52" fmla="*/ 984 w 1109"/>
                <a:gd name="T53" fmla="*/ 5 h 57"/>
                <a:gd name="T54" fmla="*/ 928 w 1109"/>
                <a:gd name="T55" fmla="*/ 7 h 57"/>
                <a:gd name="T56" fmla="*/ 873 w 1109"/>
                <a:gd name="T57" fmla="*/ 7 h 57"/>
                <a:gd name="T58" fmla="*/ 820 w 1109"/>
                <a:gd name="T59" fmla="*/ 7 h 57"/>
                <a:gd name="T60" fmla="*/ 767 w 1109"/>
                <a:gd name="T61" fmla="*/ 7 h 57"/>
                <a:gd name="T62" fmla="*/ 717 w 1109"/>
                <a:gd name="T63" fmla="*/ 7 h 57"/>
                <a:gd name="T64" fmla="*/ 661 w 1109"/>
                <a:gd name="T65" fmla="*/ 7 h 57"/>
                <a:gd name="T66" fmla="*/ 587 w 1109"/>
                <a:gd name="T67" fmla="*/ 5 h 57"/>
                <a:gd name="T68" fmla="*/ 500 w 1109"/>
                <a:gd name="T69" fmla="*/ 2 h 57"/>
                <a:gd name="T70" fmla="*/ 411 w 1109"/>
                <a:gd name="T71" fmla="*/ 2 h 57"/>
                <a:gd name="T72" fmla="*/ 327 w 1109"/>
                <a:gd name="T73" fmla="*/ 2 h 57"/>
                <a:gd name="T74" fmla="*/ 252 w 1109"/>
                <a:gd name="T75" fmla="*/ 0 h 57"/>
                <a:gd name="T76" fmla="*/ 195 w 1109"/>
                <a:gd name="T77" fmla="*/ 0 h 57"/>
                <a:gd name="T78" fmla="*/ 161 w 1109"/>
                <a:gd name="T79" fmla="*/ 0 h 57"/>
                <a:gd name="T80" fmla="*/ 139 w 1109"/>
                <a:gd name="T81" fmla="*/ 0 h 57"/>
                <a:gd name="T82" fmla="*/ 94 w 1109"/>
                <a:gd name="T83" fmla="*/ 0 h 57"/>
                <a:gd name="T84" fmla="*/ 43 w 1109"/>
                <a:gd name="T85" fmla="*/ 5 h 57"/>
                <a:gd name="T86" fmla="*/ 7 w 1109"/>
                <a:gd name="T87" fmla="*/ 7 h 5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09"/>
                <a:gd name="T133" fmla="*/ 0 h 57"/>
                <a:gd name="T134" fmla="*/ 1109 w 1109"/>
                <a:gd name="T135" fmla="*/ 57 h 5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09" h="57">
                  <a:moveTo>
                    <a:pt x="2" y="7"/>
                  </a:moveTo>
                  <a:lnTo>
                    <a:pt x="0" y="12"/>
                  </a:lnTo>
                  <a:lnTo>
                    <a:pt x="0" y="19"/>
                  </a:lnTo>
                  <a:lnTo>
                    <a:pt x="0" y="29"/>
                  </a:lnTo>
                  <a:lnTo>
                    <a:pt x="0" y="38"/>
                  </a:lnTo>
                  <a:lnTo>
                    <a:pt x="19" y="38"/>
                  </a:lnTo>
                  <a:lnTo>
                    <a:pt x="43" y="38"/>
                  </a:lnTo>
                  <a:lnTo>
                    <a:pt x="70" y="38"/>
                  </a:lnTo>
                  <a:lnTo>
                    <a:pt x="96" y="38"/>
                  </a:lnTo>
                  <a:lnTo>
                    <a:pt x="122" y="38"/>
                  </a:lnTo>
                  <a:lnTo>
                    <a:pt x="144" y="38"/>
                  </a:lnTo>
                  <a:lnTo>
                    <a:pt x="161" y="38"/>
                  </a:lnTo>
                  <a:lnTo>
                    <a:pt x="171" y="38"/>
                  </a:lnTo>
                  <a:lnTo>
                    <a:pt x="202" y="38"/>
                  </a:lnTo>
                  <a:lnTo>
                    <a:pt x="236" y="38"/>
                  </a:lnTo>
                  <a:lnTo>
                    <a:pt x="267" y="38"/>
                  </a:lnTo>
                  <a:lnTo>
                    <a:pt x="300" y="38"/>
                  </a:lnTo>
                  <a:lnTo>
                    <a:pt x="332" y="38"/>
                  </a:lnTo>
                  <a:lnTo>
                    <a:pt x="365" y="38"/>
                  </a:lnTo>
                  <a:lnTo>
                    <a:pt x="397" y="38"/>
                  </a:lnTo>
                  <a:lnTo>
                    <a:pt x="430" y="36"/>
                  </a:lnTo>
                  <a:lnTo>
                    <a:pt x="462" y="36"/>
                  </a:lnTo>
                  <a:lnTo>
                    <a:pt x="495" y="36"/>
                  </a:lnTo>
                  <a:lnTo>
                    <a:pt x="527" y="36"/>
                  </a:lnTo>
                  <a:lnTo>
                    <a:pt x="558" y="36"/>
                  </a:lnTo>
                  <a:lnTo>
                    <a:pt x="589" y="36"/>
                  </a:lnTo>
                  <a:lnTo>
                    <a:pt x="623" y="36"/>
                  </a:lnTo>
                  <a:lnTo>
                    <a:pt x="654" y="36"/>
                  </a:lnTo>
                  <a:lnTo>
                    <a:pt x="685" y="36"/>
                  </a:lnTo>
                  <a:lnTo>
                    <a:pt x="695" y="36"/>
                  </a:lnTo>
                  <a:lnTo>
                    <a:pt x="705" y="36"/>
                  </a:lnTo>
                  <a:lnTo>
                    <a:pt x="714" y="36"/>
                  </a:lnTo>
                  <a:lnTo>
                    <a:pt x="724" y="33"/>
                  </a:lnTo>
                  <a:lnTo>
                    <a:pt x="733" y="33"/>
                  </a:lnTo>
                  <a:lnTo>
                    <a:pt x="741" y="33"/>
                  </a:lnTo>
                  <a:lnTo>
                    <a:pt x="750" y="33"/>
                  </a:lnTo>
                  <a:lnTo>
                    <a:pt x="760" y="33"/>
                  </a:lnTo>
                  <a:lnTo>
                    <a:pt x="777" y="33"/>
                  </a:lnTo>
                  <a:lnTo>
                    <a:pt x="803" y="36"/>
                  </a:lnTo>
                  <a:lnTo>
                    <a:pt x="834" y="41"/>
                  </a:lnTo>
                  <a:lnTo>
                    <a:pt x="875" y="45"/>
                  </a:lnTo>
                  <a:lnTo>
                    <a:pt x="921" y="48"/>
                  </a:lnTo>
                  <a:lnTo>
                    <a:pt x="974" y="53"/>
                  </a:lnTo>
                  <a:lnTo>
                    <a:pt x="1034" y="55"/>
                  </a:lnTo>
                  <a:lnTo>
                    <a:pt x="1099" y="57"/>
                  </a:lnTo>
                  <a:lnTo>
                    <a:pt x="1092" y="43"/>
                  </a:lnTo>
                  <a:lnTo>
                    <a:pt x="1082" y="29"/>
                  </a:lnTo>
                  <a:lnTo>
                    <a:pt x="1082" y="14"/>
                  </a:lnTo>
                  <a:lnTo>
                    <a:pt x="1109" y="5"/>
                  </a:lnTo>
                  <a:lnTo>
                    <a:pt x="1085" y="5"/>
                  </a:lnTo>
                  <a:lnTo>
                    <a:pt x="1060" y="5"/>
                  </a:lnTo>
                  <a:lnTo>
                    <a:pt x="1036" y="5"/>
                  </a:lnTo>
                  <a:lnTo>
                    <a:pt x="1010" y="5"/>
                  </a:lnTo>
                  <a:lnTo>
                    <a:pt x="984" y="5"/>
                  </a:lnTo>
                  <a:lnTo>
                    <a:pt x="957" y="7"/>
                  </a:lnTo>
                  <a:lnTo>
                    <a:pt x="928" y="7"/>
                  </a:lnTo>
                  <a:lnTo>
                    <a:pt x="902" y="7"/>
                  </a:lnTo>
                  <a:lnTo>
                    <a:pt x="873" y="7"/>
                  </a:lnTo>
                  <a:lnTo>
                    <a:pt x="846" y="7"/>
                  </a:lnTo>
                  <a:lnTo>
                    <a:pt x="820" y="7"/>
                  </a:lnTo>
                  <a:lnTo>
                    <a:pt x="794" y="7"/>
                  </a:lnTo>
                  <a:lnTo>
                    <a:pt x="767" y="7"/>
                  </a:lnTo>
                  <a:lnTo>
                    <a:pt x="741" y="7"/>
                  </a:lnTo>
                  <a:lnTo>
                    <a:pt x="717" y="7"/>
                  </a:lnTo>
                  <a:lnTo>
                    <a:pt x="693" y="7"/>
                  </a:lnTo>
                  <a:lnTo>
                    <a:pt x="661" y="7"/>
                  </a:lnTo>
                  <a:lnTo>
                    <a:pt x="625" y="5"/>
                  </a:lnTo>
                  <a:lnTo>
                    <a:pt x="587" y="5"/>
                  </a:lnTo>
                  <a:lnTo>
                    <a:pt x="543" y="5"/>
                  </a:lnTo>
                  <a:lnTo>
                    <a:pt x="500" y="2"/>
                  </a:lnTo>
                  <a:lnTo>
                    <a:pt x="457" y="2"/>
                  </a:lnTo>
                  <a:lnTo>
                    <a:pt x="411" y="2"/>
                  </a:lnTo>
                  <a:lnTo>
                    <a:pt x="368" y="2"/>
                  </a:lnTo>
                  <a:lnTo>
                    <a:pt x="327" y="2"/>
                  </a:lnTo>
                  <a:lnTo>
                    <a:pt x="288" y="0"/>
                  </a:lnTo>
                  <a:lnTo>
                    <a:pt x="252" y="0"/>
                  </a:lnTo>
                  <a:lnTo>
                    <a:pt x="221" y="0"/>
                  </a:lnTo>
                  <a:lnTo>
                    <a:pt x="195" y="0"/>
                  </a:lnTo>
                  <a:lnTo>
                    <a:pt x="175" y="0"/>
                  </a:lnTo>
                  <a:lnTo>
                    <a:pt x="161" y="0"/>
                  </a:lnTo>
                  <a:lnTo>
                    <a:pt x="156" y="0"/>
                  </a:lnTo>
                  <a:lnTo>
                    <a:pt x="139" y="0"/>
                  </a:lnTo>
                  <a:lnTo>
                    <a:pt x="118" y="0"/>
                  </a:lnTo>
                  <a:lnTo>
                    <a:pt x="94" y="0"/>
                  </a:lnTo>
                  <a:lnTo>
                    <a:pt x="67" y="2"/>
                  </a:lnTo>
                  <a:lnTo>
                    <a:pt x="43" y="5"/>
                  </a:lnTo>
                  <a:lnTo>
                    <a:pt x="21" y="5"/>
                  </a:lnTo>
                  <a:lnTo>
                    <a:pt x="7" y="7"/>
                  </a:lnTo>
                  <a:lnTo>
                    <a:pt x="2" y="7"/>
                  </a:lnTo>
                  <a:close/>
                </a:path>
              </a:pathLst>
            </a:custGeom>
            <a:solidFill>
              <a:srgbClr val="000000"/>
            </a:solidFill>
            <a:ln w="9525">
              <a:solidFill>
                <a:srgbClr val="008795"/>
              </a:solidFill>
              <a:round/>
              <a:headEnd/>
              <a:tailEnd/>
            </a:ln>
          </p:spPr>
          <p:txBody>
            <a:bodyPr/>
            <a:lstStyle/>
            <a:p>
              <a:endParaRPr lang="en-GB"/>
            </a:p>
          </p:txBody>
        </p:sp>
        <p:sp>
          <p:nvSpPr>
            <p:cNvPr id="14365" name="Freeform 10"/>
            <p:cNvSpPr>
              <a:spLocks/>
            </p:cNvSpPr>
            <p:nvPr/>
          </p:nvSpPr>
          <p:spPr bwMode="auto">
            <a:xfrm>
              <a:off x="2035" y="2050"/>
              <a:ext cx="1109" cy="41"/>
            </a:xfrm>
            <a:custGeom>
              <a:avLst/>
              <a:gdLst>
                <a:gd name="T0" fmla="*/ 0 w 1109"/>
                <a:gd name="T1" fmla="*/ 15 h 41"/>
                <a:gd name="T2" fmla="*/ 0 w 1109"/>
                <a:gd name="T3" fmla="*/ 29 h 41"/>
                <a:gd name="T4" fmla="*/ 19 w 1109"/>
                <a:gd name="T5" fmla="*/ 39 h 41"/>
                <a:gd name="T6" fmla="*/ 70 w 1109"/>
                <a:gd name="T7" fmla="*/ 39 h 41"/>
                <a:gd name="T8" fmla="*/ 122 w 1109"/>
                <a:gd name="T9" fmla="*/ 39 h 41"/>
                <a:gd name="T10" fmla="*/ 161 w 1109"/>
                <a:gd name="T11" fmla="*/ 39 h 41"/>
                <a:gd name="T12" fmla="*/ 202 w 1109"/>
                <a:gd name="T13" fmla="*/ 39 h 41"/>
                <a:gd name="T14" fmla="*/ 267 w 1109"/>
                <a:gd name="T15" fmla="*/ 39 h 41"/>
                <a:gd name="T16" fmla="*/ 332 w 1109"/>
                <a:gd name="T17" fmla="*/ 39 h 41"/>
                <a:gd name="T18" fmla="*/ 397 w 1109"/>
                <a:gd name="T19" fmla="*/ 39 h 41"/>
                <a:gd name="T20" fmla="*/ 462 w 1109"/>
                <a:gd name="T21" fmla="*/ 39 h 41"/>
                <a:gd name="T22" fmla="*/ 527 w 1109"/>
                <a:gd name="T23" fmla="*/ 39 h 41"/>
                <a:gd name="T24" fmla="*/ 589 w 1109"/>
                <a:gd name="T25" fmla="*/ 39 h 41"/>
                <a:gd name="T26" fmla="*/ 654 w 1109"/>
                <a:gd name="T27" fmla="*/ 39 h 41"/>
                <a:gd name="T28" fmla="*/ 695 w 1109"/>
                <a:gd name="T29" fmla="*/ 39 h 41"/>
                <a:gd name="T30" fmla="*/ 714 w 1109"/>
                <a:gd name="T31" fmla="*/ 39 h 41"/>
                <a:gd name="T32" fmla="*/ 733 w 1109"/>
                <a:gd name="T33" fmla="*/ 36 h 41"/>
                <a:gd name="T34" fmla="*/ 750 w 1109"/>
                <a:gd name="T35" fmla="*/ 34 h 41"/>
                <a:gd name="T36" fmla="*/ 777 w 1109"/>
                <a:gd name="T37" fmla="*/ 34 h 41"/>
                <a:gd name="T38" fmla="*/ 837 w 1109"/>
                <a:gd name="T39" fmla="*/ 36 h 41"/>
                <a:gd name="T40" fmla="*/ 926 w 1109"/>
                <a:gd name="T41" fmla="*/ 39 h 41"/>
                <a:gd name="T42" fmla="*/ 1041 w 1109"/>
                <a:gd name="T43" fmla="*/ 41 h 41"/>
                <a:gd name="T44" fmla="*/ 1106 w 1109"/>
                <a:gd name="T45" fmla="*/ 29 h 41"/>
                <a:gd name="T46" fmla="*/ 1104 w 1109"/>
                <a:gd name="T47" fmla="*/ 10 h 41"/>
                <a:gd name="T48" fmla="*/ 1085 w 1109"/>
                <a:gd name="T49" fmla="*/ 8 h 41"/>
                <a:gd name="T50" fmla="*/ 1036 w 1109"/>
                <a:gd name="T51" fmla="*/ 8 h 41"/>
                <a:gd name="T52" fmla="*/ 984 w 1109"/>
                <a:gd name="T53" fmla="*/ 8 h 41"/>
                <a:gd name="T54" fmla="*/ 928 w 1109"/>
                <a:gd name="T55" fmla="*/ 8 h 41"/>
                <a:gd name="T56" fmla="*/ 873 w 1109"/>
                <a:gd name="T57" fmla="*/ 10 h 41"/>
                <a:gd name="T58" fmla="*/ 820 w 1109"/>
                <a:gd name="T59" fmla="*/ 10 h 41"/>
                <a:gd name="T60" fmla="*/ 767 w 1109"/>
                <a:gd name="T61" fmla="*/ 10 h 41"/>
                <a:gd name="T62" fmla="*/ 717 w 1109"/>
                <a:gd name="T63" fmla="*/ 10 h 41"/>
                <a:gd name="T64" fmla="*/ 661 w 1109"/>
                <a:gd name="T65" fmla="*/ 10 h 41"/>
                <a:gd name="T66" fmla="*/ 587 w 1109"/>
                <a:gd name="T67" fmla="*/ 8 h 41"/>
                <a:gd name="T68" fmla="*/ 500 w 1109"/>
                <a:gd name="T69" fmla="*/ 5 h 41"/>
                <a:gd name="T70" fmla="*/ 411 w 1109"/>
                <a:gd name="T71" fmla="*/ 5 h 41"/>
                <a:gd name="T72" fmla="*/ 327 w 1109"/>
                <a:gd name="T73" fmla="*/ 3 h 41"/>
                <a:gd name="T74" fmla="*/ 252 w 1109"/>
                <a:gd name="T75" fmla="*/ 3 h 41"/>
                <a:gd name="T76" fmla="*/ 195 w 1109"/>
                <a:gd name="T77" fmla="*/ 3 h 41"/>
                <a:gd name="T78" fmla="*/ 161 w 1109"/>
                <a:gd name="T79" fmla="*/ 3 h 41"/>
                <a:gd name="T80" fmla="*/ 139 w 1109"/>
                <a:gd name="T81" fmla="*/ 3 h 41"/>
                <a:gd name="T82" fmla="*/ 94 w 1109"/>
                <a:gd name="T83" fmla="*/ 3 h 41"/>
                <a:gd name="T84" fmla="*/ 43 w 1109"/>
                <a:gd name="T85" fmla="*/ 5 h 41"/>
                <a:gd name="T86" fmla="*/ 7 w 1109"/>
                <a:gd name="T87" fmla="*/ 8 h 4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09"/>
                <a:gd name="T133" fmla="*/ 0 h 41"/>
                <a:gd name="T134" fmla="*/ 1109 w 1109"/>
                <a:gd name="T135" fmla="*/ 41 h 4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09" h="41">
                  <a:moveTo>
                    <a:pt x="2" y="8"/>
                  </a:moveTo>
                  <a:lnTo>
                    <a:pt x="0" y="15"/>
                  </a:lnTo>
                  <a:lnTo>
                    <a:pt x="0" y="22"/>
                  </a:lnTo>
                  <a:lnTo>
                    <a:pt x="0" y="29"/>
                  </a:lnTo>
                  <a:lnTo>
                    <a:pt x="0" y="39"/>
                  </a:lnTo>
                  <a:lnTo>
                    <a:pt x="19" y="39"/>
                  </a:lnTo>
                  <a:lnTo>
                    <a:pt x="43" y="39"/>
                  </a:lnTo>
                  <a:lnTo>
                    <a:pt x="70" y="39"/>
                  </a:lnTo>
                  <a:lnTo>
                    <a:pt x="96" y="39"/>
                  </a:lnTo>
                  <a:lnTo>
                    <a:pt x="122" y="39"/>
                  </a:lnTo>
                  <a:lnTo>
                    <a:pt x="144" y="39"/>
                  </a:lnTo>
                  <a:lnTo>
                    <a:pt x="161" y="39"/>
                  </a:lnTo>
                  <a:lnTo>
                    <a:pt x="171" y="39"/>
                  </a:lnTo>
                  <a:lnTo>
                    <a:pt x="202" y="39"/>
                  </a:lnTo>
                  <a:lnTo>
                    <a:pt x="236" y="39"/>
                  </a:lnTo>
                  <a:lnTo>
                    <a:pt x="267" y="39"/>
                  </a:lnTo>
                  <a:lnTo>
                    <a:pt x="300" y="39"/>
                  </a:lnTo>
                  <a:lnTo>
                    <a:pt x="332" y="39"/>
                  </a:lnTo>
                  <a:lnTo>
                    <a:pt x="365" y="39"/>
                  </a:lnTo>
                  <a:lnTo>
                    <a:pt x="397" y="39"/>
                  </a:lnTo>
                  <a:lnTo>
                    <a:pt x="430" y="39"/>
                  </a:lnTo>
                  <a:lnTo>
                    <a:pt x="462" y="39"/>
                  </a:lnTo>
                  <a:lnTo>
                    <a:pt x="495" y="39"/>
                  </a:lnTo>
                  <a:lnTo>
                    <a:pt x="527" y="39"/>
                  </a:lnTo>
                  <a:lnTo>
                    <a:pt x="558" y="39"/>
                  </a:lnTo>
                  <a:lnTo>
                    <a:pt x="589" y="39"/>
                  </a:lnTo>
                  <a:lnTo>
                    <a:pt x="623" y="39"/>
                  </a:lnTo>
                  <a:lnTo>
                    <a:pt x="654" y="39"/>
                  </a:lnTo>
                  <a:lnTo>
                    <a:pt x="685" y="39"/>
                  </a:lnTo>
                  <a:lnTo>
                    <a:pt x="695" y="39"/>
                  </a:lnTo>
                  <a:lnTo>
                    <a:pt x="705" y="39"/>
                  </a:lnTo>
                  <a:lnTo>
                    <a:pt x="714" y="39"/>
                  </a:lnTo>
                  <a:lnTo>
                    <a:pt x="724" y="36"/>
                  </a:lnTo>
                  <a:lnTo>
                    <a:pt x="733" y="36"/>
                  </a:lnTo>
                  <a:lnTo>
                    <a:pt x="741" y="36"/>
                  </a:lnTo>
                  <a:lnTo>
                    <a:pt x="750" y="34"/>
                  </a:lnTo>
                  <a:lnTo>
                    <a:pt x="760" y="34"/>
                  </a:lnTo>
                  <a:lnTo>
                    <a:pt x="777" y="34"/>
                  </a:lnTo>
                  <a:lnTo>
                    <a:pt x="803" y="36"/>
                  </a:lnTo>
                  <a:lnTo>
                    <a:pt x="837" y="36"/>
                  </a:lnTo>
                  <a:lnTo>
                    <a:pt x="878" y="39"/>
                  </a:lnTo>
                  <a:lnTo>
                    <a:pt x="926" y="39"/>
                  </a:lnTo>
                  <a:lnTo>
                    <a:pt x="981" y="41"/>
                  </a:lnTo>
                  <a:lnTo>
                    <a:pt x="1041" y="41"/>
                  </a:lnTo>
                  <a:lnTo>
                    <a:pt x="1109" y="41"/>
                  </a:lnTo>
                  <a:lnTo>
                    <a:pt x="1106" y="29"/>
                  </a:lnTo>
                  <a:lnTo>
                    <a:pt x="1106" y="20"/>
                  </a:lnTo>
                  <a:lnTo>
                    <a:pt x="1104" y="10"/>
                  </a:lnTo>
                  <a:lnTo>
                    <a:pt x="1109" y="8"/>
                  </a:lnTo>
                  <a:lnTo>
                    <a:pt x="1085" y="8"/>
                  </a:lnTo>
                  <a:lnTo>
                    <a:pt x="1060" y="8"/>
                  </a:lnTo>
                  <a:lnTo>
                    <a:pt x="1036" y="8"/>
                  </a:lnTo>
                  <a:lnTo>
                    <a:pt x="1010" y="8"/>
                  </a:lnTo>
                  <a:lnTo>
                    <a:pt x="984" y="8"/>
                  </a:lnTo>
                  <a:lnTo>
                    <a:pt x="957" y="8"/>
                  </a:lnTo>
                  <a:lnTo>
                    <a:pt x="928" y="8"/>
                  </a:lnTo>
                  <a:lnTo>
                    <a:pt x="902" y="8"/>
                  </a:lnTo>
                  <a:lnTo>
                    <a:pt x="873" y="10"/>
                  </a:lnTo>
                  <a:lnTo>
                    <a:pt x="846" y="10"/>
                  </a:lnTo>
                  <a:lnTo>
                    <a:pt x="820" y="10"/>
                  </a:lnTo>
                  <a:lnTo>
                    <a:pt x="794" y="10"/>
                  </a:lnTo>
                  <a:lnTo>
                    <a:pt x="767" y="10"/>
                  </a:lnTo>
                  <a:lnTo>
                    <a:pt x="741" y="10"/>
                  </a:lnTo>
                  <a:lnTo>
                    <a:pt x="717" y="10"/>
                  </a:lnTo>
                  <a:lnTo>
                    <a:pt x="693" y="10"/>
                  </a:lnTo>
                  <a:lnTo>
                    <a:pt x="661" y="10"/>
                  </a:lnTo>
                  <a:lnTo>
                    <a:pt x="625" y="8"/>
                  </a:lnTo>
                  <a:lnTo>
                    <a:pt x="587" y="8"/>
                  </a:lnTo>
                  <a:lnTo>
                    <a:pt x="543" y="8"/>
                  </a:lnTo>
                  <a:lnTo>
                    <a:pt x="500" y="5"/>
                  </a:lnTo>
                  <a:lnTo>
                    <a:pt x="457" y="5"/>
                  </a:lnTo>
                  <a:lnTo>
                    <a:pt x="411" y="5"/>
                  </a:lnTo>
                  <a:lnTo>
                    <a:pt x="368" y="3"/>
                  </a:lnTo>
                  <a:lnTo>
                    <a:pt x="327" y="3"/>
                  </a:lnTo>
                  <a:lnTo>
                    <a:pt x="288" y="3"/>
                  </a:lnTo>
                  <a:lnTo>
                    <a:pt x="252" y="3"/>
                  </a:lnTo>
                  <a:lnTo>
                    <a:pt x="221" y="3"/>
                  </a:lnTo>
                  <a:lnTo>
                    <a:pt x="195" y="3"/>
                  </a:lnTo>
                  <a:lnTo>
                    <a:pt x="175" y="3"/>
                  </a:lnTo>
                  <a:lnTo>
                    <a:pt x="161" y="3"/>
                  </a:lnTo>
                  <a:lnTo>
                    <a:pt x="156" y="3"/>
                  </a:lnTo>
                  <a:lnTo>
                    <a:pt x="139" y="3"/>
                  </a:lnTo>
                  <a:lnTo>
                    <a:pt x="118" y="0"/>
                  </a:lnTo>
                  <a:lnTo>
                    <a:pt x="94" y="3"/>
                  </a:lnTo>
                  <a:lnTo>
                    <a:pt x="67" y="3"/>
                  </a:lnTo>
                  <a:lnTo>
                    <a:pt x="43" y="5"/>
                  </a:lnTo>
                  <a:lnTo>
                    <a:pt x="21" y="5"/>
                  </a:lnTo>
                  <a:lnTo>
                    <a:pt x="7" y="8"/>
                  </a:lnTo>
                  <a:lnTo>
                    <a:pt x="2" y="8"/>
                  </a:lnTo>
                  <a:close/>
                </a:path>
              </a:pathLst>
            </a:custGeom>
            <a:solidFill>
              <a:srgbClr val="000000"/>
            </a:solidFill>
            <a:ln w="9525">
              <a:solidFill>
                <a:srgbClr val="008795"/>
              </a:solidFill>
              <a:round/>
              <a:headEnd/>
              <a:tailEnd/>
            </a:ln>
          </p:spPr>
          <p:txBody>
            <a:bodyPr/>
            <a:lstStyle/>
            <a:p>
              <a:endParaRPr lang="en-GB"/>
            </a:p>
          </p:txBody>
        </p:sp>
        <p:sp>
          <p:nvSpPr>
            <p:cNvPr id="14366" name="Freeform 11"/>
            <p:cNvSpPr>
              <a:spLocks/>
            </p:cNvSpPr>
            <p:nvPr/>
          </p:nvSpPr>
          <p:spPr bwMode="auto">
            <a:xfrm>
              <a:off x="2319" y="1601"/>
              <a:ext cx="591" cy="202"/>
            </a:xfrm>
            <a:custGeom>
              <a:avLst/>
              <a:gdLst>
                <a:gd name="T0" fmla="*/ 589 w 591"/>
                <a:gd name="T1" fmla="*/ 108 h 202"/>
                <a:gd name="T2" fmla="*/ 589 w 591"/>
                <a:gd name="T3" fmla="*/ 91 h 202"/>
                <a:gd name="T4" fmla="*/ 586 w 591"/>
                <a:gd name="T5" fmla="*/ 84 h 202"/>
                <a:gd name="T6" fmla="*/ 582 w 591"/>
                <a:gd name="T7" fmla="*/ 82 h 202"/>
                <a:gd name="T8" fmla="*/ 567 w 591"/>
                <a:gd name="T9" fmla="*/ 62 h 202"/>
                <a:gd name="T10" fmla="*/ 555 w 591"/>
                <a:gd name="T11" fmla="*/ 58 h 202"/>
                <a:gd name="T12" fmla="*/ 550 w 591"/>
                <a:gd name="T13" fmla="*/ 50 h 202"/>
                <a:gd name="T14" fmla="*/ 526 w 591"/>
                <a:gd name="T15" fmla="*/ 46 h 202"/>
                <a:gd name="T16" fmla="*/ 464 w 591"/>
                <a:gd name="T17" fmla="*/ 22 h 202"/>
                <a:gd name="T18" fmla="*/ 409 w 591"/>
                <a:gd name="T19" fmla="*/ 14 h 202"/>
                <a:gd name="T20" fmla="*/ 363 w 591"/>
                <a:gd name="T21" fmla="*/ 7 h 202"/>
                <a:gd name="T22" fmla="*/ 332 w 591"/>
                <a:gd name="T23" fmla="*/ 0 h 202"/>
                <a:gd name="T24" fmla="*/ 310 w 591"/>
                <a:gd name="T25" fmla="*/ 7 h 202"/>
                <a:gd name="T26" fmla="*/ 360 w 591"/>
                <a:gd name="T27" fmla="*/ 22 h 202"/>
                <a:gd name="T28" fmla="*/ 348 w 591"/>
                <a:gd name="T29" fmla="*/ 24 h 202"/>
                <a:gd name="T30" fmla="*/ 327 w 591"/>
                <a:gd name="T31" fmla="*/ 22 h 202"/>
                <a:gd name="T32" fmla="*/ 305 w 591"/>
                <a:gd name="T33" fmla="*/ 19 h 202"/>
                <a:gd name="T34" fmla="*/ 305 w 591"/>
                <a:gd name="T35" fmla="*/ 34 h 202"/>
                <a:gd name="T36" fmla="*/ 300 w 591"/>
                <a:gd name="T37" fmla="*/ 36 h 202"/>
                <a:gd name="T38" fmla="*/ 320 w 591"/>
                <a:gd name="T39" fmla="*/ 48 h 202"/>
                <a:gd name="T40" fmla="*/ 380 w 591"/>
                <a:gd name="T41" fmla="*/ 65 h 202"/>
                <a:gd name="T42" fmla="*/ 404 w 591"/>
                <a:gd name="T43" fmla="*/ 70 h 202"/>
                <a:gd name="T44" fmla="*/ 421 w 591"/>
                <a:gd name="T45" fmla="*/ 72 h 202"/>
                <a:gd name="T46" fmla="*/ 447 w 591"/>
                <a:gd name="T47" fmla="*/ 74 h 202"/>
                <a:gd name="T48" fmla="*/ 447 w 591"/>
                <a:gd name="T49" fmla="*/ 74 h 202"/>
                <a:gd name="T50" fmla="*/ 469 w 591"/>
                <a:gd name="T51" fmla="*/ 82 h 202"/>
                <a:gd name="T52" fmla="*/ 478 w 591"/>
                <a:gd name="T53" fmla="*/ 86 h 202"/>
                <a:gd name="T54" fmla="*/ 531 w 591"/>
                <a:gd name="T55" fmla="*/ 120 h 202"/>
                <a:gd name="T56" fmla="*/ 529 w 591"/>
                <a:gd name="T57" fmla="*/ 130 h 202"/>
                <a:gd name="T58" fmla="*/ 519 w 591"/>
                <a:gd name="T59" fmla="*/ 139 h 202"/>
                <a:gd name="T60" fmla="*/ 469 w 591"/>
                <a:gd name="T61" fmla="*/ 147 h 202"/>
                <a:gd name="T62" fmla="*/ 399 w 591"/>
                <a:gd name="T63" fmla="*/ 137 h 202"/>
                <a:gd name="T64" fmla="*/ 375 w 591"/>
                <a:gd name="T65" fmla="*/ 135 h 202"/>
                <a:gd name="T66" fmla="*/ 320 w 591"/>
                <a:gd name="T67" fmla="*/ 125 h 202"/>
                <a:gd name="T68" fmla="*/ 298 w 591"/>
                <a:gd name="T69" fmla="*/ 130 h 202"/>
                <a:gd name="T70" fmla="*/ 250 w 591"/>
                <a:gd name="T71" fmla="*/ 142 h 202"/>
                <a:gd name="T72" fmla="*/ 199 w 591"/>
                <a:gd name="T73" fmla="*/ 159 h 202"/>
                <a:gd name="T74" fmla="*/ 166 w 591"/>
                <a:gd name="T75" fmla="*/ 168 h 202"/>
                <a:gd name="T76" fmla="*/ 185 w 591"/>
                <a:gd name="T77" fmla="*/ 171 h 202"/>
                <a:gd name="T78" fmla="*/ 142 w 591"/>
                <a:gd name="T79" fmla="*/ 178 h 202"/>
                <a:gd name="T80" fmla="*/ 132 w 591"/>
                <a:gd name="T81" fmla="*/ 175 h 202"/>
                <a:gd name="T82" fmla="*/ 72 w 591"/>
                <a:gd name="T83" fmla="*/ 161 h 202"/>
                <a:gd name="T84" fmla="*/ 9 w 591"/>
                <a:gd name="T85" fmla="*/ 137 h 202"/>
                <a:gd name="T86" fmla="*/ 0 w 591"/>
                <a:gd name="T87" fmla="*/ 137 h 202"/>
                <a:gd name="T88" fmla="*/ 89 w 591"/>
                <a:gd name="T89" fmla="*/ 173 h 202"/>
                <a:gd name="T90" fmla="*/ 144 w 591"/>
                <a:gd name="T91" fmla="*/ 187 h 202"/>
                <a:gd name="T92" fmla="*/ 144 w 591"/>
                <a:gd name="T93" fmla="*/ 187 h 202"/>
                <a:gd name="T94" fmla="*/ 144 w 591"/>
                <a:gd name="T95" fmla="*/ 187 h 202"/>
                <a:gd name="T96" fmla="*/ 144 w 591"/>
                <a:gd name="T97" fmla="*/ 187 h 202"/>
                <a:gd name="T98" fmla="*/ 96 w 591"/>
                <a:gd name="T99" fmla="*/ 180 h 202"/>
                <a:gd name="T100" fmla="*/ 175 w 591"/>
                <a:gd name="T101" fmla="*/ 190 h 202"/>
                <a:gd name="T102" fmla="*/ 245 w 591"/>
                <a:gd name="T103" fmla="*/ 180 h 202"/>
                <a:gd name="T104" fmla="*/ 305 w 591"/>
                <a:gd name="T105" fmla="*/ 168 h 202"/>
                <a:gd name="T106" fmla="*/ 370 w 591"/>
                <a:gd name="T107" fmla="*/ 183 h 202"/>
                <a:gd name="T108" fmla="*/ 375 w 591"/>
                <a:gd name="T109" fmla="*/ 185 h 202"/>
                <a:gd name="T110" fmla="*/ 382 w 591"/>
                <a:gd name="T111" fmla="*/ 187 h 202"/>
                <a:gd name="T112" fmla="*/ 384 w 591"/>
                <a:gd name="T113" fmla="*/ 185 h 202"/>
                <a:gd name="T114" fmla="*/ 437 w 591"/>
                <a:gd name="T115" fmla="*/ 197 h 202"/>
                <a:gd name="T116" fmla="*/ 514 w 591"/>
                <a:gd name="T117" fmla="*/ 199 h 202"/>
                <a:gd name="T118" fmla="*/ 555 w 591"/>
                <a:gd name="T119" fmla="*/ 185 h 202"/>
                <a:gd name="T120" fmla="*/ 582 w 591"/>
                <a:gd name="T121" fmla="*/ 168 h 202"/>
                <a:gd name="T122" fmla="*/ 577 w 591"/>
                <a:gd name="T123" fmla="*/ 168 h 202"/>
                <a:gd name="T124" fmla="*/ 582 w 591"/>
                <a:gd name="T125" fmla="*/ 159 h 20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91"/>
                <a:gd name="T190" fmla="*/ 0 h 202"/>
                <a:gd name="T191" fmla="*/ 591 w 591"/>
                <a:gd name="T192" fmla="*/ 202 h 20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91" h="202">
                  <a:moveTo>
                    <a:pt x="582" y="156"/>
                  </a:moveTo>
                  <a:lnTo>
                    <a:pt x="584" y="144"/>
                  </a:lnTo>
                  <a:lnTo>
                    <a:pt x="586" y="132"/>
                  </a:lnTo>
                  <a:lnTo>
                    <a:pt x="589" y="123"/>
                  </a:lnTo>
                  <a:lnTo>
                    <a:pt x="589" y="108"/>
                  </a:lnTo>
                  <a:lnTo>
                    <a:pt x="589" y="103"/>
                  </a:lnTo>
                  <a:lnTo>
                    <a:pt x="589" y="99"/>
                  </a:lnTo>
                  <a:lnTo>
                    <a:pt x="589" y="96"/>
                  </a:lnTo>
                  <a:lnTo>
                    <a:pt x="591" y="91"/>
                  </a:lnTo>
                  <a:lnTo>
                    <a:pt x="589" y="91"/>
                  </a:lnTo>
                  <a:lnTo>
                    <a:pt x="586" y="91"/>
                  </a:lnTo>
                  <a:lnTo>
                    <a:pt x="586" y="89"/>
                  </a:lnTo>
                  <a:lnTo>
                    <a:pt x="586" y="86"/>
                  </a:lnTo>
                  <a:lnTo>
                    <a:pt x="586" y="84"/>
                  </a:lnTo>
                  <a:lnTo>
                    <a:pt x="584" y="82"/>
                  </a:lnTo>
                  <a:lnTo>
                    <a:pt x="582" y="82"/>
                  </a:lnTo>
                  <a:lnTo>
                    <a:pt x="579" y="77"/>
                  </a:lnTo>
                  <a:lnTo>
                    <a:pt x="574" y="72"/>
                  </a:lnTo>
                  <a:lnTo>
                    <a:pt x="572" y="67"/>
                  </a:lnTo>
                  <a:lnTo>
                    <a:pt x="567" y="62"/>
                  </a:lnTo>
                  <a:lnTo>
                    <a:pt x="565" y="62"/>
                  </a:lnTo>
                  <a:lnTo>
                    <a:pt x="562" y="60"/>
                  </a:lnTo>
                  <a:lnTo>
                    <a:pt x="560" y="60"/>
                  </a:lnTo>
                  <a:lnTo>
                    <a:pt x="558" y="60"/>
                  </a:lnTo>
                  <a:lnTo>
                    <a:pt x="555" y="58"/>
                  </a:lnTo>
                  <a:lnTo>
                    <a:pt x="555" y="55"/>
                  </a:lnTo>
                  <a:lnTo>
                    <a:pt x="555" y="53"/>
                  </a:lnTo>
                  <a:lnTo>
                    <a:pt x="553" y="50"/>
                  </a:lnTo>
                  <a:lnTo>
                    <a:pt x="550" y="50"/>
                  </a:lnTo>
                  <a:lnTo>
                    <a:pt x="548" y="50"/>
                  </a:lnTo>
                  <a:lnTo>
                    <a:pt x="550" y="55"/>
                  </a:lnTo>
                  <a:lnTo>
                    <a:pt x="538" y="50"/>
                  </a:lnTo>
                  <a:lnTo>
                    <a:pt x="526" y="46"/>
                  </a:lnTo>
                  <a:lnTo>
                    <a:pt x="514" y="41"/>
                  </a:lnTo>
                  <a:lnTo>
                    <a:pt x="502" y="36"/>
                  </a:lnTo>
                  <a:lnTo>
                    <a:pt x="490" y="31"/>
                  </a:lnTo>
                  <a:lnTo>
                    <a:pt x="478" y="26"/>
                  </a:lnTo>
                  <a:lnTo>
                    <a:pt x="464" y="22"/>
                  </a:lnTo>
                  <a:lnTo>
                    <a:pt x="452" y="19"/>
                  </a:lnTo>
                  <a:lnTo>
                    <a:pt x="440" y="19"/>
                  </a:lnTo>
                  <a:lnTo>
                    <a:pt x="430" y="17"/>
                  </a:lnTo>
                  <a:lnTo>
                    <a:pt x="418" y="17"/>
                  </a:lnTo>
                  <a:lnTo>
                    <a:pt x="409" y="14"/>
                  </a:lnTo>
                  <a:lnTo>
                    <a:pt x="396" y="12"/>
                  </a:lnTo>
                  <a:lnTo>
                    <a:pt x="387" y="12"/>
                  </a:lnTo>
                  <a:lnTo>
                    <a:pt x="375" y="10"/>
                  </a:lnTo>
                  <a:lnTo>
                    <a:pt x="363" y="10"/>
                  </a:lnTo>
                  <a:lnTo>
                    <a:pt x="363" y="7"/>
                  </a:lnTo>
                  <a:lnTo>
                    <a:pt x="360" y="5"/>
                  </a:lnTo>
                  <a:lnTo>
                    <a:pt x="356" y="5"/>
                  </a:lnTo>
                  <a:lnTo>
                    <a:pt x="353" y="2"/>
                  </a:lnTo>
                  <a:lnTo>
                    <a:pt x="341" y="0"/>
                  </a:lnTo>
                  <a:lnTo>
                    <a:pt x="332" y="0"/>
                  </a:lnTo>
                  <a:lnTo>
                    <a:pt x="320" y="0"/>
                  </a:lnTo>
                  <a:lnTo>
                    <a:pt x="310" y="5"/>
                  </a:lnTo>
                  <a:lnTo>
                    <a:pt x="310" y="7"/>
                  </a:lnTo>
                  <a:lnTo>
                    <a:pt x="312" y="10"/>
                  </a:lnTo>
                  <a:lnTo>
                    <a:pt x="324" y="12"/>
                  </a:lnTo>
                  <a:lnTo>
                    <a:pt x="336" y="14"/>
                  </a:lnTo>
                  <a:lnTo>
                    <a:pt x="348" y="17"/>
                  </a:lnTo>
                  <a:lnTo>
                    <a:pt x="360" y="22"/>
                  </a:lnTo>
                  <a:lnTo>
                    <a:pt x="358" y="24"/>
                  </a:lnTo>
                  <a:lnTo>
                    <a:pt x="356" y="26"/>
                  </a:lnTo>
                  <a:lnTo>
                    <a:pt x="348" y="24"/>
                  </a:lnTo>
                  <a:lnTo>
                    <a:pt x="344" y="24"/>
                  </a:lnTo>
                  <a:lnTo>
                    <a:pt x="336" y="24"/>
                  </a:lnTo>
                  <a:lnTo>
                    <a:pt x="329" y="22"/>
                  </a:lnTo>
                  <a:lnTo>
                    <a:pt x="327" y="22"/>
                  </a:lnTo>
                  <a:lnTo>
                    <a:pt x="324" y="22"/>
                  </a:lnTo>
                  <a:lnTo>
                    <a:pt x="322" y="22"/>
                  </a:lnTo>
                  <a:lnTo>
                    <a:pt x="317" y="19"/>
                  </a:lnTo>
                  <a:lnTo>
                    <a:pt x="312" y="19"/>
                  </a:lnTo>
                  <a:lnTo>
                    <a:pt x="305" y="19"/>
                  </a:lnTo>
                  <a:lnTo>
                    <a:pt x="300" y="24"/>
                  </a:lnTo>
                  <a:lnTo>
                    <a:pt x="300" y="26"/>
                  </a:lnTo>
                  <a:lnTo>
                    <a:pt x="303" y="29"/>
                  </a:lnTo>
                  <a:lnTo>
                    <a:pt x="305" y="31"/>
                  </a:lnTo>
                  <a:lnTo>
                    <a:pt x="305" y="34"/>
                  </a:lnTo>
                  <a:lnTo>
                    <a:pt x="303" y="31"/>
                  </a:lnTo>
                  <a:lnTo>
                    <a:pt x="300" y="31"/>
                  </a:lnTo>
                  <a:lnTo>
                    <a:pt x="295" y="31"/>
                  </a:lnTo>
                  <a:lnTo>
                    <a:pt x="293" y="31"/>
                  </a:lnTo>
                  <a:lnTo>
                    <a:pt x="300" y="36"/>
                  </a:lnTo>
                  <a:lnTo>
                    <a:pt x="307" y="36"/>
                  </a:lnTo>
                  <a:lnTo>
                    <a:pt x="315" y="38"/>
                  </a:lnTo>
                  <a:lnTo>
                    <a:pt x="322" y="41"/>
                  </a:lnTo>
                  <a:lnTo>
                    <a:pt x="317" y="43"/>
                  </a:lnTo>
                  <a:lnTo>
                    <a:pt x="320" y="48"/>
                  </a:lnTo>
                  <a:lnTo>
                    <a:pt x="324" y="53"/>
                  </a:lnTo>
                  <a:lnTo>
                    <a:pt x="332" y="55"/>
                  </a:lnTo>
                  <a:lnTo>
                    <a:pt x="348" y="58"/>
                  </a:lnTo>
                  <a:lnTo>
                    <a:pt x="365" y="60"/>
                  </a:lnTo>
                  <a:lnTo>
                    <a:pt x="380" y="65"/>
                  </a:lnTo>
                  <a:lnTo>
                    <a:pt x="396" y="67"/>
                  </a:lnTo>
                  <a:lnTo>
                    <a:pt x="404" y="72"/>
                  </a:lnTo>
                  <a:lnTo>
                    <a:pt x="404" y="70"/>
                  </a:lnTo>
                  <a:lnTo>
                    <a:pt x="406" y="70"/>
                  </a:lnTo>
                  <a:lnTo>
                    <a:pt x="411" y="70"/>
                  </a:lnTo>
                  <a:lnTo>
                    <a:pt x="413" y="70"/>
                  </a:lnTo>
                  <a:lnTo>
                    <a:pt x="418" y="70"/>
                  </a:lnTo>
                  <a:lnTo>
                    <a:pt x="421" y="72"/>
                  </a:lnTo>
                  <a:lnTo>
                    <a:pt x="418" y="72"/>
                  </a:lnTo>
                  <a:lnTo>
                    <a:pt x="425" y="72"/>
                  </a:lnTo>
                  <a:lnTo>
                    <a:pt x="433" y="72"/>
                  </a:lnTo>
                  <a:lnTo>
                    <a:pt x="440" y="72"/>
                  </a:lnTo>
                  <a:lnTo>
                    <a:pt x="447" y="74"/>
                  </a:lnTo>
                  <a:lnTo>
                    <a:pt x="452" y="74"/>
                  </a:lnTo>
                  <a:lnTo>
                    <a:pt x="454" y="77"/>
                  </a:lnTo>
                  <a:lnTo>
                    <a:pt x="457" y="77"/>
                  </a:lnTo>
                  <a:lnTo>
                    <a:pt x="464" y="79"/>
                  </a:lnTo>
                  <a:lnTo>
                    <a:pt x="469" y="82"/>
                  </a:lnTo>
                  <a:lnTo>
                    <a:pt x="473" y="84"/>
                  </a:lnTo>
                  <a:lnTo>
                    <a:pt x="478" y="86"/>
                  </a:lnTo>
                  <a:lnTo>
                    <a:pt x="476" y="86"/>
                  </a:lnTo>
                  <a:lnTo>
                    <a:pt x="478" y="86"/>
                  </a:lnTo>
                  <a:lnTo>
                    <a:pt x="481" y="86"/>
                  </a:lnTo>
                  <a:lnTo>
                    <a:pt x="493" y="94"/>
                  </a:lnTo>
                  <a:lnTo>
                    <a:pt x="507" y="103"/>
                  </a:lnTo>
                  <a:lnTo>
                    <a:pt x="519" y="113"/>
                  </a:lnTo>
                  <a:lnTo>
                    <a:pt x="531" y="120"/>
                  </a:lnTo>
                  <a:lnTo>
                    <a:pt x="531" y="123"/>
                  </a:lnTo>
                  <a:lnTo>
                    <a:pt x="529" y="125"/>
                  </a:lnTo>
                  <a:lnTo>
                    <a:pt x="529" y="127"/>
                  </a:lnTo>
                  <a:lnTo>
                    <a:pt x="526" y="130"/>
                  </a:lnTo>
                  <a:lnTo>
                    <a:pt x="529" y="130"/>
                  </a:lnTo>
                  <a:lnTo>
                    <a:pt x="529" y="127"/>
                  </a:lnTo>
                  <a:lnTo>
                    <a:pt x="524" y="135"/>
                  </a:lnTo>
                  <a:lnTo>
                    <a:pt x="519" y="139"/>
                  </a:lnTo>
                  <a:lnTo>
                    <a:pt x="514" y="142"/>
                  </a:lnTo>
                  <a:lnTo>
                    <a:pt x="507" y="144"/>
                  </a:lnTo>
                  <a:lnTo>
                    <a:pt x="495" y="147"/>
                  </a:lnTo>
                  <a:lnTo>
                    <a:pt x="481" y="147"/>
                  </a:lnTo>
                  <a:lnTo>
                    <a:pt x="469" y="147"/>
                  </a:lnTo>
                  <a:lnTo>
                    <a:pt x="454" y="147"/>
                  </a:lnTo>
                  <a:lnTo>
                    <a:pt x="440" y="144"/>
                  </a:lnTo>
                  <a:lnTo>
                    <a:pt x="425" y="142"/>
                  </a:lnTo>
                  <a:lnTo>
                    <a:pt x="413" y="139"/>
                  </a:lnTo>
                  <a:lnTo>
                    <a:pt x="399" y="137"/>
                  </a:lnTo>
                  <a:lnTo>
                    <a:pt x="396" y="137"/>
                  </a:lnTo>
                  <a:lnTo>
                    <a:pt x="394" y="137"/>
                  </a:lnTo>
                  <a:lnTo>
                    <a:pt x="389" y="137"/>
                  </a:lnTo>
                  <a:lnTo>
                    <a:pt x="384" y="137"/>
                  </a:lnTo>
                  <a:lnTo>
                    <a:pt x="375" y="135"/>
                  </a:lnTo>
                  <a:lnTo>
                    <a:pt x="363" y="132"/>
                  </a:lnTo>
                  <a:lnTo>
                    <a:pt x="353" y="130"/>
                  </a:lnTo>
                  <a:lnTo>
                    <a:pt x="341" y="127"/>
                  </a:lnTo>
                  <a:lnTo>
                    <a:pt x="332" y="127"/>
                  </a:lnTo>
                  <a:lnTo>
                    <a:pt x="320" y="125"/>
                  </a:lnTo>
                  <a:lnTo>
                    <a:pt x="310" y="125"/>
                  </a:lnTo>
                  <a:lnTo>
                    <a:pt x="298" y="127"/>
                  </a:lnTo>
                  <a:lnTo>
                    <a:pt x="298" y="130"/>
                  </a:lnTo>
                  <a:lnTo>
                    <a:pt x="295" y="130"/>
                  </a:lnTo>
                  <a:lnTo>
                    <a:pt x="283" y="132"/>
                  </a:lnTo>
                  <a:lnTo>
                    <a:pt x="271" y="137"/>
                  </a:lnTo>
                  <a:lnTo>
                    <a:pt x="262" y="139"/>
                  </a:lnTo>
                  <a:lnTo>
                    <a:pt x="250" y="142"/>
                  </a:lnTo>
                  <a:lnTo>
                    <a:pt x="238" y="147"/>
                  </a:lnTo>
                  <a:lnTo>
                    <a:pt x="228" y="149"/>
                  </a:lnTo>
                  <a:lnTo>
                    <a:pt x="216" y="154"/>
                  </a:lnTo>
                  <a:lnTo>
                    <a:pt x="204" y="156"/>
                  </a:lnTo>
                  <a:lnTo>
                    <a:pt x="199" y="159"/>
                  </a:lnTo>
                  <a:lnTo>
                    <a:pt x="194" y="161"/>
                  </a:lnTo>
                  <a:lnTo>
                    <a:pt x="187" y="163"/>
                  </a:lnTo>
                  <a:lnTo>
                    <a:pt x="182" y="166"/>
                  </a:lnTo>
                  <a:lnTo>
                    <a:pt x="173" y="166"/>
                  </a:lnTo>
                  <a:lnTo>
                    <a:pt x="166" y="168"/>
                  </a:lnTo>
                  <a:lnTo>
                    <a:pt x="158" y="171"/>
                  </a:lnTo>
                  <a:lnTo>
                    <a:pt x="151" y="173"/>
                  </a:lnTo>
                  <a:lnTo>
                    <a:pt x="163" y="173"/>
                  </a:lnTo>
                  <a:lnTo>
                    <a:pt x="175" y="173"/>
                  </a:lnTo>
                  <a:lnTo>
                    <a:pt x="185" y="171"/>
                  </a:lnTo>
                  <a:lnTo>
                    <a:pt x="197" y="168"/>
                  </a:lnTo>
                  <a:lnTo>
                    <a:pt x="185" y="173"/>
                  </a:lnTo>
                  <a:lnTo>
                    <a:pt x="170" y="175"/>
                  </a:lnTo>
                  <a:lnTo>
                    <a:pt x="156" y="178"/>
                  </a:lnTo>
                  <a:lnTo>
                    <a:pt x="142" y="178"/>
                  </a:lnTo>
                  <a:lnTo>
                    <a:pt x="144" y="178"/>
                  </a:lnTo>
                  <a:lnTo>
                    <a:pt x="132" y="175"/>
                  </a:lnTo>
                  <a:lnTo>
                    <a:pt x="120" y="175"/>
                  </a:lnTo>
                  <a:lnTo>
                    <a:pt x="108" y="171"/>
                  </a:lnTo>
                  <a:lnTo>
                    <a:pt x="96" y="168"/>
                  </a:lnTo>
                  <a:lnTo>
                    <a:pt x="84" y="163"/>
                  </a:lnTo>
                  <a:lnTo>
                    <a:pt x="72" y="161"/>
                  </a:lnTo>
                  <a:lnTo>
                    <a:pt x="60" y="156"/>
                  </a:lnTo>
                  <a:lnTo>
                    <a:pt x="48" y="151"/>
                  </a:lnTo>
                  <a:lnTo>
                    <a:pt x="38" y="147"/>
                  </a:lnTo>
                  <a:lnTo>
                    <a:pt x="24" y="142"/>
                  </a:lnTo>
                  <a:lnTo>
                    <a:pt x="9" y="137"/>
                  </a:lnTo>
                  <a:lnTo>
                    <a:pt x="4" y="137"/>
                  </a:lnTo>
                  <a:lnTo>
                    <a:pt x="2" y="139"/>
                  </a:lnTo>
                  <a:lnTo>
                    <a:pt x="0" y="139"/>
                  </a:lnTo>
                  <a:lnTo>
                    <a:pt x="0" y="137"/>
                  </a:lnTo>
                  <a:lnTo>
                    <a:pt x="16" y="144"/>
                  </a:lnTo>
                  <a:lnTo>
                    <a:pt x="33" y="154"/>
                  </a:lnTo>
                  <a:lnTo>
                    <a:pt x="53" y="161"/>
                  </a:lnTo>
                  <a:lnTo>
                    <a:pt x="69" y="168"/>
                  </a:lnTo>
                  <a:lnTo>
                    <a:pt x="89" y="173"/>
                  </a:lnTo>
                  <a:lnTo>
                    <a:pt x="105" y="180"/>
                  </a:lnTo>
                  <a:lnTo>
                    <a:pt x="125" y="185"/>
                  </a:lnTo>
                  <a:lnTo>
                    <a:pt x="144" y="187"/>
                  </a:lnTo>
                  <a:lnTo>
                    <a:pt x="146" y="187"/>
                  </a:lnTo>
                  <a:lnTo>
                    <a:pt x="144" y="187"/>
                  </a:lnTo>
                  <a:lnTo>
                    <a:pt x="142" y="187"/>
                  </a:lnTo>
                  <a:lnTo>
                    <a:pt x="144" y="187"/>
                  </a:lnTo>
                  <a:lnTo>
                    <a:pt x="127" y="190"/>
                  </a:lnTo>
                  <a:lnTo>
                    <a:pt x="113" y="185"/>
                  </a:lnTo>
                  <a:lnTo>
                    <a:pt x="98" y="180"/>
                  </a:lnTo>
                  <a:lnTo>
                    <a:pt x="81" y="175"/>
                  </a:lnTo>
                  <a:lnTo>
                    <a:pt x="96" y="180"/>
                  </a:lnTo>
                  <a:lnTo>
                    <a:pt x="113" y="185"/>
                  </a:lnTo>
                  <a:lnTo>
                    <a:pt x="127" y="187"/>
                  </a:lnTo>
                  <a:lnTo>
                    <a:pt x="142" y="192"/>
                  </a:lnTo>
                  <a:lnTo>
                    <a:pt x="158" y="192"/>
                  </a:lnTo>
                  <a:lnTo>
                    <a:pt x="175" y="190"/>
                  </a:lnTo>
                  <a:lnTo>
                    <a:pt x="192" y="190"/>
                  </a:lnTo>
                  <a:lnTo>
                    <a:pt x="209" y="187"/>
                  </a:lnTo>
                  <a:lnTo>
                    <a:pt x="221" y="185"/>
                  </a:lnTo>
                  <a:lnTo>
                    <a:pt x="233" y="183"/>
                  </a:lnTo>
                  <a:lnTo>
                    <a:pt x="245" y="180"/>
                  </a:lnTo>
                  <a:lnTo>
                    <a:pt x="257" y="178"/>
                  </a:lnTo>
                  <a:lnTo>
                    <a:pt x="269" y="175"/>
                  </a:lnTo>
                  <a:lnTo>
                    <a:pt x="281" y="173"/>
                  </a:lnTo>
                  <a:lnTo>
                    <a:pt x="293" y="171"/>
                  </a:lnTo>
                  <a:lnTo>
                    <a:pt x="305" y="168"/>
                  </a:lnTo>
                  <a:lnTo>
                    <a:pt x="322" y="168"/>
                  </a:lnTo>
                  <a:lnTo>
                    <a:pt x="339" y="171"/>
                  </a:lnTo>
                  <a:lnTo>
                    <a:pt x="356" y="178"/>
                  </a:lnTo>
                  <a:lnTo>
                    <a:pt x="370" y="183"/>
                  </a:lnTo>
                  <a:lnTo>
                    <a:pt x="368" y="185"/>
                  </a:lnTo>
                  <a:lnTo>
                    <a:pt x="372" y="185"/>
                  </a:lnTo>
                  <a:lnTo>
                    <a:pt x="375" y="185"/>
                  </a:lnTo>
                  <a:lnTo>
                    <a:pt x="380" y="185"/>
                  </a:lnTo>
                  <a:lnTo>
                    <a:pt x="382" y="187"/>
                  </a:lnTo>
                  <a:lnTo>
                    <a:pt x="382" y="185"/>
                  </a:lnTo>
                  <a:lnTo>
                    <a:pt x="384" y="185"/>
                  </a:lnTo>
                  <a:lnTo>
                    <a:pt x="394" y="187"/>
                  </a:lnTo>
                  <a:lnTo>
                    <a:pt x="404" y="190"/>
                  </a:lnTo>
                  <a:lnTo>
                    <a:pt x="413" y="190"/>
                  </a:lnTo>
                  <a:lnTo>
                    <a:pt x="423" y="192"/>
                  </a:lnTo>
                  <a:lnTo>
                    <a:pt x="437" y="197"/>
                  </a:lnTo>
                  <a:lnTo>
                    <a:pt x="452" y="199"/>
                  </a:lnTo>
                  <a:lnTo>
                    <a:pt x="469" y="202"/>
                  </a:lnTo>
                  <a:lnTo>
                    <a:pt x="483" y="202"/>
                  </a:lnTo>
                  <a:lnTo>
                    <a:pt x="497" y="202"/>
                  </a:lnTo>
                  <a:lnTo>
                    <a:pt x="514" y="199"/>
                  </a:lnTo>
                  <a:lnTo>
                    <a:pt x="529" y="195"/>
                  </a:lnTo>
                  <a:lnTo>
                    <a:pt x="543" y="190"/>
                  </a:lnTo>
                  <a:lnTo>
                    <a:pt x="548" y="187"/>
                  </a:lnTo>
                  <a:lnTo>
                    <a:pt x="550" y="187"/>
                  </a:lnTo>
                  <a:lnTo>
                    <a:pt x="555" y="185"/>
                  </a:lnTo>
                  <a:lnTo>
                    <a:pt x="558" y="183"/>
                  </a:lnTo>
                  <a:lnTo>
                    <a:pt x="565" y="180"/>
                  </a:lnTo>
                  <a:lnTo>
                    <a:pt x="570" y="175"/>
                  </a:lnTo>
                  <a:lnTo>
                    <a:pt x="574" y="171"/>
                  </a:lnTo>
                  <a:lnTo>
                    <a:pt x="582" y="168"/>
                  </a:lnTo>
                  <a:lnTo>
                    <a:pt x="582" y="166"/>
                  </a:lnTo>
                  <a:lnTo>
                    <a:pt x="582" y="168"/>
                  </a:lnTo>
                  <a:lnTo>
                    <a:pt x="577" y="168"/>
                  </a:lnTo>
                  <a:lnTo>
                    <a:pt x="579" y="166"/>
                  </a:lnTo>
                  <a:lnTo>
                    <a:pt x="579" y="163"/>
                  </a:lnTo>
                  <a:lnTo>
                    <a:pt x="582" y="161"/>
                  </a:lnTo>
                  <a:lnTo>
                    <a:pt x="582" y="159"/>
                  </a:lnTo>
                  <a:lnTo>
                    <a:pt x="582" y="156"/>
                  </a:lnTo>
                  <a:close/>
                </a:path>
              </a:pathLst>
            </a:custGeom>
            <a:solidFill>
              <a:srgbClr val="000000"/>
            </a:solidFill>
            <a:ln w="9525">
              <a:solidFill>
                <a:srgbClr val="008795"/>
              </a:solidFill>
              <a:round/>
              <a:headEnd/>
              <a:tailEnd/>
            </a:ln>
          </p:spPr>
          <p:txBody>
            <a:bodyPr/>
            <a:lstStyle/>
            <a:p>
              <a:endParaRPr lang="en-GB"/>
            </a:p>
          </p:txBody>
        </p:sp>
        <p:sp>
          <p:nvSpPr>
            <p:cNvPr id="14367" name="Freeform 12"/>
            <p:cNvSpPr>
              <a:spLocks/>
            </p:cNvSpPr>
            <p:nvPr/>
          </p:nvSpPr>
          <p:spPr bwMode="auto">
            <a:xfrm>
              <a:off x="2032" y="1435"/>
              <a:ext cx="287" cy="454"/>
            </a:xfrm>
            <a:custGeom>
              <a:avLst/>
              <a:gdLst>
                <a:gd name="T0" fmla="*/ 27 w 287"/>
                <a:gd name="T1" fmla="*/ 75 h 454"/>
                <a:gd name="T2" fmla="*/ 89 w 287"/>
                <a:gd name="T3" fmla="*/ 60 h 454"/>
                <a:gd name="T4" fmla="*/ 125 w 287"/>
                <a:gd name="T5" fmla="*/ 63 h 454"/>
                <a:gd name="T6" fmla="*/ 162 w 287"/>
                <a:gd name="T7" fmla="*/ 58 h 454"/>
                <a:gd name="T8" fmla="*/ 205 w 287"/>
                <a:gd name="T9" fmla="*/ 185 h 454"/>
                <a:gd name="T10" fmla="*/ 246 w 287"/>
                <a:gd name="T11" fmla="*/ 373 h 454"/>
                <a:gd name="T12" fmla="*/ 142 w 287"/>
                <a:gd name="T13" fmla="*/ 404 h 454"/>
                <a:gd name="T14" fmla="*/ 166 w 287"/>
                <a:gd name="T15" fmla="*/ 399 h 454"/>
                <a:gd name="T16" fmla="*/ 5 w 287"/>
                <a:gd name="T17" fmla="*/ 447 h 454"/>
                <a:gd name="T18" fmla="*/ 0 w 287"/>
                <a:gd name="T19" fmla="*/ 454 h 454"/>
                <a:gd name="T20" fmla="*/ 77 w 287"/>
                <a:gd name="T21" fmla="*/ 440 h 454"/>
                <a:gd name="T22" fmla="*/ 138 w 287"/>
                <a:gd name="T23" fmla="*/ 421 h 454"/>
                <a:gd name="T24" fmla="*/ 104 w 287"/>
                <a:gd name="T25" fmla="*/ 440 h 454"/>
                <a:gd name="T26" fmla="*/ 106 w 287"/>
                <a:gd name="T27" fmla="*/ 440 h 454"/>
                <a:gd name="T28" fmla="*/ 116 w 287"/>
                <a:gd name="T29" fmla="*/ 435 h 454"/>
                <a:gd name="T30" fmla="*/ 130 w 287"/>
                <a:gd name="T31" fmla="*/ 433 h 454"/>
                <a:gd name="T32" fmla="*/ 145 w 287"/>
                <a:gd name="T33" fmla="*/ 428 h 454"/>
                <a:gd name="T34" fmla="*/ 162 w 287"/>
                <a:gd name="T35" fmla="*/ 423 h 454"/>
                <a:gd name="T36" fmla="*/ 176 w 287"/>
                <a:gd name="T37" fmla="*/ 418 h 454"/>
                <a:gd name="T38" fmla="*/ 186 w 287"/>
                <a:gd name="T39" fmla="*/ 416 h 454"/>
                <a:gd name="T40" fmla="*/ 193 w 287"/>
                <a:gd name="T41" fmla="*/ 413 h 454"/>
                <a:gd name="T42" fmla="*/ 207 w 287"/>
                <a:gd name="T43" fmla="*/ 411 h 454"/>
                <a:gd name="T44" fmla="*/ 229 w 287"/>
                <a:gd name="T45" fmla="*/ 409 h 454"/>
                <a:gd name="T46" fmla="*/ 251 w 287"/>
                <a:gd name="T47" fmla="*/ 406 h 454"/>
                <a:gd name="T48" fmla="*/ 260 w 287"/>
                <a:gd name="T49" fmla="*/ 404 h 454"/>
                <a:gd name="T50" fmla="*/ 287 w 287"/>
                <a:gd name="T51" fmla="*/ 397 h 454"/>
                <a:gd name="T52" fmla="*/ 272 w 287"/>
                <a:gd name="T53" fmla="*/ 313 h 454"/>
                <a:gd name="T54" fmla="*/ 279 w 287"/>
                <a:gd name="T55" fmla="*/ 279 h 454"/>
                <a:gd name="T56" fmla="*/ 260 w 287"/>
                <a:gd name="T57" fmla="*/ 180 h 454"/>
                <a:gd name="T58" fmla="*/ 227 w 287"/>
                <a:gd name="T59" fmla="*/ 58 h 454"/>
                <a:gd name="T60" fmla="*/ 229 w 287"/>
                <a:gd name="T61" fmla="*/ 53 h 454"/>
                <a:gd name="T62" fmla="*/ 231 w 287"/>
                <a:gd name="T63" fmla="*/ 41 h 454"/>
                <a:gd name="T64" fmla="*/ 231 w 287"/>
                <a:gd name="T65" fmla="*/ 27 h 454"/>
                <a:gd name="T66" fmla="*/ 224 w 287"/>
                <a:gd name="T67" fmla="*/ 15 h 454"/>
                <a:gd name="T68" fmla="*/ 207 w 287"/>
                <a:gd name="T69" fmla="*/ 5 h 454"/>
                <a:gd name="T70" fmla="*/ 186 w 287"/>
                <a:gd name="T71" fmla="*/ 0 h 454"/>
                <a:gd name="T72" fmla="*/ 166 w 287"/>
                <a:gd name="T73" fmla="*/ 0 h 454"/>
                <a:gd name="T74" fmla="*/ 159 w 287"/>
                <a:gd name="T75" fmla="*/ 0 h 454"/>
                <a:gd name="T76" fmla="*/ 12 w 287"/>
                <a:gd name="T77" fmla="*/ 19 h 454"/>
                <a:gd name="T78" fmla="*/ 10 w 287"/>
                <a:gd name="T79" fmla="*/ 46 h 454"/>
                <a:gd name="T80" fmla="*/ 27 w 287"/>
                <a:gd name="T81" fmla="*/ 75 h 45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87"/>
                <a:gd name="T124" fmla="*/ 0 h 454"/>
                <a:gd name="T125" fmla="*/ 287 w 287"/>
                <a:gd name="T126" fmla="*/ 454 h 45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87" h="454">
                  <a:moveTo>
                    <a:pt x="27" y="75"/>
                  </a:moveTo>
                  <a:lnTo>
                    <a:pt x="89" y="60"/>
                  </a:lnTo>
                  <a:lnTo>
                    <a:pt x="125" y="63"/>
                  </a:lnTo>
                  <a:lnTo>
                    <a:pt x="162" y="58"/>
                  </a:lnTo>
                  <a:lnTo>
                    <a:pt x="205" y="185"/>
                  </a:lnTo>
                  <a:lnTo>
                    <a:pt x="246" y="373"/>
                  </a:lnTo>
                  <a:lnTo>
                    <a:pt x="142" y="404"/>
                  </a:lnTo>
                  <a:lnTo>
                    <a:pt x="166" y="399"/>
                  </a:lnTo>
                  <a:lnTo>
                    <a:pt x="5" y="447"/>
                  </a:lnTo>
                  <a:lnTo>
                    <a:pt x="0" y="454"/>
                  </a:lnTo>
                  <a:lnTo>
                    <a:pt x="77" y="440"/>
                  </a:lnTo>
                  <a:lnTo>
                    <a:pt x="138" y="421"/>
                  </a:lnTo>
                  <a:lnTo>
                    <a:pt x="104" y="440"/>
                  </a:lnTo>
                  <a:lnTo>
                    <a:pt x="106" y="440"/>
                  </a:lnTo>
                  <a:lnTo>
                    <a:pt x="116" y="435"/>
                  </a:lnTo>
                  <a:lnTo>
                    <a:pt x="130" y="433"/>
                  </a:lnTo>
                  <a:lnTo>
                    <a:pt x="145" y="428"/>
                  </a:lnTo>
                  <a:lnTo>
                    <a:pt x="162" y="423"/>
                  </a:lnTo>
                  <a:lnTo>
                    <a:pt x="176" y="418"/>
                  </a:lnTo>
                  <a:lnTo>
                    <a:pt x="186" y="416"/>
                  </a:lnTo>
                  <a:lnTo>
                    <a:pt x="193" y="413"/>
                  </a:lnTo>
                  <a:lnTo>
                    <a:pt x="207" y="411"/>
                  </a:lnTo>
                  <a:lnTo>
                    <a:pt x="229" y="409"/>
                  </a:lnTo>
                  <a:lnTo>
                    <a:pt x="251" y="406"/>
                  </a:lnTo>
                  <a:lnTo>
                    <a:pt x="260" y="404"/>
                  </a:lnTo>
                  <a:lnTo>
                    <a:pt x="287" y="397"/>
                  </a:lnTo>
                  <a:lnTo>
                    <a:pt x="272" y="313"/>
                  </a:lnTo>
                  <a:lnTo>
                    <a:pt x="279" y="279"/>
                  </a:lnTo>
                  <a:lnTo>
                    <a:pt x="260" y="180"/>
                  </a:lnTo>
                  <a:lnTo>
                    <a:pt x="227" y="58"/>
                  </a:lnTo>
                  <a:lnTo>
                    <a:pt x="229" y="53"/>
                  </a:lnTo>
                  <a:lnTo>
                    <a:pt x="231" y="41"/>
                  </a:lnTo>
                  <a:lnTo>
                    <a:pt x="231" y="27"/>
                  </a:lnTo>
                  <a:lnTo>
                    <a:pt x="224" y="15"/>
                  </a:lnTo>
                  <a:lnTo>
                    <a:pt x="207" y="5"/>
                  </a:lnTo>
                  <a:lnTo>
                    <a:pt x="186" y="0"/>
                  </a:lnTo>
                  <a:lnTo>
                    <a:pt x="166" y="0"/>
                  </a:lnTo>
                  <a:lnTo>
                    <a:pt x="159" y="0"/>
                  </a:lnTo>
                  <a:lnTo>
                    <a:pt x="12" y="19"/>
                  </a:lnTo>
                  <a:lnTo>
                    <a:pt x="10" y="46"/>
                  </a:lnTo>
                  <a:lnTo>
                    <a:pt x="27" y="75"/>
                  </a:lnTo>
                  <a:close/>
                </a:path>
              </a:pathLst>
            </a:custGeom>
            <a:solidFill>
              <a:srgbClr val="000000"/>
            </a:solidFill>
            <a:ln w="9525">
              <a:solidFill>
                <a:srgbClr val="008795"/>
              </a:solidFill>
              <a:round/>
              <a:headEnd/>
              <a:tailEnd/>
            </a:ln>
          </p:spPr>
          <p:txBody>
            <a:bodyPr/>
            <a:lstStyle/>
            <a:p>
              <a:endParaRPr lang="en-GB"/>
            </a:p>
          </p:txBody>
        </p:sp>
        <p:sp>
          <p:nvSpPr>
            <p:cNvPr id="14368" name="Freeform 13"/>
            <p:cNvSpPr>
              <a:spLocks/>
            </p:cNvSpPr>
            <p:nvPr/>
          </p:nvSpPr>
          <p:spPr bwMode="auto">
            <a:xfrm>
              <a:off x="2044" y="1505"/>
              <a:ext cx="142" cy="31"/>
            </a:xfrm>
            <a:custGeom>
              <a:avLst/>
              <a:gdLst>
                <a:gd name="T0" fmla="*/ 0 w 142"/>
                <a:gd name="T1" fmla="*/ 31 h 31"/>
                <a:gd name="T2" fmla="*/ 142 w 142"/>
                <a:gd name="T3" fmla="*/ 0 h 31"/>
                <a:gd name="T4" fmla="*/ 82 w 142"/>
                <a:gd name="T5" fmla="*/ 31 h 31"/>
                <a:gd name="T6" fmla="*/ 0 w 142"/>
                <a:gd name="T7" fmla="*/ 31 h 31"/>
                <a:gd name="T8" fmla="*/ 0 60000 65536"/>
                <a:gd name="T9" fmla="*/ 0 60000 65536"/>
                <a:gd name="T10" fmla="*/ 0 60000 65536"/>
                <a:gd name="T11" fmla="*/ 0 60000 65536"/>
                <a:gd name="T12" fmla="*/ 0 w 142"/>
                <a:gd name="T13" fmla="*/ 0 h 31"/>
                <a:gd name="T14" fmla="*/ 142 w 142"/>
                <a:gd name="T15" fmla="*/ 31 h 31"/>
              </a:gdLst>
              <a:ahLst/>
              <a:cxnLst>
                <a:cxn ang="T8">
                  <a:pos x="T0" y="T1"/>
                </a:cxn>
                <a:cxn ang="T9">
                  <a:pos x="T2" y="T3"/>
                </a:cxn>
                <a:cxn ang="T10">
                  <a:pos x="T4" y="T5"/>
                </a:cxn>
                <a:cxn ang="T11">
                  <a:pos x="T6" y="T7"/>
                </a:cxn>
              </a:cxnLst>
              <a:rect l="T12" t="T13" r="T14" b="T15"/>
              <a:pathLst>
                <a:path w="142" h="31">
                  <a:moveTo>
                    <a:pt x="0" y="31"/>
                  </a:moveTo>
                  <a:lnTo>
                    <a:pt x="142" y="0"/>
                  </a:lnTo>
                  <a:lnTo>
                    <a:pt x="82" y="31"/>
                  </a:lnTo>
                  <a:lnTo>
                    <a:pt x="0" y="31"/>
                  </a:lnTo>
                  <a:close/>
                </a:path>
              </a:pathLst>
            </a:custGeom>
            <a:solidFill>
              <a:srgbClr val="000000"/>
            </a:solidFill>
            <a:ln w="9525">
              <a:solidFill>
                <a:srgbClr val="008795"/>
              </a:solidFill>
              <a:round/>
              <a:headEnd/>
              <a:tailEnd/>
            </a:ln>
          </p:spPr>
          <p:txBody>
            <a:bodyPr/>
            <a:lstStyle/>
            <a:p>
              <a:endParaRPr lang="en-GB"/>
            </a:p>
          </p:txBody>
        </p:sp>
        <p:sp>
          <p:nvSpPr>
            <p:cNvPr id="14369" name="Freeform 14"/>
            <p:cNvSpPr>
              <a:spLocks/>
            </p:cNvSpPr>
            <p:nvPr/>
          </p:nvSpPr>
          <p:spPr bwMode="auto">
            <a:xfrm>
              <a:off x="2201" y="1418"/>
              <a:ext cx="72" cy="48"/>
            </a:xfrm>
            <a:custGeom>
              <a:avLst/>
              <a:gdLst>
                <a:gd name="T0" fmla="*/ 7 w 72"/>
                <a:gd name="T1" fmla="*/ 8 h 48"/>
                <a:gd name="T2" fmla="*/ 12 w 72"/>
                <a:gd name="T3" fmla="*/ 5 h 48"/>
                <a:gd name="T4" fmla="*/ 24 w 72"/>
                <a:gd name="T5" fmla="*/ 3 h 48"/>
                <a:gd name="T6" fmla="*/ 38 w 72"/>
                <a:gd name="T7" fmla="*/ 3 h 48"/>
                <a:gd name="T8" fmla="*/ 48 w 72"/>
                <a:gd name="T9" fmla="*/ 10 h 48"/>
                <a:gd name="T10" fmla="*/ 58 w 72"/>
                <a:gd name="T11" fmla="*/ 20 h 48"/>
                <a:gd name="T12" fmla="*/ 67 w 72"/>
                <a:gd name="T13" fmla="*/ 29 h 48"/>
                <a:gd name="T14" fmla="*/ 72 w 72"/>
                <a:gd name="T15" fmla="*/ 39 h 48"/>
                <a:gd name="T16" fmla="*/ 72 w 72"/>
                <a:gd name="T17" fmla="*/ 48 h 48"/>
                <a:gd name="T18" fmla="*/ 70 w 72"/>
                <a:gd name="T19" fmla="*/ 41 h 48"/>
                <a:gd name="T20" fmla="*/ 67 w 72"/>
                <a:gd name="T21" fmla="*/ 27 h 48"/>
                <a:gd name="T22" fmla="*/ 60 w 72"/>
                <a:gd name="T23" fmla="*/ 10 h 48"/>
                <a:gd name="T24" fmla="*/ 50 w 72"/>
                <a:gd name="T25" fmla="*/ 3 h 48"/>
                <a:gd name="T26" fmla="*/ 36 w 72"/>
                <a:gd name="T27" fmla="*/ 0 h 48"/>
                <a:gd name="T28" fmla="*/ 19 w 72"/>
                <a:gd name="T29" fmla="*/ 3 h 48"/>
                <a:gd name="T30" fmla="*/ 5 w 72"/>
                <a:gd name="T31" fmla="*/ 5 h 48"/>
                <a:gd name="T32" fmla="*/ 0 w 72"/>
                <a:gd name="T33" fmla="*/ 8 h 48"/>
                <a:gd name="T34" fmla="*/ 7 w 72"/>
                <a:gd name="T35" fmla="*/ 8 h 4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2"/>
                <a:gd name="T55" fmla="*/ 0 h 48"/>
                <a:gd name="T56" fmla="*/ 72 w 72"/>
                <a:gd name="T57" fmla="*/ 48 h 4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2" h="48">
                  <a:moveTo>
                    <a:pt x="7" y="8"/>
                  </a:moveTo>
                  <a:lnTo>
                    <a:pt x="12" y="5"/>
                  </a:lnTo>
                  <a:lnTo>
                    <a:pt x="24" y="3"/>
                  </a:lnTo>
                  <a:lnTo>
                    <a:pt x="38" y="3"/>
                  </a:lnTo>
                  <a:lnTo>
                    <a:pt x="48" y="10"/>
                  </a:lnTo>
                  <a:lnTo>
                    <a:pt x="58" y="20"/>
                  </a:lnTo>
                  <a:lnTo>
                    <a:pt x="67" y="29"/>
                  </a:lnTo>
                  <a:lnTo>
                    <a:pt x="72" y="39"/>
                  </a:lnTo>
                  <a:lnTo>
                    <a:pt x="72" y="48"/>
                  </a:lnTo>
                  <a:lnTo>
                    <a:pt x="70" y="41"/>
                  </a:lnTo>
                  <a:lnTo>
                    <a:pt x="67" y="27"/>
                  </a:lnTo>
                  <a:lnTo>
                    <a:pt x="60" y="10"/>
                  </a:lnTo>
                  <a:lnTo>
                    <a:pt x="50" y="3"/>
                  </a:lnTo>
                  <a:lnTo>
                    <a:pt x="36" y="0"/>
                  </a:lnTo>
                  <a:lnTo>
                    <a:pt x="19" y="3"/>
                  </a:lnTo>
                  <a:lnTo>
                    <a:pt x="5" y="5"/>
                  </a:lnTo>
                  <a:lnTo>
                    <a:pt x="0" y="8"/>
                  </a:lnTo>
                  <a:lnTo>
                    <a:pt x="7" y="8"/>
                  </a:lnTo>
                  <a:close/>
                </a:path>
              </a:pathLst>
            </a:custGeom>
            <a:solidFill>
              <a:srgbClr val="000000"/>
            </a:solidFill>
            <a:ln w="9525">
              <a:solidFill>
                <a:srgbClr val="008795"/>
              </a:solidFill>
              <a:round/>
              <a:headEnd/>
              <a:tailEnd/>
            </a:ln>
          </p:spPr>
          <p:txBody>
            <a:bodyPr/>
            <a:lstStyle/>
            <a:p>
              <a:endParaRPr lang="en-GB"/>
            </a:p>
          </p:txBody>
        </p:sp>
        <p:sp>
          <p:nvSpPr>
            <p:cNvPr id="14370" name="Freeform 15"/>
            <p:cNvSpPr>
              <a:spLocks/>
            </p:cNvSpPr>
            <p:nvPr/>
          </p:nvSpPr>
          <p:spPr bwMode="auto">
            <a:xfrm>
              <a:off x="2071" y="1068"/>
              <a:ext cx="149" cy="148"/>
            </a:xfrm>
            <a:custGeom>
              <a:avLst/>
              <a:gdLst>
                <a:gd name="T0" fmla="*/ 67 w 149"/>
                <a:gd name="T1" fmla="*/ 0 h 148"/>
                <a:gd name="T2" fmla="*/ 70 w 149"/>
                <a:gd name="T3" fmla="*/ 2 h 148"/>
                <a:gd name="T4" fmla="*/ 77 w 149"/>
                <a:gd name="T5" fmla="*/ 7 h 148"/>
                <a:gd name="T6" fmla="*/ 82 w 149"/>
                <a:gd name="T7" fmla="*/ 14 h 148"/>
                <a:gd name="T8" fmla="*/ 82 w 149"/>
                <a:gd name="T9" fmla="*/ 24 h 148"/>
                <a:gd name="T10" fmla="*/ 79 w 149"/>
                <a:gd name="T11" fmla="*/ 33 h 148"/>
                <a:gd name="T12" fmla="*/ 77 w 149"/>
                <a:gd name="T13" fmla="*/ 38 h 148"/>
                <a:gd name="T14" fmla="*/ 74 w 149"/>
                <a:gd name="T15" fmla="*/ 43 h 148"/>
                <a:gd name="T16" fmla="*/ 74 w 149"/>
                <a:gd name="T17" fmla="*/ 45 h 148"/>
                <a:gd name="T18" fmla="*/ 84 w 149"/>
                <a:gd name="T19" fmla="*/ 45 h 148"/>
                <a:gd name="T20" fmla="*/ 79 w 149"/>
                <a:gd name="T21" fmla="*/ 57 h 148"/>
                <a:gd name="T22" fmla="*/ 79 w 149"/>
                <a:gd name="T23" fmla="*/ 74 h 148"/>
                <a:gd name="T24" fmla="*/ 84 w 149"/>
                <a:gd name="T25" fmla="*/ 81 h 148"/>
                <a:gd name="T26" fmla="*/ 86 w 149"/>
                <a:gd name="T27" fmla="*/ 81 h 148"/>
                <a:gd name="T28" fmla="*/ 89 w 149"/>
                <a:gd name="T29" fmla="*/ 79 h 148"/>
                <a:gd name="T30" fmla="*/ 96 w 149"/>
                <a:gd name="T31" fmla="*/ 76 h 148"/>
                <a:gd name="T32" fmla="*/ 103 w 149"/>
                <a:gd name="T33" fmla="*/ 72 h 148"/>
                <a:gd name="T34" fmla="*/ 111 w 149"/>
                <a:gd name="T35" fmla="*/ 67 h 148"/>
                <a:gd name="T36" fmla="*/ 115 w 149"/>
                <a:gd name="T37" fmla="*/ 60 h 148"/>
                <a:gd name="T38" fmla="*/ 118 w 149"/>
                <a:gd name="T39" fmla="*/ 52 h 148"/>
                <a:gd name="T40" fmla="*/ 118 w 149"/>
                <a:gd name="T41" fmla="*/ 50 h 148"/>
                <a:gd name="T42" fmla="*/ 99 w 149"/>
                <a:gd name="T43" fmla="*/ 33 h 148"/>
                <a:gd name="T44" fmla="*/ 89 w 149"/>
                <a:gd name="T45" fmla="*/ 9 h 148"/>
                <a:gd name="T46" fmla="*/ 99 w 149"/>
                <a:gd name="T47" fmla="*/ 14 h 148"/>
                <a:gd name="T48" fmla="*/ 115 w 149"/>
                <a:gd name="T49" fmla="*/ 26 h 148"/>
                <a:gd name="T50" fmla="*/ 135 w 149"/>
                <a:gd name="T51" fmla="*/ 38 h 148"/>
                <a:gd name="T52" fmla="*/ 142 w 149"/>
                <a:gd name="T53" fmla="*/ 48 h 148"/>
                <a:gd name="T54" fmla="*/ 142 w 149"/>
                <a:gd name="T55" fmla="*/ 55 h 148"/>
                <a:gd name="T56" fmla="*/ 144 w 149"/>
                <a:gd name="T57" fmla="*/ 62 h 148"/>
                <a:gd name="T58" fmla="*/ 147 w 149"/>
                <a:gd name="T59" fmla="*/ 67 h 148"/>
                <a:gd name="T60" fmla="*/ 149 w 149"/>
                <a:gd name="T61" fmla="*/ 69 h 148"/>
                <a:gd name="T62" fmla="*/ 144 w 149"/>
                <a:gd name="T63" fmla="*/ 81 h 148"/>
                <a:gd name="T64" fmla="*/ 130 w 149"/>
                <a:gd name="T65" fmla="*/ 105 h 148"/>
                <a:gd name="T66" fmla="*/ 113 w 149"/>
                <a:gd name="T67" fmla="*/ 134 h 148"/>
                <a:gd name="T68" fmla="*/ 99 w 149"/>
                <a:gd name="T69" fmla="*/ 148 h 148"/>
                <a:gd name="T70" fmla="*/ 82 w 149"/>
                <a:gd name="T71" fmla="*/ 146 h 148"/>
                <a:gd name="T72" fmla="*/ 65 w 149"/>
                <a:gd name="T73" fmla="*/ 139 h 148"/>
                <a:gd name="T74" fmla="*/ 48 w 149"/>
                <a:gd name="T75" fmla="*/ 132 h 148"/>
                <a:gd name="T76" fmla="*/ 43 w 149"/>
                <a:gd name="T77" fmla="*/ 127 h 148"/>
                <a:gd name="T78" fmla="*/ 36 w 149"/>
                <a:gd name="T79" fmla="*/ 122 h 148"/>
                <a:gd name="T80" fmla="*/ 19 w 149"/>
                <a:gd name="T81" fmla="*/ 112 h 148"/>
                <a:gd name="T82" fmla="*/ 2 w 149"/>
                <a:gd name="T83" fmla="*/ 96 h 148"/>
                <a:gd name="T84" fmla="*/ 0 w 149"/>
                <a:gd name="T85" fmla="*/ 76 h 148"/>
                <a:gd name="T86" fmla="*/ 10 w 149"/>
                <a:gd name="T87" fmla="*/ 57 h 148"/>
                <a:gd name="T88" fmla="*/ 19 w 149"/>
                <a:gd name="T89" fmla="*/ 40 h 148"/>
                <a:gd name="T90" fmla="*/ 29 w 149"/>
                <a:gd name="T91" fmla="*/ 31 h 148"/>
                <a:gd name="T92" fmla="*/ 31 w 149"/>
                <a:gd name="T93" fmla="*/ 28 h 148"/>
                <a:gd name="T94" fmla="*/ 67 w 149"/>
                <a:gd name="T95" fmla="*/ 0 h 14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9"/>
                <a:gd name="T145" fmla="*/ 0 h 148"/>
                <a:gd name="T146" fmla="*/ 149 w 149"/>
                <a:gd name="T147" fmla="*/ 148 h 14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9" h="148">
                  <a:moveTo>
                    <a:pt x="67" y="0"/>
                  </a:moveTo>
                  <a:lnTo>
                    <a:pt x="70" y="2"/>
                  </a:lnTo>
                  <a:lnTo>
                    <a:pt x="77" y="7"/>
                  </a:lnTo>
                  <a:lnTo>
                    <a:pt x="82" y="14"/>
                  </a:lnTo>
                  <a:lnTo>
                    <a:pt x="82" y="24"/>
                  </a:lnTo>
                  <a:lnTo>
                    <a:pt x="79" y="33"/>
                  </a:lnTo>
                  <a:lnTo>
                    <a:pt x="77" y="38"/>
                  </a:lnTo>
                  <a:lnTo>
                    <a:pt x="74" y="43"/>
                  </a:lnTo>
                  <a:lnTo>
                    <a:pt x="74" y="45"/>
                  </a:lnTo>
                  <a:lnTo>
                    <a:pt x="84" y="45"/>
                  </a:lnTo>
                  <a:lnTo>
                    <a:pt x="79" y="57"/>
                  </a:lnTo>
                  <a:lnTo>
                    <a:pt x="79" y="74"/>
                  </a:lnTo>
                  <a:lnTo>
                    <a:pt x="84" y="81"/>
                  </a:lnTo>
                  <a:lnTo>
                    <a:pt x="86" y="81"/>
                  </a:lnTo>
                  <a:lnTo>
                    <a:pt x="89" y="79"/>
                  </a:lnTo>
                  <a:lnTo>
                    <a:pt x="96" y="76"/>
                  </a:lnTo>
                  <a:lnTo>
                    <a:pt x="103" y="72"/>
                  </a:lnTo>
                  <a:lnTo>
                    <a:pt x="111" y="67"/>
                  </a:lnTo>
                  <a:lnTo>
                    <a:pt x="115" y="60"/>
                  </a:lnTo>
                  <a:lnTo>
                    <a:pt x="118" y="52"/>
                  </a:lnTo>
                  <a:lnTo>
                    <a:pt x="118" y="50"/>
                  </a:lnTo>
                  <a:lnTo>
                    <a:pt x="99" y="33"/>
                  </a:lnTo>
                  <a:lnTo>
                    <a:pt x="89" y="9"/>
                  </a:lnTo>
                  <a:lnTo>
                    <a:pt x="99" y="14"/>
                  </a:lnTo>
                  <a:lnTo>
                    <a:pt x="115" y="26"/>
                  </a:lnTo>
                  <a:lnTo>
                    <a:pt x="135" y="38"/>
                  </a:lnTo>
                  <a:lnTo>
                    <a:pt x="142" y="48"/>
                  </a:lnTo>
                  <a:lnTo>
                    <a:pt x="142" y="55"/>
                  </a:lnTo>
                  <a:lnTo>
                    <a:pt x="144" y="62"/>
                  </a:lnTo>
                  <a:lnTo>
                    <a:pt x="147" y="67"/>
                  </a:lnTo>
                  <a:lnTo>
                    <a:pt x="149" y="69"/>
                  </a:lnTo>
                  <a:lnTo>
                    <a:pt x="144" y="81"/>
                  </a:lnTo>
                  <a:lnTo>
                    <a:pt x="130" y="105"/>
                  </a:lnTo>
                  <a:lnTo>
                    <a:pt x="113" y="134"/>
                  </a:lnTo>
                  <a:lnTo>
                    <a:pt x="99" y="148"/>
                  </a:lnTo>
                  <a:lnTo>
                    <a:pt x="82" y="146"/>
                  </a:lnTo>
                  <a:lnTo>
                    <a:pt x="65" y="139"/>
                  </a:lnTo>
                  <a:lnTo>
                    <a:pt x="48" y="132"/>
                  </a:lnTo>
                  <a:lnTo>
                    <a:pt x="43" y="127"/>
                  </a:lnTo>
                  <a:lnTo>
                    <a:pt x="36" y="122"/>
                  </a:lnTo>
                  <a:lnTo>
                    <a:pt x="19" y="112"/>
                  </a:lnTo>
                  <a:lnTo>
                    <a:pt x="2" y="96"/>
                  </a:lnTo>
                  <a:lnTo>
                    <a:pt x="0" y="76"/>
                  </a:lnTo>
                  <a:lnTo>
                    <a:pt x="10" y="57"/>
                  </a:lnTo>
                  <a:lnTo>
                    <a:pt x="19" y="40"/>
                  </a:lnTo>
                  <a:lnTo>
                    <a:pt x="29" y="31"/>
                  </a:lnTo>
                  <a:lnTo>
                    <a:pt x="31" y="28"/>
                  </a:lnTo>
                  <a:lnTo>
                    <a:pt x="67" y="0"/>
                  </a:lnTo>
                  <a:close/>
                </a:path>
              </a:pathLst>
            </a:custGeom>
            <a:solidFill>
              <a:srgbClr val="000000"/>
            </a:solidFill>
            <a:ln w="9525">
              <a:solidFill>
                <a:srgbClr val="008795"/>
              </a:solidFill>
              <a:round/>
              <a:headEnd/>
              <a:tailEnd/>
            </a:ln>
          </p:spPr>
          <p:txBody>
            <a:bodyPr/>
            <a:lstStyle/>
            <a:p>
              <a:endParaRPr lang="en-GB"/>
            </a:p>
          </p:txBody>
        </p:sp>
        <p:sp>
          <p:nvSpPr>
            <p:cNvPr id="14371" name="Freeform 16"/>
            <p:cNvSpPr>
              <a:spLocks/>
            </p:cNvSpPr>
            <p:nvPr/>
          </p:nvSpPr>
          <p:spPr bwMode="auto">
            <a:xfrm>
              <a:off x="2049" y="1058"/>
              <a:ext cx="63" cy="106"/>
            </a:xfrm>
            <a:custGeom>
              <a:avLst/>
              <a:gdLst>
                <a:gd name="T0" fmla="*/ 63 w 63"/>
                <a:gd name="T1" fmla="*/ 0 h 106"/>
                <a:gd name="T2" fmla="*/ 53 w 63"/>
                <a:gd name="T3" fmla="*/ 10 h 106"/>
                <a:gd name="T4" fmla="*/ 34 w 63"/>
                <a:gd name="T5" fmla="*/ 29 h 106"/>
                <a:gd name="T6" fmla="*/ 17 w 63"/>
                <a:gd name="T7" fmla="*/ 53 h 106"/>
                <a:gd name="T8" fmla="*/ 12 w 63"/>
                <a:gd name="T9" fmla="*/ 74 h 106"/>
                <a:gd name="T10" fmla="*/ 15 w 63"/>
                <a:gd name="T11" fmla="*/ 89 h 106"/>
                <a:gd name="T12" fmla="*/ 17 w 63"/>
                <a:gd name="T13" fmla="*/ 98 h 106"/>
                <a:gd name="T14" fmla="*/ 17 w 63"/>
                <a:gd name="T15" fmla="*/ 103 h 106"/>
                <a:gd name="T16" fmla="*/ 17 w 63"/>
                <a:gd name="T17" fmla="*/ 106 h 106"/>
                <a:gd name="T18" fmla="*/ 12 w 63"/>
                <a:gd name="T19" fmla="*/ 101 h 106"/>
                <a:gd name="T20" fmla="*/ 5 w 63"/>
                <a:gd name="T21" fmla="*/ 89 h 106"/>
                <a:gd name="T22" fmla="*/ 0 w 63"/>
                <a:gd name="T23" fmla="*/ 74 h 106"/>
                <a:gd name="T24" fmla="*/ 3 w 63"/>
                <a:gd name="T25" fmla="*/ 60 h 106"/>
                <a:gd name="T26" fmla="*/ 17 w 63"/>
                <a:gd name="T27" fmla="*/ 46 h 106"/>
                <a:gd name="T28" fmla="*/ 36 w 63"/>
                <a:gd name="T29" fmla="*/ 24 h 106"/>
                <a:gd name="T30" fmla="*/ 56 w 63"/>
                <a:gd name="T31" fmla="*/ 7 h 106"/>
                <a:gd name="T32" fmla="*/ 63 w 63"/>
                <a:gd name="T33" fmla="*/ 0 h 1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3"/>
                <a:gd name="T52" fmla="*/ 0 h 106"/>
                <a:gd name="T53" fmla="*/ 63 w 63"/>
                <a:gd name="T54" fmla="*/ 106 h 10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3" h="106">
                  <a:moveTo>
                    <a:pt x="63" y="0"/>
                  </a:moveTo>
                  <a:lnTo>
                    <a:pt x="53" y="10"/>
                  </a:lnTo>
                  <a:lnTo>
                    <a:pt x="34" y="29"/>
                  </a:lnTo>
                  <a:lnTo>
                    <a:pt x="17" y="53"/>
                  </a:lnTo>
                  <a:lnTo>
                    <a:pt x="12" y="74"/>
                  </a:lnTo>
                  <a:lnTo>
                    <a:pt x="15" y="89"/>
                  </a:lnTo>
                  <a:lnTo>
                    <a:pt x="17" y="98"/>
                  </a:lnTo>
                  <a:lnTo>
                    <a:pt x="17" y="103"/>
                  </a:lnTo>
                  <a:lnTo>
                    <a:pt x="17" y="106"/>
                  </a:lnTo>
                  <a:lnTo>
                    <a:pt x="12" y="101"/>
                  </a:lnTo>
                  <a:lnTo>
                    <a:pt x="5" y="89"/>
                  </a:lnTo>
                  <a:lnTo>
                    <a:pt x="0" y="74"/>
                  </a:lnTo>
                  <a:lnTo>
                    <a:pt x="3" y="60"/>
                  </a:lnTo>
                  <a:lnTo>
                    <a:pt x="17" y="46"/>
                  </a:lnTo>
                  <a:lnTo>
                    <a:pt x="36" y="24"/>
                  </a:lnTo>
                  <a:lnTo>
                    <a:pt x="56" y="7"/>
                  </a:lnTo>
                  <a:lnTo>
                    <a:pt x="63" y="0"/>
                  </a:lnTo>
                  <a:close/>
                </a:path>
              </a:pathLst>
            </a:custGeom>
            <a:solidFill>
              <a:srgbClr val="000000"/>
            </a:solidFill>
            <a:ln w="9525">
              <a:solidFill>
                <a:srgbClr val="008795"/>
              </a:solidFill>
              <a:round/>
              <a:headEnd/>
              <a:tailEnd/>
            </a:ln>
          </p:spPr>
          <p:txBody>
            <a:bodyPr/>
            <a:lstStyle/>
            <a:p>
              <a:endParaRPr lang="en-GB"/>
            </a:p>
          </p:txBody>
        </p:sp>
        <p:sp>
          <p:nvSpPr>
            <p:cNvPr id="14372" name="Freeform 17"/>
            <p:cNvSpPr>
              <a:spLocks/>
            </p:cNvSpPr>
            <p:nvPr/>
          </p:nvSpPr>
          <p:spPr bwMode="auto">
            <a:xfrm>
              <a:off x="2184" y="1142"/>
              <a:ext cx="245" cy="235"/>
            </a:xfrm>
            <a:custGeom>
              <a:avLst/>
              <a:gdLst>
                <a:gd name="T0" fmla="*/ 0 w 245"/>
                <a:gd name="T1" fmla="*/ 94 h 235"/>
                <a:gd name="T2" fmla="*/ 62 w 245"/>
                <a:gd name="T3" fmla="*/ 151 h 235"/>
                <a:gd name="T4" fmla="*/ 94 w 245"/>
                <a:gd name="T5" fmla="*/ 178 h 235"/>
                <a:gd name="T6" fmla="*/ 132 w 245"/>
                <a:gd name="T7" fmla="*/ 211 h 235"/>
                <a:gd name="T8" fmla="*/ 149 w 245"/>
                <a:gd name="T9" fmla="*/ 219 h 235"/>
                <a:gd name="T10" fmla="*/ 156 w 245"/>
                <a:gd name="T11" fmla="*/ 221 h 235"/>
                <a:gd name="T12" fmla="*/ 190 w 245"/>
                <a:gd name="T13" fmla="*/ 226 h 235"/>
                <a:gd name="T14" fmla="*/ 173 w 245"/>
                <a:gd name="T15" fmla="*/ 209 h 235"/>
                <a:gd name="T16" fmla="*/ 147 w 245"/>
                <a:gd name="T17" fmla="*/ 175 h 235"/>
                <a:gd name="T18" fmla="*/ 135 w 245"/>
                <a:gd name="T19" fmla="*/ 147 h 235"/>
                <a:gd name="T20" fmla="*/ 127 w 245"/>
                <a:gd name="T21" fmla="*/ 139 h 235"/>
                <a:gd name="T22" fmla="*/ 91 w 245"/>
                <a:gd name="T23" fmla="*/ 106 h 235"/>
                <a:gd name="T24" fmla="*/ 96 w 245"/>
                <a:gd name="T25" fmla="*/ 103 h 235"/>
                <a:gd name="T26" fmla="*/ 125 w 245"/>
                <a:gd name="T27" fmla="*/ 115 h 235"/>
                <a:gd name="T28" fmla="*/ 147 w 245"/>
                <a:gd name="T29" fmla="*/ 135 h 235"/>
                <a:gd name="T30" fmla="*/ 178 w 245"/>
                <a:gd name="T31" fmla="*/ 154 h 235"/>
                <a:gd name="T32" fmla="*/ 195 w 245"/>
                <a:gd name="T33" fmla="*/ 159 h 235"/>
                <a:gd name="T34" fmla="*/ 197 w 245"/>
                <a:gd name="T35" fmla="*/ 156 h 235"/>
                <a:gd name="T36" fmla="*/ 238 w 245"/>
                <a:gd name="T37" fmla="*/ 185 h 235"/>
                <a:gd name="T38" fmla="*/ 228 w 245"/>
                <a:gd name="T39" fmla="*/ 159 h 235"/>
                <a:gd name="T40" fmla="*/ 200 w 245"/>
                <a:gd name="T41" fmla="*/ 132 h 235"/>
                <a:gd name="T42" fmla="*/ 171 w 245"/>
                <a:gd name="T43" fmla="*/ 101 h 235"/>
                <a:gd name="T44" fmla="*/ 171 w 245"/>
                <a:gd name="T45" fmla="*/ 89 h 235"/>
                <a:gd name="T46" fmla="*/ 168 w 245"/>
                <a:gd name="T47" fmla="*/ 87 h 235"/>
                <a:gd name="T48" fmla="*/ 87 w 245"/>
                <a:gd name="T49" fmla="*/ 10 h 235"/>
                <a:gd name="T50" fmla="*/ 103 w 245"/>
                <a:gd name="T51" fmla="*/ 29 h 235"/>
                <a:gd name="T52" fmla="*/ 91 w 245"/>
                <a:gd name="T53" fmla="*/ 29 h 235"/>
                <a:gd name="T54" fmla="*/ 77 w 245"/>
                <a:gd name="T55" fmla="*/ 17 h 235"/>
                <a:gd name="T56" fmla="*/ 67 w 245"/>
                <a:gd name="T57" fmla="*/ 5 h 235"/>
                <a:gd name="T58" fmla="*/ 53 w 245"/>
                <a:gd name="T59" fmla="*/ 0 h 235"/>
                <a:gd name="T60" fmla="*/ 46 w 245"/>
                <a:gd name="T61" fmla="*/ 14 h 235"/>
                <a:gd name="T62" fmla="*/ 43 w 245"/>
                <a:gd name="T63" fmla="*/ 19 h 235"/>
                <a:gd name="T64" fmla="*/ 36 w 245"/>
                <a:gd name="T65" fmla="*/ 31 h 235"/>
                <a:gd name="T66" fmla="*/ 31 w 245"/>
                <a:gd name="T67" fmla="*/ 46 h 235"/>
                <a:gd name="T68" fmla="*/ 31 w 245"/>
                <a:gd name="T69" fmla="*/ 53 h 235"/>
                <a:gd name="T70" fmla="*/ 26 w 245"/>
                <a:gd name="T71" fmla="*/ 67 h 235"/>
                <a:gd name="T72" fmla="*/ 12 w 245"/>
                <a:gd name="T73" fmla="*/ 65 h 23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45"/>
                <a:gd name="T112" fmla="*/ 0 h 235"/>
                <a:gd name="T113" fmla="*/ 245 w 245"/>
                <a:gd name="T114" fmla="*/ 235 h 23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45" h="235">
                  <a:moveTo>
                    <a:pt x="5" y="74"/>
                  </a:moveTo>
                  <a:lnTo>
                    <a:pt x="0" y="94"/>
                  </a:lnTo>
                  <a:lnTo>
                    <a:pt x="29" y="132"/>
                  </a:lnTo>
                  <a:lnTo>
                    <a:pt x="62" y="151"/>
                  </a:lnTo>
                  <a:lnTo>
                    <a:pt x="72" y="159"/>
                  </a:lnTo>
                  <a:lnTo>
                    <a:pt x="94" y="178"/>
                  </a:lnTo>
                  <a:lnTo>
                    <a:pt x="118" y="197"/>
                  </a:lnTo>
                  <a:lnTo>
                    <a:pt x="132" y="211"/>
                  </a:lnTo>
                  <a:lnTo>
                    <a:pt x="139" y="216"/>
                  </a:lnTo>
                  <a:lnTo>
                    <a:pt x="149" y="219"/>
                  </a:lnTo>
                  <a:lnTo>
                    <a:pt x="154" y="221"/>
                  </a:lnTo>
                  <a:lnTo>
                    <a:pt x="156" y="221"/>
                  </a:lnTo>
                  <a:lnTo>
                    <a:pt x="183" y="235"/>
                  </a:lnTo>
                  <a:lnTo>
                    <a:pt x="190" y="226"/>
                  </a:lnTo>
                  <a:lnTo>
                    <a:pt x="185" y="221"/>
                  </a:lnTo>
                  <a:lnTo>
                    <a:pt x="173" y="209"/>
                  </a:lnTo>
                  <a:lnTo>
                    <a:pt x="159" y="192"/>
                  </a:lnTo>
                  <a:lnTo>
                    <a:pt x="147" y="175"/>
                  </a:lnTo>
                  <a:lnTo>
                    <a:pt x="139" y="159"/>
                  </a:lnTo>
                  <a:lnTo>
                    <a:pt x="135" y="147"/>
                  </a:lnTo>
                  <a:lnTo>
                    <a:pt x="130" y="142"/>
                  </a:lnTo>
                  <a:lnTo>
                    <a:pt x="127" y="139"/>
                  </a:lnTo>
                  <a:lnTo>
                    <a:pt x="101" y="108"/>
                  </a:lnTo>
                  <a:lnTo>
                    <a:pt x="91" y="106"/>
                  </a:lnTo>
                  <a:lnTo>
                    <a:pt x="91" y="101"/>
                  </a:lnTo>
                  <a:lnTo>
                    <a:pt x="96" y="103"/>
                  </a:lnTo>
                  <a:lnTo>
                    <a:pt x="111" y="108"/>
                  </a:lnTo>
                  <a:lnTo>
                    <a:pt x="125" y="115"/>
                  </a:lnTo>
                  <a:lnTo>
                    <a:pt x="135" y="125"/>
                  </a:lnTo>
                  <a:lnTo>
                    <a:pt x="147" y="135"/>
                  </a:lnTo>
                  <a:lnTo>
                    <a:pt x="161" y="144"/>
                  </a:lnTo>
                  <a:lnTo>
                    <a:pt x="178" y="154"/>
                  </a:lnTo>
                  <a:lnTo>
                    <a:pt x="190" y="159"/>
                  </a:lnTo>
                  <a:lnTo>
                    <a:pt x="195" y="159"/>
                  </a:lnTo>
                  <a:lnTo>
                    <a:pt x="197" y="159"/>
                  </a:lnTo>
                  <a:lnTo>
                    <a:pt x="197" y="156"/>
                  </a:lnTo>
                  <a:lnTo>
                    <a:pt x="238" y="185"/>
                  </a:lnTo>
                  <a:lnTo>
                    <a:pt x="245" y="178"/>
                  </a:lnTo>
                  <a:lnTo>
                    <a:pt x="228" y="159"/>
                  </a:lnTo>
                  <a:lnTo>
                    <a:pt x="219" y="151"/>
                  </a:lnTo>
                  <a:lnTo>
                    <a:pt x="200" y="132"/>
                  </a:lnTo>
                  <a:lnTo>
                    <a:pt x="180" y="113"/>
                  </a:lnTo>
                  <a:lnTo>
                    <a:pt x="171" y="101"/>
                  </a:lnTo>
                  <a:lnTo>
                    <a:pt x="171" y="94"/>
                  </a:lnTo>
                  <a:lnTo>
                    <a:pt x="171" y="89"/>
                  </a:lnTo>
                  <a:lnTo>
                    <a:pt x="168" y="87"/>
                  </a:lnTo>
                  <a:lnTo>
                    <a:pt x="127" y="38"/>
                  </a:lnTo>
                  <a:lnTo>
                    <a:pt x="87" y="10"/>
                  </a:lnTo>
                  <a:lnTo>
                    <a:pt x="106" y="29"/>
                  </a:lnTo>
                  <a:lnTo>
                    <a:pt x="103" y="29"/>
                  </a:lnTo>
                  <a:lnTo>
                    <a:pt x="99" y="29"/>
                  </a:lnTo>
                  <a:lnTo>
                    <a:pt x="91" y="29"/>
                  </a:lnTo>
                  <a:lnTo>
                    <a:pt x="84" y="24"/>
                  </a:lnTo>
                  <a:lnTo>
                    <a:pt x="77" y="17"/>
                  </a:lnTo>
                  <a:lnTo>
                    <a:pt x="72" y="10"/>
                  </a:lnTo>
                  <a:lnTo>
                    <a:pt x="67" y="5"/>
                  </a:lnTo>
                  <a:lnTo>
                    <a:pt x="65" y="2"/>
                  </a:lnTo>
                  <a:lnTo>
                    <a:pt x="53" y="0"/>
                  </a:lnTo>
                  <a:lnTo>
                    <a:pt x="55" y="12"/>
                  </a:lnTo>
                  <a:lnTo>
                    <a:pt x="46" y="14"/>
                  </a:lnTo>
                  <a:lnTo>
                    <a:pt x="43" y="19"/>
                  </a:lnTo>
                  <a:lnTo>
                    <a:pt x="38" y="24"/>
                  </a:lnTo>
                  <a:lnTo>
                    <a:pt x="36" y="31"/>
                  </a:lnTo>
                  <a:lnTo>
                    <a:pt x="31" y="41"/>
                  </a:lnTo>
                  <a:lnTo>
                    <a:pt x="31" y="46"/>
                  </a:lnTo>
                  <a:lnTo>
                    <a:pt x="31" y="50"/>
                  </a:lnTo>
                  <a:lnTo>
                    <a:pt x="31" y="53"/>
                  </a:lnTo>
                  <a:lnTo>
                    <a:pt x="29" y="70"/>
                  </a:lnTo>
                  <a:lnTo>
                    <a:pt x="26" y="67"/>
                  </a:lnTo>
                  <a:lnTo>
                    <a:pt x="19" y="65"/>
                  </a:lnTo>
                  <a:lnTo>
                    <a:pt x="12" y="65"/>
                  </a:lnTo>
                  <a:lnTo>
                    <a:pt x="5" y="74"/>
                  </a:lnTo>
                  <a:close/>
                </a:path>
              </a:pathLst>
            </a:custGeom>
            <a:solidFill>
              <a:srgbClr val="000000"/>
            </a:solidFill>
            <a:ln w="9525">
              <a:solidFill>
                <a:srgbClr val="008795"/>
              </a:solidFill>
              <a:round/>
              <a:headEnd/>
              <a:tailEnd/>
            </a:ln>
          </p:spPr>
          <p:txBody>
            <a:bodyPr/>
            <a:lstStyle/>
            <a:p>
              <a:endParaRPr lang="en-GB"/>
            </a:p>
          </p:txBody>
        </p:sp>
        <p:sp>
          <p:nvSpPr>
            <p:cNvPr id="14373" name="Freeform 18"/>
            <p:cNvSpPr>
              <a:spLocks/>
            </p:cNvSpPr>
            <p:nvPr/>
          </p:nvSpPr>
          <p:spPr bwMode="auto">
            <a:xfrm>
              <a:off x="2285" y="1277"/>
              <a:ext cx="801" cy="569"/>
            </a:xfrm>
            <a:custGeom>
              <a:avLst/>
              <a:gdLst>
                <a:gd name="T0" fmla="*/ 50 w 801"/>
                <a:gd name="T1" fmla="*/ 161 h 569"/>
                <a:gd name="T2" fmla="*/ 125 w 801"/>
                <a:gd name="T3" fmla="*/ 88 h 569"/>
                <a:gd name="T4" fmla="*/ 192 w 801"/>
                <a:gd name="T5" fmla="*/ 36 h 569"/>
                <a:gd name="T6" fmla="*/ 245 w 801"/>
                <a:gd name="T7" fmla="*/ 19 h 569"/>
                <a:gd name="T8" fmla="*/ 315 w 801"/>
                <a:gd name="T9" fmla="*/ 12 h 569"/>
                <a:gd name="T10" fmla="*/ 378 w 801"/>
                <a:gd name="T11" fmla="*/ 7 h 569"/>
                <a:gd name="T12" fmla="*/ 443 w 801"/>
                <a:gd name="T13" fmla="*/ 4 h 569"/>
                <a:gd name="T14" fmla="*/ 483 w 801"/>
                <a:gd name="T15" fmla="*/ 21 h 569"/>
                <a:gd name="T16" fmla="*/ 544 w 801"/>
                <a:gd name="T17" fmla="*/ 108 h 569"/>
                <a:gd name="T18" fmla="*/ 620 w 801"/>
                <a:gd name="T19" fmla="*/ 329 h 569"/>
                <a:gd name="T20" fmla="*/ 613 w 801"/>
                <a:gd name="T21" fmla="*/ 401 h 569"/>
                <a:gd name="T22" fmla="*/ 616 w 801"/>
                <a:gd name="T23" fmla="*/ 432 h 569"/>
                <a:gd name="T24" fmla="*/ 633 w 801"/>
                <a:gd name="T25" fmla="*/ 478 h 569"/>
                <a:gd name="T26" fmla="*/ 683 w 801"/>
                <a:gd name="T27" fmla="*/ 509 h 569"/>
                <a:gd name="T28" fmla="*/ 620 w 801"/>
                <a:gd name="T29" fmla="*/ 398 h 569"/>
                <a:gd name="T30" fmla="*/ 791 w 801"/>
                <a:gd name="T31" fmla="*/ 521 h 569"/>
                <a:gd name="T32" fmla="*/ 772 w 801"/>
                <a:gd name="T33" fmla="*/ 567 h 569"/>
                <a:gd name="T34" fmla="*/ 714 w 801"/>
                <a:gd name="T35" fmla="*/ 562 h 569"/>
                <a:gd name="T36" fmla="*/ 645 w 801"/>
                <a:gd name="T37" fmla="*/ 523 h 569"/>
                <a:gd name="T38" fmla="*/ 584 w 801"/>
                <a:gd name="T39" fmla="*/ 499 h 569"/>
                <a:gd name="T40" fmla="*/ 539 w 801"/>
                <a:gd name="T41" fmla="*/ 516 h 569"/>
                <a:gd name="T42" fmla="*/ 522 w 801"/>
                <a:gd name="T43" fmla="*/ 531 h 569"/>
                <a:gd name="T44" fmla="*/ 481 w 801"/>
                <a:gd name="T45" fmla="*/ 562 h 569"/>
                <a:gd name="T46" fmla="*/ 433 w 801"/>
                <a:gd name="T47" fmla="*/ 567 h 569"/>
                <a:gd name="T48" fmla="*/ 356 w 801"/>
                <a:gd name="T49" fmla="*/ 509 h 569"/>
                <a:gd name="T50" fmla="*/ 368 w 801"/>
                <a:gd name="T51" fmla="*/ 490 h 569"/>
                <a:gd name="T52" fmla="*/ 243 w 801"/>
                <a:gd name="T53" fmla="*/ 507 h 569"/>
                <a:gd name="T54" fmla="*/ 168 w 801"/>
                <a:gd name="T55" fmla="*/ 502 h 569"/>
                <a:gd name="T56" fmla="*/ 82 w 801"/>
                <a:gd name="T57" fmla="*/ 473 h 569"/>
                <a:gd name="T58" fmla="*/ 151 w 801"/>
                <a:gd name="T59" fmla="*/ 490 h 569"/>
                <a:gd name="T60" fmla="*/ 238 w 801"/>
                <a:gd name="T61" fmla="*/ 473 h 569"/>
                <a:gd name="T62" fmla="*/ 354 w 801"/>
                <a:gd name="T63" fmla="*/ 439 h 569"/>
                <a:gd name="T64" fmla="*/ 452 w 801"/>
                <a:gd name="T65" fmla="*/ 466 h 569"/>
                <a:gd name="T66" fmla="*/ 539 w 801"/>
                <a:gd name="T67" fmla="*/ 463 h 569"/>
                <a:gd name="T68" fmla="*/ 517 w 801"/>
                <a:gd name="T69" fmla="*/ 410 h 569"/>
                <a:gd name="T70" fmla="*/ 462 w 801"/>
                <a:gd name="T71" fmla="*/ 396 h 569"/>
                <a:gd name="T72" fmla="*/ 373 w 801"/>
                <a:gd name="T73" fmla="*/ 377 h 569"/>
                <a:gd name="T74" fmla="*/ 334 w 801"/>
                <a:gd name="T75" fmla="*/ 346 h 569"/>
                <a:gd name="T76" fmla="*/ 320 w 801"/>
                <a:gd name="T77" fmla="*/ 262 h 569"/>
                <a:gd name="T78" fmla="*/ 409 w 801"/>
                <a:gd name="T79" fmla="*/ 288 h 569"/>
                <a:gd name="T80" fmla="*/ 428 w 801"/>
                <a:gd name="T81" fmla="*/ 331 h 569"/>
                <a:gd name="T82" fmla="*/ 325 w 801"/>
                <a:gd name="T83" fmla="*/ 194 h 569"/>
                <a:gd name="T84" fmla="*/ 337 w 801"/>
                <a:gd name="T85" fmla="*/ 168 h 569"/>
                <a:gd name="T86" fmla="*/ 392 w 801"/>
                <a:gd name="T87" fmla="*/ 129 h 569"/>
                <a:gd name="T88" fmla="*/ 435 w 801"/>
                <a:gd name="T89" fmla="*/ 129 h 569"/>
                <a:gd name="T90" fmla="*/ 510 w 801"/>
                <a:gd name="T91" fmla="*/ 254 h 569"/>
                <a:gd name="T92" fmla="*/ 529 w 801"/>
                <a:gd name="T93" fmla="*/ 346 h 569"/>
                <a:gd name="T94" fmla="*/ 426 w 801"/>
                <a:gd name="T95" fmla="*/ 72 h 569"/>
                <a:gd name="T96" fmla="*/ 231 w 801"/>
                <a:gd name="T97" fmla="*/ 84 h 569"/>
                <a:gd name="T98" fmla="*/ 144 w 801"/>
                <a:gd name="T99" fmla="*/ 149 h 569"/>
                <a:gd name="T100" fmla="*/ 72 w 801"/>
                <a:gd name="T101" fmla="*/ 218 h 569"/>
                <a:gd name="T102" fmla="*/ 7 w 801"/>
                <a:gd name="T103" fmla="*/ 245 h 569"/>
                <a:gd name="T104" fmla="*/ 19 w 801"/>
                <a:gd name="T105" fmla="*/ 216 h 56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01"/>
                <a:gd name="T160" fmla="*/ 0 h 569"/>
                <a:gd name="T161" fmla="*/ 801 w 801"/>
                <a:gd name="T162" fmla="*/ 569 h 56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01" h="569">
                  <a:moveTo>
                    <a:pt x="0" y="211"/>
                  </a:moveTo>
                  <a:lnTo>
                    <a:pt x="7" y="204"/>
                  </a:lnTo>
                  <a:lnTo>
                    <a:pt x="22" y="187"/>
                  </a:lnTo>
                  <a:lnTo>
                    <a:pt x="38" y="170"/>
                  </a:lnTo>
                  <a:lnTo>
                    <a:pt x="50" y="161"/>
                  </a:lnTo>
                  <a:lnTo>
                    <a:pt x="65" y="149"/>
                  </a:lnTo>
                  <a:lnTo>
                    <a:pt x="87" y="127"/>
                  </a:lnTo>
                  <a:lnTo>
                    <a:pt x="106" y="105"/>
                  </a:lnTo>
                  <a:lnTo>
                    <a:pt x="115" y="96"/>
                  </a:lnTo>
                  <a:lnTo>
                    <a:pt x="125" y="88"/>
                  </a:lnTo>
                  <a:lnTo>
                    <a:pt x="144" y="69"/>
                  </a:lnTo>
                  <a:lnTo>
                    <a:pt x="164" y="52"/>
                  </a:lnTo>
                  <a:lnTo>
                    <a:pt x="178" y="43"/>
                  </a:lnTo>
                  <a:lnTo>
                    <a:pt x="183" y="40"/>
                  </a:lnTo>
                  <a:lnTo>
                    <a:pt x="192" y="36"/>
                  </a:lnTo>
                  <a:lnTo>
                    <a:pt x="202" y="33"/>
                  </a:lnTo>
                  <a:lnTo>
                    <a:pt x="212" y="28"/>
                  </a:lnTo>
                  <a:lnTo>
                    <a:pt x="224" y="24"/>
                  </a:lnTo>
                  <a:lnTo>
                    <a:pt x="236" y="21"/>
                  </a:lnTo>
                  <a:lnTo>
                    <a:pt x="245" y="19"/>
                  </a:lnTo>
                  <a:lnTo>
                    <a:pt x="253" y="19"/>
                  </a:lnTo>
                  <a:lnTo>
                    <a:pt x="269" y="19"/>
                  </a:lnTo>
                  <a:lnTo>
                    <a:pt x="291" y="16"/>
                  </a:lnTo>
                  <a:lnTo>
                    <a:pt x="308" y="14"/>
                  </a:lnTo>
                  <a:lnTo>
                    <a:pt x="315" y="12"/>
                  </a:lnTo>
                  <a:lnTo>
                    <a:pt x="310" y="0"/>
                  </a:lnTo>
                  <a:lnTo>
                    <a:pt x="317" y="0"/>
                  </a:lnTo>
                  <a:lnTo>
                    <a:pt x="337" y="0"/>
                  </a:lnTo>
                  <a:lnTo>
                    <a:pt x="361" y="2"/>
                  </a:lnTo>
                  <a:lnTo>
                    <a:pt x="378" y="7"/>
                  </a:lnTo>
                  <a:lnTo>
                    <a:pt x="392" y="9"/>
                  </a:lnTo>
                  <a:lnTo>
                    <a:pt x="409" y="9"/>
                  </a:lnTo>
                  <a:lnTo>
                    <a:pt x="423" y="7"/>
                  </a:lnTo>
                  <a:lnTo>
                    <a:pt x="433" y="4"/>
                  </a:lnTo>
                  <a:lnTo>
                    <a:pt x="443" y="4"/>
                  </a:lnTo>
                  <a:lnTo>
                    <a:pt x="457" y="7"/>
                  </a:lnTo>
                  <a:lnTo>
                    <a:pt x="467" y="9"/>
                  </a:lnTo>
                  <a:lnTo>
                    <a:pt x="471" y="9"/>
                  </a:lnTo>
                  <a:lnTo>
                    <a:pt x="474" y="12"/>
                  </a:lnTo>
                  <a:lnTo>
                    <a:pt x="483" y="21"/>
                  </a:lnTo>
                  <a:lnTo>
                    <a:pt x="493" y="28"/>
                  </a:lnTo>
                  <a:lnTo>
                    <a:pt x="503" y="36"/>
                  </a:lnTo>
                  <a:lnTo>
                    <a:pt x="512" y="50"/>
                  </a:lnTo>
                  <a:lnTo>
                    <a:pt x="529" y="76"/>
                  </a:lnTo>
                  <a:lnTo>
                    <a:pt x="544" y="108"/>
                  </a:lnTo>
                  <a:lnTo>
                    <a:pt x="558" y="132"/>
                  </a:lnTo>
                  <a:lnTo>
                    <a:pt x="575" y="168"/>
                  </a:lnTo>
                  <a:lnTo>
                    <a:pt x="596" y="228"/>
                  </a:lnTo>
                  <a:lnTo>
                    <a:pt x="613" y="290"/>
                  </a:lnTo>
                  <a:lnTo>
                    <a:pt x="620" y="329"/>
                  </a:lnTo>
                  <a:lnTo>
                    <a:pt x="623" y="353"/>
                  </a:lnTo>
                  <a:lnTo>
                    <a:pt x="625" y="374"/>
                  </a:lnTo>
                  <a:lnTo>
                    <a:pt x="625" y="389"/>
                  </a:lnTo>
                  <a:lnTo>
                    <a:pt x="620" y="398"/>
                  </a:lnTo>
                  <a:lnTo>
                    <a:pt x="613" y="401"/>
                  </a:lnTo>
                  <a:lnTo>
                    <a:pt x="613" y="403"/>
                  </a:lnTo>
                  <a:lnTo>
                    <a:pt x="613" y="413"/>
                  </a:lnTo>
                  <a:lnTo>
                    <a:pt x="616" y="432"/>
                  </a:lnTo>
                  <a:lnTo>
                    <a:pt x="616" y="451"/>
                  </a:lnTo>
                  <a:lnTo>
                    <a:pt x="613" y="461"/>
                  </a:lnTo>
                  <a:lnTo>
                    <a:pt x="613" y="463"/>
                  </a:lnTo>
                  <a:lnTo>
                    <a:pt x="620" y="471"/>
                  </a:lnTo>
                  <a:lnTo>
                    <a:pt x="633" y="478"/>
                  </a:lnTo>
                  <a:lnTo>
                    <a:pt x="645" y="487"/>
                  </a:lnTo>
                  <a:lnTo>
                    <a:pt x="659" y="495"/>
                  </a:lnTo>
                  <a:lnTo>
                    <a:pt x="671" y="502"/>
                  </a:lnTo>
                  <a:lnTo>
                    <a:pt x="681" y="507"/>
                  </a:lnTo>
                  <a:lnTo>
                    <a:pt x="683" y="509"/>
                  </a:lnTo>
                  <a:lnTo>
                    <a:pt x="724" y="531"/>
                  </a:lnTo>
                  <a:lnTo>
                    <a:pt x="755" y="523"/>
                  </a:lnTo>
                  <a:lnTo>
                    <a:pt x="753" y="499"/>
                  </a:lnTo>
                  <a:lnTo>
                    <a:pt x="654" y="423"/>
                  </a:lnTo>
                  <a:lnTo>
                    <a:pt x="620" y="398"/>
                  </a:lnTo>
                  <a:lnTo>
                    <a:pt x="630" y="377"/>
                  </a:lnTo>
                  <a:lnTo>
                    <a:pt x="700" y="430"/>
                  </a:lnTo>
                  <a:lnTo>
                    <a:pt x="772" y="468"/>
                  </a:lnTo>
                  <a:lnTo>
                    <a:pt x="777" y="485"/>
                  </a:lnTo>
                  <a:lnTo>
                    <a:pt x="791" y="521"/>
                  </a:lnTo>
                  <a:lnTo>
                    <a:pt x="801" y="555"/>
                  </a:lnTo>
                  <a:lnTo>
                    <a:pt x="801" y="569"/>
                  </a:lnTo>
                  <a:lnTo>
                    <a:pt x="796" y="567"/>
                  </a:lnTo>
                  <a:lnTo>
                    <a:pt x="784" y="567"/>
                  </a:lnTo>
                  <a:lnTo>
                    <a:pt x="772" y="567"/>
                  </a:lnTo>
                  <a:lnTo>
                    <a:pt x="758" y="564"/>
                  </a:lnTo>
                  <a:lnTo>
                    <a:pt x="746" y="564"/>
                  </a:lnTo>
                  <a:lnTo>
                    <a:pt x="731" y="564"/>
                  </a:lnTo>
                  <a:lnTo>
                    <a:pt x="722" y="564"/>
                  </a:lnTo>
                  <a:lnTo>
                    <a:pt x="714" y="562"/>
                  </a:lnTo>
                  <a:lnTo>
                    <a:pt x="707" y="557"/>
                  </a:lnTo>
                  <a:lnTo>
                    <a:pt x="695" y="550"/>
                  </a:lnTo>
                  <a:lnTo>
                    <a:pt x="678" y="543"/>
                  </a:lnTo>
                  <a:lnTo>
                    <a:pt x="661" y="533"/>
                  </a:lnTo>
                  <a:lnTo>
                    <a:pt x="645" y="523"/>
                  </a:lnTo>
                  <a:lnTo>
                    <a:pt x="633" y="516"/>
                  </a:lnTo>
                  <a:lnTo>
                    <a:pt x="623" y="511"/>
                  </a:lnTo>
                  <a:lnTo>
                    <a:pt x="618" y="509"/>
                  </a:lnTo>
                  <a:lnTo>
                    <a:pt x="587" y="499"/>
                  </a:lnTo>
                  <a:lnTo>
                    <a:pt x="584" y="499"/>
                  </a:lnTo>
                  <a:lnTo>
                    <a:pt x="580" y="502"/>
                  </a:lnTo>
                  <a:lnTo>
                    <a:pt x="572" y="507"/>
                  </a:lnTo>
                  <a:lnTo>
                    <a:pt x="563" y="509"/>
                  </a:lnTo>
                  <a:lnTo>
                    <a:pt x="551" y="514"/>
                  </a:lnTo>
                  <a:lnTo>
                    <a:pt x="539" y="516"/>
                  </a:lnTo>
                  <a:lnTo>
                    <a:pt x="527" y="519"/>
                  </a:lnTo>
                  <a:lnTo>
                    <a:pt x="515" y="519"/>
                  </a:lnTo>
                  <a:lnTo>
                    <a:pt x="505" y="519"/>
                  </a:lnTo>
                  <a:lnTo>
                    <a:pt x="512" y="523"/>
                  </a:lnTo>
                  <a:lnTo>
                    <a:pt x="522" y="531"/>
                  </a:lnTo>
                  <a:lnTo>
                    <a:pt x="522" y="538"/>
                  </a:lnTo>
                  <a:lnTo>
                    <a:pt x="510" y="543"/>
                  </a:lnTo>
                  <a:lnTo>
                    <a:pt x="498" y="550"/>
                  </a:lnTo>
                  <a:lnTo>
                    <a:pt x="488" y="555"/>
                  </a:lnTo>
                  <a:lnTo>
                    <a:pt x="481" y="562"/>
                  </a:lnTo>
                  <a:lnTo>
                    <a:pt x="474" y="567"/>
                  </a:lnTo>
                  <a:lnTo>
                    <a:pt x="459" y="569"/>
                  </a:lnTo>
                  <a:lnTo>
                    <a:pt x="447" y="569"/>
                  </a:lnTo>
                  <a:lnTo>
                    <a:pt x="440" y="569"/>
                  </a:lnTo>
                  <a:lnTo>
                    <a:pt x="433" y="567"/>
                  </a:lnTo>
                  <a:lnTo>
                    <a:pt x="418" y="562"/>
                  </a:lnTo>
                  <a:lnTo>
                    <a:pt x="399" y="557"/>
                  </a:lnTo>
                  <a:lnTo>
                    <a:pt x="385" y="547"/>
                  </a:lnTo>
                  <a:lnTo>
                    <a:pt x="370" y="533"/>
                  </a:lnTo>
                  <a:lnTo>
                    <a:pt x="356" y="509"/>
                  </a:lnTo>
                  <a:lnTo>
                    <a:pt x="346" y="487"/>
                  </a:lnTo>
                  <a:lnTo>
                    <a:pt x="341" y="478"/>
                  </a:lnTo>
                  <a:lnTo>
                    <a:pt x="366" y="499"/>
                  </a:lnTo>
                  <a:lnTo>
                    <a:pt x="428" y="511"/>
                  </a:lnTo>
                  <a:lnTo>
                    <a:pt x="368" y="490"/>
                  </a:lnTo>
                  <a:lnTo>
                    <a:pt x="279" y="502"/>
                  </a:lnTo>
                  <a:lnTo>
                    <a:pt x="277" y="502"/>
                  </a:lnTo>
                  <a:lnTo>
                    <a:pt x="269" y="504"/>
                  </a:lnTo>
                  <a:lnTo>
                    <a:pt x="257" y="504"/>
                  </a:lnTo>
                  <a:lnTo>
                    <a:pt x="243" y="507"/>
                  </a:lnTo>
                  <a:lnTo>
                    <a:pt x="228" y="507"/>
                  </a:lnTo>
                  <a:lnTo>
                    <a:pt x="212" y="509"/>
                  </a:lnTo>
                  <a:lnTo>
                    <a:pt x="197" y="507"/>
                  </a:lnTo>
                  <a:lnTo>
                    <a:pt x="183" y="507"/>
                  </a:lnTo>
                  <a:lnTo>
                    <a:pt x="168" y="502"/>
                  </a:lnTo>
                  <a:lnTo>
                    <a:pt x="151" y="497"/>
                  </a:lnTo>
                  <a:lnTo>
                    <a:pt x="132" y="492"/>
                  </a:lnTo>
                  <a:lnTo>
                    <a:pt x="113" y="485"/>
                  </a:lnTo>
                  <a:lnTo>
                    <a:pt x="96" y="478"/>
                  </a:lnTo>
                  <a:lnTo>
                    <a:pt x="82" y="473"/>
                  </a:lnTo>
                  <a:lnTo>
                    <a:pt x="72" y="471"/>
                  </a:lnTo>
                  <a:lnTo>
                    <a:pt x="67" y="468"/>
                  </a:lnTo>
                  <a:lnTo>
                    <a:pt x="48" y="463"/>
                  </a:lnTo>
                  <a:lnTo>
                    <a:pt x="70" y="456"/>
                  </a:lnTo>
                  <a:lnTo>
                    <a:pt x="151" y="490"/>
                  </a:lnTo>
                  <a:lnTo>
                    <a:pt x="197" y="497"/>
                  </a:lnTo>
                  <a:lnTo>
                    <a:pt x="190" y="492"/>
                  </a:lnTo>
                  <a:lnTo>
                    <a:pt x="197" y="490"/>
                  </a:lnTo>
                  <a:lnTo>
                    <a:pt x="214" y="483"/>
                  </a:lnTo>
                  <a:lnTo>
                    <a:pt x="238" y="473"/>
                  </a:lnTo>
                  <a:lnTo>
                    <a:pt x="265" y="463"/>
                  </a:lnTo>
                  <a:lnTo>
                    <a:pt x="293" y="454"/>
                  </a:lnTo>
                  <a:lnTo>
                    <a:pt x="320" y="444"/>
                  </a:lnTo>
                  <a:lnTo>
                    <a:pt x="341" y="439"/>
                  </a:lnTo>
                  <a:lnTo>
                    <a:pt x="354" y="439"/>
                  </a:lnTo>
                  <a:lnTo>
                    <a:pt x="363" y="442"/>
                  </a:lnTo>
                  <a:lnTo>
                    <a:pt x="380" y="447"/>
                  </a:lnTo>
                  <a:lnTo>
                    <a:pt x="402" y="454"/>
                  </a:lnTo>
                  <a:lnTo>
                    <a:pt x="428" y="459"/>
                  </a:lnTo>
                  <a:lnTo>
                    <a:pt x="452" y="466"/>
                  </a:lnTo>
                  <a:lnTo>
                    <a:pt x="476" y="471"/>
                  </a:lnTo>
                  <a:lnTo>
                    <a:pt x="495" y="473"/>
                  </a:lnTo>
                  <a:lnTo>
                    <a:pt x="507" y="473"/>
                  </a:lnTo>
                  <a:lnTo>
                    <a:pt x="524" y="468"/>
                  </a:lnTo>
                  <a:lnTo>
                    <a:pt x="539" y="463"/>
                  </a:lnTo>
                  <a:lnTo>
                    <a:pt x="551" y="456"/>
                  </a:lnTo>
                  <a:lnTo>
                    <a:pt x="556" y="449"/>
                  </a:lnTo>
                  <a:lnTo>
                    <a:pt x="551" y="437"/>
                  </a:lnTo>
                  <a:lnTo>
                    <a:pt x="534" y="423"/>
                  </a:lnTo>
                  <a:lnTo>
                    <a:pt x="517" y="410"/>
                  </a:lnTo>
                  <a:lnTo>
                    <a:pt x="510" y="406"/>
                  </a:lnTo>
                  <a:lnTo>
                    <a:pt x="505" y="406"/>
                  </a:lnTo>
                  <a:lnTo>
                    <a:pt x="495" y="403"/>
                  </a:lnTo>
                  <a:lnTo>
                    <a:pt x="479" y="398"/>
                  </a:lnTo>
                  <a:lnTo>
                    <a:pt x="462" y="396"/>
                  </a:lnTo>
                  <a:lnTo>
                    <a:pt x="440" y="391"/>
                  </a:lnTo>
                  <a:lnTo>
                    <a:pt x="421" y="386"/>
                  </a:lnTo>
                  <a:lnTo>
                    <a:pt x="404" y="384"/>
                  </a:lnTo>
                  <a:lnTo>
                    <a:pt x="390" y="382"/>
                  </a:lnTo>
                  <a:lnTo>
                    <a:pt x="373" y="377"/>
                  </a:lnTo>
                  <a:lnTo>
                    <a:pt x="363" y="370"/>
                  </a:lnTo>
                  <a:lnTo>
                    <a:pt x="358" y="365"/>
                  </a:lnTo>
                  <a:lnTo>
                    <a:pt x="358" y="362"/>
                  </a:lnTo>
                  <a:lnTo>
                    <a:pt x="322" y="355"/>
                  </a:lnTo>
                  <a:lnTo>
                    <a:pt x="334" y="346"/>
                  </a:lnTo>
                  <a:lnTo>
                    <a:pt x="341" y="336"/>
                  </a:lnTo>
                  <a:lnTo>
                    <a:pt x="375" y="341"/>
                  </a:lnTo>
                  <a:lnTo>
                    <a:pt x="349" y="331"/>
                  </a:lnTo>
                  <a:lnTo>
                    <a:pt x="354" y="329"/>
                  </a:lnTo>
                  <a:lnTo>
                    <a:pt x="320" y="262"/>
                  </a:lnTo>
                  <a:lnTo>
                    <a:pt x="346" y="264"/>
                  </a:lnTo>
                  <a:lnTo>
                    <a:pt x="358" y="262"/>
                  </a:lnTo>
                  <a:lnTo>
                    <a:pt x="390" y="286"/>
                  </a:lnTo>
                  <a:lnTo>
                    <a:pt x="394" y="286"/>
                  </a:lnTo>
                  <a:lnTo>
                    <a:pt x="409" y="288"/>
                  </a:lnTo>
                  <a:lnTo>
                    <a:pt x="423" y="293"/>
                  </a:lnTo>
                  <a:lnTo>
                    <a:pt x="430" y="302"/>
                  </a:lnTo>
                  <a:lnTo>
                    <a:pt x="433" y="312"/>
                  </a:lnTo>
                  <a:lnTo>
                    <a:pt x="430" y="322"/>
                  </a:lnTo>
                  <a:lnTo>
                    <a:pt x="428" y="331"/>
                  </a:lnTo>
                  <a:lnTo>
                    <a:pt x="428" y="334"/>
                  </a:lnTo>
                  <a:lnTo>
                    <a:pt x="491" y="341"/>
                  </a:lnTo>
                  <a:lnTo>
                    <a:pt x="462" y="305"/>
                  </a:lnTo>
                  <a:lnTo>
                    <a:pt x="327" y="204"/>
                  </a:lnTo>
                  <a:lnTo>
                    <a:pt x="325" y="194"/>
                  </a:lnTo>
                  <a:lnTo>
                    <a:pt x="322" y="175"/>
                  </a:lnTo>
                  <a:lnTo>
                    <a:pt x="301" y="314"/>
                  </a:lnTo>
                  <a:lnTo>
                    <a:pt x="305" y="235"/>
                  </a:lnTo>
                  <a:lnTo>
                    <a:pt x="320" y="165"/>
                  </a:lnTo>
                  <a:lnTo>
                    <a:pt x="337" y="168"/>
                  </a:lnTo>
                  <a:lnTo>
                    <a:pt x="346" y="161"/>
                  </a:lnTo>
                  <a:lnTo>
                    <a:pt x="375" y="146"/>
                  </a:lnTo>
                  <a:lnTo>
                    <a:pt x="378" y="144"/>
                  </a:lnTo>
                  <a:lnTo>
                    <a:pt x="385" y="137"/>
                  </a:lnTo>
                  <a:lnTo>
                    <a:pt x="392" y="129"/>
                  </a:lnTo>
                  <a:lnTo>
                    <a:pt x="399" y="127"/>
                  </a:lnTo>
                  <a:lnTo>
                    <a:pt x="409" y="127"/>
                  </a:lnTo>
                  <a:lnTo>
                    <a:pt x="421" y="127"/>
                  </a:lnTo>
                  <a:lnTo>
                    <a:pt x="430" y="129"/>
                  </a:lnTo>
                  <a:lnTo>
                    <a:pt x="435" y="129"/>
                  </a:lnTo>
                  <a:lnTo>
                    <a:pt x="483" y="175"/>
                  </a:lnTo>
                  <a:lnTo>
                    <a:pt x="491" y="185"/>
                  </a:lnTo>
                  <a:lnTo>
                    <a:pt x="505" y="206"/>
                  </a:lnTo>
                  <a:lnTo>
                    <a:pt x="515" y="233"/>
                  </a:lnTo>
                  <a:lnTo>
                    <a:pt x="510" y="254"/>
                  </a:lnTo>
                  <a:lnTo>
                    <a:pt x="500" y="269"/>
                  </a:lnTo>
                  <a:lnTo>
                    <a:pt x="500" y="283"/>
                  </a:lnTo>
                  <a:lnTo>
                    <a:pt x="500" y="293"/>
                  </a:lnTo>
                  <a:lnTo>
                    <a:pt x="503" y="295"/>
                  </a:lnTo>
                  <a:lnTo>
                    <a:pt x="529" y="346"/>
                  </a:lnTo>
                  <a:lnTo>
                    <a:pt x="572" y="360"/>
                  </a:lnTo>
                  <a:lnTo>
                    <a:pt x="539" y="259"/>
                  </a:lnTo>
                  <a:lnTo>
                    <a:pt x="462" y="69"/>
                  </a:lnTo>
                  <a:lnTo>
                    <a:pt x="452" y="69"/>
                  </a:lnTo>
                  <a:lnTo>
                    <a:pt x="426" y="72"/>
                  </a:lnTo>
                  <a:lnTo>
                    <a:pt x="390" y="72"/>
                  </a:lnTo>
                  <a:lnTo>
                    <a:pt x="346" y="74"/>
                  </a:lnTo>
                  <a:lnTo>
                    <a:pt x="301" y="76"/>
                  </a:lnTo>
                  <a:lnTo>
                    <a:pt x="260" y="81"/>
                  </a:lnTo>
                  <a:lnTo>
                    <a:pt x="231" y="84"/>
                  </a:lnTo>
                  <a:lnTo>
                    <a:pt x="214" y="86"/>
                  </a:lnTo>
                  <a:lnTo>
                    <a:pt x="202" y="93"/>
                  </a:lnTo>
                  <a:lnTo>
                    <a:pt x="185" y="108"/>
                  </a:lnTo>
                  <a:lnTo>
                    <a:pt x="166" y="127"/>
                  </a:lnTo>
                  <a:lnTo>
                    <a:pt x="144" y="149"/>
                  </a:lnTo>
                  <a:lnTo>
                    <a:pt x="123" y="170"/>
                  </a:lnTo>
                  <a:lnTo>
                    <a:pt x="103" y="189"/>
                  </a:lnTo>
                  <a:lnTo>
                    <a:pt x="89" y="204"/>
                  </a:lnTo>
                  <a:lnTo>
                    <a:pt x="82" y="211"/>
                  </a:lnTo>
                  <a:lnTo>
                    <a:pt x="72" y="218"/>
                  </a:lnTo>
                  <a:lnTo>
                    <a:pt x="60" y="228"/>
                  </a:lnTo>
                  <a:lnTo>
                    <a:pt x="48" y="235"/>
                  </a:lnTo>
                  <a:lnTo>
                    <a:pt x="43" y="237"/>
                  </a:lnTo>
                  <a:lnTo>
                    <a:pt x="7" y="257"/>
                  </a:lnTo>
                  <a:lnTo>
                    <a:pt x="7" y="245"/>
                  </a:lnTo>
                  <a:lnTo>
                    <a:pt x="7" y="242"/>
                  </a:lnTo>
                  <a:lnTo>
                    <a:pt x="5" y="240"/>
                  </a:lnTo>
                  <a:lnTo>
                    <a:pt x="5" y="233"/>
                  </a:lnTo>
                  <a:lnTo>
                    <a:pt x="7" y="228"/>
                  </a:lnTo>
                  <a:lnTo>
                    <a:pt x="19" y="216"/>
                  </a:lnTo>
                  <a:lnTo>
                    <a:pt x="38" y="199"/>
                  </a:lnTo>
                  <a:lnTo>
                    <a:pt x="55" y="185"/>
                  </a:lnTo>
                  <a:lnTo>
                    <a:pt x="63" y="177"/>
                  </a:lnTo>
                  <a:lnTo>
                    <a:pt x="0" y="211"/>
                  </a:lnTo>
                  <a:close/>
                </a:path>
              </a:pathLst>
            </a:custGeom>
            <a:solidFill>
              <a:srgbClr val="000000"/>
            </a:solidFill>
            <a:ln w="9525">
              <a:solidFill>
                <a:srgbClr val="008795"/>
              </a:solidFill>
              <a:round/>
              <a:headEnd/>
              <a:tailEnd/>
            </a:ln>
          </p:spPr>
          <p:txBody>
            <a:bodyPr/>
            <a:lstStyle/>
            <a:p>
              <a:endParaRPr lang="en-GB"/>
            </a:p>
          </p:txBody>
        </p:sp>
        <p:sp>
          <p:nvSpPr>
            <p:cNvPr id="14374" name="Freeform 19"/>
            <p:cNvSpPr>
              <a:spLocks/>
            </p:cNvSpPr>
            <p:nvPr/>
          </p:nvSpPr>
          <p:spPr bwMode="auto">
            <a:xfrm>
              <a:off x="2602" y="1476"/>
              <a:ext cx="10" cy="38"/>
            </a:xfrm>
            <a:custGeom>
              <a:avLst/>
              <a:gdLst>
                <a:gd name="T0" fmla="*/ 10 w 10"/>
                <a:gd name="T1" fmla="*/ 0 h 38"/>
                <a:gd name="T2" fmla="*/ 0 w 10"/>
                <a:gd name="T3" fmla="*/ 38 h 38"/>
                <a:gd name="T4" fmla="*/ 8 w 10"/>
                <a:gd name="T5" fmla="*/ 36 h 38"/>
                <a:gd name="T6" fmla="*/ 10 w 10"/>
                <a:gd name="T7" fmla="*/ 0 h 38"/>
                <a:gd name="T8" fmla="*/ 0 60000 65536"/>
                <a:gd name="T9" fmla="*/ 0 60000 65536"/>
                <a:gd name="T10" fmla="*/ 0 60000 65536"/>
                <a:gd name="T11" fmla="*/ 0 60000 65536"/>
                <a:gd name="T12" fmla="*/ 0 w 10"/>
                <a:gd name="T13" fmla="*/ 0 h 38"/>
                <a:gd name="T14" fmla="*/ 10 w 10"/>
                <a:gd name="T15" fmla="*/ 38 h 38"/>
              </a:gdLst>
              <a:ahLst/>
              <a:cxnLst>
                <a:cxn ang="T8">
                  <a:pos x="T0" y="T1"/>
                </a:cxn>
                <a:cxn ang="T9">
                  <a:pos x="T2" y="T3"/>
                </a:cxn>
                <a:cxn ang="T10">
                  <a:pos x="T4" y="T5"/>
                </a:cxn>
                <a:cxn ang="T11">
                  <a:pos x="T6" y="T7"/>
                </a:cxn>
              </a:cxnLst>
              <a:rect l="T12" t="T13" r="T14" b="T15"/>
              <a:pathLst>
                <a:path w="10" h="38">
                  <a:moveTo>
                    <a:pt x="10" y="0"/>
                  </a:moveTo>
                  <a:lnTo>
                    <a:pt x="0" y="38"/>
                  </a:lnTo>
                  <a:lnTo>
                    <a:pt x="8" y="36"/>
                  </a:lnTo>
                  <a:lnTo>
                    <a:pt x="10" y="0"/>
                  </a:lnTo>
                  <a:close/>
                </a:path>
              </a:pathLst>
            </a:custGeom>
            <a:solidFill>
              <a:srgbClr val="000000"/>
            </a:solidFill>
            <a:ln w="9525">
              <a:solidFill>
                <a:srgbClr val="008795"/>
              </a:solidFill>
              <a:round/>
              <a:headEnd/>
              <a:tailEnd/>
            </a:ln>
          </p:spPr>
          <p:txBody>
            <a:bodyPr/>
            <a:lstStyle/>
            <a:p>
              <a:endParaRPr lang="en-GB"/>
            </a:p>
          </p:txBody>
        </p:sp>
        <p:sp>
          <p:nvSpPr>
            <p:cNvPr id="14375" name="Freeform 20"/>
            <p:cNvSpPr>
              <a:spLocks/>
            </p:cNvSpPr>
            <p:nvPr/>
          </p:nvSpPr>
          <p:spPr bwMode="auto">
            <a:xfrm>
              <a:off x="2694" y="1560"/>
              <a:ext cx="34" cy="22"/>
            </a:xfrm>
            <a:custGeom>
              <a:avLst/>
              <a:gdLst>
                <a:gd name="T0" fmla="*/ 0 w 34"/>
                <a:gd name="T1" fmla="*/ 0 h 22"/>
                <a:gd name="T2" fmla="*/ 5 w 34"/>
                <a:gd name="T3" fmla="*/ 3 h 22"/>
                <a:gd name="T4" fmla="*/ 19 w 34"/>
                <a:gd name="T5" fmla="*/ 5 h 22"/>
                <a:gd name="T6" fmla="*/ 29 w 34"/>
                <a:gd name="T7" fmla="*/ 12 h 22"/>
                <a:gd name="T8" fmla="*/ 31 w 34"/>
                <a:gd name="T9" fmla="*/ 22 h 22"/>
                <a:gd name="T10" fmla="*/ 34 w 34"/>
                <a:gd name="T11" fmla="*/ 17 h 22"/>
                <a:gd name="T12" fmla="*/ 31 w 34"/>
                <a:gd name="T13" fmla="*/ 7 h 22"/>
                <a:gd name="T14" fmla="*/ 24 w 34"/>
                <a:gd name="T15" fmla="*/ 0 h 22"/>
                <a:gd name="T16" fmla="*/ 0 w 34"/>
                <a:gd name="T17" fmla="*/ 0 h 2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4"/>
                <a:gd name="T28" fmla="*/ 0 h 22"/>
                <a:gd name="T29" fmla="*/ 34 w 34"/>
                <a:gd name="T30" fmla="*/ 22 h 2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4" h="22">
                  <a:moveTo>
                    <a:pt x="0" y="0"/>
                  </a:moveTo>
                  <a:lnTo>
                    <a:pt x="5" y="3"/>
                  </a:lnTo>
                  <a:lnTo>
                    <a:pt x="19" y="5"/>
                  </a:lnTo>
                  <a:lnTo>
                    <a:pt x="29" y="12"/>
                  </a:lnTo>
                  <a:lnTo>
                    <a:pt x="31" y="22"/>
                  </a:lnTo>
                  <a:lnTo>
                    <a:pt x="34" y="17"/>
                  </a:lnTo>
                  <a:lnTo>
                    <a:pt x="31" y="7"/>
                  </a:lnTo>
                  <a:lnTo>
                    <a:pt x="24" y="0"/>
                  </a:lnTo>
                  <a:lnTo>
                    <a:pt x="0" y="0"/>
                  </a:lnTo>
                  <a:close/>
                </a:path>
              </a:pathLst>
            </a:custGeom>
            <a:solidFill>
              <a:srgbClr val="000000"/>
            </a:solidFill>
            <a:ln w="9525">
              <a:solidFill>
                <a:srgbClr val="008795"/>
              </a:solidFill>
              <a:round/>
              <a:headEnd/>
              <a:tailEnd/>
            </a:ln>
          </p:spPr>
          <p:txBody>
            <a:bodyPr/>
            <a:lstStyle/>
            <a:p>
              <a:endParaRPr lang="en-GB"/>
            </a:p>
          </p:txBody>
        </p:sp>
        <p:sp>
          <p:nvSpPr>
            <p:cNvPr id="14376" name="Freeform 21"/>
            <p:cNvSpPr>
              <a:spLocks/>
            </p:cNvSpPr>
            <p:nvPr/>
          </p:nvSpPr>
          <p:spPr bwMode="auto">
            <a:xfrm>
              <a:off x="2877" y="1796"/>
              <a:ext cx="77" cy="65"/>
            </a:xfrm>
            <a:custGeom>
              <a:avLst/>
              <a:gdLst>
                <a:gd name="T0" fmla="*/ 0 w 77"/>
                <a:gd name="T1" fmla="*/ 0 h 65"/>
                <a:gd name="T2" fmla="*/ 41 w 77"/>
                <a:gd name="T3" fmla="*/ 38 h 65"/>
                <a:gd name="T4" fmla="*/ 43 w 77"/>
                <a:gd name="T5" fmla="*/ 40 h 65"/>
                <a:gd name="T6" fmla="*/ 53 w 77"/>
                <a:gd name="T7" fmla="*/ 48 h 65"/>
                <a:gd name="T8" fmla="*/ 62 w 77"/>
                <a:gd name="T9" fmla="*/ 52 h 65"/>
                <a:gd name="T10" fmla="*/ 74 w 77"/>
                <a:gd name="T11" fmla="*/ 57 h 65"/>
                <a:gd name="T12" fmla="*/ 77 w 77"/>
                <a:gd name="T13" fmla="*/ 60 h 65"/>
                <a:gd name="T14" fmla="*/ 72 w 77"/>
                <a:gd name="T15" fmla="*/ 62 h 65"/>
                <a:gd name="T16" fmla="*/ 62 w 77"/>
                <a:gd name="T17" fmla="*/ 65 h 65"/>
                <a:gd name="T18" fmla="*/ 57 w 77"/>
                <a:gd name="T19" fmla="*/ 65 h 65"/>
                <a:gd name="T20" fmla="*/ 53 w 77"/>
                <a:gd name="T21" fmla="*/ 62 h 65"/>
                <a:gd name="T22" fmla="*/ 41 w 77"/>
                <a:gd name="T23" fmla="*/ 55 h 65"/>
                <a:gd name="T24" fmla="*/ 28 w 77"/>
                <a:gd name="T25" fmla="*/ 45 h 65"/>
                <a:gd name="T26" fmla="*/ 19 w 77"/>
                <a:gd name="T27" fmla="*/ 36 h 65"/>
                <a:gd name="T28" fmla="*/ 14 w 77"/>
                <a:gd name="T29" fmla="*/ 24 h 65"/>
                <a:gd name="T30" fmla="*/ 7 w 77"/>
                <a:gd name="T31" fmla="*/ 12 h 65"/>
                <a:gd name="T32" fmla="*/ 2 w 77"/>
                <a:gd name="T33" fmla="*/ 2 h 65"/>
                <a:gd name="T34" fmla="*/ 0 w 77"/>
                <a:gd name="T35" fmla="*/ 0 h 6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7"/>
                <a:gd name="T55" fmla="*/ 0 h 65"/>
                <a:gd name="T56" fmla="*/ 77 w 77"/>
                <a:gd name="T57" fmla="*/ 65 h 6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7" h="65">
                  <a:moveTo>
                    <a:pt x="0" y="0"/>
                  </a:moveTo>
                  <a:lnTo>
                    <a:pt x="41" y="38"/>
                  </a:lnTo>
                  <a:lnTo>
                    <a:pt x="43" y="40"/>
                  </a:lnTo>
                  <a:lnTo>
                    <a:pt x="53" y="48"/>
                  </a:lnTo>
                  <a:lnTo>
                    <a:pt x="62" y="52"/>
                  </a:lnTo>
                  <a:lnTo>
                    <a:pt x="74" y="57"/>
                  </a:lnTo>
                  <a:lnTo>
                    <a:pt x="77" y="60"/>
                  </a:lnTo>
                  <a:lnTo>
                    <a:pt x="72" y="62"/>
                  </a:lnTo>
                  <a:lnTo>
                    <a:pt x="62" y="65"/>
                  </a:lnTo>
                  <a:lnTo>
                    <a:pt x="57" y="65"/>
                  </a:lnTo>
                  <a:lnTo>
                    <a:pt x="53" y="62"/>
                  </a:lnTo>
                  <a:lnTo>
                    <a:pt x="41" y="55"/>
                  </a:lnTo>
                  <a:lnTo>
                    <a:pt x="28" y="45"/>
                  </a:lnTo>
                  <a:lnTo>
                    <a:pt x="19" y="36"/>
                  </a:lnTo>
                  <a:lnTo>
                    <a:pt x="14" y="24"/>
                  </a:lnTo>
                  <a:lnTo>
                    <a:pt x="7" y="12"/>
                  </a:lnTo>
                  <a:lnTo>
                    <a:pt x="2" y="2"/>
                  </a:lnTo>
                  <a:lnTo>
                    <a:pt x="0" y="0"/>
                  </a:lnTo>
                  <a:close/>
                </a:path>
              </a:pathLst>
            </a:custGeom>
            <a:solidFill>
              <a:srgbClr val="000000"/>
            </a:solidFill>
            <a:ln w="9525">
              <a:solidFill>
                <a:srgbClr val="008795"/>
              </a:solidFill>
              <a:round/>
              <a:headEnd/>
              <a:tailEnd/>
            </a:ln>
          </p:spPr>
          <p:txBody>
            <a:bodyPr/>
            <a:lstStyle/>
            <a:p>
              <a:endParaRPr lang="en-GB"/>
            </a:p>
          </p:txBody>
        </p:sp>
        <p:sp>
          <p:nvSpPr>
            <p:cNvPr id="14377" name="Freeform 22"/>
            <p:cNvSpPr>
              <a:spLocks/>
            </p:cNvSpPr>
            <p:nvPr/>
          </p:nvSpPr>
          <p:spPr bwMode="auto">
            <a:xfrm>
              <a:off x="2400" y="1363"/>
              <a:ext cx="181" cy="101"/>
            </a:xfrm>
            <a:custGeom>
              <a:avLst/>
              <a:gdLst>
                <a:gd name="T0" fmla="*/ 0 w 181"/>
                <a:gd name="T1" fmla="*/ 101 h 101"/>
                <a:gd name="T2" fmla="*/ 58 w 181"/>
                <a:gd name="T3" fmla="*/ 31 h 101"/>
                <a:gd name="T4" fmla="*/ 99 w 181"/>
                <a:gd name="T5" fmla="*/ 5 h 101"/>
                <a:gd name="T6" fmla="*/ 181 w 181"/>
                <a:gd name="T7" fmla="*/ 0 h 101"/>
                <a:gd name="T8" fmla="*/ 178 w 181"/>
                <a:gd name="T9" fmla="*/ 0 h 101"/>
                <a:gd name="T10" fmla="*/ 171 w 181"/>
                <a:gd name="T11" fmla="*/ 0 h 101"/>
                <a:gd name="T12" fmla="*/ 159 w 181"/>
                <a:gd name="T13" fmla="*/ 2 h 101"/>
                <a:gd name="T14" fmla="*/ 147 w 181"/>
                <a:gd name="T15" fmla="*/ 2 h 101"/>
                <a:gd name="T16" fmla="*/ 135 w 181"/>
                <a:gd name="T17" fmla="*/ 2 h 101"/>
                <a:gd name="T18" fmla="*/ 123 w 181"/>
                <a:gd name="T19" fmla="*/ 5 h 101"/>
                <a:gd name="T20" fmla="*/ 111 w 181"/>
                <a:gd name="T21" fmla="*/ 5 h 101"/>
                <a:gd name="T22" fmla="*/ 106 w 181"/>
                <a:gd name="T23" fmla="*/ 5 h 101"/>
                <a:gd name="T24" fmla="*/ 97 w 181"/>
                <a:gd name="T25" fmla="*/ 10 h 101"/>
                <a:gd name="T26" fmla="*/ 85 w 181"/>
                <a:gd name="T27" fmla="*/ 22 h 101"/>
                <a:gd name="T28" fmla="*/ 73 w 181"/>
                <a:gd name="T29" fmla="*/ 34 h 101"/>
                <a:gd name="T30" fmla="*/ 63 w 181"/>
                <a:gd name="T31" fmla="*/ 41 h 101"/>
                <a:gd name="T32" fmla="*/ 49 w 181"/>
                <a:gd name="T33" fmla="*/ 53 h 101"/>
                <a:gd name="T34" fmla="*/ 29 w 181"/>
                <a:gd name="T35" fmla="*/ 75 h 101"/>
                <a:gd name="T36" fmla="*/ 10 w 181"/>
                <a:gd name="T37" fmla="*/ 94 h 101"/>
                <a:gd name="T38" fmla="*/ 0 w 181"/>
                <a:gd name="T39" fmla="*/ 101 h 10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81"/>
                <a:gd name="T61" fmla="*/ 0 h 101"/>
                <a:gd name="T62" fmla="*/ 181 w 181"/>
                <a:gd name="T63" fmla="*/ 101 h 10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81" h="101">
                  <a:moveTo>
                    <a:pt x="0" y="101"/>
                  </a:moveTo>
                  <a:lnTo>
                    <a:pt x="58" y="31"/>
                  </a:lnTo>
                  <a:lnTo>
                    <a:pt x="99" y="5"/>
                  </a:lnTo>
                  <a:lnTo>
                    <a:pt x="181" y="0"/>
                  </a:lnTo>
                  <a:lnTo>
                    <a:pt x="178" y="0"/>
                  </a:lnTo>
                  <a:lnTo>
                    <a:pt x="171" y="0"/>
                  </a:lnTo>
                  <a:lnTo>
                    <a:pt x="159" y="2"/>
                  </a:lnTo>
                  <a:lnTo>
                    <a:pt x="147" y="2"/>
                  </a:lnTo>
                  <a:lnTo>
                    <a:pt x="135" y="2"/>
                  </a:lnTo>
                  <a:lnTo>
                    <a:pt x="123" y="5"/>
                  </a:lnTo>
                  <a:lnTo>
                    <a:pt x="111" y="5"/>
                  </a:lnTo>
                  <a:lnTo>
                    <a:pt x="106" y="5"/>
                  </a:lnTo>
                  <a:lnTo>
                    <a:pt x="97" y="10"/>
                  </a:lnTo>
                  <a:lnTo>
                    <a:pt x="85" y="22"/>
                  </a:lnTo>
                  <a:lnTo>
                    <a:pt x="73" y="34"/>
                  </a:lnTo>
                  <a:lnTo>
                    <a:pt x="63" y="41"/>
                  </a:lnTo>
                  <a:lnTo>
                    <a:pt x="49" y="53"/>
                  </a:lnTo>
                  <a:lnTo>
                    <a:pt x="29" y="75"/>
                  </a:lnTo>
                  <a:lnTo>
                    <a:pt x="10" y="94"/>
                  </a:lnTo>
                  <a:lnTo>
                    <a:pt x="0" y="101"/>
                  </a:lnTo>
                  <a:close/>
                </a:path>
              </a:pathLst>
            </a:custGeom>
            <a:solidFill>
              <a:srgbClr val="000000"/>
            </a:solidFill>
            <a:ln w="9525">
              <a:solidFill>
                <a:srgbClr val="008795"/>
              </a:solidFill>
              <a:round/>
              <a:headEnd/>
              <a:tailEnd/>
            </a:ln>
          </p:spPr>
          <p:txBody>
            <a:bodyPr/>
            <a:lstStyle/>
            <a:p>
              <a:endParaRPr lang="en-GB"/>
            </a:p>
          </p:txBody>
        </p:sp>
      </p:grpSp>
      <p:grpSp>
        <p:nvGrpSpPr>
          <p:cNvPr id="14342" name="Group 42"/>
          <p:cNvGrpSpPr>
            <a:grpSpLocks/>
          </p:cNvGrpSpPr>
          <p:nvPr/>
        </p:nvGrpSpPr>
        <p:grpSpPr bwMode="auto">
          <a:xfrm>
            <a:off x="5208775" y="4778823"/>
            <a:ext cx="1752600" cy="1792287"/>
            <a:chOff x="3194" y="988"/>
            <a:chExt cx="1104" cy="1129"/>
          </a:xfrm>
        </p:grpSpPr>
        <p:sp>
          <p:nvSpPr>
            <p:cNvPr id="14343" name="Freeform 23"/>
            <p:cNvSpPr>
              <a:spLocks/>
            </p:cNvSpPr>
            <p:nvPr/>
          </p:nvSpPr>
          <p:spPr bwMode="auto">
            <a:xfrm flipH="1">
              <a:off x="3216" y="1031"/>
              <a:ext cx="1065" cy="1086"/>
            </a:xfrm>
            <a:custGeom>
              <a:avLst/>
              <a:gdLst>
                <a:gd name="T0" fmla="*/ 1190 w 1036"/>
                <a:gd name="T1" fmla="*/ 1271 h 1044"/>
                <a:gd name="T2" fmla="*/ 1190 w 1036"/>
                <a:gd name="T3" fmla="*/ 2 h 1044"/>
                <a:gd name="T4" fmla="*/ 8 w 1036"/>
                <a:gd name="T5" fmla="*/ 0 h 1044"/>
                <a:gd name="T6" fmla="*/ 0 w 1036"/>
                <a:gd name="T7" fmla="*/ 1251 h 1044"/>
                <a:gd name="T8" fmla="*/ 1190 w 1036"/>
                <a:gd name="T9" fmla="*/ 1271 h 1044"/>
                <a:gd name="T10" fmla="*/ 0 60000 65536"/>
                <a:gd name="T11" fmla="*/ 0 60000 65536"/>
                <a:gd name="T12" fmla="*/ 0 60000 65536"/>
                <a:gd name="T13" fmla="*/ 0 60000 65536"/>
                <a:gd name="T14" fmla="*/ 0 60000 65536"/>
                <a:gd name="T15" fmla="*/ 0 w 1036"/>
                <a:gd name="T16" fmla="*/ 0 h 1044"/>
                <a:gd name="T17" fmla="*/ 1036 w 1036"/>
                <a:gd name="T18" fmla="*/ 1044 h 1044"/>
              </a:gdLst>
              <a:ahLst/>
              <a:cxnLst>
                <a:cxn ang="T10">
                  <a:pos x="T0" y="T1"/>
                </a:cxn>
                <a:cxn ang="T11">
                  <a:pos x="T2" y="T3"/>
                </a:cxn>
                <a:cxn ang="T12">
                  <a:pos x="T4" y="T5"/>
                </a:cxn>
                <a:cxn ang="T13">
                  <a:pos x="T6" y="T7"/>
                </a:cxn>
                <a:cxn ang="T14">
                  <a:pos x="T8" y="T9"/>
                </a:cxn>
              </a:cxnLst>
              <a:rect l="T15" t="T16" r="T17" b="T18"/>
              <a:pathLst>
                <a:path w="1036" h="1044">
                  <a:moveTo>
                    <a:pt x="1036" y="1044"/>
                  </a:moveTo>
                  <a:lnTo>
                    <a:pt x="1036" y="2"/>
                  </a:lnTo>
                  <a:lnTo>
                    <a:pt x="8" y="0"/>
                  </a:lnTo>
                  <a:lnTo>
                    <a:pt x="0" y="1027"/>
                  </a:lnTo>
                  <a:lnTo>
                    <a:pt x="1036" y="1044"/>
                  </a:lnTo>
                  <a:close/>
                </a:path>
              </a:pathLst>
            </a:custGeom>
            <a:solidFill>
              <a:srgbClr val="000000"/>
            </a:solidFill>
            <a:ln w="9525">
              <a:solidFill>
                <a:srgbClr val="B3081B"/>
              </a:solidFill>
              <a:round/>
              <a:headEnd/>
              <a:tailEnd/>
            </a:ln>
          </p:spPr>
          <p:txBody>
            <a:bodyPr/>
            <a:lstStyle/>
            <a:p>
              <a:endParaRPr lang="en-GB"/>
            </a:p>
          </p:txBody>
        </p:sp>
        <p:sp>
          <p:nvSpPr>
            <p:cNvPr id="14344" name="Freeform 24"/>
            <p:cNvSpPr>
              <a:spLocks/>
            </p:cNvSpPr>
            <p:nvPr/>
          </p:nvSpPr>
          <p:spPr bwMode="auto">
            <a:xfrm flipH="1">
              <a:off x="4241" y="990"/>
              <a:ext cx="57" cy="1098"/>
            </a:xfrm>
            <a:custGeom>
              <a:avLst/>
              <a:gdLst>
                <a:gd name="T0" fmla="*/ 60 w 55"/>
                <a:gd name="T1" fmla="*/ 2 h 1055"/>
                <a:gd name="T2" fmla="*/ 54 w 55"/>
                <a:gd name="T3" fmla="*/ 0 h 1055"/>
                <a:gd name="T4" fmla="*/ 41 w 55"/>
                <a:gd name="T5" fmla="*/ 0 h 1055"/>
                <a:gd name="T6" fmla="*/ 34 w 55"/>
                <a:gd name="T7" fmla="*/ 0 h 1055"/>
                <a:gd name="T8" fmla="*/ 24 w 55"/>
                <a:gd name="T9" fmla="*/ 0 h 1055"/>
                <a:gd name="T10" fmla="*/ 24 w 55"/>
                <a:gd name="T11" fmla="*/ 50 h 1055"/>
                <a:gd name="T12" fmla="*/ 24 w 55"/>
                <a:gd name="T13" fmla="*/ 111 h 1055"/>
                <a:gd name="T14" fmla="*/ 24 w 55"/>
                <a:gd name="T15" fmla="*/ 168 h 1055"/>
                <a:gd name="T16" fmla="*/ 24 w 55"/>
                <a:gd name="T17" fmla="*/ 198 h 1055"/>
                <a:gd name="T18" fmla="*/ 24 w 55"/>
                <a:gd name="T19" fmla="*/ 348 h 1055"/>
                <a:gd name="T20" fmla="*/ 26 w 55"/>
                <a:gd name="T21" fmla="*/ 499 h 1055"/>
                <a:gd name="T22" fmla="*/ 26 w 55"/>
                <a:gd name="T23" fmla="*/ 646 h 1055"/>
                <a:gd name="T24" fmla="*/ 26 w 55"/>
                <a:gd name="T25" fmla="*/ 799 h 1055"/>
                <a:gd name="T26" fmla="*/ 26 w 55"/>
                <a:gd name="T27" fmla="*/ 822 h 1055"/>
                <a:gd name="T28" fmla="*/ 28 w 55"/>
                <a:gd name="T29" fmla="*/ 843 h 1055"/>
                <a:gd name="T30" fmla="*/ 28 w 55"/>
                <a:gd name="T31" fmla="*/ 865 h 1055"/>
                <a:gd name="T32" fmla="*/ 28 w 55"/>
                <a:gd name="T33" fmla="*/ 883 h 1055"/>
                <a:gd name="T34" fmla="*/ 24 w 55"/>
                <a:gd name="T35" fmla="*/ 931 h 1055"/>
                <a:gd name="T36" fmla="*/ 11 w 55"/>
                <a:gd name="T37" fmla="*/ 1016 h 1055"/>
                <a:gd name="T38" fmla="*/ 4 w 55"/>
                <a:gd name="T39" fmla="*/ 1132 h 1055"/>
                <a:gd name="T40" fmla="*/ 0 w 55"/>
                <a:gd name="T41" fmla="*/ 1276 h 1055"/>
                <a:gd name="T42" fmla="*/ 13 w 55"/>
                <a:gd name="T43" fmla="*/ 1268 h 1055"/>
                <a:gd name="T44" fmla="*/ 34 w 55"/>
                <a:gd name="T45" fmla="*/ 1255 h 1055"/>
                <a:gd name="T46" fmla="*/ 52 w 55"/>
                <a:gd name="T47" fmla="*/ 1255 h 1055"/>
                <a:gd name="T48" fmla="*/ 60 w 55"/>
                <a:gd name="T49" fmla="*/ 1289 h 1055"/>
                <a:gd name="T50" fmla="*/ 60 w 55"/>
                <a:gd name="T51" fmla="*/ 1172 h 1055"/>
                <a:gd name="T52" fmla="*/ 58 w 55"/>
                <a:gd name="T53" fmla="*/ 1046 h 1055"/>
                <a:gd name="T54" fmla="*/ 56 w 55"/>
                <a:gd name="T55" fmla="*/ 920 h 1055"/>
                <a:gd name="T56" fmla="*/ 58 w 55"/>
                <a:gd name="T57" fmla="*/ 808 h 1055"/>
                <a:gd name="T58" fmla="*/ 60 w 55"/>
                <a:gd name="T59" fmla="*/ 634 h 1055"/>
                <a:gd name="T60" fmla="*/ 63 w 55"/>
                <a:gd name="T61" fmla="*/ 426 h 1055"/>
                <a:gd name="T62" fmla="*/ 65 w 55"/>
                <a:gd name="T63" fmla="*/ 254 h 1055"/>
                <a:gd name="T64" fmla="*/ 65 w 55"/>
                <a:gd name="T65" fmla="*/ 182 h 1055"/>
                <a:gd name="T66" fmla="*/ 65 w 55"/>
                <a:gd name="T67" fmla="*/ 137 h 1055"/>
                <a:gd name="T68" fmla="*/ 63 w 55"/>
                <a:gd name="T69" fmla="*/ 78 h 1055"/>
                <a:gd name="T70" fmla="*/ 62 w 55"/>
                <a:gd name="T71" fmla="*/ 26 h 1055"/>
                <a:gd name="T72" fmla="*/ 60 w 55"/>
                <a:gd name="T73" fmla="*/ 2 h 105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5"/>
                <a:gd name="T112" fmla="*/ 0 h 1055"/>
                <a:gd name="T113" fmla="*/ 55 w 55"/>
                <a:gd name="T114" fmla="*/ 1055 h 105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5" h="1055">
                  <a:moveTo>
                    <a:pt x="50" y="2"/>
                  </a:moveTo>
                  <a:lnTo>
                    <a:pt x="44" y="0"/>
                  </a:lnTo>
                  <a:lnTo>
                    <a:pt x="36" y="0"/>
                  </a:lnTo>
                  <a:lnTo>
                    <a:pt x="29" y="0"/>
                  </a:lnTo>
                  <a:lnTo>
                    <a:pt x="19" y="0"/>
                  </a:lnTo>
                  <a:lnTo>
                    <a:pt x="19" y="40"/>
                  </a:lnTo>
                  <a:lnTo>
                    <a:pt x="19" y="91"/>
                  </a:lnTo>
                  <a:lnTo>
                    <a:pt x="19" y="137"/>
                  </a:lnTo>
                  <a:lnTo>
                    <a:pt x="19" y="162"/>
                  </a:lnTo>
                  <a:lnTo>
                    <a:pt x="19" y="284"/>
                  </a:lnTo>
                  <a:lnTo>
                    <a:pt x="21" y="408"/>
                  </a:lnTo>
                  <a:lnTo>
                    <a:pt x="21" y="530"/>
                  </a:lnTo>
                  <a:lnTo>
                    <a:pt x="21" y="654"/>
                  </a:lnTo>
                  <a:lnTo>
                    <a:pt x="21" y="673"/>
                  </a:lnTo>
                  <a:lnTo>
                    <a:pt x="23" y="691"/>
                  </a:lnTo>
                  <a:lnTo>
                    <a:pt x="23" y="708"/>
                  </a:lnTo>
                  <a:lnTo>
                    <a:pt x="23" y="723"/>
                  </a:lnTo>
                  <a:lnTo>
                    <a:pt x="19" y="763"/>
                  </a:lnTo>
                  <a:lnTo>
                    <a:pt x="11" y="832"/>
                  </a:lnTo>
                  <a:lnTo>
                    <a:pt x="4" y="927"/>
                  </a:lnTo>
                  <a:lnTo>
                    <a:pt x="0" y="1045"/>
                  </a:lnTo>
                  <a:lnTo>
                    <a:pt x="13" y="1038"/>
                  </a:lnTo>
                  <a:lnTo>
                    <a:pt x="29" y="1028"/>
                  </a:lnTo>
                  <a:lnTo>
                    <a:pt x="42" y="1028"/>
                  </a:lnTo>
                  <a:lnTo>
                    <a:pt x="50" y="1055"/>
                  </a:lnTo>
                  <a:lnTo>
                    <a:pt x="50" y="960"/>
                  </a:lnTo>
                  <a:lnTo>
                    <a:pt x="48" y="857"/>
                  </a:lnTo>
                  <a:lnTo>
                    <a:pt x="46" y="753"/>
                  </a:lnTo>
                  <a:lnTo>
                    <a:pt x="48" y="662"/>
                  </a:lnTo>
                  <a:lnTo>
                    <a:pt x="50" y="519"/>
                  </a:lnTo>
                  <a:lnTo>
                    <a:pt x="53" y="349"/>
                  </a:lnTo>
                  <a:lnTo>
                    <a:pt x="55" y="208"/>
                  </a:lnTo>
                  <a:lnTo>
                    <a:pt x="55" y="149"/>
                  </a:lnTo>
                  <a:lnTo>
                    <a:pt x="55" y="112"/>
                  </a:lnTo>
                  <a:lnTo>
                    <a:pt x="53" y="63"/>
                  </a:lnTo>
                  <a:lnTo>
                    <a:pt x="52" y="21"/>
                  </a:lnTo>
                  <a:lnTo>
                    <a:pt x="50" y="2"/>
                  </a:lnTo>
                  <a:close/>
                </a:path>
              </a:pathLst>
            </a:custGeom>
            <a:solidFill>
              <a:srgbClr val="000000"/>
            </a:solidFill>
            <a:ln w="9525">
              <a:solidFill>
                <a:srgbClr val="FF3300"/>
              </a:solidFill>
              <a:round/>
              <a:headEnd/>
              <a:tailEnd/>
            </a:ln>
          </p:spPr>
          <p:txBody>
            <a:bodyPr/>
            <a:lstStyle/>
            <a:p>
              <a:endParaRPr lang="en-GB"/>
            </a:p>
          </p:txBody>
        </p:sp>
        <p:sp>
          <p:nvSpPr>
            <p:cNvPr id="14345" name="Freeform 25"/>
            <p:cNvSpPr>
              <a:spLocks/>
            </p:cNvSpPr>
            <p:nvPr/>
          </p:nvSpPr>
          <p:spPr bwMode="auto">
            <a:xfrm flipH="1">
              <a:off x="3194" y="990"/>
              <a:ext cx="53" cy="1082"/>
            </a:xfrm>
            <a:custGeom>
              <a:avLst/>
              <a:gdLst>
                <a:gd name="T0" fmla="*/ 36 w 52"/>
                <a:gd name="T1" fmla="*/ 2 h 1040"/>
                <a:gd name="T2" fmla="*/ 25 w 52"/>
                <a:gd name="T3" fmla="*/ 0 h 1040"/>
                <a:gd name="T4" fmla="*/ 20 w 52"/>
                <a:gd name="T5" fmla="*/ 0 h 1040"/>
                <a:gd name="T6" fmla="*/ 10 w 52"/>
                <a:gd name="T7" fmla="*/ 0 h 1040"/>
                <a:gd name="T8" fmla="*/ 2 w 52"/>
                <a:gd name="T9" fmla="*/ 0 h 1040"/>
                <a:gd name="T10" fmla="*/ 0 w 52"/>
                <a:gd name="T11" fmla="*/ 50 h 1040"/>
                <a:gd name="T12" fmla="*/ 0 w 52"/>
                <a:gd name="T13" fmla="*/ 111 h 1040"/>
                <a:gd name="T14" fmla="*/ 0 w 52"/>
                <a:gd name="T15" fmla="*/ 168 h 1040"/>
                <a:gd name="T16" fmla="*/ 0 w 52"/>
                <a:gd name="T17" fmla="*/ 198 h 1040"/>
                <a:gd name="T18" fmla="*/ 4 w 52"/>
                <a:gd name="T19" fmla="*/ 350 h 1040"/>
                <a:gd name="T20" fmla="*/ 12 w 52"/>
                <a:gd name="T21" fmla="*/ 500 h 1040"/>
                <a:gd name="T22" fmla="*/ 18 w 52"/>
                <a:gd name="T23" fmla="*/ 650 h 1040"/>
                <a:gd name="T24" fmla="*/ 21 w 52"/>
                <a:gd name="T25" fmla="*/ 803 h 1040"/>
                <a:gd name="T26" fmla="*/ 20 w 52"/>
                <a:gd name="T27" fmla="*/ 825 h 1040"/>
                <a:gd name="T28" fmla="*/ 18 w 52"/>
                <a:gd name="T29" fmla="*/ 848 h 1040"/>
                <a:gd name="T30" fmla="*/ 16 w 52"/>
                <a:gd name="T31" fmla="*/ 874 h 1040"/>
                <a:gd name="T32" fmla="*/ 14 w 52"/>
                <a:gd name="T33" fmla="*/ 895 h 1040"/>
                <a:gd name="T34" fmla="*/ 14 w 52"/>
                <a:gd name="T35" fmla="*/ 939 h 1040"/>
                <a:gd name="T36" fmla="*/ 16 w 52"/>
                <a:gd name="T37" fmla="*/ 1016 h 1040"/>
                <a:gd name="T38" fmla="*/ 18 w 52"/>
                <a:gd name="T39" fmla="*/ 1125 h 1040"/>
                <a:gd name="T40" fmla="*/ 18 w 52"/>
                <a:gd name="T41" fmla="*/ 1267 h 1040"/>
                <a:gd name="T42" fmla="*/ 34 w 52"/>
                <a:gd name="T43" fmla="*/ 1265 h 1040"/>
                <a:gd name="T44" fmla="*/ 46 w 52"/>
                <a:gd name="T45" fmla="*/ 1263 h 1040"/>
                <a:gd name="T46" fmla="*/ 53 w 52"/>
                <a:gd name="T47" fmla="*/ 1263 h 1040"/>
                <a:gd name="T48" fmla="*/ 57 w 52"/>
                <a:gd name="T49" fmla="*/ 1267 h 1040"/>
                <a:gd name="T50" fmla="*/ 55 w 52"/>
                <a:gd name="T51" fmla="*/ 1214 h 1040"/>
                <a:gd name="T52" fmla="*/ 51 w 52"/>
                <a:gd name="T53" fmla="*/ 1086 h 1040"/>
                <a:gd name="T54" fmla="*/ 49 w 52"/>
                <a:gd name="T55" fmla="*/ 935 h 1040"/>
                <a:gd name="T56" fmla="*/ 49 w 52"/>
                <a:gd name="T57" fmla="*/ 803 h 1040"/>
                <a:gd name="T58" fmla="*/ 49 w 52"/>
                <a:gd name="T59" fmla="*/ 628 h 1040"/>
                <a:gd name="T60" fmla="*/ 47 w 52"/>
                <a:gd name="T61" fmla="*/ 423 h 1040"/>
                <a:gd name="T62" fmla="*/ 44 w 52"/>
                <a:gd name="T63" fmla="*/ 253 h 1040"/>
                <a:gd name="T64" fmla="*/ 42 w 52"/>
                <a:gd name="T65" fmla="*/ 182 h 1040"/>
                <a:gd name="T66" fmla="*/ 42 w 52"/>
                <a:gd name="T67" fmla="*/ 137 h 1040"/>
                <a:gd name="T68" fmla="*/ 40 w 52"/>
                <a:gd name="T69" fmla="*/ 78 h 1040"/>
                <a:gd name="T70" fmla="*/ 38 w 52"/>
                <a:gd name="T71" fmla="*/ 26 h 1040"/>
                <a:gd name="T72" fmla="*/ 36 w 52"/>
                <a:gd name="T73" fmla="*/ 2 h 104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2"/>
                <a:gd name="T112" fmla="*/ 0 h 1040"/>
                <a:gd name="T113" fmla="*/ 52 w 52"/>
                <a:gd name="T114" fmla="*/ 1040 h 104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2" h="1040">
                  <a:moveTo>
                    <a:pt x="31" y="2"/>
                  </a:moveTo>
                  <a:lnTo>
                    <a:pt x="25" y="0"/>
                  </a:lnTo>
                  <a:lnTo>
                    <a:pt x="20" y="0"/>
                  </a:lnTo>
                  <a:lnTo>
                    <a:pt x="10" y="0"/>
                  </a:lnTo>
                  <a:lnTo>
                    <a:pt x="2" y="0"/>
                  </a:lnTo>
                  <a:lnTo>
                    <a:pt x="0" y="40"/>
                  </a:lnTo>
                  <a:lnTo>
                    <a:pt x="0" y="91"/>
                  </a:lnTo>
                  <a:lnTo>
                    <a:pt x="0" y="137"/>
                  </a:lnTo>
                  <a:lnTo>
                    <a:pt x="0" y="162"/>
                  </a:lnTo>
                  <a:lnTo>
                    <a:pt x="4" y="286"/>
                  </a:lnTo>
                  <a:lnTo>
                    <a:pt x="12" y="410"/>
                  </a:lnTo>
                  <a:lnTo>
                    <a:pt x="18" y="534"/>
                  </a:lnTo>
                  <a:lnTo>
                    <a:pt x="21" y="658"/>
                  </a:lnTo>
                  <a:lnTo>
                    <a:pt x="20" y="677"/>
                  </a:lnTo>
                  <a:lnTo>
                    <a:pt x="18" y="696"/>
                  </a:lnTo>
                  <a:lnTo>
                    <a:pt x="16" y="717"/>
                  </a:lnTo>
                  <a:lnTo>
                    <a:pt x="14" y="734"/>
                  </a:lnTo>
                  <a:lnTo>
                    <a:pt x="14" y="771"/>
                  </a:lnTo>
                  <a:lnTo>
                    <a:pt x="16" y="834"/>
                  </a:lnTo>
                  <a:lnTo>
                    <a:pt x="18" y="923"/>
                  </a:lnTo>
                  <a:lnTo>
                    <a:pt x="18" y="1040"/>
                  </a:lnTo>
                  <a:lnTo>
                    <a:pt x="29" y="1038"/>
                  </a:lnTo>
                  <a:lnTo>
                    <a:pt x="41" y="1036"/>
                  </a:lnTo>
                  <a:lnTo>
                    <a:pt x="48" y="1036"/>
                  </a:lnTo>
                  <a:lnTo>
                    <a:pt x="52" y="1040"/>
                  </a:lnTo>
                  <a:lnTo>
                    <a:pt x="50" y="996"/>
                  </a:lnTo>
                  <a:lnTo>
                    <a:pt x="46" y="891"/>
                  </a:lnTo>
                  <a:lnTo>
                    <a:pt x="44" y="767"/>
                  </a:lnTo>
                  <a:lnTo>
                    <a:pt x="44" y="658"/>
                  </a:lnTo>
                  <a:lnTo>
                    <a:pt x="44" y="515"/>
                  </a:lnTo>
                  <a:lnTo>
                    <a:pt x="42" y="347"/>
                  </a:lnTo>
                  <a:lnTo>
                    <a:pt x="39" y="208"/>
                  </a:lnTo>
                  <a:lnTo>
                    <a:pt x="37" y="149"/>
                  </a:lnTo>
                  <a:lnTo>
                    <a:pt x="37" y="112"/>
                  </a:lnTo>
                  <a:lnTo>
                    <a:pt x="35" y="63"/>
                  </a:lnTo>
                  <a:lnTo>
                    <a:pt x="33" y="21"/>
                  </a:lnTo>
                  <a:lnTo>
                    <a:pt x="31" y="2"/>
                  </a:lnTo>
                  <a:close/>
                </a:path>
              </a:pathLst>
            </a:custGeom>
            <a:solidFill>
              <a:srgbClr val="000000"/>
            </a:solidFill>
            <a:ln w="9525">
              <a:solidFill>
                <a:srgbClr val="FF3300"/>
              </a:solidFill>
              <a:round/>
              <a:headEnd/>
              <a:tailEnd/>
            </a:ln>
          </p:spPr>
          <p:txBody>
            <a:bodyPr/>
            <a:lstStyle/>
            <a:p>
              <a:endParaRPr lang="en-GB"/>
            </a:p>
          </p:txBody>
        </p:sp>
        <p:sp>
          <p:nvSpPr>
            <p:cNvPr id="14346" name="Freeform 26"/>
            <p:cNvSpPr>
              <a:spLocks/>
            </p:cNvSpPr>
            <p:nvPr/>
          </p:nvSpPr>
          <p:spPr bwMode="auto">
            <a:xfrm flipH="1">
              <a:off x="3196" y="988"/>
              <a:ext cx="1085" cy="57"/>
            </a:xfrm>
            <a:custGeom>
              <a:avLst/>
              <a:gdLst>
                <a:gd name="T0" fmla="*/ 0 w 1055"/>
                <a:gd name="T1" fmla="*/ 11 h 55"/>
                <a:gd name="T2" fmla="*/ 0 w 1055"/>
                <a:gd name="T3" fmla="*/ 32 h 55"/>
                <a:gd name="T4" fmla="*/ 17 w 1055"/>
                <a:gd name="T5" fmla="*/ 41 h 55"/>
                <a:gd name="T6" fmla="*/ 75 w 1055"/>
                <a:gd name="T7" fmla="*/ 41 h 55"/>
                <a:gd name="T8" fmla="*/ 134 w 1055"/>
                <a:gd name="T9" fmla="*/ 41 h 55"/>
                <a:gd name="T10" fmla="*/ 176 w 1055"/>
                <a:gd name="T11" fmla="*/ 41 h 55"/>
                <a:gd name="T12" fmla="*/ 222 w 1055"/>
                <a:gd name="T13" fmla="*/ 41 h 55"/>
                <a:gd name="T14" fmla="*/ 292 w 1055"/>
                <a:gd name="T15" fmla="*/ 41 h 55"/>
                <a:gd name="T16" fmla="*/ 365 w 1055"/>
                <a:gd name="T17" fmla="*/ 41 h 55"/>
                <a:gd name="T18" fmla="*/ 435 w 1055"/>
                <a:gd name="T19" fmla="*/ 41 h 55"/>
                <a:gd name="T20" fmla="*/ 505 w 1055"/>
                <a:gd name="T21" fmla="*/ 39 h 55"/>
                <a:gd name="T22" fmla="*/ 575 w 1055"/>
                <a:gd name="T23" fmla="*/ 39 h 55"/>
                <a:gd name="T24" fmla="*/ 645 w 1055"/>
                <a:gd name="T25" fmla="*/ 39 h 55"/>
                <a:gd name="T26" fmla="*/ 716 w 1055"/>
                <a:gd name="T27" fmla="*/ 39 h 55"/>
                <a:gd name="T28" fmla="*/ 761 w 1055"/>
                <a:gd name="T29" fmla="*/ 39 h 55"/>
                <a:gd name="T30" fmla="*/ 781 w 1055"/>
                <a:gd name="T31" fmla="*/ 39 h 55"/>
                <a:gd name="T32" fmla="*/ 801 w 1055"/>
                <a:gd name="T33" fmla="*/ 37 h 55"/>
                <a:gd name="T34" fmla="*/ 821 w 1055"/>
                <a:gd name="T35" fmla="*/ 35 h 55"/>
                <a:gd name="T36" fmla="*/ 841 w 1055"/>
                <a:gd name="T37" fmla="*/ 35 h 55"/>
                <a:gd name="T38" fmla="*/ 863 w 1055"/>
                <a:gd name="T39" fmla="*/ 37 h 55"/>
                <a:gd name="T40" fmla="*/ 894 w 1055"/>
                <a:gd name="T41" fmla="*/ 41 h 55"/>
                <a:gd name="T42" fmla="*/ 933 w 1055"/>
                <a:gd name="T43" fmla="*/ 48 h 55"/>
                <a:gd name="T44" fmla="*/ 981 w 1055"/>
                <a:gd name="T45" fmla="*/ 56 h 55"/>
                <a:gd name="T46" fmla="*/ 1037 w 1055"/>
                <a:gd name="T47" fmla="*/ 59 h 55"/>
                <a:gd name="T48" fmla="*/ 1098 w 1055"/>
                <a:gd name="T49" fmla="*/ 63 h 55"/>
                <a:gd name="T50" fmla="*/ 1165 w 1055"/>
                <a:gd name="T51" fmla="*/ 65 h 55"/>
                <a:gd name="T52" fmla="*/ 1201 w 1055"/>
                <a:gd name="T53" fmla="*/ 59 h 55"/>
                <a:gd name="T54" fmla="*/ 1187 w 1055"/>
                <a:gd name="T55" fmla="*/ 39 h 55"/>
                <a:gd name="T56" fmla="*/ 1181 w 1055"/>
                <a:gd name="T57" fmla="*/ 24 h 55"/>
                <a:gd name="T58" fmla="*/ 1194 w 1055"/>
                <a:gd name="T59" fmla="*/ 9 h 55"/>
                <a:gd name="T60" fmla="*/ 1187 w 1055"/>
                <a:gd name="T61" fmla="*/ 6 h 55"/>
                <a:gd name="T62" fmla="*/ 1133 w 1055"/>
                <a:gd name="T63" fmla="*/ 6 h 55"/>
                <a:gd name="T64" fmla="*/ 1076 w 1055"/>
                <a:gd name="T65" fmla="*/ 6 h 55"/>
                <a:gd name="T66" fmla="*/ 1016 w 1055"/>
                <a:gd name="T67" fmla="*/ 7 h 55"/>
                <a:gd name="T68" fmla="*/ 955 w 1055"/>
                <a:gd name="T69" fmla="*/ 7 h 55"/>
                <a:gd name="T70" fmla="*/ 895 w 1055"/>
                <a:gd name="T71" fmla="*/ 7 h 55"/>
                <a:gd name="T72" fmla="*/ 839 w 1055"/>
                <a:gd name="T73" fmla="*/ 7 h 55"/>
                <a:gd name="T74" fmla="*/ 786 w 1055"/>
                <a:gd name="T75" fmla="*/ 7 h 55"/>
                <a:gd name="T76" fmla="*/ 724 w 1055"/>
                <a:gd name="T77" fmla="*/ 6 h 55"/>
                <a:gd name="T78" fmla="*/ 641 w 1055"/>
                <a:gd name="T79" fmla="*/ 6 h 55"/>
                <a:gd name="T80" fmla="*/ 547 w 1055"/>
                <a:gd name="T81" fmla="*/ 4 h 55"/>
                <a:gd name="T82" fmla="*/ 449 w 1055"/>
                <a:gd name="T83" fmla="*/ 2 h 55"/>
                <a:gd name="T84" fmla="*/ 356 w 1055"/>
                <a:gd name="T85" fmla="*/ 2 h 55"/>
                <a:gd name="T86" fmla="*/ 275 w 1055"/>
                <a:gd name="T87" fmla="*/ 0 h 55"/>
                <a:gd name="T88" fmla="*/ 210 w 1055"/>
                <a:gd name="T89" fmla="*/ 0 h 55"/>
                <a:gd name="T90" fmla="*/ 176 w 1055"/>
                <a:gd name="T91" fmla="*/ 0 h 55"/>
                <a:gd name="T92" fmla="*/ 154 w 1055"/>
                <a:gd name="T93" fmla="*/ 0 h 55"/>
                <a:gd name="T94" fmla="*/ 103 w 1055"/>
                <a:gd name="T95" fmla="*/ 0 h 55"/>
                <a:gd name="T96" fmla="*/ 45 w 1055"/>
                <a:gd name="T97" fmla="*/ 4 h 55"/>
                <a:gd name="T98" fmla="*/ 8 w 1055"/>
                <a:gd name="T99" fmla="*/ 6 h 5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055"/>
                <a:gd name="T151" fmla="*/ 0 h 55"/>
                <a:gd name="T152" fmla="*/ 1055 w 1055"/>
                <a:gd name="T153" fmla="*/ 55 h 5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055" h="55">
                  <a:moveTo>
                    <a:pt x="2" y="6"/>
                  </a:moveTo>
                  <a:lnTo>
                    <a:pt x="0" y="11"/>
                  </a:lnTo>
                  <a:lnTo>
                    <a:pt x="0" y="17"/>
                  </a:lnTo>
                  <a:lnTo>
                    <a:pt x="0" y="27"/>
                  </a:lnTo>
                  <a:lnTo>
                    <a:pt x="0" y="36"/>
                  </a:lnTo>
                  <a:lnTo>
                    <a:pt x="17" y="36"/>
                  </a:lnTo>
                  <a:lnTo>
                    <a:pt x="40" y="36"/>
                  </a:lnTo>
                  <a:lnTo>
                    <a:pt x="65" y="36"/>
                  </a:lnTo>
                  <a:lnTo>
                    <a:pt x="92" y="36"/>
                  </a:lnTo>
                  <a:lnTo>
                    <a:pt x="117" y="36"/>
                  </a:lnTo>
                  <a:lnTo>
                    <a:pt x="138" y="36"/>
                  </a:lnTo>
                  <a:lnTo>
                    <a:pt x="153" y="36"/>
                  </a:lnTo>
                  <a:lnTo>
                    <a:pt x="162" y="36"/>
                  </a:lnTo>
                  <a:lnTo>
                    <a:pt x="193" y="36"/>
                  </a:lnTo>
                  <a:lnTo>
                    <a:pt x="223" y="36"/>
                  </a:lnTo>
                  <a:lnTo>
                    <a:pt x="254" y="36"/>
                  </a:lnTo>
                  <a:lnTo>
                    <a:pt x="284" y="36"/>
                  </a:lnTo>
                  <a:lnTo>
                    <a:pt x="317" y="36"/>
                  </a:lnTo>
                  <a:lnTo>
                    <a:pt x="347" y="36"/>
                  </a:lnTo>
                  <a:lnTo>
                    <a:pt x="378" y="36"/>
                  </a:lnTo>
                  <a:lnTo>
                    <a:pt x="408" y="34"/>
                  </a:lnTo>
                  <a:lnTo>
                    <a:pt x="439" y="34"/>
                  </a:lnTo>
                  <a:lnTo>
                    <a:pt x="469" y="34"/>
                  </a:lnTo>
                  <a:lnTo>
                    <a:pt x="500" y="34"/>
                  </a:lnTo>
                  <a:lnTo>
                    <a:pt x="530" y="34"/>
                  </a:lnTo>
                  <a:lnTo>
                    <a:pt x="561" y="34"/>
                  </a:lnTo>
                  <a:lnTo>
                    <a:pt x="592" y="34"/>
                  </a:lnTo>
                  <a:lnTo>
                    <a:pt x="622" y="34"/>
                  </a:lnTo>
                  <a:lnTo>
                    <a:pt x="653" y="34"/>
                  </a:lnTo>
                  <a:lnTo>
                    <a:pt x="662" y="34"/>
                  </a:lnTo>
                  <a:lnTo>
                    <a:pt x="672" y="34"/>
                  </a:lnTo>
                  <a:lnTo>
                    <a:pt x="679" y="34"/>
                  </a:lnTo>
                  <a:lnTo>
                    <a:pt x="689" y="32"/>
                  </a:lnTo>
                  <a:lnTo>
                    <a:pt x="696" y="32"/>
                  </a:lnTo>
                  <a:lnTo>
                    <a:pt x="706" y="32"/>
                  </a:lnTo>
                  <a:lnTo>
                    <a:pt x="714" y="30"/>
                  </a:lnTo>
                  <a:lnTo>
                    <a:pt x="723" y="30"/>
                  </a:lnTo>
                  <a:lnTo>
                    <a:pt x="731" y="30"/>
                  </a:lnTo>
                  <a:lnTo>
                    <a:pt x="738" y="32"/>
                  </a:lnTo>
                  <a:lnTo>
                    <a:pt x="750" y="32"/>
                  </a:lnTo>
                  <a:lnTo>
                    <a:pt x="763" y="34"/>
                  </a:lnTo>
                  <a:lnTo>
                    <a:pt x="777" y="36"/>
                  </a:lnTo>
                  <a:lnTo>
                    <a:pt x="794" y="38"/>
                  </a:lnTo>
                  <a:lnTo>
                    <a:pt x="811" y="40"/>
                  </a:lnTo>
                  <a:lnTo>
                    <a:pt x="832" y="42"/>
                  </a:lnTo>
                  <a:lnTo>
                    <a:pt x="853" y="46"/>
                  </a:lnTo>
                  <a:lnTo>
                    <a:pt x="876" y="48"/>
                  </a:lnTo>
                  <a:lnTo>
                    <a:pt x="901" y="49"/>
                  </a:lnTo>
                  <a:lnTo>
                    <a:pt x="927" y="51"/>
                  </a:lnTo>
                  <a:lnTo>
                    <a:pt x="954" y="53"/>
                  </a:lnTo>
                  <a:lnTo>
                    <a:pt x="983" y="53"/>
                  </a:lnTo>
                  <a:lnTo>
                    <a:pt x="1013" y="55"/>
                  </a:lnTo>
                  <a:lnTo>
                    <a:pt x="1046" y="55"/>
                  </a:lnTo>
                  <a:lnTo>
                    <a:pt x="1044" y="49"/>
                  </a:lnTo>
                  <a:lnTo>
                    <a:pt x="1038" y="42"/>
                  </a:lnTo>
                  <a:lnTo>
                    <a:pt x="1032" y="34"/>
                  </a:lnTo>
                  <a:lnTo>
                    <a:pt x="1028" y="27"/>
                  </a:lnTo>
                  <a:lnTo>
                    <a:pt x="1026" y="19"/>
                  </a:lnTo>
                  <a:lnTo>
                    <a:pt x="1028" y="13"/>
                  </a:lnTo>
                  <a:lnTo>
                    <a:pt x="1038" y="9"/>
                  </a:lnTo>
                  <a:lnTo>
                    <a:pt x="1055" y="6"/>
                  </a:lnTo>
                  <a:lnTo>
                    <a:pt x="1032" y="6"/>
                  </a:lnTo>
                  <a:lnTo>
                    <a:pt x="1009" y="6"/>
                  </a:lnTo>
                  <a:lnTo>
                    <a:pt x="985" y="6"/>
                  </a:lnTo>
                  <a:lnTo>
                    <a:pt x="960" y="6"/>
                  </a:lnTo>
                  <a:lnTo>
                    <a:pt x="935" y="6"/>
                  </a:lnTo>
                  <a:lnTo>
                    <a:pt x="910" y="7"/>
                  </a:lnTo>
                  <a:lnTo>
                    <a:pt x="883" y="7"/>
                  </a:lnTo>
                  <a:lnTo>
                    <a:pt x="857" y="7"/>
                  </a:lnTo>
                  <a:lnTo>
                    <a:pt x="830" y="7"/>
                  </a:lnTo>
                  <a:lnTo>
                    <a:pt x="805" y="7"/>
                  </a:lnTo>
                  <a:lnTo>
                    <a:pt x="778" y="7"/>
                  </a:lnTo>
                  <a:lnTo>
                    <a:pt x="754" y="7"/>
                  </a:lnTo>
                  <a:lnTo>
                    <a:pt x="729" y="7"/>
                  </a:lnTo>
                  <a:lnTo>
                    <a:pt x="706" y="7"/>
                  </a:lnTo>
                  <a:lnTo>
                    <a:pt x="683" y="7"/>
                  </a:lnTo>
                  <a:lnTo>
                    <a:pt x="660" y="7"/>
                  </a:lnTo>
                  <a:lnTo>
                    <a:pt x="630" y="6"/>
                  </a:lnTo>
                  <a:lnTo>
                    <a:pt x="595" y="6"/>
                  </a:lnTo>
                  <a:lnTo>
                    <a:pt x="557" y="6"/>
                  </a:lnTo>
                  <a:lnTo>
                    <a:pt x="517" y="4"/>
                  </a:lnTo>
                  <a:lnTo>
                    <a:pt x="475" y="4"/>
                  </a:lnTo>
                  <a:lnTo>
                    <a:pt x="433" y="2"/>
                  </a:lnTo>
                  <a:lnTo>
                    <a:pt x="391" y="2"/>
                  </a:lnTo>
                  <a:lnTo>
                    <a:pt x="349" y="2"/>
                  </a:lnTo>
                  <a:lnTo>
                    <a:pt x="309" y="2"/>
                  </a:lnTo>
                  <a:lnTo>
                    <a:pt x="273" y="0"/>
                  </a:lnTo>
                  <a:lnTo>
                    <a:pt x="239" y="0"/>
                  </a:lnTo>
                  <a:lnTo>
                    <a:pt x="208" y="0"/>
                  </a:lnTo>
                  <a:lnTo>
                    <a:pt x="183" y="0"/>
                  </a:lnTo>
                  <a:lnTo>
                    <a:pt x="166" y="0"/>
                  </a:lnTo>
                  <a:lnTo>
                    <a:pt x="153" y="0"/>
                  </a:lnTo>
                  <a:lnTo>
                    <a:pt x="149" y="0"/>
                  </a:lnTo>
                  <a:lnTo>
                    <a:pt x="134" y="0"/>
                  </a:lnTo>
                  <a:lnTo>
                    <a:pt x="113" y="0"/>
                  </a:lnTo>
                  <a:lnTo>
                    <a:pt x="88" y="0"/>
                  </a:lnTo>
                  <a:lnTo>
                    <a:pt x="63" y="2"/>
                  </a:lnTo>
                  <a:lnTo>
                    <a:pt x="40" y="4"/>
                  </a:lnTo>
                  <a:lnTo>
                    <a:pt x="21" y="4"/>
                  </a:lnTo>
                  <a:lnTo>
                    <a:pt x="8" y="6"/>
                  </a:lnTo>
                  <a:lnTo>
                    <a:pt x="2" y="6"/>
                  </a:lnTo>
                  <a:close/>
                </a:path>
              </a:pathLst>
            </a:custGeom>
            <a:solidFill>
              <a:srgbClr val="000000"/>
            </a:solidFill>
            <a:ln w="9525">
              <a:solidFill>
                <a:srgbClr val="FF3300"/>
              </a:solidFill>
              <a:round/>
              <a:headEnd/>
              <a:tailEnd/>
            </a:ln>
          </p:spPr>
          <p:txBody>
            <a:bodyPr/>
            <a:lstStyle/>
            <a:p>
              <a:endParaRPr lang="en-GB"/>
            </a:p>
          </p:txBody>
        </p:sp>
        <p:sp>
          <p:nvSpPr>
            <p:cNvPr id="14347" name="Freeform 27"/>
            <p:cNvSpPr>
              <a:spLocks/>
            </p:cNvSpPr>
            <p:nvPr/>
          </p:nvSpPr>
          <p:spPr bwMode="auto">
            <a:xfrm flipH="1">
              <a:off x="3196" y="2044"/>
              <a:ext cx="1085" cy="40"/>
            </a:xfrm>
            <a:custGeom>
              <a:avLst/>
              <a:gdLst>
                <a:gd name="T0" fmla="*/ 0 w 1055"/>
                <a:gd name="T1" fmla="*/ 18 h 38"/>
                <a:gd name="T2" fmla="*/ 0 w 1055"/>
                <a:gd name="T3" fmla="*/ 39 h 38"/>
                <a:gd name="T4" fmla="*/ 17 w 1055"/>
                <a:gd name="T5" fmla="*/ 46 h 38"/>
                <a:gd name="T6" fmla="*/ 75 w 1055"/>
                <a:gd name="T7" fmla="*/ 46 h 38"/>
                <a:gd name="T8" fmla="*/ 134 w 1055"/>
                <a:gd name="T9" fmla="*/ 46 h 38"/>
                <a:gd name="T10" fmla="*/ 176 w 1055"/>
                <a:gd name="T11" fmla="*/ 46 h 38"/>
                <a:gd name="T12" fmla="*/ 222 w 1055"/>
                <a:gd name="T13" fmla="*/ 46 h 38"/>
                <a:gd name="T14" fmla="*/ 292 w 1055"/>
                <a:gd name="T15" fmla="*/ 46 h 38"/>
                <a:gd name="T16" fmla="*/ 365 w 1055"/>
                <a:gd name="T17" fmla="*/ 46 h 38"/>
                <a:gd name="T18" fmla="*/ 435 w 1055"/>
                <a:gd name="T19" fmla="*/ 46 h 38"/>
                <a:gd name="T20" fmla="*/ 505 w 1055"/>
                <a:gd name="T21" fmla="*/ 46 h 38"/>
                <a:gd name="T22" fmla="*/ 575 w 1055"/>
                <a:gd name="T23" fmla="*/ 46 h 38"/>
                <a:gd name="T24" fmla="*/ 645 w 1055"/>
                <a:gd name="T25" fmla="*/ 46 h 38"/>
                <a:gd name="T26" fmla="*/ 716 w 1055"/>
                <a:gd name="T27" fmla="*/ 46 h 38"/>
                <a:gd name="T28" fmla="*/ 761 w 1055"/>
                <a:gd name="T29" fmla="*/ 46 h 38"/>
                <a:gd name="T30" fmla="*/ 781 w 1055"/>
                <a:gd name="T31" fmla="*/ 44 h 38"/>
                <a:gd name="T32" fmla="*/ 801 w 1055"/>
                <a:gd name="T33" fmla="*/ 42 h 38"/>
                <a:gd name="T34" fmla="*/ 821 w 1055"/>
                <a:gd name="T35" fmla="*/ 42 h 38"/>
                <a:gd name="T36" fmla="*/ 841 w 1055"/>
                <a:gd name="T37" fmla="*/ 42 h 38"/>
                <a:gd name="T38" fmla="*/ 863 w 1055"/>
                <a:gd name="T39" fmla="*/ 42 h 38"/>
                <a:gd name="T40" fmla="*/ 895 w 1055"/>
                <a:gd name="T41" fmla="*/ 44 h 38"/>
                <a:gd name="T42" fmla="*/ 938 w 1055"/>
                <a:gd name="T43" fmla="*/ 44 h 38"/>
                <a:gd name="T44" fmla="*/ 986 w 1055"/>
                <a:gd name="T45" fmla="*/ 46 h 38"/>
                <a:gd name="T46" fmla="*/ 1043 w 1055"/>
                <a:gd name="T47" fmla="*/ 46 h 38"/>
                <a:gd name="T48" fmla="*/ 1107 w 1055"/>
                <a:gd name="T49" fmla="*/ 48 h 38"/>
                <a:gd name="T50" fmla="*/ 1176 w 1055"/>
                <a:gd name="T51" fmla="*/ 48 h 38"/>
                <a:gd name="T52" fmla="*/ 1210 w 1055"/>
                <a:gd name="T53" fmla="*/ 35 h 38"/>
                <a:gd name="T54" fmla="*/ 1210 w 1055"/>
                <a:gd name="T55" fmla="*/ 15 h 38"/>
                <a:gd name="T56" fmla="*/ 1187 w 1055"/>
                <a:gd name="T57" fmla="*/ 6 h 38"/>
                <a:gd name="T58" fmla="*/ 1133 w 1055"/>
                <a:gd name="T59" fmla="*/ 6 h 38"/>
                <a:gd name="T60" fmla="*/ 1076 w 1055"/>
                <a:gd name="T61" fmla="*/ 6 h 38"/>
                <a:gd name="T62" fmla="*/ 1016 w 1055"/>
                <a:gd name="T63" fmla="*/ 8 h 38"/>
                <a:gd name="T64" fmla="*/ 955 w 1055"/>
                <a:gd name="T65" fmla="*/ 8 h 38"/>
                <a:gd name="T66" fmla="*/ 895 w 1055"/>
                <a:gd name="T67" fmla="*/ 8 h 38"/>
                <a:gd name="T68" fmla="*/ 839 w 1055"/>
                <a:gd name="T69" fmla="*/ 15 h 38"/>
                <a:gd name="T70" fmla="*/ 786 w 1055"/>
                <a:gd name="T71" fmla="*/ 8 h 38"/>
                <a:gd name="T72" fmla="*/ 724 w 1055"/>
                <a:gd name="T73" fmla="*/ 8 h 38"/>
                <a:gd name="T74" fmla="*/ 641 w 1055"/>
                <a:gd name="T75" fmla="*/ 6 h 38"/>
                <a:gd name="T76" fmla="*/ 547 w 1055"/>
                <a:gd name="T77" fmla="*/ 4 h 38"/>
                <a:gd name="T78" fmla="*/ 449 w 1055"/>
                <a:gd name="T79" fmla="*/ 4 h 38"/>
                <a:gd name="T80" fmla="*/ 356 w 1055"/>
                <a:gd name="T81" fmla="*/ 2 h 38"/>
                <a:gd name="T82" fmla="*/ 275 w 1055"/>
                <a:gd name="T83" fmla="*/ 2 h 38"/>
                <a:gd name="T84" fmla="*/ 210 w 1055"/>
                <a:gd name="T85" fmla="*/ 0 h 38"/>
                <a:gd name="T86" fmla="*/ 176 w 1055"/>
                <a:gd name="T87" fmla="*/ 0 h 38"/>
                <a:gd name="T88" fmla="*/ 154 w 1055"/>
                <a:gd name="T89" fmla="*/ 0 h 38"/>
                <a:gd name="T90" fmla="*/ 103 w 1055"/>
                <a:gd name="T91" fmla="*/ 0 h 38"/>
                <a:gd name="T92" fmla="*/ 45 w 1055"/>
                <a:gd name="T93" fmla="*/ 4 h 38"/>
                <a:gd name="T94" fmla="*/ 8 w 1055"/>
                <a:gd name="T95" fmla="*/ 8 h 3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055"/>
                <a:gd name="T145" fmla="*/ 0 h 38"/>
                <a:gd name="T146" fmla="*/ 1055 w 1055"/>
                <a:gd name="T147" fmla="*/ 38 h 3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055" h="38">
                  <a:moveTo>
                    <a:pt x="2" y="8"/>
                  </a:moveTo>
                  <a:lnTo>
                    <a:pt x="0" y="13"/>
                  </a:lnTo>
                  <a:lnTo>
                    <a:pt x="0" y="19"/>
                  </a:lnTo>
                  <a:lnTo>
                    <a:pt x="0" y="29"/>
                  </a:lnTo>
                  <a:lnTo>
                    <a:pt x="0" y="36"/>
                  </a:lnTo>
                  <a:lnTo>
                    <a:pt x="17" y="36"/>
                  </a:lnTo>
                  <a:lnTo>
                    <a:pt x="40" y="36"/>
                  </a:lnTo>
                  <a:lnTo>
                    <a:pt x="65" y="36"/>
                  </a:lnTo>
                  <a:lnTo>
                    <a:pt x="92" y="36"/>
                  </a:lnTo>
                  <a:lnTo>
                    <a:pt x="117" y="36"/>
                  </a:lnTo>
                  <a:lnTo>
                    <a:pt x="138" y="36"/>
                  </a:lnTo>
                  <a:lnTo>
                    <a:pt x="153" y="36"/>
                  </a:lnTo>
                  <a:lnTo>
                    <a:pt x="162" y="36"/>
                  </a:lnTo>
                  <a:lnTo>
                    <a:pt x="193" y="36"/>
                  </a:lnTo>
                  <a:lnTo>
                    <a:pt x="223" y="36"/>
                  </a:lnTo>
                  <a:lnTo>
                    <a:pt x="254" y="36"/>
                  </a:lnTo>
                  <a:lnTo>
                    <a:pt x="284" y="36"/>
                  </a:lnTo>
                  <a:lnTo>
                    <a:pt x="317" y="36"/>
                  </a:lnTo>
                  <a:lnTo>
                    <a:pt x="347" y="36"/>
                  </a:lnTo>
                  <a:lnTo>
                    <a:pt x="378" y="36"/>
                  </a:lnTo>
                  <a:lnTo>
                    <a:pt x="408" y="36"/>
                  </a:lnTo>
                  <a:lnTo>
                    <a:pt x="439" y="36"/>
                  </a:lnTo>
                  <a:lnTo>
                    <a:pt x="469" y="36"/>
                  </a:lnTo>
                  <a:lnTo>
                    <a:pt x="500" y="36"/>
                  </a:lnTo>
                  <a:lnTo>
                    <a:pt x="530" y="36"/>
                  </a:lnTo>
                  <a:lnTo>
                    <a:pt x="561" y="36"/>
                  </a:lnTo>
                  <a:lnTo>
                    <a:pt x="592" y="36"/>
                  </a:lnTo>
                  <a:lnTo>
                    <a:pt x="622" y="36"/>
                  </a:lnTo>
                  <a:lnTo>
                    <a:pt x="653" y="36"/>
                  </a:lnTo>
                  <a:lnTo>
                    <a:pt x="662" y="36"/>
                  </a:lnTo>
                  <a:lnTo>
                    <a:pt x="672" y="34"/>
                  </a:lnTo>
                  <a:lnTo>
                    <a:pt x="679" y="34"/>
                  </a:lnTo>
                  <a:lnTo>
                    <a:pt x="689" y="34"/>
                  </a:lnTo>
                  <a:lnTo>
                    <a:pt x="696" y="32"/>
                  </a:lnTo>
                  <a:lnTo>
                    <a:pt x="706" y="32"/>
                  </a:lnTo>
                  <a:lnTo>
                    <a:pt x="714" y="32"/>
                  </a:lnTo>
                  <a:lnTo>
                    <a:pt x="723" y="32"/>
                  </a:lnTo>
                  <a:lnTo>
                    <a:pt x="731" y="32"/>
                  </a:lnTo>
                  <a:lnTo>
                    <a:pt x="740" y="32"/>
                  </a:lnTo>
                  <a:lnTo>
                    <a:pt x="750" y="32"/>
                  </a:lnTo>
                  <a:lnTo>
                    <a:pt x="763" y="32"/>
                  </a:lnTo>
                  <a:lnTo>
                    <a:pt x="778" y="34"/>
                  </a:lnTo>
                  <a:lnTo>
                    <a:pt x="796" y="34"/>
                  </a:lnTo>
                  <a:lnTo>
                    <a:pt x="815" y="34"/>
                  </a:lnTo>
                  <a:lnTo>
                    <a:pt x="836" y="34"/>
                  </a:lnTo>
                  <a:lnTo>
                    <a:pt x="857" y="36"/>
                  </a:lnTo>
                  <a:lnTo>
                    <a:pt x="881" y="36"/>
                  </a:lnTo>
                  <a:lnTo>
                    <a:pt x="906" y="36"/>
                  </a:lnTo>
                  <a:lnTo>
                    <a:pt x="933" y="38"/>
                  </a:lnTo>
                  <a:lnTo>
                    <a:pt x="962" y="38"/>
                  </a:lnTo>
                  <a:lnTo>
                    <a:pt x="990" y="38"/>
                  </a:lnTo>
                  <a:lnTo>
                    <a:pt x="1021" y="38"/>
                  </a:lnTo>
                  <a:lnTo>
                    <a:pt x="1053" y="38"/>
                  </a:lnTo>
                  <a:lnTo>
                    <a:pt x="1051" y="27"/>
                  </a:lnTo>
                  <a:lnTo>
                    <a:pt x="1051" y="17"/>
                  </a:lnTo>
                  <a:lnTo>
                    <a:pt x="1051" y="10"/>
                  </a:lnTo>
                  <a:lnTo>
                    <a:pt x="1055" y="6"/>
                  </a:lnTo>
                  <a:lnTo>
                    <a:pt x="1032" y="6"/>
                  </a:lnTo>
                  <a:lnTo>
                    <a:pt x="1009" y="6"/>
                  </a:lnTo>
                  <a:lnTo>
                    <a:pt x="985" y="6"/>
                  </a:lnTo>
                  <a:lnTo>
                    <a:pt x="960" y="6"/>
                  </a:lnTo>
                  <a:lnTo>
                    <a:pt x="935" y="6"/>
                  </a:lnTo>
                  <a:lnTo>
                    <a:pt x="910" y="6"/>
                  </a:lnTo>
                  <a:lnTo>
                    <a:pt x="883" y="8"/>
                  </a:lnTo>
                  <a:lnTo>
                    <a:pt x="857" y="8"/>
                  </a:lnTo>
                  <a:lnTo>
                    <a:pt x="830" y="8"/>
                  </a:lnTo>
                  <a:lnTo>
                    <a:pt x="805" y="8"/>
                  </a:lnTo>
                  <a:lnTo>
                    <a:pt x="778" y="8"/>
                  </a:lnTo>
                  <a:lnTo>
                    <a:pt x="754" y="10"/>
                  </a:lnTo>
                  <a:lnTo>
                    <a:pt x="729" y="10"/>
                  </a:lnTo>
                  <a:lnTo>
                    <a:pt x="706" y="8"/>
                  </a:lnTo>
                  <a:lnTo>
                    <a:pt x="683" y="8"/>
                  </a:lnTo>
                  <a:lnTo>
                    <a:pt x="660" y="8"/>
                  </a:lnTo>
                  <a:lnTo>
                    <a:pt x="630" y="8"/>
                  </a:lnTo>
                  <a:lnTo>
                    <a:pt x="595" y="6"/>
                  </a:lnTo>
                  <a:lnTo>
                    <a:pt x="557" y="6"/>
                  </a:lnTo>
                  <a:lnTo>
                    <a:pt x="517" y="6"/>
                  </a:lnTo>
                  <a:lnTo>
                    <a:pt x="475" y="4"/>
                  </a:lnTo>
                  <a:lnTo>
                    <a:pt x="433" y="4"/>
                  </a:lnTo>
                  <a:lnTo>
                    <a:pt x="391" y="4"/>
                  </a:lnTo>
                  <a:lnTo>
                    <a:pt x="349" y="2"/>
                  </a:lnTo>
                  <a:lnTo>
                    <a:pt x="309" y="2"/>
                  </a:lnTo>
                  <a:lnTo>
                    <a:pt x="273" y="2"/>
                  </a:lnTo>
                  <a:lnTo>
                    <a:pt x="239" y="2"/>
                  </a:lnTo>
                  <a:lnTo>
                    <a:pt x="208" y="0"/>
                  </a:lnTo>
                  <a:lnTo>
                    <a:pt x="183" y="0"/>
                  </a:lnTo>
                  <a:lnTo>
                    <a:pt x="166" y="0"/>
                  </a:lnTo>
                  <a:lnTo>
                    <a:pt x="153" y="0"/>
                  </a:lnTo>
                  <a:lnTo>
                    <a:pt x="149" y="0"/>
                  </a:lnTo>
                  <a:lnTo>
                    <a:pt x="134" y="0"/>
                  </a:lnTo>
                  <a:lnTo>
                    <a:pt x="113" y="0"/>
                  </a:lnTo>
                  <a:lnTo>
                    <a:pt x="88" y="0"/>
                  </a:lnTo>
                  <a:lnTo>
                    <a:pt x="63" y="2"/>
                  </a:lnTo>
                  <a:lnTo>
                    <a:pt x="40" y="4"/>
                  </a:lnTo>
                  <a:lnTo>
                    <a:pt x="21" y="6"/>
                  </a:lnTo>
                  <a:lnTo>
                    <a:pt x="8" y="8"/>
                  </a:lnTo>
                  <a:lnTo>
                    <a:pt x="2" y="8"/>
                  </a:lnTo>
                  <a:close/>
                </a:path>
              </a:pathLst>
            </a:custGeom>
            <a:solidFill>
              <a:srgbClr val="000000"/>
            </a:solidFill>
            <a:ln w="9525">
              <a:solidFill>
                <a:srgbClr val="FF3300"/>
              </a:solidFill>
              <a:round/>
              <a:headEnd/>
              <a:tailEnd/>
            </a:ln>
          </p:spPr>
          <p:txBody>
            <a:bodyPr/>
            <a:lstStyle/>
            <a:p>
              <a:endParaRPr lang="en-GB"/>
            </a:p>
          </p:txBody>
        </p:sp>
        <p:sp>
          <p:nvSpPr>
            <p:cNvPr id="14348" name="Freeform 28"/>
            <p:cNvSpPr>
              <a:spLocks/>
            </p:cNvSpPr>
            <p:nvPr/>
          </p:nvSpPr>
          <p:spPr bwMode="auto">
            <a:xfrm flipH="1">
              <a:off x="3425" y="1598"/>
              <a:ext cx="579" cy="200"/>
            </a:xfrm>
            <a:custGeom>
              <a:avLst/>
              <a:gdLst>
                <a:gd name="T0" fmla="*/ 645 w 563"/>
                <a:gd name="T1" fmla="*/ 121 h 192"/>
                <a:gd name="T2" fmla="*/ 645 w 563"/>
                <a:gd name="T3" fmla="*/ 107 h 192"/>
                <a:gd name="T4" fmla="*/ 641 w 563"/>
                <a:gd name="T5" fmla="*/ 96 h 192"/>
                <a:gd name="T6" fmla="*/ 628 w 563"/>
                <a:gd name="T7" fmla="*/ 80 h 192"/>
                <a:gd name="T8" fmla="*/ 609 w 563"/>
                <a:gd name="T9" fmla="*/ 67 h 192"/>
                <a:gd name="T10" fmla="*/ 604 w 563"/>
                <a:gd name="T11" fmla="*/ 57 h 192"/>
                <a:gd name="T12" fmla="*/ 551 w 563"/>
                <a:gd name="T13" fmla="*/ 42 h 192"/>
                <a:gd name="T14" fmla="*/ 472 w 563"/>
                <a:gd name="T15" fmla="*/ 22 h 192"/>
                <a:gd name="T16" fmla="*/ 399 w 563"/>
                <a:gd name="T17" fmla="*/ 9 h 192"/>
                <a:gd name="T18" fmla="*/ 362 w 563"/>
                <a:gd name="T19" fmla="*/ 0 h 192"/>
                <a:gd name="T20" fmla="*/ 342 w 563"/>
                <a:gd name="T21" fmla="*/ 9 h 192"/>
                <a:gd name="T22" fmla="*/ 392 w 563"/>
                <a:gd name="T23" fmla="*/ 28 h 192"/>
                <a:gd name="T24" fmla="*/ 362 w 563"/>
                <a:gd name="T25" fmla="*/ 26 h 192"/>
                <a:gd name="T26" fmla="*/ 340 w 563"/>
                <a:gd name="T27" fmla="*/ 24 h 192"/>
                <a:gd name="T28" fmla="*/ 336 w 563"/>
                <a:gd name="T29" fmla="*/ 35 h 192"/>
                <a:gd name="T30" fmla="*/ 336 w 563"/>
                <a:gd name="T31" fmla="*/ 42 h 192"/>
                <a:gd name="T32" fmla="*/ 362 w 563"/>
                <a:gd name="T33" fmla="*/ 61 h 192"/>
                <a:gd name="T34" fmla="*/ 418 w 563"/>
                <a:gd name="T35" fmla="*/ 76 h 192"/>
                <a:gd name="T36" fmla="*/ 443 w 563"/>
                <a:gd name="T37" fmla="*/ 81 h 192"/>
                <a:gd name="T38" fmla="*/ 459 w 563"/>
                <a:gd name="T39" fmla="*/ 83 h 192"/>
                <a:gd name="T40" fmla="*/ 490 w 563"/>
                <a:gd name="T41" fmla="*/ 85 h 192"/>
                <a:gd name="T42" fmla="*/ 502 w 563"/>
                <a:gd name="T43" fmla="*/ 88 h 192"/>
                <a:gd name="T44" fmla="*/ 524 w 563"/>
                <a:gd name="T45" fmla="*/ 101 h 192"/>
                <a:gd name="T46" fmla="*/ 582 w 563"/>
                <a:gd name="T47" fmla="*/ 140 h 192"/>
                <a:gd name="T48" fmla="*/ 580 w 563"/>
                <a:gd name="T49" fmla="*/ 150 h 192"/>
                <a:gd name="T50" fmla="*/ 558 w 563"/>
                <a:gd name="T51" fmla="*/ 168 h 192"/>
                <a:gd name="T52" fmla="*/ 468 w 563"/>
                <a:gd name="T53" fmla="*/ 166 h 192"/>
                <a:gd name="T54" fmla="*/ 423 w 563"/>
                <a:gd name="T55" fmla="*/ 158 h 192"/>
                <a:gd name="T56" fmla="*/ 351 w 563"/>
                <a:gd name="T57" fmla="*/ 147 h 192"/>
                <a:gd name="T58" fmla="*/ 324 w 563"/>
                <a:gd name="T59" fmla="*/ 152 h 192"/>
                <a:gd name="T60" fmla="*/ 248 w 563"/>
                <a:gd name="T61" fmla="*/ 173 h 192"/>
                <a:gd name="T62" fmla="*/ 200 w 563"/>
                <a:gd name="T63" fmla="*/ 192 h 192"/>
                <a:gd name="T64" fmla="*/ 191 w 563"/>
                <a:gd name="T65" fmla="*/ 199 h 192"/>
                <a:gd name="T66" fmla="*/ 156 w 563"/>
                <a:gd name="T67" fmla="*/ 206 h 192"/>
                <a:gd name="T68" fmla="*/ 132 w 563"/>
                <a:gd name="T69" fmla="*/ 204 h 192"/>
                <a:gd name="T70" fmla="*/ 53 w 563"/>
                <a:gd name="T71" fmla="*/ 173 h 192"/>
                <a:gd name="T72" fmla="*/ 2 w 563"/>
                <a:gd name="T73" fmla="*/ 160 h 192"/>
                <a:gd name="T74" fmla="*/ 77 w 563"/>
                <a:gd name="T75" fmla="*/ 194 h 192"/>
                <a:gd name="T76" fmla="*/ 157 w 563"/>
                <a:gd name="T77" fmla="*/ 219 h 192"/>
                <a:gd name="T78" fmla="*/ 157 w 563"/>
                <a:gd name="T79" fmla="*/ 219 h 192"/>
                <a:gd name="T80" fmla="*/ 156 w 563"/>
                <a:gd name="T81" fmla="*/ 219 h 192"/>
                <a:gd name="T82" fmla="*/ 132 w 563"/>
                <a:gd name="T83" fmla="*/ 217 h 192"/>
                <a:gd name="T84" fmla="*/ 100 w 563"/>
                <a:gd name="T85" fmla="*/ 206 h 192"/>
                <a:gd name="T86" fmla="*/ 148 w 563"/>
                <a:gd name="T87" fmla="*/ 223 h 192"/>
                <a:gd name="T88" fmla="*/ 202 w 563"/>
                <a:gd name="T89" fmla="*/ 223 h 192"/>
                <a:gd name="T90" fmla="*/ 268 w 563"/>
                <a:gd name="T91" fmla="*/ 207 h 192"/>
                <a:gd name="T92" fmla="*/ 342 w 563"/>
                <a:gd name="T93" fmla="*/ 194 h 192"/>
                <a:gd name="T94" fmla="*/ 399 w 563"/>
                <a:gd name="T95" fmla="*/ 207 h 192"/>
                <a:gd name="T96" fmla="*/ 408 w 563"/>
                <a:gd name="T97" fmla="*/ 213 h 192"/>
                <a:gd name="T98" fmla="*/ 420 w 563"/>
                <a:gd name="T99" fmla="*/ 217 h 192"/>
                <a:gd name="T100" fmla="*/ 433 w 563"/>
                <a:gd name="T101" fmla="*/ 219 h 192"/>
                <a:gd name="T102" fmla="*/ 514 w 563"/>
                <a:gd name="T103" fmla="*/ 235 h 192"/>
                <a:gd name="T104" fmla="*/ 602 w 563"/>
                <a:gd name="T105" fmla="*/ 223 h 192"/>
                <a:gd name="T106" fmla="*/ 630 w 563"/>
                <a:gd name="T107" fmla="*/ 199 h 192"/>
                <a:gd name="T108" fmla="*/ 635 w 563"/>
                <a:gd name="T109" fmla="*/ 194 h 192"/>
                <a:gd name="T110" fmla="*/ 639 w 563"/>
                <a:gd name="T111" fmla="*/ 182 h 19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63"/>
                <a:gd name="T169" fmla="*/ 0 h 192"/>
                <a:gd name="T170" fmla="*/ 563 w 563"/>
                <a:gd name="T171" fmla="*/ 192 h 192"/>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63" h="192">
                  <a:moveTo>
                    <a:pt x="555" y="149"/>
                  </a:moveTo>
                  <a:lnTo>
                    <a:pt x="557" y="137"/>
                  </a:lnTo>
                  <a:lnTo>
                    <a:pt x="561" y="126"/>
                  </a:lnTo>
                  <a:lnTo>
                    <a:pt x="563" y="114"/>
                  </a:lnTo>
                  <a:lnTo>
                    <a:pt x="561" y="103"/>
                  </a:lnTo>
                  <a:lnTo>
                    <a:pt x="561" y="99"/>
                  </a:lnTo>
                  <a:lnTo>
                    <a:pt x="563" y="95"/>
                  </a:lnTo>
                  <a:lnTo>
                    <a:pt x="563" y="91"/>
                  </a:lnTo>
                  <a:lnTo>
                    <a:pt x="563" y="87"/>
                  </a:lnTo>
                  <a:lnTo>
                    <a:pt x="561" y="87"/>
                  </a:lnTo>
                  <a:lnTo>
                    <a:pt x="559" y="86"/>
                  </a:lnTo>
                  <a:lnTo>
                    <a:pt x="559" y="84"/>
                  </a:lnTo>
                  <a:lnTo>
                    <a:pt x="559" y="82"/>
                  </a:lnTo>
                  <a:lnTo>
                    <a:pt x="557" y="80"/>
                  </a:lnTo>
                  <a:lnTo>
                    <a:pt x="557" y="78"/>
                  </a:lnTo>
                  <a:lnTo>
                    <a:pt x="555" y="78"/>
                  </a:lnTo>
                  <a:lnTo>
                    <a:pt x="553" y="76"/>
                  </a:lnTo>
                  <a:lnTo>
                    <a:pt x="551" y="72"/>
                  </a:lnTo>
                  <a:lnTo>
                    <a:pt x="550" y="68"/>
                  </a:lnTo>
                  <a:lnTo>
                    <a:pt x="546" y="65"/>
                  </a:lnTo>
                  <a:lnTo>
                    <a:pt x="542" y="61"/>
                  </a:lnTo>
                  <a:lnTo>
                    <a:pt x="540" y="59"/>
                  </a:lnTo>
                  <a:lnTo>
                    <a:pt x="538" y="57"/>
                  </a:lnTo>
                  <a:lnTo>
                    <a:pt x="534" y="57"/>
                  </a:lnTo>
                  <a:lnTo>
                    <a:pt x="532" y="57"/>
                  </a:lnTo>
                  <a:lnTo>
                    <a:pt x="530" y="55"/>
                  </a:lnTo>
                  <a:lnTo>
                    <a:pt x="530" y="53"/>
                  </a:lnTo>
                  <a:lnTo>
                    <a:pt x="529" y="51"/>
                  </a:lnTo>
                  <a:lnTo>
                    <a:pt x="527" y="49"/>
                  </a:lnTo>
                  <a:lnTo>
                    <a:pt x="525" y="47"/>
                  </a:lnTo>
                  <a:lnTo>
                    <a:pt x="523" y="47"/>
                  </a:lnTo>
                  <a:lnTo>
                    <a:pt x="525" y="51"/>
                  </a:lnTo>
                  <a:lnTo>
                    <a:pt x="513" y="47"/>
                  </a:lnTo>
                  <a:lnTo>
                    <a:pt x="502" y="44"/>
                  </a:lnTo>
                  <a:lnTo>
                    <a:pt x="490" y="38"/>
                  </a:lnTo>
                  <a:lnTo>
                    <a:pt x="479" y="34"/>
                  </a:lnTo>
                  <a:lnTo>
                    <a:pt x="468" y="28"/>
                  </a:lnTo>
                  <a:lnTo>
                    <a:pt x="456" y="24"/>
                  </a:lnTo>
                  <a:lnTo>
                    <a:pt x="445" y="21"/>
                  </a:lnTo>
                  <a:lnTo>
                    <a:pt x="431" y="19"/>
                  </a:lnTo>
                  <a:lnTo>
                    <a:pt x="420" y="17"/>
                  </a:lnTo>
                  <a:lnTo>
                    <a:pt x="410" y="17"/>
                  </a:lnTo>
                  <a:lnTo>
                    <a:pt x="399" y="15"/>
                  </a:lnTo>
                  <a:lnTo>
                    <a:pt x="389" y="13"/>
                  </a:lnTo>
                  <a:lnTo>
                    <a:pt x="378" y="11"/>
                  </a:lnTo>
                  <a:lnTo>
                    <a:pt x="368" y="11"/>
                  </a:lnTo>
                  <a:lnTo>
                    <a:pt x="357" y="9"/>
                  </a:lnTo>
                  <a:lnTo>
                    <a:pt x="347" y="9"/>
                  </a:lnTo>
                  <a:lnTo>
                    <a:pt x="344" y="7"/>
                  </a:lnTo>
                  <a:lnTo>
                    <a:pt x="342" y="5"/>
                  </a:lnTo>
                  <a:lnTo>
                    <a:pt x="338" y="3"/>
                  </a:lnTo>
                  <a:lnTo>
                    <a:pt x="334" y="3"/>
                  </a:lnTo>
                  <a:lnTo>
                    <a:pt x="326" y="2"/>
                  </a:lnTo>
                  <a:lnTo>
                    <a:pt x="315" y="0"/>
                  </a:lnTo>
                  <a:lnTo>
                    <a:pt x="305" y="0"/>
                  </a:lnTo>
                  <a:lnTo>
                    <a:pt x="296" y="3"/>
                  </a:lnTo>
                  <a:lnTo>
                    <a:pt x="296" y="5"/>
                  </a:lnTo>
                  <a:lnTo>
                    <a:pt x="296" y="7"/>
                  </a:lnTo>
                  <a:lnTo>
                    <a:pt x="298" y="9"/>
                  </a:lnTo>
                  <a:lnTo>
                    <a:pt x="309" y="13"/>
                  </a:lnTo>
                  <a:lnTo>
                    <a:pt x="321" y="15"/>
                  </a:lnTo>
                  <a:lnTo>
                    <a:pt x="332" y="17"/>
                  </a:lnTo>
                  <a:lnTo>
                    <a:pt x="342" y="19"/>
                  </a:lnTo>
                  <a:lnTo>
                    <a:pt x="340" y="21"/>
                  </a:lnTo>
                  <a:lnTo>
                    <a:pt x="340" y="23"/>
                  </a:lnTo>
                  <a:lnTo>
                    <a:pt x="338" y="23"/>
                  </a:lnTo>
                  <a:lnTo>
                    <a:pt x="336" y="24"/>
                  </a:lnTo>
                  <a:lnTo>
                    <a:pt x="332" y="24"/>
                  </a:lnTo>
                  <a:lnTo>
                    <a:pt x="326" y="23"/>
                  </a:lnTo>
                  <a:lnTo>
                    <a:pt x="321" y="23"/>
                  </a:lnTo>
                  <a:lnTo>
                    <a:pt x="315" y="21"/>
                  </a:lnTo>
                  <a:lnTo>
                    <a:pt x="313" y="21"/>
                  </a:lnTo>
                  <a:lnTo>
                    <a:pt x="311" y="21"/>
                  </a:lnTo>
                  <a:lnTo>
                    <a:pt x="309" y="21"/>
                  </a:lnTo>
                  <a:lnTo>
                    <a:pt x="307" y="21"/>
                  </a:lnTo>
                  <a:lnTo>
                    <a:pt x="302" y="19"/>
                  </a:lnTo>
                  <a:lnTo>
                    <a:pt x="296" y="19"/>
                  </a:lnTo>
                  <a:lnTo>
                    <a:pt x="290" y="19"/>
                  </a:lnTo>
                  <a:lnTo>
                    <a:pt x="286" y="23"/>
                  </a:lnTo>
                  <a:lnTo>
                    <a:pt x="286" y="24"/>
                  </a:lnTo>
                  <a:lnTo>
                    <a:pt x="290" y="26"/>
                  </a:lnTo>
                  <a:lnTo>
                    <a:pt x="292" y="28"/>
                  </a:lnTo>
                  <a:lnTo>
                    <a:pt x="292" y="30"/>
                  </a:lnTo>
                  <a:lnTo>
                    <a:pt x="288" y="30"/>
                  </a:lnTo>
                  <a:lnTo>
                    <a:pt x="286" y="30"/>
                  </a:lnTo>
                  <a:lnTo>
                    <a:pt x="282" y="30"/>
                  </a:lnTo>
                  <a:lnTo>
                    <a:pt x="279" y="28"/>
                  </a:lnTo>
                  <a:lnTo>
                    <a:pt x="284" y="32"/>
                  </a:lnTo>
                  <a:lnTo>
                    <a:pt x="292" y="34"/>
                  </a:lnTo>
                  <a:lnTo>
                    <a:pt x="300" y="36"/>
                  </a:lnTo>
                  <a:lnTo>
                    <a:pt x="307" y="38"/>
                  </a:lnTo>
                  <a:lnTo>
                    <a:pt x="303" y="42"/>
                  </a:lnTo>
                  <a:lnTo>
                    <a:pt x="305" y="45"/>
                  </a:lnTo>
                  <a:lnTo>
                    <a:pt x="309" y="49"/>
                  </a:lnTo>
                  <a:lnTo>
                    <a:pt x="315" y="51"/>
                  </a:lnTo>
                  <a:lnTo>
                    <a:pt x="323" y="53"/>
                  </a:lnTo>
                  <a:lnTo>
                    <a:pt x="330" y="55"/>
                  </a:lnTo>
                  <a:lnTo>
                    <a:pt x="338" y="57"/>
                  </a:lnTo>
                  <a:lnTo>
                    <a:pt x="347" y="57"/>
                  </a:lnTo>
                  <a:lnTo>
                    <a:pt x="355" y="59"/>
                  </a:lnTo>
                  <a:lnTo>
                    <a:pt x="363" y="61"/>
                  </a:lnTo>
                  <a:lnTo>
                    <a:pt x="372" y="63"/>
                  </a:lnTo>
                  <a:lnTo>
                    <a:pt x="380" y="65"/>
                  </a:lnTo>
                  <a:lnTo>
                    <a:pt x="385" y="68"/>
                  </a:lnTo>
                  <a:lnTo>
                    <a:pt x="385" y="66"/>
                  </a:lnTo>
                  <a:lnTo>
                    <a:pt x="387" y="66"/>
                  </a:lnTo>
                  <a:lnTo>
                    <a:pt x="391" y="66"/>
                  </a:lnTo>
                  <a:lnTo>
                    <a:pt x="393" y="66"/>
                  </a:lnTo>
                  <a:lnTo>
                    <a:pt x="397" y="66"/>
                  </a:lnTo>
                  <a:lnTo>
                    <a:pt x="401" y="68"/>
                  </a:lnTo>
                  <a:lnTo>
                    <a:pt x="399" y="68"/>
                  </a:lnTo>
                  <a:lnTo>
                    <a:pt x="405" y="66"/>
                  </a:lnTo>
                  <a:lnTo>
                    <a:pt x="412" y="68"/>
                  </a:lnTo>
                  <a:lnTo>
                    <a:pt x="418" y="70"/>
                  </a:lnTo>
                  <a:lnTo>
                    <a:pt x="426" y="70"/>
                  </a:lnTo>
                  <a:lnTo>
                    <a:pt x="427" y="70"/>
                  </a:lnTo>
                  <a:lnTo>
                    <a:pt x="429" y="70"/>
                  </a:lnTo>
                  <a:lnTo>
                    <a:pt x="433" y="72"/>
                  </a:lnTo>
                  <a:lnTo>
                    <a:pt x="437" y="72"/>
                  </a:lnTo>
                  <a:lnTo>
                    <a:pt x="443" y="74"/>
                  </a:lnTo>
                  <a:lnTo>
                    <a:pt x="447" y="76"/>
                  </a:lnTo>
                  <a:lnTo>
                    <a:pt x="452" y="80"/>
                  </a:lnTo>
                  <a:lnTo>
                    <a:pt x="456" y="82"/>
                  </a:lnTo>
                  <a:lnTo>
                    <a:pt x="454" y="82"/>
                  </a:lnTo>
                  <a:lnTo>
                    <a:pt x="456" y="82"/>
                  </a:lnTo>
                  <a:lnTo>
                    <a:pt x="458" y="82"/>
                  </a:lnTo>
                  <a:lnTo>
                    <a:pt x="469" y="89"/>
                  </a:lnTo>
                  <a:lnTo>
                    <a:pt x="483" y="99"/>
                  </a:lnTo>
                  <a:lnTo>
                    <a:pt x="494" y="108"/>
                  </a:lnTo>
                  <a:lnTo>
                    <a:pt x="506" y="114"/>
                  </a:lnTo>
                  <a:lnTo>
                    <a:pt x="506" y="116"/>
                  </a:lnTo>
                  <a:lnTo>
                    <a:pt x="506" y="120"/>
                  </a:lnTo>
                  <a:lnTo>
                    <a:pt x="504" y="122"/>
                  </a:lnTo>
                  <a:lnTo>
                    <a:pt x="502" y="124"/>
                  </a:lnTo>
                  <a:lnTo>
                    <a:pt x="504" y="124"/>
                  </a:lnTo>
                  <a:lnTo>
                    <a:pt x="504" y="122"/>
                  </a:lnTo>
                  <a:lnTo>
                    <a:pt x="500" y="128"/>
                  </a:lnTo>
                  <a:lnTo>
                    <a:pt x="496" y="131"/>
                  </a:lnTo>
                  <a:lnTo>
                    <a:pt x="490" y="135"/>
                  </a:lnTo>
                  <a:lnTo>
                    <a:pt x="485" y="137"/>
                  </a:lnTo>
                  <a:lnTo>
                    <a:pt x="471" y="139"/>
                  </a:lnTo>
                  <a:lnTo>
                    <a:pt x="458" y="139"/>
                  </a:lnTo>
                  <a:lnTo>
                    <a:pt x="445" y="139"/>
                  </a:lnTo>
                  <a:lnTo>
                    <a:pt x="433" y="139"/>
                  </a:lnTo>
                  <a:lnTo>
                    <a:pt x="420" y="137"/>
                  </a:lnTo>
                  <a:lnTo>
                    <a:pt x="406" y="135"/>
                  </a:lnTo>
                  <a:lnTo>
                    <a:pt x="393" y="133"/>
                  </a:lnTo>
                  <a:lnTo>
                    <a:pt x="382" y="131"/>
                  </a:lnTo>
                  <a:lnTo>
                    <a:pt x="378" y="129"/>
                  </a:lnTo>
                  <a:lnTo>
                    <a:pt x="376" y="129"/>
                  </a:lnTo>
                  <a:lnTo>
                    <a:pt x="372" y="129"/>
                  </a:lnTo>
                  <a:lnTo>
                    <a:pt x="368" y="129"/>
                  </a:lnTo>
                  <a:lnTo>
                    <a:pt x="357" y="128"/>
                  </a:lnTo>
                  <a:lnTo>
                    <a:pt x="347" y="126"/>
                  </a:lnTo>
                  <a:lnTo>
                    <a:pt x="336" y="124"/>
                  </a:lnTo>
                  <a:lnTo>
                    <a:pt x="326" y="122"/>
                  </a:lnTo>
                  <a:lnTo>
                    <a:pt x="317" y="122"/>
                  </a:lnTo>
                  <a:lnTo>
                    <a:pt x="305" y="120"/>
                  </a:lnTo>
                  <a:lnTo>
                    <a:pt x="296" y="120"/>
                  </a:lnTo>
                  <a:lnTo>
                    <a:pt x="284" y="122"/>
                  </a:lnTo>
                  <a:lnTo>
                    <a:pt x="282" y="122"/>
                  </a:lnTo>
                  <a:lnTo>
                    <a:pt x="282" y="124"/>
                  </a:lnTo>
                  <a:lnTo>
                    <a:pt x="271" y="126"/>
                  </a:lnTo>
                  <a:lnTo>
                    <a:pt x="260" y="129"/>
                  </a:lnTo>
                  <a:lnTo>
                    <a:pt x="248" y="131"/>
                  </a:lnTo>
                  <a:lnTo>
                    <a:pt x="239" y="135"/>
                  </a:lnTo>
                  <a:lnTo>
                    <a:pt x="227" y="137"/>
                  </a:lnTo>
                  <a:lnTo>
                    <a:pt x="216" y="141"/>
                  </a:lnTo>
                  <a:lnTo>
                    <a:pt x="206" y="143"/>
                  </a:lnTo>
                  <a:lnTo>
                    <a:pt x="195" y="147"/>
                  </a:lnTo>
                  <a:lnTo>
                    <a:pt x="189" y="149"/>
                  </a:lnTo>
                  <a:lnTo>
                    <a:pt x="185" y="150"/>
                  </a:lnTo>
                  <a:lnTo>
                    <a:pt x="179" y="154"/>
                  </a:lnTo>
                  <a:lnTo>
                    <a:pt x="174" y="156"/>
                  </a:lnTo>
                  <a:lnTo>
                    <a:pt x="166" y="158"/>
                  </a:lnTo>
                  <a:lnTo>
                    <a:pt x="158" y="160"/>
                  </a:lnTo>
                  <a:lnTo>
                    <a:pt x="151" y="162"/>
                  </a:lnTo>
                  <a:lnTo>
                    <a:pt x="143" y="164"/>
                  </a:lnTo>
                  <a:lnTo>
                    <a:pt x="155" y="164"/>
                  </a:lnTo>
                  <a:lnTo>
                    <a:pt x="166" y="162"/>
                  </a:lnTo>
                  <a:lnTo>
                    <a:pt x="178" y="160"/>
                  </a:lnTo>
                  <a:lnTo>
                    <a:pt x="189" y="160"/>
                  </a:lnTo>
                  <a:lnTo>
                    <a:pt x="176" y="164"/>
                  </a:lnTo>
                  <a:lnTo>
                    <a:pt x="162" y="166"/>
                  </a:lnTo>
                  <a:lnTo>
                    <a:pt x="149" y="168"/>
                  </a:lnTo>
                  <a:lnTo>
                    <a:pt x="136" y="168"/>
                  </a:lnTo>
                  <a:lnTo>
                    <a:pt x="137" y="168"/>
                  </a:lnTo>
                  <a:lnTo>
                    <a:pt x="137" y="169"/>
                  </a:lnTo>
                  <a:lnTo>
                    <a:pt x="126" y="168"/>
                  </a:lnTo>
                  <a:lnTo>
                    <a:pt x="115" y="166"/>
                  </a:lnTo>
                  <a:lnTo>
                    <a:pt x="103" y="162"/>
                  </a:lnTo>
                  <a:lnTo>
                    <a:pt x="92" y="158"/>
                  </a:lnTo>
                  <a:lnTo>
                    <a:pt x="80" y="154"/>
                  </a:lnTo>
                  <a:lnTo>
                    <a:pt x="69" y="150"/>
                  </a:lnTo>
                  <a:lnTo>
                    <a:pt x="59" y="145"/>
                  </a:lnTo>
                  <a:lnTo>
                    <a:pt x="48" y="141"/>
                  </a:lnTo>
                  <a:lnTo>
                    <a:pt x="38" y="137"/>
                  </a:lnTo>
                  <a:lnTo>
                    <a:pt x="23" y="133"/>
                  </a:lnTo>
                  <a:lnTo>
                    <a:pt x="8" y="129"/>
                  </a:lnTo>
                  <a:lnTo>
                    <a:pt x="4" y="131"/>
                  </a:lnTo>
                  <a:lnTo>
                    <a:pt x="2" y="131"/>
                  </a:lnTo>
                  <a:lnTo>
                    <a:pt x="0" y="131"/>
                  </a:lnTo>
                  <a:lnTo>
                    <a:pt x="15" y="137"/>
                  </a:lnTo>
                  <a:lnTo>
                    <a:pt x="33" y="145"/>
                  </a:lnTo>
                  <a:lnTo>
                    <a:pt x="50" y="152"/>
                  </a:lnTo>
                  <a:lnTo>
                    <a:pt x="67" y="158"/>
                  </a:lnTo>
                  <a:lnTo>
                    <a:pt x="84" y="164"/>
                  </a:lnTo>
                  <a:lnTo>
                    <a:pt x="101" y="169"/>
                  </a:lnTo>
                  <a:lnTo>
                    <a:pt x="120" y="175"/>
                  </a:lnTo>
                  <a:lnTo>
                    <a:pt x="137" y="179"/>
                  </a:lnTo>
                  <a:lnTo>
                    <a:pt x="139" y="179"/>
                  </a:lnTo>
                  <a:lnTo>
                    <a:pt x="137" y="179"/>
                  </a:lnTo>
                  <a:lnTo>
                    <a:pt x="136" y="179"/>
                  </a:lnTo>
                  <a:lnTo>
                    <a:pt x="137" y="179"/>
                  </a:lnTo>
                  <a:lnTo>
                    <a:pt x="130" y="181"/>
                  </a:lnTo>
                  <a:lnTo>
                    <a:pt x="122" y="179"/>
                  </a:lnTo>
                  <a:lnTo>
                    <a:pt x="115" y="177"/>
                  </a:lnTo>
                  <a:lnTo>
                    <a:pt x="107" y="175"/>
                  </a:lnTo>
                  <a:lnTo>
                    <a:pt x="99" y="171"/>
                  </a:lnTo>
                  <a:lnTo>
                    <a:pt x="94" y="169"/>
                  </a:lnTo>
                  <a:lnTo>
                    <a:pt x="86" y="168"/>
                  </a:lnTo>
                  <a:lnTo>
                    <a:pt x="78" y="166"/>
                  </a:lnTo>
                  <a:lnTo>
                    <a:pt x="86" y="168"/>
                  </a:lnTo>
                  <a:lnTo>
                    <a:pt x="94" y="171"/>
                  </a:lnTo>
                  <a:lnTo>
                    <a:pt x="99" y="173"/>
                  </a:lnTo>
                  <a:lnTo>
                    <a:pt x="107" y="175"/>
                  </a:lnTo>
                  <a:lnTo>
                    <a:pt x="115" y="177"/>
                  </a:lnTo>
                  <a:lnTo>
                    <a:pt x="122" y="179"/>
                  </a:lnTo>
                  <a:lnTo>
                    <a:pt x="128" y="181"/>
                  </a:lnTo>
                  <a:lnTo>
                    <a:pt x="136" y="183"/>
                  </a:lnTo>
                  <a:lnTo>
                    <a:pt x="143" y="183"/>
                  </a:lnTo>
                  <a:lnTo>
                    <a:pt x="151" y="183"/>
                  </a:lnTo>
                  <a:lnTo>
                    <a:pt x="160" y="183"/>
                  </a:lnTo>
                  <a:lnTo>
                    <a:pt x="168" y="183"/>
                  </a:lnTo>
                  <a:lnTo>
                    <a:pt x="176" y="181"/>
                  </a:lnTo>
                  <a:lnTo>
                    <a:pt x="183" y="179"/>
                  </a:lnTo>
                  <a:lnTo>
                    <a:pt x="191" y="179"/>
                  </a:lnTo>
                  <a:lnTo>
                    <a:pt x="199" y="177"/>
                  </a:lnTo>
                  <a:lnTo>
                    <a:pt x="210" y="175"/>
                  </a:lnTo>
                  <a:lnTo>
                    <a:pt x="221" y="173"/>
                  </a:lnTo>
                  <a:lnTo>
                    <a:pt x="233" y="169"/>
                  </a:lnTo>
                  <a:lnTo>
                    <a:pt x="244" y="168"/>
                  </a:lnTo>
                  <a:lnTo>
                    <a:pt x="256" y="166"/>
                  </a:lnTo>
                  <a:lnTo>
                    <a:pt x="267" y="162"/>
                  </a:lnTo>
                  <a:lnTo>
                    <a:pt x="279" y="160"/>
                  </a:lnTo>
                  <a:lnTo>
                    <a:pt x="290" y="158"/>
                  </a:lnTo>
                  <a:lnTo>
                    <a:pt x="298" y="158"/>
                  </a:lnTo>
                  <a:lnTo>
                    <a:pt x="307" y="158"/>
                  </a:lnTo>
                  <a:lnTo>
                    <a:pt x="315" y="160"/>
                  </a:lnTo>
                  <a:lnTo>
                    <a:pt x="323" y="162"/>
                  </a:lnTo>
                  <a:lnTo>
                    <a:pt x="332" y="164"/>
                  </a:lnTo>
                  <a:lnTo>
                    <a:pt x="340" y="166"/>
                  </a:lnTo>
                  <a:lnTo>
                    <a:pt x="347" y="169"/>
                  </a:lnTo>
                  <a:lnTo>
                    <a:pt x="355" y="171"/>
                  </a:lnTo>
                  <a:lnTo>
                    <a:pt x="355" y="173"/>
                  </a:lnTo>
                  <a:lnTo>
                    <a:pt x="353" y="173"/>
                  </a:lnTo>
                  <a:lnTo>
                    <a:pt x="351" y="173"/>
                  </a:lnTo>
                  <a:lnTo>
                    <a:pt x="355" y="173"/>
                  </a:lnTo>
                  <a:lnTo>
                    <a:pt x="359" y="175"/>
                  </a:lnTo>
                  <a:lnTo>
                    <a:pt x="361" y="175"/>
                  </a:lnTo>
                  <a:lnTo>
                    <a:pt x="365" y="177"/>
                  </a:lnTo>
                  <a:lnTo>
                    <a:pt x="365" y="175"/>
                  </a:lnTo>
                  <a:lnTo>
                    <a:pt x="366" y="175"/>
                  </a:lnTo>
                  <a:lnTo>
                    <a:pt x="376" y="179"/>
                  </a:lnTo>
                  <a:lnTo>
                    <a:pt x="385" y="181"/>
                  </a:lnTo>
                  <a:lnTo>
                    <a:pt x="393" y="183"/>
                  </a:lnTo>
                  <a:lnTo>
                    <a:pt x="403" y="185"/>
                  </a:lnTo>
                  <a:lnTo>
                    <a:pt x="418" y="189"/>
                  </a:lnTo>
                  <a:lnTo>
                    <a:pt x="431" y="190"/>
                  </a:lnTo>
                  <a:lnTo>
                    <a:pt x="447" y="192"/>
                  </a:lnTo>
                  <a:lnTo>
                    <a:pt x="462" y="192"/>
                  </a:lnTo>
                  <a:lnTo>
                    <a:pt x="477" y="192"/>
                  </a:lnTo>
                  <a:lnTo>
                    <a:pt x="490" y="190"/>
                  </a:lnTo>
                  <a:lnTo>
                    <a:pt x="506" y="187"/>
                  </a:lnTo>
                  <a:lnTo>
                    <a:pt x="519" y="183"/>
                  </a:lnTo>
                  <a:lnTo>
                    <a:pt x="523" y="181"/>
                  </a:lnTo>
                  <a:lnTo>
                    <a:pt x="527" y="177"/>
                  </a:lnTo>
                  <a:lnTo>
                    <a:pt x="530" y="175"/>
                  </a:lnTo>
                  <a:lnTo>
                    <a:pt x="532" y="171"/>
                  </a:lnTo>
                  <a:lnTo>
                    <a:pt x="538" y="169"/>
                  </a:lnTo>
                  <a:lnTo>
                    <a:pt x="544" y="166"/>
                  </a:lnTo>
                  <a:lnTo>
                    <a:pt x="548" y="162"/>
                  </a:lnTo>
                  <a:lnTo>
                    <a:pt x="553" y="158"/>
                  </a:lnTo>
                  <a:lnTo>
                    <a:pt x="553" y="156"/>
                  </a:lnTo>
                  <a:lnTo>
                    <a:pt x="553" y="158"/>
                  </a:lnTo>
                  <a:lnTo>
                    <a:pt x="551" y="158"/>
                  </a:lnTo>
                  <a:lnTo>
                    <a:pt x="551" y="156"/>
                  </a:lnTo>
                  <a:lnTo>
                    <a:pt x="553" y="154"/>
                  </a:lnTo>
                  <a:lnTo>
                    <a:pt x="553" y="152"/>
                  </a:lnTo>
                  <a:lnTo>
                    <a:pt x="555" y="150"/>
                  </a:lnTo>
                  <a:lnTo>
                    <a:pt x="555" y="149"/>
                  </a:lnTo>
                  <a:close/>
                </a:path>
              </a:pathLst>
            </a:custGeom>
            <a:solidFill>
              <a:srgbClr val="FFFFFF"/>
            </a:solidFill>
            <a:ln w="9525">
              <a:solidFill>
                <a:srgbClr val="B3081B"/>
              </a:solidFill>
              <a:round/>
              <a:headEnd/>
              <a:tailEnd/>
            </a:ln>
          </p:spPr>
          <p:txBody>
            <a:bodyPr/>
            <a:lstStyle/>
            <a:p>
              <a:endParaRPr lang="en-GB"/>
            </a:p>
          </p:txBody>
        </p:sp>
        <p:sp>
          <p:nvSpPr>
            <p:cNvPr id="14349" name="Freeform 29"/>
            <p:cNvSpPr>
              <a:spLocks/>
            </p:cNvSpPr>
            <p:nvPr/>
          </p:nvSpPr>
          <p:spPr bwMode="auto">
            <a:xfrm flipH="1">
              <a:off x="4004" y="1432"/>
              <a:ext cx="279" cy="451"/>
            </a:xfrm>
            <a:custGeom>
              <a:avLst/>
              <a:gdLst>
                <a:gd name="T0" fmla="*/ 30 w 271"/>
                <a:gd name="T1" fmla="*/ 89 h 433"/>
                <a:gd name="T2" fmla="*/ 98 w 271"/>
                <a:gd name="T3" fmla="*/ 71 h 433"/>
                <a:gd name="T4" fmla="*/ 139 w 271"/>
                <a:gd name="T5" fmla="*/ 76 h 433"/>
                <a:gd name="T6" fmla="*/ 175 w 271"/>
                <a:gd name="T7" fmla="*/ 68 h 433"/>
                <a:gd name="T8" fmla="*/ 223 w 271"/>
                <a:gd name="T9" fmla="*/ 218 h 433"/>
                <a:gd name="T10" fmla="*/ 267 w 271"/>
                <a:gd name="T11" fmla="*/ 435 h 433"/>
                <a:gd name="T12" fmla="*/ 156 w 271"/>
                <a:gd name="T13" fmla="*/ 473 h 433"/>
                <a:gd name="T14" fmla="*/ 182 w 271"/>
                <a:gd name="T15" fmla="*/ 469 h 433"/>
                <a:gd name="T16" fmla="*/ 4 w 271"/>
                <a:gd name="T17" fmla="*/ 525 h 433"/>
                <a:gd name="T18" fmla="*/ 0 w 271"/>
                <a:gd name="T19" fmla="*/ 531 h 433"/>
                <a:gd name="T20" fmla="*/ 83 w 271"/>
                <a:gd name="T21" fmla="*/ 518 h 433"/>
                <a:gd name="T22" fmla="*/ 150 w 271"/>
                <a:gd name="T23" fmla="*/ 492 h 433"/>
                <a:gd name="T24" fmla="*/ 113 w 271"/>
                <a:gd name="T25" fmla="*/ 515 h 433"/>
                <a:gd name="T26" fmla="*/ 116 w 271"/>
                <a:gd name="T27" fmla="*/ 512 h 433"/>
                <a:gd name="T28" fmla="*/ 125 w 271"/>
                <a:gd name="T29" fmla="*/ 510 h 433"/>
                <a:gd name="T30" fmla="*/ 142 w 271"/>
                <a:gd name="T31" fmla="*/ 505 h 433"/>
                <a:gd name="T32" fmla="*/ 159 w 271"/>
                <a:gd name="T33" fmla="*/ 501 h 433"/>
                <a:gd name="T34" fmla="*/ 175 w 271"/>
                <a:gd name="T35" fmla="*/ 497 h 433"/>
                <a:gd name="T36" fmla="*/ 189 w 271"/>
                <a:gd name="T37" fmla="*/ 490 h 433"/>
                <a:gd name="T38" fmla="*/ 203 w 271"/>
                <a:gd name="T39" fmla="*/ 487 h 433"/>
                <a:gd name="T40" fmla="*/ 209 w 271"/>
                <a:gd name="T41" fmla="*/ 484 h 433"/>
                <a:gd name="T42" fmla="*/ 214 w 271"/>
                <a:gd name="T43" fmla="*/ 481 h 433"/>
                <a:gd name="T44" fmla="*/ 225 w 271"/>
                <a:gd name="T45" fmla="*/ 481 h 433"/>
                <a:gd name="T46" fmla="*/ 236 w 271"/>
                <a:gd name="T47" fmla="*/ 479 h 433"/>
                <a:gd name="T48" fmla="*/ 250 w 271"/>
                <a:gd name="T49" fmla="*/ 478 h 433"/>
                <a:gd name="T50" fmla="*/ 263 w 271"/>
                <a:gd name="T51" fmla="*/ 476 h 433"/>
                <a:gd name="T52" fmla="*/ 274 w 271"/>
                <a:gd name="T53" fmla="*/ 476 h 433"/>
                <a:gd name="T54" fmla="*/ 282 w 271"/>
                <a:gd name="T55" fmla="*/ 473 h 433"/>
                <a:gd name="T56" fmla="*/ 284 w 271"/>
                <a:gd name="T57" fmla="*/ 473 h 433"/>
                <a:gd name="T58" fmla="*/ 313 w 271"/>
                <a:gd name="T59" fmla="*/ 466 h 433"/>
                <a:gd name="T60" fmla="*/ 299 w 271"/>
                <a:gd name="T61" fmla="*/ 365 h 433"/>
                <a:gd name="T62" fmla="*/ 307 w 271"/>
                <a:gd name="T63" fmla="*/ 328 h 433"/>
                <a:gd name="T64" fmla="*/ 284 w 271"/>
                <a:gd name="T65" fmla="*/ 214 h 433"/>
                <a:gd name="T66" fmla="*/ 247 w 271"/>
                <a:gd name="T67" fmla="*/ 71 h 433"/>
                <a:gd name="T68" fmla="*/ 250 w 271"/>
                <a:gd name="T69" fmla="*/ 65 h 433"/>
                <a:gd name="T70" fmla="*/ 254 w 271"/>
                <a:gd name="T71" fmla="*/ 50 h 433"/>
                <a:gd name="T72" fmla="*/ 254 w 271"/>
                <a:gd name="T73" fmla="*/ 32 h 433"/>
                <a:gd name="T74" fmla="*/ 245 w 271"/>
                <a:gd name="T75" fmla="*/ 19 h 433"/>
                <a:gd name="T76" fmla="*/ 236 w 271"/>
                <a:gd name="T77" fmla="*/ 8 h 433"/>
                <a:gd name="T78" fmla="*/ 225 w 271"/>
                <a:gd name="T79" fmla="*/ 6 h 433"/>
                <a:gd name="T80" fmla="*/ 214 w 271"/>
                <a:gd name="T81" fmla="*/ 2 h 433"/>
                <a:gd name="T82" fmla="*/ 203 w 271"/>
                <a:gd name="T83" fmla="*/ 0 h 433"/>
                <a:gd name="T84" fmla="*/ 189 w 271"/>
                <a:gd name="T85" fmla="*/ 0 h 433"/>
                <a:gd name="T86" fmla="*/ 182 w 271"/>
                <a:gd name="T87" fmla="*/ 0 h 433"/>
                <a:gd name="T88" fmla="*/ 175 w 271"/>
                <a:gd name="T89" fmla="*/ 0 h 433"/>
                <a:gd name="T90" fmla="*/ 173 w 271"/>
                <a:gd name="T91" fmla="*/ 0 h 433"/>
                <a:gd name="T92" fmla="*/ 10 w 271"/>
                <a:gd name="T93" fmla="*/ 24 h 433"/>
                <a:gd name="T94" fmla="*/ 8 w 271"/>
                <a:gd name="T95" fmla="*/ 54 h 433"/>
                <a:gd name="T96" fmla="*/ 30 w 271"/>
                <a:gd name="T97" fmla="*/ 89 h 43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71"/>
                <a:gd name="T148" fmla="*/ 0 h 433"/>
                <a:gd name="T149" fmla="*/ 271 w 271"/>
                <a:gd name="T150" fmla="*/ 433 h 43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71" h="433">
                  <a:moveTo>
                    <a:pt x="25" y="73"/>
                  </a:moveTo>
                  <a:lnTo>
                    <a:pt x="84" y="58"/>
                  </a:lnTo>
                  <a:lnTo>
                    <a:pt x="119" y="61"/>
                  </a:lnTo>
                  <a:lnTo>
                    <a:pt x="151" y="56"/>
                  </a:lnTo>
                  <a:lnTo>
                    <a:pt x="193" y="178"/>
                  </a:lnTo>
                  <a:lnTo>
                    <a:pt x="231" y="355"/>
                  </a:lnTo>
                  <a:lnTo>
                    <a:pt x="136" y="386"/>
                  </a:lnTo>
                  <a:lnTo>
                    <a:pt x="157" y="382"/>
                  </a:lnTo>
                  <a:lnTo>
                    <a:pt x="4" y="428"/>
                  </a:lnTo>
                  <a:lnTo>
                    <a:pt x="0" y="433"/>
                  </a:lnTo>
                  <a:lnTo>
                    <a:pt x="73" y="422"/>
                  </a:lnTo>
                  <a:lnTo>
                    <a:pt x="130" y="401"/>
                  </a:lnTo>
                  <a:lnTo>
                    <a:pt x="98" y="420"/>
                  </a:lnTo>
                  <a:lnTo>
                    <a:pt x="101" y="418"/>
                  </a:lnTo>
                  <a:lnTo>
                    <a:pt x="109" y="416"/>
                  </a:lnTo>
                  <a:lnTo>
                    <a:pt x="122" y="412"/>
                  </a:lnTo>
                  <a:lnTo>
                    <a:pt x="138" y="409"/>
                  </a:lnTo>
                  <a:lnTo>
                    <a:pt x="151" y="405"/>
                  </a:lnTo>
                  <a:lnTo>
                    <a:pt x="164" y="399"/>
                  </a:lnTo>
                  <a:lnTo>
                    <a:pt x="176" y="397"/>
                  </a:lnTo>
                  <a:lnTo>
                    <a:pt x="181" y="395"/>
                  </a:lnTo>
                  <a:lnTo>
                    <a:pt x="185" y="393"/>
                  </a:lnTo>
                  <a:lnTo>
                    <a:pt x="195" y="393"/>
                  </a:lnTo>
                  <a:lnTo>
                    <a:pt x="204" y="391"/>
                  </a:lnTo>
                  <a:lnTo>
                    <a:pt x="216" y="390"/>
                  </a:lnTo>
                  <a:lnTo>
                    <a:pt x="227" y="388"/>
                  </a:lnTo>
                  <a:lnTo>
                    <a:pt x="237" y="388"/>
                  </a:lnTo>
                  <a:lnTo>
                    <a:pt x="244" y="386"/>
                  </a:lnTo>
                  <a:lnTo>
                    <a:pt x="246" y="386"/>
                  </a:lnTo>
                  <a:lnTo>
                    <a:pt x="271" y="380"/>
                  </a:lnTo>
                  <a:lnTo>
                    <a:pt x="258" y="298"/>
                  </a:lnTo>
                  <a:lnTo>
                    <a:pt x="265" y="267"/>
                  </a:lnTo>
                  <a:lnTo>
                    <a:pt x="246" y="174"/>
                  </a:lnTo>
                  <a:lnTo>
                    <a:pt x="214" y="58"/>
                  </a:lnTo>
                  <a:lnTo>
                    <a:pt x="216" y="54"/>
                  </a:lnTo>
                  <a:lnTo>
                    <a:pt x="220" y="40"/>
                  </a:lnTo>
                  <a:lnTo>
                    <a:pt x="220" y="27"/>
                  </a:lnTo>
                  <a:lnTo>
                    <a:pt x="212" y="14"/>
                  </a:lnTo>
                  <a:lnTo>
                    <a:pt x="204" y="8"/>
                  </a:lnTo>
                  <a:lnTo>
                    <a:pt x="195" y="6"/>
                  </a:lnTo>
                  <a:lnTo>
                    <a:pt x="185" y="2"/>
                  </a:lnTo>
                  <a:lnTo>
                    <a:pt x="176" y="0"/>
                  </a:lnTo>
                  <a:lnTo>
                    <a:pt x="164" y="0"/>
                  </a:lnTo>
                  <a:lnTo>
                    <a:pt x="157" y="0"/>
                  </a:lnTo>
                  <a:lnTo>
                    <a:pt x="151" y="0"/>
                  </a:lnTo>
                  <a:lnTo>
                    <a:pt x="149" y="0"/>
                  </a:lnTo>
                  <a:lnTo>
                    <a:pt x="10" y="19"/>
                  </a:lnTo>
                  <a:lnTo>
                    <a:pt x="8" y="44"/>
                  </a:lnTo>
                  <a:lnTo>
                    <a:pt x="25" y="73"/>
                  </a:lnTo>
                  <a:close/>
                </a:path>
              </a:pathLst>
            </a:custGeom>
            <a:solidFill>
              <a:srgbClr val="FFFFFF"/>
            </a:solidFill>
            <a:ln w="9525">
              <a:solidFill>
                <a:srgbClr val="B3081B"/>
              </a:solidFill>
              <a:round/>
              <a:headEnd/>
              <a:tailEnd/>
            </a:ln>
          </p:spPr>
          <p:txBody>
            <a:bodyPr/>
            <a:lstStyle/>
            <a:p>
              <a:endParaRPr lang="en-GB"/>
            </a:p>
          </p:txBody>
        </p:sp>
        <p:sp>
          <p:nvSpPr>
            <p:cNvPr id="14350" name="Freeform 30"/>
            <p:cNvSpPr>
              <a:spLocks/>
            </p:cNvSpPr>
            <p:nvPr/>
          </p:nvSpPr>
          <p:spPr bwMode="auto">
            <a:xfrm flipH="1">
              <a:off x="4131" y="1502"/>
              <a:ext cx="141" cy="32"/>
            </a:xfrm>
            <a:custGeom>
              <a:avLst/>
              <a:gdLst>
                <a:gd name="T0" fmla="*/ 0 w 137"/>
                <a:gd name="T1" fmla="*/ 36 h 31"/>
                <a:gd name="T2" fmla="*/ 157 w 137"/>
                <a:gd name="T3" fmla="*/ 0 h 31"/>
                <a:gd name="T4" fmla="*/ 89 w 137"/>
                <a:gd name="T5" fmla="*/ 36 h 31"/>
                <a:gd name="T6" fmla="*/ 0 w 137"/>
                <a:gd name="T7" fmla="*/ 36 h 31"/>
                <a:gd name="T8" fmla="*/ 0 60000 65536"/>
                <a:gd name="T9" fmla="*/ 0 60000 65536"/>
                <a:gd name="T10" fmla="*/ 0 60000 65536"/>
                <a:gd name="T11" fmla="*/ 0 60000 65536"/>
                <a:gd name="T12" fmla="*/ 0 w 137"/>
                <a:gd name="T13" fmla="*/ 0 h 31"/>
                <a:gd name="T14" fmla="*/ 137 w 137"/>
                <a:gd name="T15" fmla="*/ 31 h 31"/>
              </a:gdLst>
              <a:ahLst/>
              <a:cxnLst>
                <a:cxn ang="T8">
                  <a:pos x="T0" y="T1"/>
                </a:cxn>
                <a:cxn ang="T9">
                  <a:pos x="T2" y="T3"/>
                </a:cxn>
                <a:cxn ang="T10">
                  <a:pos x="T4" y="T5"/>
                </a:cxn>
                <a:cxn ang="T11">
                  <a:pos x="T6" y="T7"/>
                </a:cxn>
              </a:cxnLst>
              <a:rect l="T12" t="T13" r="T14" b="T15"/>
              <a:pathLst>
                <a:path w="137" h="31">
                  <a:moveTo>
                    <a:pt x="0" y="31"/>
                  </a:moveTo>
                  <a:lnTo>
                    <a:pt x="137" y="0"/>
                  </a:lnTo>
                  <a:lnTo>
                    <a:pt x="78" y="31"/>
                  </a:lnTo>
                  <a:lnTo>
                    <a:pt x="0" y="31"/>
                  </a:lnTo>
                  <a:close/>
                </a:path>
              </a:pathLst>
            </a:custGeom>
            <a:solidFill>
              <a:srgbClr val="FFFFFF"/>
            </a:solidFill>
            <a:ln w="9525">
              <a:solidFill>
                <a:srgbClr val="FF3300"/>
              </a:solidFill>
              <a:round/>
              <a:headEnd/>
              <a:tailEnd/>
            </a:ln>
          </p:spPr>
          <p:txBody>
            <a:bodyPr/>
            <a:lstStyle/>
            <a:p>
              <a:endParaRPr lang="en-GB"/>
            </a:p>
          </p:txBody>
        </p:sp>
        <p:sp>
          <p:nvSpPr>
            <p:cNvPr id="14351" name="Freeform 31"/>
            <p:cNvSpPr>
              <a:spLocks/>
            </p:cNvSpPr>
            <p:nvPr/>
          </p:nvSpPr>
          <p:spPr bwMode="auto">
            <a:xfrm flipH="1">
              <a:off x="4049" y="1419"/>
              <a:ext cx="68" cy="44"/>
            </a:xfrm>
            <a:custGeom>
              <a:avLst/>
              <a:gdLst>
                <a:gd name="T0" fmla="*/ 5 w 66"/>
                <a:gd name="T1" fmla="*/ 6 h 42"/>
                <a:gd name="T2" fmla="*/ 11 w 66"/>
                <a:gd name="T3" fmla="*/ 4 h 42"/>
                <a:gd name="T4" fmla="*/ 27 w 66"/>
                <a:gd name="T5" fmla="*/ 0 h 42"/>
                <a:gd name="T6" fmla="*/ 39 w 66"/>
                <a:gd name="T7" fmla="*/ 0 h 42"/>
                <a:gd name="T8" fmla="*/ 48 w 66"/>
                <a:gd name="T9" fmla="*/ 6 h 42"/>
                <a:gd name="T10" fmla="*/ 61 w 66"/>
                <a:gd name="T11" fmla="*/ 20 h 42"/>
                <a:gd name="T12" fmla="*/ 71 w 66"/>
                <a:gd name="T13" fmla="*/ 30 h 42"/>
                <a:gd name="T14" fmla="*/ 76 w 66"/>
                <a:gd name="T15" fmla="*/ 42 h 42"/>
                <a:gd name="T16" fmla="*/ 76 w 66"/>
                <a:gd name="T17" fmla="*/ 52 h 42"/>
                <a:gd name="T18" fmla="*/ 74 w 66"/>
                <a:gd name="T19" fmla="*/ 46 h 42"/>
                <a:gd name="T20" fmla="*/ 72 w 66"/>
                <a:gd name="T21" fmla="*/ 28 h 42"/>
                <a:gd name="T22" fmla="*/ 67 w 66"/>
                <a:gd name="T23" fmla="*/ 8 h 42"/>
                <a:gd name="T24" fmla="*/ 54 w 66"/>
                <a:gd name="T25" fmla="*/ 0 h 42"/>
                <a:gd name="T26" fmla="*/ 39 w 66"/>
                <a:gd name="T27" fmla="*/ 0 h 42"/>
                <a:gd name="T28" fmla="*/ 24 w 66"/>
                <a:gd name="T29" fmla="*/ 2 h 42"/>
                <a:gd name="T30" fmla="*/ 5 w 66"/>
                <a:gd name="T31" fmla="*/ 4 h 42"/>
                <a:gd name="T32" fmla="*/ 0 w 66"/>
                <a:gd name="T33" fmla="*/ 6 h 42"/>
                <a:gd name="T34" fmla="*/ 5 w 66"/>
                <a:gd name="T35" fmla="*/ 6 h 4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6"/>
                <a:gd name="T55" fmla="*/ 0 h 42"/>
                <a:gd name="T56" fmla="*/ 66 w 66"/>
                <a:gd name="T57" fmla="*/ 42 h 4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6" h="42">
                  <a:moveTo>
                    <a:pt x="5" y="6"/>
                  </a:moveTo>
                  <a:lnTo>
                    <a:pt x="11" y="4"/>
                  </a:lnTo>
                  <a:lnTo>
                    <a:pt x="22" y="0"/>
                  </a:lnTo>
                  <a:lnTo>
                    <a:pt x="34" y="0"/>
                  </a:lnTo>
                  <a:lnTo>
                    <a:pt x="43" y="6"/>
                  </a:lnTo>
                  <a:lnTo>
                    <a:pt x="51" y="15"/>
                  </a:lnTo>
                  <a:lnTo>
                    <a:pt x="61" y="25"/>
                  </a:lnTo>
                  <a:lnTo>
                    <a:pt x="66" y="32"/>
                  </a:lnTo>
                  <a:lnTo>
                    <a:pt x="66" y="42"/>
                  </a:lnTo>
                  <a:lnTo>
                    <a:pt x="64" y="36"/>
                  </a:lnTo>
                  <a:lnTo>
                    <a:pt x="62" y="23"/>
                  </a:lnTo>
                  <a:lnTo>
                    <a:pt x="57" y="8"/>
                  </a:lnTo>
                  <a:lnTo>
                    <a:pt x="47" y="0"/>
                  </a:lnTo>
                  <a:lnTo>
                    <a:pt x="34" y="0"/>
                  </a:lnTo>
                  <a:lnTo>
                    <a:pt x="19" y="2"/>
                  </a:lnTo>
                  <a:lnTo>
                    <a:pt x="5" y="4"/>
                  </a:lnTo>
                  <a:lnTo>
                    <a:pt x="0" y="6"/>
                  </a:lnTo>
                  <a:lnTo>
                    <a:pt x="5" y="6"/>
                  </a:lnTo>
                  <a:close/>
                </a:path>
              </a:pathLst>
            </a:custGeom>
            <a:solidFill>
              <a:srgbClr val="FFFFFF"/>
            </a:solidFill>
            <a:ln w="9525">
              <a:solidFill>
                <a:srgbClr val="FF3300"/>
              </a:solidFill>
              <a:round/>
              <a:headEnd/>
              <a:tailEnd/>
            </a:ln>
          </p:spPr>
          <p:txBody>
            <a:bodyPr/>
            <a:lstStyle/>
            <a:p>
              <a:endParaRPr lang="en-GB"/>
            </a:p>
          </p:txBody>
        </p:sp>
        <p:sp>
          <p:nvSpPr>
            <p:cNvPr id="14352" name="Freeform 32"/>
            <p:cNvSpPr>
              <a:spLocks/>
            </p:cNvSpPr>
            <p:nvPr/>
          </p:nvSpPr>
          <p:spPr bwMode="auto">
            <a:xfrm flipH="1">
              <a:off x="4100" y="1069"/>
              <a:ext cx="145" cy="147"/>
            </a:xfrm>
            <a:custGeom>
              <a:avLst/>
              <a:gdLst>
                <a:gd name="T0" fmla="*/ 72 w 141"/>
                <a:gd name="T1" fmla="*/ 0 h 141"/>
                <a:gd name="T2" fmla="*/ 76 w 141"/>
                <a:gd name="T3" fmla="*/ 2 h 141"/>
                <a:gd name="T4" fmla="*/ 82 w 141"/>
                <a:gd name="T5" fmla="*/ 8 h 141"/>
                <a:gd name="T6" fmla="*/ 88 w 141"/>
                <a:gd name="T7" fmla="*/ 20 h 141"/>
                <a:gd name="T8" fmla="*/ 88 w 141"/>
                <a:gd name="T9" fmla="*/ 28 h 141"/>
                <a:gd name="T10" fmla="*/ 86 w 141"/>
                <a:gd name="T11" fmla="*/ 36 h 141"/>
                <a:gd name="T12" fmla="*/ 82 w 141"/>
                <a:gd name="T13" fmla="*/ 46 h 141"/>
                <a:gd name="T14" fmla="*/ 80 w 141"/>
                <a:gd name="T15" fmla="*/ 50 h 141"/>
                <a:gd name="T16" fmla="*/ 80 w 141"/>
                <a:gd name="T17" fmla="*/ 52 h 141"/>
                <a:gd name="T18" fmla="*/ 88 w 141"/>
                <a:gd name="T19" fmla="*/ 54 h 141"/>
                <a:gd name="T20" fmla="*/ 86 w 141"/>
                <a:gd name="T21" fmla="*/ 68 h 141"/>
                <a:gd name="T22" fmla="*/ 84 w 141"/>
                <a:gd name="T23" fmla="*/ 84 h 141"/>
                <a:gd name="T24" fmla="*/ 90 w 141"/>
                <a:gd name="T25" fmla="*/ 93 h 141"/>
                <a:gd name="T26" fmla="*/ 93 w 141"/>
                <a:gd name="T27" fmla="*/ 93 h 141"/>
                <a:gd name="T28" fmla="*/ 95 w 141"/>
                <a:gd name="T29" fmla="*/ 91 h 141"/>
                <a:gd name="T30" fmla="*/ 104 w 141"/>
                <a:gd name="T31" fmla="*/ 89 h 141"/>
                <a:gd name="T32" fmla="*/ 112 w 141"/>
                <a:gd name="T33" fmla="*/ 84 h 141"/>
                <a:gd name="T34" fmla="*/ 118 w 141"/>
                <a:gd name="T35" fmla="*/ 78 h 141"/>
                <a:gd name="T36" fmla="*/ 121 w 141"/>
                <a:gd name="T37" fmla="*/ 68 h 141"/>
                <a:gd name="T38" fmla="*/ 125 w 141"/>
                <a:gd name="T39" fmla="*/ 60 h 141"/>
                <a:gd name="T40" fmla="*/ 125 w 141"/>
                <a:gd name="T41" fmla="*/ 58 h 141"/>
                <a:gd name="T42" fmla="*/ 108 w 141"/>
                <a:gd name="T43" fmla="*/ 38 h 141"/>
                <a:gd name="T44" fmla="*/ 95 w 141"/>
                <a:gd name="T45" fmla="*/ 10 h 141"/>
                <a:gd name="T46" fmla="*/ 106 w 141"/>
                <a:gd name="T47" fmla="*/ 18 h 141"/>
                <a:gd name="T48" fmla="*/ 125 w 141"/>
                <a:gd name="T49" fmla="*/ 30 h 141"/>
                <a:gd name="T50" fmla="*/ 147 w 141"/>
                <a:gd name="T51" fmla="*/ 46 h 141"/>
                <a:gd name="T52" fmla="*/ 153 w 141"/>
                <a:gd name="T53" fmla="*/ 54 h 141"/>
                <a:gd name="T54" fmla="*/ 153 w 141"/>
                <a:gd name="T55" fmla="*/ 63 h 141"/>
                <a:gd name="T56" fmla="*/ 157 w 141"/>
                <a:gd name="T57" fmla="*/ 71 h 141"/>
                <a:gd name="T58" fmla="*/ 159 w 141"/>
                <a:gd name="T59" fmla="*/ 80 h 141"/>
                <a:gd name="T60" fmla="*/ 161 w 141"/>
                <a:gd name="T61" fmla="*/ 82 h 141"/>
                <a:gd name="T62" fmla="*/ 155 w 141"/>
                <a:gd name="T63" fmla="*/ 96 h 141"/>
                <a:gd name="T64" fmla="*/ 141 w 141"/>
                <a:gd name="T65" fmla="*/ 124 h 141"/>
                <a:gd name="T66" fmla="*/ 121 w 141"/>
                <a:gd name="T67" fmla="*/ 157 h 141"/>
                <a:gd name="T68" fmla="*/ 106 w 141"/>
                <a:gd name="T69" fmla="*/ 174 h 141"/>
                <a:gd name="T70" fmla="*/ 86 w 141"/>
                <a:gd name="T71" fmla="*/ 174 h 141"/>
                <a:gd name="T72" fmla="*/ 69 w 141"/>
                <a:gd name="T73" fmla="*/ 165 h 141"/>
                <a:gd name="T74" fmla="*/ 50 w 141"/>
                <a:gd name="T75" fmla="*/ 152 h 141"/>
                <a:gd name="T76" fmla="*/ 45 w 141"/>
                <a:gd name="T77" fmla="*/ 148 h 141"/>
                <a:gd name="T78" fmla="*/ 37 w 141"/>
                <a:gd name="T79" fmla="*/ 143 h 141"/>
                <a:gd name="T80" fmla="*/ 17 w 141"/>
                <a:gd name="T81" fmla="*/ 129 h 141"/>
                <a:gd name="T82" fmla="*/ 1 w 141"/>
                <a:gd name="T83" fmla="*/ 111 h 141"/>
                <a:gd name="T84" fmla="*/ 0 w 141"/>
                <a:gd name="T85" fmla="*/ 89 h 141"/>
                <a:gd name="T86" fmla="*/ 7 w 141"/>
                <a:gd name="T87" fmla="*/ 65 h 141"/>
                <a:gd name="T88" fmla="*/ 17 w 141"/>
                <a:gd name="T89" fmla="*/ 50 h 141"/>
                <a:gd name="T90" fmla="*/ 29 w 141"/>
                <a:gd name="T91" fmla="*/ 36 h 141"/>
                <a:gd name="T92" fmla="*/ 33 w 141"/>
                <a:gd name="T93" fmla="*/ 32 h 141"/>
                <a:gd name="T94" fmla="*/ 72 w 141"/>
                <a:gd name="T95" fmla="*/ 0 h 14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41"/>
                <a:gd name="T145" fmla="*/ 0 h 141"/>
                <a:gd name="T146" fmla="*/ 141 w 141"/>
                <a:gd name="T147" fmla="*/ 141 h 14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41" h="141">
                  <a:moveTo>
                    <a:pt x="62" y="0"/>
                  </a:moveTo>
                  <a:lnTo>
                    <a:pt x="66" y="2"/>
                  </a:lnTo>
                  <a:lnTo>
                    <a:pt x="72" y="8"/>
                  </a:lnTo>
                  <a:lnTo>
                    <a:pt x="78" y="15"/>
                  </a:lnTo>
                  <a:lnTo>
                    <a:pt x="78" y="23"/>
                  </a:lnTo>
                  <a:lnTo>
                    <a:pt x="76" y="31"/>
                  </a:lnTo>
                  <a:lnTo>
                    <a:pt x="72" y="36"/>
                  </a:lnTo>
                  <a:lnTo>
                    <a:pt x="70" y="40"/>
                  </a:lnTo>
                  <a:lnTo>
                    <a:pt x="70" y="42"/>
                  </a:lnTo>
                  <a:lnTo>
                    <a:pt x="78" y="44"/>
                  </a:lnTo>
                  <a:lnTo>
                    <a:pt x="76" y="55"/>
                  </a:lnTo>
                  <a:lnTo>
                    <a:pt x="74" y="69"/>
                  </a:lnTo>
                  <a:lnTo>
                    <a:pt x="80" y="76"/>
                  </a:lnTo>
                  <a:lnTo>
                    <a:pt x="82" y="76"/>
                  </a:lnTo>
                  <a:lnTo>
                    <a:pt x="83" y="74"/>
                  </a:lnTo>
                  <a:lnTo>
                    <a:pt x="89" y="73"/>
                  </a:lnTo>
                  <a:lnTo>
                    <a:pt x="97" y="69"/>
                  </a:lnTo>
                  <a:lnTo>
                    <a:pt x="103" y="63"/>
                  </a:lnTo>
                  <a:lnTo>
                    <a:pt x="106" y="55"/>
                  </a:lnTo>
                  <a:lnTo>
                    <a:pt x="110" y="50"/>
                  </a:lnTo>
                  <a:lnTo>
                    <a:pt x="110" y="48"/>
                  </a:lnTo>
                  <a:lnTo>
                    <a:pt x="93" y="32"/>
                  </a:lnTo>
                  <a:lnTo>
                    <a:pt x="83" y="10"/>
                  </a:lnTo>
                  <a:lnTo>
                    <a:pt x="91" y="13"/>
                  </a:lnTo>
                  <a:lnTo>
                    <a:pt x="110" y="25"/>
                  </a:lnTo>
                  <a:lnTo>
                    <a:pt x="127" y="36"/>
                  </a:lnTo>
                  <a:lnTo>
                    <a:pt x="133" y="44"/>
                  </a:lnTo>
                  <a:lnTo>
                    <a:pt x="133" y="52"/>
                  </a:lnTo>
                  <a:lnTo>
                    <a:pt x="137" y="57"/>
                  </a:lnTo>
                  <a:lnTo>
                    <a:pt x="139" y="65"/>
                  </a:lnTo>
                  <a:lnTo>
                    <a:pt x="141" y="67"/>
                  </a:lnTo>
                  <a:lnTo>
                    <a:pt x="135" y="78"/>
                  </a:lnTo>
                  <a:lnTo>
                    <a:pt x="122" y="101"/>
                  </a:lnTo>
                  <a:lnTo>
                    <a:pt x="106" y="128"/>
                  </a:lnTo>
                  <a:lnTo>
                    <a:pt x="91" y="141"/>
                  </a:lnTo>
                  <a:lnTo>
                    <a:pt x="76" y="141"/>
                  </a:lnTo>
                  <a:lnTo>
                    <a:pt x="59" y="134"/>
                  </a:lnTo>
                  <a:lnTo>
                    <a:pt x="45" y="124"/>
                  </a:lnTo>
                  <a:lnTo>
                    <a:pt x="40" y="120"/>
                  </a:lnTo>
                  <a:lnTo>
                    <a:pt x="32" y="116"/>
                  </a:lnTo>
                  <a:lnTo>
                    <a:pt x="17" y="105"/>
                  </a:lnTo>
                  <a:lnTo>
                    <a:pt x="1" y="90"/>
                  </a:lnTo>
                  <a:lnTo>
                    <a:pt x="0" y="73"/>
                  </a:lnTo>
                  <a:lnTo>
                    <a:pt x="7" y="53"/>
                  </a:lnTo>
                  <a:lnTo>
                    <a:pt x="17" y="40"/>
                  </a:lnTo>
                  <a:lnTo>
                    <a:pt x="24" y="31"/>
                  </a:lnTo>
                  <a:lnTo>
                    <a:pt x="28" y="27"/>
                  </a:lnTo>
                  <a:lnTo>
                    <a:pt x="62" y="0"/>
                  </a:lnTo>
                  <a:close/>
                </a:path>
              </a:pathLst>
            </a:custGeom>
            <a:solidFill>
              <a:srgbClr val="FFFFFF"/>
            </a:solidFill>
            <a:ln w="9525">
              <a:solidFill>
                <a:srgbClr val="B3081B"/>
              </a:solidFill>
              <a:round/>
              <a:headEnd/>
              <a:tailEnd/>
            </a:ln>
          </p:spPr>
          <p:txBody>
            <a:bodyPr/>
            <a:lstStyle/>
            <a:p>
              <a:endParaRPr lang="en-GB"/>
            </a:p>
          </p:txBody>
        </p:sp>
        <p:sp>
          <p:nvSpPr>
            <p:cNvPr id="14353" name="Freeform 33"/>
            <p:cNvSpPr>
              <a:spLocks/>
            </p:cNvSpPr>
            <p:nvPr/>
          </p:nvSpPr>
          <p:spPr bwMode="auto">
            <a:xfrm flipH="1">
              <a:off x="4205" y="1060"/>
              <a:ext cx="61" cy="105"/>
            </a:xfrm>
            <a:custGeom>
              <a:avLst/>
              <a:gdLst>
                <a:gd name="T0" fmla="*/ 69 w 59"/>
                <a:gd name="T1" fmla="*/ 0 h 101"/>
                <a:gd name="T2" fmla="*/ 61 w 59"/>
                <a:gd name="T3" fmla="*/ 7 h 101"/>
                <a:gd name="T4" fmla="*/ 37 w 59"/>
                <a:gd name="T5" fmla="*/ 33 h 101"/>
                <a:gd name="T6" fmla="*/ 20 w 59"/>
                <a:gd name="T7" fmla="*/ 61 h 101"/>
                <a:gd name="T8" fmla="*/ 9 w 59"/>
                <a:gd name="T9" fmla="*/ 85 h 101"/>
                <a:gd name="T10" fmla="*/ 13 w 59"/>
                <a:gd name="T11" fmla="*/ 101 h 101"/>
                <a:gd name="T12" fmla="*/ 20 w 59"/>
                <a:gd name="T13" fmla="*/ 113 h 101"/>
                <a:gd name="T14" fmla="*/ 22 w 59"/>
                <a:gd name="T15" fmla="*/ 120 h 101"/>
                <a:gd name="T16" fmla="*/ 22 w 59"/>
                <a:gd name="T17" fmla="*/ 122 h 101"/>
                <a:gd name="T18" fmla="*/ 13 w 59"/>
                <a:gd name="T19" fmla="*/ 117 h 101"/>
                <a:gd name="T20" fmla="*/ 5 w 59"/>
                <a:gd name="T21" fmla="*/ 103 h 101"/>
                <a:gd name="T22" fmla="*/ 0 w 59"/>
                <a:gd name="T23" fmla="*/ 85 h 101"/>
                <a:gd name="T24" fmla="*/ 1 w 59"/>
                <a:gd name="T25" fmla="*/ 68 h 101"/>
                <a:gd name="T26" fmla="*/ 7 w 59"/>
                <a:gd name="T27" fmla="*/ 59 h 101"/>
                <a:gd name="T28" fmla="*/ 20 w 59"/>
                <a:gd name="T29" fmla="*/ 51 h 101"/>
                <a:gd name="T30" fmla="*/ 29 w 59"/>
                <a:gd name="T31" fmla="*/ 37 h 101"/>
                <a:gd name="T32" fmla="*/ 39 w 59"/>
                <a:gd name="T33" fmla="*/ 27 h 101"/>
                <a:gd name="T34" fmla="*/ 51 w 59"/>
                <a:gd name="T35" fmla="*/ 18 h 101"/>
                <a:gd name="T36" fmla="*/ 61 w 59"/>
                <a:gd name="T37" fmla="*/ 7 h 101"/>
                <a:gd name="T38" fmla="*/ 67 w 59"/>
                <a:gd name="T39" fmla="*/ 1 h 101"/>
                <a:gd name="T40" fmla="*/ 69 w 59"/>
                <a:gd name="T41" fmla="*/ 0 h 10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9"/>
                <a:gd name="T64" fmla="*/ 0 h 101"/>
                <a:gd name="T65" fmla="*/ 59 w 59"/>
                <a:gd name="T66" fmla="*/ 101 h 10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9" h="101">
                  <a:moveTo>
                    <a:pt x="59" y="0"/>
                  </a:moveTo>
                  <a:lnTo>
                    <a:pt x="51" y="7"/>
                  </a:lnTo>
                  <a:lnTo>
                    <a:pt x="32" y="28"/>
                  </a:lnTo>
                  <a:lnTo>
                    <a:pt x="15" y="51"/>
                  </a:lnTo>
                  <a:lnTo>
                    <a:pt x="9" y="70"/>
                  </a:lnTo>
                  <a:lnTo>
                    <a:pt x="13" y="83"/>
                  </a:lnTo>
                  <a:lnTo>
                    <a:pt x="15" y="93"/>
                  </a:lnTo>
                  <a:lnTo>
                    <a:pt x="17" y="99"/>
                  </a:lnTo>
                  <a:lnTo>
                    <a:pt x="17" y="101"/>
                  </a:lnTo>
                  <a:lnTo>
                    <a:pt x="13" y="97"/>
                  </a:lnTo>
                  <a:lnTo>
                    <a:pt x="5" y="85"/>
                  </a:lnTo>
                  <a:lnTo>
                    <a:pt x="0" y="70"/>
                  </a:lnTo>
                  <a:lnTo>
                    <a:pt x="1" y="57"/>
                  </a:lnTo>
                  <a:lnTo>
                    <a:pt x="7" y="49"/>
                  </a:lnTo>
                  <a:lnTo>
                    <a:pt x="15" y="41"/>
                  </a:lnTo>
                  <a:lnTo>
                    <a:pt x="24" y="32"/>
                  </a:lnTo>
                  <a:lnTo>
                    <a:pt x="34" y="22"/>
                  </a:lnTo>
                  <a:lnTo>
                    <a:pt x="43" y="13"/>
                  </a:lnTo>
                  <a:lnTo>
                    <a:pt x="51" y="7"/>
                  </a:lnTo>
                  <a:lnTo>
                    <a:pt x="57" y="1"/>
                  </a:lnTo>
                  <a:lnTo>
                    <a:pt x="59" y="0"/>
                  </a:lnTo>
                  <a:close/>
                </a:path>
              </a:pathLst>
            </a:custGeom>
            <a:solidFill>
              <a:srgbClr val="FFFFFF"/>
            </a:solidFill>
            <a:ln w="9525">
              <a:solidFill>
                <a:srgbClr val="FF3300"/>
              </a:solidFill>
              <a:round/>
              <a:headEnd/>
              <a:tailEnd/>
            </a:ln>
          </p:spPr>
          <p:txBody>
            <a:bodyPr/>
            <a:lstStyle/>
            <a:p>
              <a:endParaRPr lang="en-GB"/>
            </a:p>
          </p:txBody>
        </p:sp>
        <p:sp>
          <p:nvSpPr>
            <p:cNvPr id="14354" name="Freeform 34"/>
            <p:cNvSpPr>
              <a:spLocks/>
            </p:cNvSpPr>
            <p:nvPr/>
          </p:nvSpPr>
          <p:spPr bwMode="auto">
            <a:xfrm flipH="1">
              <a:off x="3894" y="1143"/>
              <a:ext cx="244" cy="234"/>
            </a:xfrm>
            <a:custGeom>
              <a:avLst/>
              <a:gdLst>
                <a:gd name="T0" fmla="*/ 0 w 237"/>
                <a:gd name="T1" fmla="*/ 109 h 225"/>
                <a:gd name="T2" fmla="*/ 73 w 237"/>
                <a:gd name="T3" fmla="*/ 174 h 225"/>
                <a:gd name="T4" fmla="*/ 81 w 237"/>
                <a:gd name="T5" fmla="*/ 182 h 225"/>
                <a:gd name="T6" fmla="*/ 107 w 237"/>
                <a:gd name="T7" fmla="*/ 206 h 225"/>
                <a:gd name="T8" fmla="*/ 131 w 237"/>
                <a:gd name="T9" fmla="*/ 231 h 225"/>
                <a:gd name="T10" fmla="*/ 148 w 237"/>
                <a:gd name="T11" fmla="*/ 245 h 225"/>
                <a:gd name="T12" fmla="*/ 165 w 237"/>
                <a:gd name="T13" fmla="*/ 255 h 225"/>
                <a:gd name="T14" fmla="*/ 175 w 237"/>
                <a:gd name="T15" fmla="*/ 255 h 225"/>
                <a:gd name="T16" fmla="*/ 213 w 237"/>
                <a:gd name="T17" fmla="*/ 262 h 225"/>
                <a:gd name="T18" fmla="*/ 191 w 237"/>
                <a:gd name="T19" fmla="*/ 243 h 225"/>
                <a:gd name="T20" fmla="*/ 164 w 237"/>
                <a:gd name="T21" fmla="*/ 202 h 225"/>
                <a:gd name="T22" fmla="*/ 150 w 237"/>
                <a:gd name="T23" fmla="*/ 172 h 225"/>
                <a:gd name="T24" fmla="*/ 144 w 237"/>
                <a:gd name="T25" fmla="*/ 162 h 225"/>
                <a:gd name="T26" fmla="*/ 103 w 237"/>
                <a:gd name="T27" fmla="*/ 120 h 225"/>
                <a:gd name="T28" fmla="*/ 109 w 237"/>
                <a:gd name="T29" fmla="*/ 118 h 225"/>
                <a:gd name="T30" fmla="*/ 141 w 237"/>
                <a:gd name="T31" fmla="*/ 134 h 225"/>
                <a:gd name="T32" fmla="*/ 164 w 237"/>
                <a:gd name="T33" fmla="*/ 157 h 225"/>
                <a:gd name="T34" fmla="*/ 196 w 237"/>
                <a:gd name="T35" fmla="*/ 179 h 225"/>
                <a:gd name="T36" fmla="*/ 217 w 237"/>
                <a:gd name="T37" fmla="*/ 185 h 225"/>
                <a:gd name="T38" fmla="*/ 219 w 237"/>
                <a:gd name="T39" fmla="*/ 181 h 225"/>
                <a:gd name="T40" fmla="*/ 263 w 237"/>
                <a:gd name="T41" fmla="*/ 213 h 225"/>
                <a:gd name="T42" fmla="*/ 254 w 237"/>
                <a:gd name="T43" fmla="*/ 182 h 225"/>
                <a:gd name="T44" fmla="*/ 223 w 237"/>
                <a:gd name="T45" fmla="*/ 153 h 225"/>
                <a:gd name="T46" fmla="*/ 189 w 237"/>
                <a:gd name="T47" fmla="*/ 115 h 225"/>
                <a:gd name="T48" fmla="*/ 188 w 237"/>
                <a:gd name="T49" fmla="*/ 105 h 225"/>
                <a:gd name="T50" fmla="*/ 188 w 237"/>
                <a:gd name="T51" fmla="*/ 100 h 225"/>
                <a:gd name="T52" fmla="*/ 98 w 237"/>
                <a:gd name="T53" fmla="*/ 9 h 225"/>
                <a:gd name="T54" fmla="*/ 117 w 237"/>
                <a:gd name="T55" fmla="*/ 31 h 225"/>
                <a:gd name="T56" fmla="*/ 103 w 237"/>
                <a:gd name="T57" fmla="*/ 29 h 225"/>
                <a:gd name="T58" fmla="*/ 85 w 237"/>
                <a:gd name="T59" fmla="*/ 20 h 225"/>
                <a:gd name="T60" fmla="*/ 77 w 237"/>
                <a:gd name="T61" fmla="*/ 3 h 225"/>
                <a:gd name="T62" fmla="*/ 62 w 237"/>
                <a:gd name="T63" fmla="*/ 0 h 225"/>
                <a:gd name="T64" fmla="*/ 51 w 237"/>
                <a:gd name="T65" fmla="*/ 20 h 225"/>
                <a:gd name="T66" fmla="*/ 47 w 237"/>
                <a:gd name="T67" fmla="*/ 22 h 225"/>
                <a:gd name="T68" fmla="*/ 40 w 237"/>
                <a:gd name="T69" fmla="*/ 33 h 225"/>
                <a:gd name="T70" fmla="*/ 38 w 237"/>
                <a:gd name="T71" fmla="*/ 54 h 225"/>
                <a:gd name="T72" fmla="*/ 38 w 237"/>
                <a:gd name="T73" fmla="*/ 61 h 225"/>
                <a:gd name="T74" fmla="*/ 32 w 237"/>
                <a:gd name="T75" fmla="*/ 80 h 225"/>
                <a:gd name="T76" fmla="*/ 14 w 237"/>
                <a:gd name="T77" fmla="*/ 75 h 22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37"/>
                <a:gd name="T118" fmla="*/ 0 h 225"/>
                <a:gd name="T119" fmla="*/ 237 w 237"/>
                <a:gd name="T120" fmla="*/ 225 h 225"/>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37" h="225">
                  <a:moveTo>
                    <a:pt x="6" y="70"/>
                  </a:moveTo>
                  <a:lnTo>
                    <a:pt x="0" y="89"/>
                  </a:lnTo>
                  <a:lnTo>
                    <a:pt x="29" y="126"/>
                  </a:lnTo>
                  <a:lnTo>
                    <a:pt x="63" y="143"/>
                  </a:lnTo>
                  <a:lnTo>
                    <a:pt x="65" y="145"/>
                  </a:lnTo>
                  <a:lnTo>
                    <a:pt x="71" y="150"/>
                  </a:lnTo>
                  <a:lnTo>
                    <a:pt x="81" y="158"/>
                  </a:lnTo>
                  <a:lnTo>
                    <a:pt x="92" y="169"/>
                  </a:lnTo>
                  <a:lnTo>
                    <a:pt x="103" y="179"/>
                  </a:lnTo>
                  <a:lnTo>
                    <a:pt x="113" y="189"/>
                  </a:lnTo>
                  <a:lnTo>
                    <a:pt x="123" y="196"/>
                  </a:lnTo>
                  <a:lnTo>
                    <a:pt x="128" y="202"/>
                  </a:lnTo>
                  <a:lnTo>
                    <a:pt x="136" y="208"/>
                  </a:lnTo>
                  <a:lnTo>
                    <a:pt x="143" y="210"/>
                  </a:lnTo>
                  <a:lnTo>
                    <a:pt x="149" y="210"/>
                  </a:lnTo>
                  <a:lnTo>
                    <a:pt x="151" y="210"/>
                  </a:lnTo>
                  <a:lnTo>
                    <a:pt x="178" y="225"/>
                  </a:lnTo>
                  <a:lnTo>
                    <a:pt x="184" y="215"/>
                  </a:lnTo>
                  <a:lnTo>
                    <a:pt x="178" y="211"/>
                  </a:lnTo>
                  <a:lnTo>
                    <a:pt x="166" y="200"/>
                  </a:lnTo>
                  <a:lnTo>
                    <a:pt x="153" y="185"/>
                  </a:lnTo>
                  <a:lnTo>
                    <a:pt x="142" y="166"/>
                  </a:lnTo>
                  <a:lnTo>
                    <a:pt x="134" y="150"/>
                  </a:lnTo>
                  <a:lnTo>
                    <a:pt x="130" y="141"/>
                  </a:lnTo>
                  <a:lnTo>
                    <a:pt x="126" y="135"/>
                  </a:lnTo>
                  <a:lnTo>
                    <a:pt x="124" y="133"/>
                  </a:lnTo>
                  <a:lnTo>
                    <a:pt x="98" y="103"/>
                  </a:lnTo>
                  <a:lnTo>
                    <a:pt x="88" y="99"/>
                  </a:lnTo>
                  <a:lnTo>
                    <a:pt x="88" y="95"/>
                  </a:lnTo>
                  <a:lnTo>
                    <a:pt x="94" y="97"/>
                  </a:lnTo>
                  <a:lnTo>
                    <a:pt x="107" y="103"/>
                  </a:lnTo>
                  <a:lnTo>
                    <a:pt x="121" y="110"/>
                  </a:lnTo>
                  <a:lnTo>
                    <a:pt x="130" y="120"/>
                  </a:lnTo>
                  <a:lnTo>
                    <a:pt x="142" y="129"/>
                  </a:lnTo>
                  <a:lnTo>
                    <a:pt x="157" y="139"/>
                  </a:lnTo>
                  <a:lnTo>
                    <a:pt x="170" y="147"/>
                  </a:lnTo>
                  <a:lnTo>
                    <a:pt x="182" y="150"/>
                  </a:lnTo>
                  <a:lnTo>
                    <a:pt x="187" y="152"/>
                  </a:lnTo>
                  <a:lnTo>
                    <a:pt x="189" y="150"/>
                  </a:lnTo>
                  <a:lnTo>
                    <a:pt x="189" y="149"/>
                  </a:lnTo>
                  <a:lnTo>
                    <a:pt x="227" y="175"/>
                  </a:lnTo>
                  <a:lnTo>
                    <a:pt x="237" y="169"/>
                  </a:lnTo>
                  <a:lnTo>
                    <a:pt x="220" y="150"/>
                  </a:lnTo>
                  <a:lnTo>
                    <a:pt x="210" y="143"/>
                  </a:lnTo>
                  <a:lnTo>
                    <a:pt x="193" y="126"/>
                  </a:lnTo>
                  <a:lnTo>
                    <a:pt x="174" y="108"/>
                  </a:lnTo>
                  <a:lnTo>
                    <a:pt x="164" y="95"/>
                  </a:lnTo>
                  <a:lnTo>
                    <a:pt x="163" y="89"/>
                  </a:lnTo>
                  <a:lnTo>
                    <a:pt x="163" y="86"/>
                  </a:lnTo>
                  <a:lnTo>
                    <a:pt x="163" y="82"/>
                  </a:lnTo>
                  <a:lnTo>
                    <a:pt x="124" y="36"/>
                  </a:lnTo>
                  <a:lnTo>
                    <a:pt x="84" y="9"/>
                  </a:lnTo>
                  <a:lnTo>
                    <a:pt x="103" y="26"/>
                  </a:lnTo>
                  <a:lnTo>
                    <a:pt x="102" y="26"/>
                  </a:lnTo>
                  <a:lnTo>
                    <a:pt x="96" y="26"/>
                  </a:lnTo>
                  <a:lnTo>
                    <a:pt x="88" y="24"/>
                  </a:lnTo>
                  <a:lnTo>
                    <a:pt x="81" y="21"/>
                  </a:lnTo>
                  <a:lnTo>
                    <a:pt x="75" y="15"/>
                  </a:lnTo>
                  <a:lnTo>
                    <a:pt x="71" y="7"/>
                  </a:lnTo>
                  <a:lnTo>
                    <a:pt x="67" y="3"/>
                  </a:lnTo>
                  <a:lnTo>
                    <a:pt x="65" y="2"/>
                  </a:lnTo>
                  <a:lnTo>
                    <a:pt x="52" y="0"/>
                  </a:lnTo>
                  <a:lnTo>
                    <a:pt x="54" y="9"/>
                  </a:lnTo>
                  <a:lnTo>
                    <a:pt x="46" y="15"/>
                  </a:lnTo>
                  <a:lnTo>
                    <a:pt x="44" y="15"/>
                  </a:lnTo>
                  <a:lnTo>
                    <a:pt x="42" y="17"/>
                  </a:lnTo>
                  <a:lnTo>
                    <a:pt x="39" y="21"/>
                  </a:lnTo>
                  <a:lnTo>
                    <a:pt x="35" y="28"/>
                  </a:lnTo>
                  <a:lnTo>
                    <a:pt x="33" y="36"/>
                  </a:lnTo>
                  <a:lnTo>
                    <a:pt x="33" y="44"/>
                  </a:lnTo>
                  <a:lnTo>
                    <a:pt x="33" y="49"/>
                  </a:lnTo>
                  <a:lnTo>
                    <a:pt x="33" y="51"/>
                  </a:lnTo>
                  <a:lnTo>
                    <a:pt x="29" y="66"/>
                  </a:lnTo>
                  <a:lnTo>
                    <a:pt x="27" y="65"/>
                  </a:lnTo>
                  <a:lnTo>
                    <a:pt x="21" y="61"/>
                  </a:lnTo>
                  <a:lnTo>
                    <a:pt x="14" y="61"/>
                  </a:lnTo>
                  <a:lnTo>
                    <a:pt x="6" y="70"/>
                  </a:lnTo>
                  <a:close/>
                </a:path>
              </a:pathLst>
            </a:custGeom>
            <a:solidFill>
              <a:srgbClr val="FFFFFF"/>
            </a:solidFill>
            <a:ln w="9525">
              <a:solidFill>
                <a:srgbClr val="B3081B"/>
              </a:solidFill>
              <a:round/>
              <a:headEnd/>
              <a:tailEnd/>
            </a:ln>
          </p:spPr>
          <p:txBody>
            <a:bodyPr/>
            <a:lstStyle/>
            <a:p>
              <a:endParaRPr lang="en-GB"/>
            </a:p>
          </p:txBody>
        </p:sp>
        <p:sp>
          <p:nvSpPr>
            <p:cNvPr id="14355" name="Freeform 35"/>
            <p:cNvSpPr>
              <a:spLocks/>
            </p:cNvSpPr>
            <p:nvPr/>
          </p:nvSpPr>
          <p:spPr bwMode="auto">
            <a:xfrm flipH="1">
              <a:off x="3253" y="1277"/>
              <a:ext cx="782" cy="564"/>
            </a:xfrm>
            <a:custGeom>
              <a:avLst/>
              <a:gdLst>
                <a:gd name="T0" fmla="*/ 50 w 761"/>
                <a:gd name="T1" fmla="*/ 184 h 542"/>
                <a:gd name="T2" fmla="*/ 103 w 761"/>
                <a:gd name="T3" fmla="*/ 133 h 542"/>
                <a:gd name="T4" fmla="*/ 129 w 761"/>
                <a:gd name="T5" fmla="*/ 103 h 542"/>
                <a:gd name="T6" fmla="*/ 186 w 761"/>
                <a:gd name="T7" fmla="*/ 52 h 542"/>
                <a:gd name="T8" fmla="*/ 230 w 761"/>
                <a:gd name="T9" fmla="*/ 30 h 542"/>
                <a:gd name="T10" fmla="*/ 282 w 761"/>
                <a:gd name="T11" fmla="*/ 23 h 542"/>
                <a:gd name="T12" fmla="*/ 332 w 761"/>
                <a:gd name="T13" fmla="*/ 12 h 542"/>
                <a:gd name="T14" fmla="*/ 347 w 761"/>
                <a:gd name="T15" fmla="*/ 0 h 542"/>
                <a:gd name="T16" fmla="*/ 400 w 761"/>
                <a:gd name="T17" fmla="*/ 2 h 542"/>
                <a:gd name="T18" fmla="*/ 472 w 761"/>
                <a:gd name="T19" fmla="*/ 4 h 542"/>
                <a:gd name="T20" fmla="*/ 518 w 761"/>
                <a:gd name="T21" fmla="*/ 12 h 542"/>
                <a:gd name="T22" fmla="*/ 574 w 761"/>
                <a:gd name="T23" fmla="*/ 88 h 542"/>
                <a:gd name="T24" fmla="*/ 636 w 761"/>
                <a:gd name="T25" fmla="*/ 229 h 542"/>
                <a:gd name="T26" fmla="*/ 675 w 761"/>
                <a:gd name="T27" fmla="*/ 382 h 542"/>
                <a:gd name="T28" fmla="*/ 668 w 761"/>
                <a:gd name="T29" fmla="*/ 463 h 542"/>
                <a:gd name="T30" fmla="*/ 671 w 761"/>
                <a:gd name="T31" fmla="*/ 499 h 542"/>
                <a:gd name="T32" fmla="*/ 690 w 761"/>
                <a:gd name="T33" fmla="*/ 555 h 542"/>
                <a:gd name="T34" fmla="*/ 744 w 761"/>
                <a:gd name="T35" fmla="*/ 589 h 542"/>
                <a:gd name="T36" fmla="*/ 675 w 761"/>
                <a:gd name="T37" fmla="*/ 461 h 542"/>
                <a:gd name="T38" fmla="*/ 858 w 761"/>
                <a:gd name="T39" fmla="*/ 607 h 542"/>
                <a:gd name="T40" fmla="*/ 841 w 761"/>
                <a:gd name="T41" fmla="*/ 659 h 542"/>
                <a:gd name="T42" fmla="*/ 778 w 761"/>
                <a:gd name="T43" fmla="*/ 655 h 542"/>
                <a:gd name="T44" fmla="*/ 703 w 761"/>
                <a:gd name="T45" fmla="*/ 608 h 542"/>
                <a:gd name="T46" fmla="*/ 636 w 761"/>
                <a:gd name="T47" fmla="*/ 579 h 542"/>
                <a:gd name="T48" fmla="*/ 585 w 761"/>
                <a:gd name="T49" fmla="*/ 599 h 542"/>
                <a:gd name="T50" fmla="*/ 568 w 761"/>
                <a:gd name="T51" fmla="*/ 617 h 542"/>
                <a:gd name="T52" fmla="*/ 524 w 761"/>
                <a:gd name="T53" fmla="*/ 655 h 542"/>
                <a:gd name="T54" fmla="*/ 472 w 761"/>
                <a:gd name="T55" fmla="*/ 660 h 542"/>
                <a:gd name="T56" fmla="*/ 386 w 761"/>
                <a:gd name="T57" fmla="*/ 589 h 542"/>
                <a:gd name="T58" fmla="*/ 400 w 761"/>
                <a:gd name="T59" fmla="*/ 566 h 542"/>
                <a:gd name="T60" fmla="*/ 264 w 761"/>
                <a:gd name="T61" fmla="*/ 584 h 542"/>
                <a:gd name="T62" fmla="*/ 184 w 761"/>
                <a:gd name="T63" fmla="*/ 581 h 542"/>
                <a:gd name="T64" fmla="*/ 84 w 761"/>
                <a:gd name="T65" fmla="*/ 550 h 542"/>
                <a:gd name="T66" fmla="*/ 163 w 761"/>
                <a:gd name="T67" fmla="*/ 566 h 542"/>
                <a:gd name="T68" fmla="*/ 258 w 761"/>
                <a:gd name="T69" fmla="*/ 548 h 542"/>
                <a:gd name="T70" fmla="*/ 381 w 761"/>
                <a:gd name="T71" fmla="*/ 510 h 542"/>
                <a:gd name="T72" fmla="*/ 489 w 761"/>
                <a:gd name="T73" fmla="*/ 538 h 542"/>
                <a:gd name="T74" fmla="*/ 585 w 761"/>
                <a:gd name="T75" fmla="*/ 536 h 542"/>
                <a:gd name="T76" fmla="*/ 562 w 761"/>
                <a:gd name="T77" fmla="*/ 479 h 542"/>
                <a:gd name="T78" fmla="*/ 499 w 761"/>
                <a:gd name="T79" fmla="*/ 459 h 542"/>
                <a:gd name="T80" fmla="*/ 405 w 761"/>
                <a:gd name="T81" fmla="*/ 435 h 542"/>
                <a:gd name="T82" fmla="*/ 365 w 761"/>
                <a:gd name="T83" fmla="*/ 401 h 542"/>
                <a:gd name="T84" fmla="*/ 347 w 761"/>
                <a:gd name="T85" fmla="*/ 304 h 542"/>
                <a:gd name="T86" fmla="*/ 442 w 761"/>
                <a:gd name="T87" fmla="*/ 336 h 542"/>
                <a:gd name="T88" fmla="*/ 466 w 761"/>
                <a:gd name="T89" fmla="*/ 382 h 542"/>
                <a:gd name="T90" fmla="*/ 355 w 761"/>
                <a:gd name="T91" fmla="*/ 224 h 542"/>
                <a:gd name="T92" fmla="*/ 367 w 761"/>
                <a:gd name="T93" fmla="*/ 194 h 542"/>
                <a:gd name="T94" fmla="*/ 423 w 761"/>
                <a:gd name="T95" fmla="*/ 150 h 542"/>
                <a:gd name="T96" fmla="*/ 474 w 761"/>
                <a:gd name="T97" fmla="*/ 150 h 542"/>
                <a:gd name="T98" fmla="*/ 554 w 761"/>
                <a:gd name="T99" fmla="*/ 297 h 542"/>
                <a:gd name="T100" fmla="*/ 574 w 761"/>
                <a:gd name="T101" fmla="*/ 401 h 542"/>
                <a:gd name="T102" fmla="*/ 460 w 761"/>
                <a:gd name="T103" fmla="*/ 82 h 542"/>
                <a:gd name="T104" fmla="*/ 248 w 761"/>
                <a:gd name="T105" fmla="*/ 96 h 542"/>
                <a:gd name="T106" fmla="*/ 155 w 761"/>
                <a:gd name="T107" fmla="*/ 171 h 542"/>
                <a:gd name="T108" fmla="*/ 76 w 761"/>
                <a:gd name="T109" fmla="*/ 253 h 542"/>
                <a:gd name="T110" fmla="*/ 5 w 761"/>
                <a:gd name="T111" fmla="*/ 284 h 542"/>
                <a:gd name="T112" fmla="*/ 17 w 761"/>
                <a:gd name="T113" fmla="*/ 252 h 54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61"/>
                <a:gd name="T172" fmla="*/ 0 h 542"/>
                <a:gd name="T173" fmla="*/ 761 w 761"/>
                <a:gd name="T174" fmla="*/ 542 h 54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61" h="542">
                  <a:moveTo>
                    <a:pt x="0" y="201"/>
                  </a:moveTo>
                  <a:lnTo>
                    <a:pt x="5" y="193"/>
                  </a:lnTo>
                  <a:lnTo>
                    <a:pt x="19" y="178"/>
                  </a:lnTo>
                  <a:lnTo>
                    <a:pt x="34" y="161"/>
                  </a:lnTo>
                  <a:lnTo>
                    <a:pt x="45" y="151"/>
                  </a:lnTo>
                  <a:lnTo>
                    <a:pt x="51" y="147"/>
                  </a:lnTo>
                  <a:lnTo>
                    <a:pt x="59" y="140"/>
                  </a:lnTo>
                  <a:lnTo>
                    <a:pt x="68" y="130"/>
                  </a:lnTo>
                  <a:lnTo>
                    <a:pt x="80" y="121"/>
                  </a:lnTo>
                  <a:lnTo>
                    <a:pt x="89" y="109"/>
                  </a:lnTo>
                  <a:lnTo>
                    <a:pt x="99" y="102"/>
                  </a:lnTo>
                  <a:lnTo>
                    <a:pt x="105" y="94"/>
                  </a:lnTo>
                  <a:lnTo>
                    <a:pt x="106" y="92"/>
                  </a:lnTo>
                  <a:lnTo>
                    <a:pt x="108" y="90"/>
                  </a:lnTo>
                  <a:lnTo>
                    <a:pt x="114" y="84"/>
                  </a:lnTo>
                  <a:lnTo>
                    <a:pt x="124" y="77"/>
                  </a:lnTo>
                  <a:lnTo>
                    <a:pt x="133" y="67"/>
                  </a:lnTo>
                  <a:lnTo>
                    <a:pt x="145" y="58"/>
                  </a:lnTo>
                  <a:lnTo>
                    <a:pt x="154" y="48"/>
                  </a:lnTo>
                  <a:lnTo>
                    <a:pt x="162" y="42"/>
                  </a:lnTo>
                  <a:lnTo>
                    <a:pt x="167" y="39"/>
                  </a:lnTo>
                  <a:lnTo>
                    <a:pt x="173" y="37"/>
                  </a:lnTo>
                  <a:lnTo>
                    <a:pt x="181" y="33"/>
                  </a:lnTo>
                  <a:lnTo>
                    <a:pt x="190" y="29"/>
                  </a:lnTo>
                  <a:lnTo>
                    <a:pt x="200" y="25"/>
                  </a:lnTo>
                  <a:lnTo>
                    <a:pt x="211" y="21"/>
                  </a:lnTo>
                  <a:lnTo>
                    <a:pt x="223" y="20"/>
                  </a:lnTo>
                  <a:lnTo>
                    <a:pt x="230" y="18"/>
                  </a:lnTo>
                  <a:lnTo>
                    <a:pt x="238" y="18"/>
                  </a:lnTo>
                  <a:lnTo>
                    <a:pt x="246" y="18"/>
                  </a:lnTo>
                  <a:lnTo>
                    <a:pt x="253" y="18"/>
                  </a:lnTo>
                  <a:lnTo>
                    <a:pt x="263" y="18"/>
                  </a:lnTo>
                  <a:lnTo>
                    <a:pt x="274" y="16"/>
                  </a:lnTo>
                  <a:lnTo>
                    <a:pt x="282" y="14"/>
                  </a:lnTo>
                  <a:lnTo>
                    <a:pt x="290" y="12"/>
                  </a:lnTo>
                  <a:lnTo>
                    <a:pt x="295" y="10"/>
                  </a:lnTo>
                  <a:lnTo>
                    <a:pt x="297" y="10"/>
                  </a:lnTo>
                  <a:lnTo>
                    <a:pt x="295" y="0"/>
                  </a:lnTo>
                  <a:lnTo>
                    <a:pt x="297" y="0"/>
                  </a:lnTo>
                  <a:lnTo>
                    <a:pt x="303" y="0"/>
                  </a:lnTo>
                  <a:lnTo>
                    <a:pt x="311" y="0"/>
                  </a:lnTo>
                  <a:lnTo>
                    <a:pt x="320" y="0"/>
                  </a:lnTo>
                  <a:lnTo>
                    <a:pt x="330" y="0"/>
                  </a:lnTo>
                  <a:lnTo>
                    <a:pt x="341" y="0"/>
                  </a:lnTo>
                  <a:lnTo>
                    <a:pt x="349" y="2"/>
                  </a:lnTo>
                  <a:lnTo>
                    <a:pt x="356" y="4"/>
                  </a:lnTo>
                  <a:lnTo>
                    <a:pt x="370" y="8"/>
                  </a:lnTo>
                  <a:lnTo>
                    <a:pt x="387" y="8"/>
                  </a:lnTo>
                  <a:lnTo>
                    <a:pt x="402" y="6"/>
                  </a:lnTo>
                  <a:lnTo>
                    <a:pt x="412" y="4"/>
                  </a:lnTo>
                  <a:lnTo>
                    <a:pt x="421" y="2"/>
                  </a:lnTo>
                  <a:lnTo>
                    <a:pt x="433" y="4"/>
                  </a:lnTo>
                  <a:lnTo>
                    <a:pt x="444" y="6"/>
                  </a:lnTo>
                  <a:lnTo>
                    <a:pt x="448" y="8"/>
                  </a:lnTo>
                  <a:lnTo>
                    <a:pt x="452" y="12"/>
                  </a:lnTo>
                  <a:lnTo>
                    <a:pt x="459" y="20"/>
                  </a:lnTo>
                  <a:lnTo>
                    <a:pt x="469" y="29"/>
                  </a:lnTo>
                  <a:lnTo>
                    <a:pt x="477" y="35"/>
                  </a:lnTo>
                  <a:lnTo>
                    <a:pt x="488" y="48"/>
                  </a:lnTo>
                  <a:lnTo>
                    <a:pt x="501" y="73"/>
                  </a:lnTo>
                  <a:lnTo>
                    <a:pt x="517" y="102"/>
                  </a:lnTo>
                  <a:lnTo>
                    <a:pt x="530" y="124"/>
                  </a:lnTo>
                  <a:lnTo>
                    <a:pt x="538" y="138"/>
                  </a:lnTo>
                  <a:lnTo>
                    <a:pt x="545" y="159"/>
                  </a:lnTo>
                  <a:lnTo>
                    <a:pt x="555" y="187"/>
                  </a:lnTo>
                  <a:lnTo>
                    <a:pt x="566" y="216"/>
                  </a:lnTo>
                  <a:lnTo>
                    <a:pt x="574" y="247"/>
                  </a:lnTo>
                  <a:lnTo>
                    <a:pt x="581" y="275"/>
                  </a:lnTo>
                  <a:lnTo>
                    <a:pt x="587" y="298"/>
                  </a:lnTo>
                  <a:lnTo>
                    <a:pt x="589" y="313"/>
                  </a:lnTo>
                  <a:lnTo>
                    <a:pt x="591" y="334"/>
                  </a:lnTo>
                  <a:lnTo>
                    <a:pt x="593" y="355"/>
                  </a:lnTo>
                  <a:lnTo>
                    <a:pt x="595" y="371"/>
                  </a:lnTo>
                  <a:lnTo>
                    <a:pt x="589" y="378"/>
                  </a:lnTo>
                  <a:lnTo>
                    <a:pt x="583" y="380"/>
                  </a:lnTo>
                  <a:lnTo>
                    <a:pt x="581" y="382"/>
                  </a:lnTo>
                  <a:lnTo>
                    <a:pt x="583" y="390"/>
                  </a:lnTo>
                  <a:lnTo>
                    <a:pt x="585" y="409"/>
                  </a:lnTo>
                  <a:lnTo>
                    <a:pt x="585" y="428"/>
                  </a:lnTo>
                  <a:lnTo>
                    <a:pt x="583" y="439"/>
                  </a:lnTo>
                  <a:lnTo>
                    <a:pt x="583" y="443"/>
                  </a:lnTo>
                  <a:lnTo>
                    <a:pt x="591" y="447"/>
                  </a:lnTo>
                  <a:lnTo>
                    <a:pt x="601" y="455"/>
                  </a:lnTo>
                  <a:lnTo>
                    <a:pt x="614" y="462"/>
                  </a:lnTo>
                  <a:lnTo>
                    <a:pt x="627" y="470"/>
                  </a:lnTo>
                  <a:lnTo>
                    <a:pt x="639" y="477"/>
                  </a:lnTo>
                  <a:lnTo>
                    <a:pt x="646" y="481"/>
                  </a:lnTo>
                  <a:lnTo>
                    <a:pt x="650" y="483"/>
                  </a:lnTo>
                  <a:lnTo>
                    <a:pt x="688" y="506"/>
                  </a:lnTo>
                  <a:lnTo>
                    <a:pt x="717" y="498"/>
                  </a:lnTo>
                  <a:lnTo>
                    <a:pt x="715" y="472"/>
                  </a:lnTo>
                  <a:lnTo>
                    <a:pt x="622" y="401"/>
                  </a:lnTo>
                  <a:lnTo>
                    <a:pt x="589" y="378"/>
                  </a:lnTo>
                  <a:lnTo>
                    <a:pt x="599" y="359"/>
                  </a:lnTo>
                  <a:lnTo>
                    <a:pt x="665" y="409"/>
                  </a:lnTo>
                  <a:lnTo>
                    <a:pt x="732" y="445"/>
                  </a:lnTo>
                  <a:lnTo>
                    <a:pt x="738" y="460"/>
                  </a:lnTo>
                  <a:lnTo>
                    <a:pt x="749" y="497"/>
                  </a:lnTo>
                  <a:lnTo>
                    <a:pt x="759" y="529"/>
                  </a:lnTo>
                  <a:lnTo>
                    <a:pt x="761" y="542"/>
                  </a:lnTo>
                  <a:lnTo>
                    <a:pt x="755" y="540"/>
                  </a:lnTo>
                  <a:lnTo>
                    <a:pt x="746" y="540"/>
                  </a:lnTo>
                  <a:lnTo>
                    <a:pt x="734" y="539"/>
                  </a:lnTo>
                  <a:lnTo>
                    <a:pt x="721" y="539"/>
                  </a:lnTo>
                  <a:lnTo>
                    <a:pt x="705" y="539"/>
                  </a:lnTo>
                  <a:lnTo>
                    <a:pt x="694" y="537"/>
                  </a:lnTo>
                  <a:lnTo>
                    <a:pt x="684" y="537"/>
                  </a:lnTo>
                  <a:lnTo>
                    <a:pt x="679" y="535"/>
                  </a:lnTo>
                  <a:lnTo>
                    <a:pt x="671" y="531"/>
                  </a:lnTo>
                  <a:lnTo>
                    <a:pt x="660" y="525"/>
                  </a:lnTo>
                  <a:lnTo>
                    <a:pt x="644" y="516"/>
                  </a:lnTo>
                  <a:lnTo>
                    <a:pt x="629" y="506"/>
                  </a:lnTo>
                  <a:lnTo>
                    <a:pt x="614" y="498"/>
                  </a:lnTo>
                  <a:lnTo>
                    <a:pt x="601" y="491"/>
                  </a:lnTo>
                  <a:lnTo>
                    <a:pt x="591" y="485"/>
                  </a:lnTo>
                  <a:lnTo>
                    <a:pt x="587" y="483"/>
                  </a:lnTo>
                  <a:lnTo>
                    <a:pt x="557" y="474"/>
                  </a:lnTo>
                  <a:lnTo>
                    <a:pt x="555" y="474"/>
                  </a:lnTo>
                  <a:lnTo>
                    <a:pt x="551" y="477"/>
                  </a:lnTo>
                  <a:lnTo>
                    <a:pt x="543" y="479"/>
                  </a:lnTo>
                  <a:lnTo>
                    <a:pt x="534" y="483"/>
                  </a:lnTo>
                  <a:lnTo>
                    <a:pt x="522" y="487"/>
                  </a:lnTo>
                  <a:lnTo>
                    <a:pt x="511" y="491"/>
                  </a:lnTo>
                  <a:lnTo>
                    <a:pt x="499" y="493"/>
                  </a:lnTo>
                  <a:lnTo>
                    <a:pt x="488" y="493"/>
                  </a:lnTo>
                  <a:lnTo>
                    <a:pt x="478" y="495"/>
                  </a:lnTo>
                  <a:lnTo>
                    <a:pt x="486" y="498"/>
                  </a:lnTo>
                  <a:lnTo>
                    <a:pt x="496" y="506"/>
                  </a:lnTo>
                  <a:lnTo>
                    <a:pt x="496" y="512"/>
                  </a:lnTo>
                  <a:lnTo>
                    <a:pt x="484" y="518"/>
                  </a:lnTo>
                  <a:lnTo>
                    <a:pt x="473" y="523"/>
                  </a:lnTo>
                  <a:lnTo>
                    <a:pt x="463" y="529"/>
                  </a:lnTo>
                  <a:lnTo>
                    <a:pt x="457" y="535"/>
                  </a:lnTo>
                  <a:lnTo>
                    <a:pt x="450" y="539"/>
                  </a:lnTo>
                  <a:lnTo>
                    <a:pt x="436" y="540"/>
                  </a:lnTo>
                  <a:lnTo>
                    <a:pt x="423" y="542"/>
                  </a:lnTo>
                  <a:lnTo>
                    <a:pt x="417" y="542"/>
                  </a:lnTo>
                  <a:lnTo>
                    <a:pt x="412" y="540"/>
                  </a:lnTo>
                  <a:lnTo>
                    <a:pt x="396" y="537"/>
                  </a:lnTo>
                  <a:lnTo>
                    <a:pt x="377" y="529"/>
                  </a:lnTo>
                  <a:lnTo>
                    <a:pt x="362" y="521"/>
                  </a:lnTo>
                  <a:lnTo>
                    <a:pt x="351" y="506"/>
                  </a:lnTo>
                  <a:lnTo>
                    <a:pt x="337" y="483"/>
                  </a:lnTo>
                  <a:lnTo>
                    <a:pt x="328" y="460"/>
                  </a:lnTo>
                  <a:lnTo>
                    <a:pt x="324" y="451"/>
                  </a:lnTo>
                  <a:lnTo>
                    <a:pt x="345" y="474"/>
                  </a:lnTo>
                  <a:lnTo>
                    <a:pt x="406" y="487"/>
                  </a:lnTo>
                  <a:lnTo>
                    <a:pt x="349" y="464"/>
                  </a:lnTo>
                  <a:lnTo>
                    <a:pt x="265" y="476"/>
                  </a:lnTo>
                  <a:lnTo>
                    <a:pt x="263" y="476"/>
                  </a:lnTo>
                  <a:lnTo>
                    <a:pt x="255" y="477"/>
                  </a:lnTo>
                  <a:lnTo>
                    <a:pt x="244" y="479"/>
                  </a:lnTo>
                  <a:lnTo>
                    <a:pt x="230" y="479"/>
                  </a:lnTo>
                  <a:lnTo>
                    <a:pt x="215" y="481"/>
                  </a:lnTo>
                  <a:lnTo>
                    <a:pt x="200" y="481"/>
                  </a:lnTo>
                  <a:lnTo>
                    <a:pt x="187" y="481"/>
                  </a:lnTo>
                  <a:lnTo>
                    <a:pt x="173" y="479"/>
                  </a:lnTo>
                  <a:lnTo>
                    <a:pt x="160" y="476"/>
                  </a:lnTo>
                  <a:lnTo>
                    <a:pt x="143" y="472"/>
                  </a:lnTo>
                  <a:lnTo>
                    <a:pt x="124" y="466"/>
                  </a:lnTo>
                  <a:lnTo>
                    <a:pt x="106" y="460"/>
                  </a:lnTo>
                  <a:lnTo>
                    <a:pt x="87" y="457"/>
                  </a:lnTo>
                  <a:lnTo>
                    <a:pt x="74" y="451"/>
                  </a:lnTo>
                  <a:lnTo>
                    <a:pt x="64" y="449"/>
                  </a:lnTo>
                  <a:lnTo>
                    <a:pt x="61" y="447"/>
                  </a:lnTo>
                  <a:lnTo>
                    <a:pt x="43" y="439"/>
                  </a:lnTo>
                  <a:lnTo>
                    <a:pt x="64" y="434"/>
                  </a:lnTo>
                  <a:lnTo>
                    <a:pt x="143" y="464"/>
                  </a:lnTo>
                  <a:lnTo>
                    <a:pt x="185" y="472"/>
                  </a:lnTo>
                  <a:lnTo>
                    <a:pt x="179" y="466"/>
                  </a:lnTo>
                  <a:lnTo>
                    <a:pt x="185" y="464"/>
                  </a:lnTo>
                  <a:lnTo>
                    <a:pt x="202" y="458"/>
                  </a:lnTo>
                  <a:lnTo>
                    <a:pt x="225" y="449"/>
                  </a:lnTo>
                  <a:lnTo>
                    <a:pt x="251" y="439"/>
                  </a:lnTo>
                  <a:lnTo>
                    <a:pt x="278" y="432"/>
                  </a:lnTo>
                  <a:lnTo>
                    <a:pt x="303" y="424"/>
                  </a:lnTo>
                  <a:lnTo>
                    <a:pt x="322" y="418"/>
                  </a:lnTo>
                  <a:lnTo>
                    <a:pt x="333" y="418"/>
                  </a:lnTo>
                  <a:lnTo>
                    <a:pt x="343" y="422"/>
                  </a:lnTo>
                  <a:lnTo>
                    <a:pt x="360" y="426"/>
                  </a:lnTo>
                  <a:lnTo>
                    <a:pt x="381" y="432"/>
                  </a:lnTo>
                  <a:lnTo>
                    <a:pt x="404" y="437"/>
                  </a:lnTo>
                  <a:lnTo>
                    <a:pt x="427" y="441"/>
                  </a:lnTo>
                  <a:lnTo>
                    <a:pt x="450" y="445"/>
                  </a:lnTo>
                  <a:lnTo>
                    <a:pt x="469" y="447"/>
                  </a:lnTo>
                  <a:lnTo>
                    <a:pt x="480" y="447"/>
                  </a:lnTo>
                  <a:lnTo>
                    <a:pt x="498" y="445"/>
                  </a:lnTo>
                  <a:lnTo>
                    <a:pt x="511" y="439"/>
                  </a:lnTo>
                  <a:lnTo>
                    <a:pt x="522" y="436"/>
                  </a:lnTo>
                  <a:lnTo>
                    <a:pt x="528" y="428"/>
                  </a:lnTo>
                  <a:lnTo>
                    <a:pt x="522" y="416"/>
                  </a:lnTo>
                  <a:lnTo>
                    <a:pt x="507" y="403"/>
                  </a:lnTo>
                  <a:lnTo>
                    <a:pt x="490" y="392"/>
                  </a:lnTo>
                  <a:lnTo>
                    <a:pt x="482" y="386"/>
                  </a:lnTo>
                  <a:lnTo>
                    <a:pt x="478" y="386"/>
                  </a:lnTo>
                  <a:lnTo>
                    <a:pt x="469" y="382"/>
                  </a:lnTo>
                  <a:lnTo>
                    <a:pt x="454" y="380"/>
                  </a:lnTo>
                  <a:lnTo>
                    <a:pt x="436" y="376"/>
                  </a:lnTo>
                  <a:lnTo>
                    <a:pt x="417" y="371"/>
                  </a:lnTo>
                  <a:lnTo>
                    <a:pt x="398" y="367"/>
                  </a:lnTo>
                  <a:lnTo>
                    <a:pt x="381" y="363"/>
                  </a:lnTo>
                  <a:lnTo>
                    <a:pt x="368" y="361"/>
                  </a:lnTo>
                  <a:lnTo>
                    <a:pt x="353" y="357"/>
                  </a:lnTo>
                  <a:lnTo>
                    <a:pt x="343" y="352"/>
                  </a:lnTo>
                  <a:lnTo>
                    <a:pt x="339" y="346"/>
                  </a:lnTo>
                  <a:lnTo>
                    <a:pt x="339" y="344"/>
                  </a:lnTo>
                  <a:lnTo>
                    <a:pt x="305" y="338"/>
                  </a:lnTo>
                  <a:lnTo>
                    <a:pt x="318" y="329"/>
                  </a:lnTo>
                  <a:lnTo>
                    <a:pt x="324" y="319"/>
                  </a:lnTo>
                  <a:lnTo>
                    <a:pt x="356" y="325"/>
                  </a:lnTo>
                  <a:lnTo>
                    <a:pt x="330" y="315"/>
                  </a:lnTo>
                  <a:lnTo>
                    <a:pt x="335" y="311"/>
                  </a:lnTo>
                  <a:lnTo>
                    <a:pt x="303" y="249"/>
                  </a:lnTo>
                  <a:lnTo>
                    <a:pt x="328" y="250"/>
                  </a:lnTo>
                  <a:lnTo>
                    <a:pt x="339" y="249"/>
                  </a:lnTo>
                  <a:lnTo>
                    <a:pt x="366" y="271"/>
                  </a:lnTo>
                  <a:lnTo>
                    <a:pt x="372" y="271"/>
                  </a:lnTo>
                  <a:lnTo>
                    <a:pt x="385" y="275"/>
                  </a:lnTo>
                  <a:lnTo>
                    <a:pt x="400" y="279"/>
                  </a:lnTo>
                  <a:lnTo>
                    <a:pt x="408" y="287"/>
                  </a:lnTo>
                  <a:lnTo>
                    <a:pt x="410" y="296"/>
                  </a:lnTo>
                  <a:lnTo>
                    <a:pt x="408" y="306"/>
                  </a:lnTo>
                  <a:lnTo>
                    <a:pt x="406" y="313"/>
                  </a:lnTo>
                  <a:lnTo>
                    <a:pt x="406" y="315"/>
                  </a:lnTo>
                  <a:lnTo>
                    <a:pt x="465" y="325"/>
                  </a:lnTo>
                  <a:lnTo>
                    <a:pt x="438" y="290"/>
                  </a:lnTo>
                  <a:lnTo>
                    <a:pt x="311" y="193"/>
                  </a:lnTo>
                  <a:lnTo>
                    <a:pt x="309" y="184"/>
                  </a:lnTo>
                  <a:lnTo>
                    <a:pt x="307" y="166"/>
                  </a:lnTo>
                  <a:lnTo>
                    <a:pt x="284" y="300"/>
                  </a:lnTo>
                  <a:lnTo>
                    <a:pt x="288" y="222"/>
                  </a:lnTo>
                  <a:lnTo>
                    <a:pt x="303" y="155"/>
                  </a:lnTo>
                  <a:lnTo>
                    <a:pt x="320" y="159"/>
                  </a:lnTo>
                  <a:lnTo>
                    <a:pt x="328" y="151"/>
                  </a:lnTo>
                  <a:lnTo>
                    <a:pt x="354" y="138"/>
                  </a:lnTo>
                  <a:lnTo>
                    <a:pt x="356" y="134"/>
                  </a:lnTo>
                  <a:lnTo>
                    <a:pt x="362" y="128"/>
                  </a:lnTo>
                  <a:lnTo>
                    <a:pt x="370" y="123"/>
                  </a:lnTo>
                  <a:lnTo>
                    <a:pt x="377" y="119"/>
                  </a:lnTo>
                  <a:lnTo>
                    <a:pt x="389" y="121"/>
                  </a:lnTo>
                  <a:lnTo>
                    <a:pt x="400" y="121"/>
                  </a:lnTo>
                  <a:lnTo>
                    <a:pt x="410" y="123"/>
                  </a:lnTo>
                  <a:lnTo>
                    <a:pt x="414" y="123"/>
                  </a:lnTo>
                  <a:lnTo>
                    <a:pt x="457" y="166"/>
                  </a:lnTo>
                  <a:lnTo>
                    <a:pt x="465" y="176"/>
                  </a:lnTo>
                  <a:lnTo>
                    <a:pt x="478" y="197"/>
                  </a:lnTo>
                  <a:lnTo>
                    <a:pt x="488" y="222"/>
                  </a:lnTo>
                  <a:lnTo>
                    <a:pt x="484" y="243"/>
                  </a:lnTo>
                  <a:lnTo>
                    <a:pt x="475" y="256"/>
                  </a:lnTo>
                  <a:lnTo>
                    <a:pt x="473" y="268"/>
                  </a:lnTo>
                  <a:lnTo>
                    <a:pt x="475" y="275"/>
                  </a:lnTo>
                  <a:lnTo>
                    <a:pt x="477" y="279"/>
                  </a:lnTo>
                  <a:lnTo>
                    <a:pt x="501" y="329"/>
                  </a:lnTo>
                  <a:lnTo>
                    <a:pt x="543" y="342"/>
                  </a:lnTo>
                  <a:lnTo>
                    <a:pt x="513" y="247"/>
                  </a:lnTo>
                  <a:lnTo>
                    <a:pt x="436" y="65"/>
                  </a:lnTo>
                  <a:lnTo>
                    <a:pt x="427" y="65"/>
                  </a:lnTo>
                  <a:lnTo>
                    <a:pt x="402" y="67"/>
                  </a:lnTo>
                  <a:lnTo>
                    <a:pt x="368" y="69"/>
                  </a:lnTo>
                  <a:lnTo>
                    <a:pt x="326" y="71"/>
                  </a:lnTo>
                  <a:lnTo>
                    <a:pt x="284" y="73"/>
                  </a:lnTo>
                  <a:lnTo>
                    <a:pt x="246" y="75"/>
                  </a:lnTo>
                  <a:lnTo>
                    <a:pt x="217" y="79"/>
                  </a:lnTo>
                  <a:lnTo>
                    <a:pt x="202" y="81"/>
                  </a:lnTo>
                  <a:lnTo>
                    <a:pt x="190" y="88"/>
                  </a:lnTo>
                  <a:lnTo>
                    <a:pt x="175" y="102"/>
                  </a:lnTo>
                  <a:lnTo>
                    <a:pt x="156" y="121"/>
                  </a:lnTo>
                  <a:lnTo>
                    <a:pt x="135" y="140"/>
                  </a:lnTo>
                  <a:lnTo>
                    <a:pt x="114" y="161"/>
                  </a:lnTo>
                  <a:lnTo>
                    <a:pt x="97" y="180"/>
                  </a:lnTo>
                  <a:lnTo>
                    <a:pt x="84" y="193"/>
                  </a:lnTo>
                  <a:lnTo>
                    <a:pt x="76" y="201"/>
                  </a:lnTo>
                  <a:lnTo>
                    <a:pt x="66" y="208"/>
                  </a:lnTo>
                  <a:lnTo>
                    <a:pt x="55" y="216"/>
                  </a:lnTo>
                  <a:lnTo>
                    <a:pt x="43" y="224"/>
                  </a:lnTo>
                  <a:lnTo>
                    <a:pt x="40" y="226"/>
                  </a:lnTo>
                  <a:lnTo>
                    <a:pt x="5" y="245"/>
                  </a:lnTo>
                  <a:lnTo>
                    <a:pt x="5" y="233"/>
                  </a:lnTo>
                  <a:lnTo>
                    <a:pt x="3" y="231"/>
                  </a:lnTo>
                  <a:lnTo>
                    <a:pt x="3" y="228"/>
                  </a:lnTo>
                  <a:lnTo>
                    <a:pt x="2" y="222"/>
                  </a:lnTo>
                  <a:lnTo>
                    <a:pt x="5" y="216"/>
                  </a:lnTo>
                  <a:lnTo>
                    <a:pt x="17" y="207"/>
                  </a:lnTo>
                  <a:lnTo>
                    <a:pt x="36" y="189"/>
                  </a:lnTo>
                  <a:lnTo>
                    <a:pt x="51" y="174"/>
                  </a:lnTo>
                  <a:lnTo>
                    <a:pt x="59" y="168"/>
                  </a:lnTo>
                  <a:lnTo>
                    <a:pt x="0" y="201"/>
                  </a:lnTo>
                  <a:close/>
                </a:path>
              </a:pathLst>
            </a:custGeom>
            <a:solidFill>
              <a:srgbClr val="FFFFFF"/>
            </a:solidFill>
            <a:ln w="9525">
              <a:solidFill>
                <a:srgbClr val="B3081B"/>
              </a:solidFill>
              <a:round/>
              <a:headEnd/>
              <a:tailEnd/>
            </a:ln>
          </p:spPr>
          <p:txBody>
            <a:bodyPr/>
            <a:lstStyle/>
            <a:p>
              <a:endParaRPr lang="en-GB"/>
            </a:p>
          </p:txBody>
        </p:sp>
        <p:sp>
          <p:nvSpPr>
            <p:cNvPr id="14356" name="Freeform 36"/>
            <p:cNvSpPr>
              <a:spLocks/>
            </p:cNvSpPr>
            <p:nvPr/>
          </p:nvSpPr>
          <p:spPr bwMode="auto">
            <a:xfrm flipH="1">
              <a:off x="3717" y="1474"/>
              <a:ext cx="8" cy="39"/>
            </a:xfrm>
            <a:custGeom>
              <a:avLst/>
              <a:gdLst>
                <a:gd name="T0" fmla="*/ 8 w 8"/>
                <a:gd name="T1" fmla="*/ 0 h 37"/>
                <a:gd name="T2" fmla="*/ 0 w 8"/>
                <a:gd name="T3" fmla="*/ 47 h 37"/>
                <a:gd name="T4" fmla="*/ 6 w 8"/>
                <a:gd name="T5" fmla="*/ 43 h 37"/>
                <a:gd name="T6" fmla="*/ 8 w 8"/>
                <a:gd name="T7" fmla="*/ 0 h 37"/>
                <a:gd name="T8" fmla="*/ 0 60000 65536"/>
                <a:gd name="T9" fmla="*/ 0 60000 65536"/>
                <a:gd name="T10" fmla="*/ 0 60000 65536"/>
                <a:gd name="T11" fmla="*/ 0 60000 65536"/>
                <a:gd name="T12" fmla="*/ 0 w 8"/>
                <a:gd name="T13" fmla="*/ 0 h 37"/>
                <a:gd name="T14" fmla="*/ 8 w 8"/>
                <a:gd name="T15" fmla="*/ 37 h 37"/>
              </a:gdLst>
              <a:ahLst/>
              <a:cxnLst>
                <a:cxn ang="T8">
                  <a:pos x="T0" y="T1"/>
                </a:cxn>
                <a:cxn ang="T9">
                  <a:pos x="T2" y="T3"/>
                </a:cxn>
                <a:cxn ang="T10">
                  <a:pos x="T4" y="T5"/>
                </a:cxn>
                <a:cxn ang="T11">
                  <a:pos x="T6" y="T7"/>
                </a:cxn>
              </a:cxnLst>
              <a:rect l="T12" t="T13" r="T14" b="T15"/>
              <a:pathLst>
                <a:path w="8" h="37">
                  <a:moveTo>
                    <a:pt x="8" y="0"/>
                  </a:moveTo>
                  <a:lnTo>
                    <a:pt x="0" y="37"/>
                  </a:lnTo>
                  <a:lnTo>
                    <a:pt x="6" y="33"/>
                  </a:lnTo>
                  <a:lnTo>
                    <a:pt x="8" y="0"/>
                  </a:lnTo>
                  <a:close/>
                </a:path>
              </a:pathLst>
            </a:custGeom>
            <a:solidFill>
              <a:srgbClr val="FFFFFF"/>
            </a:solidFill>
            <a:ln w="9525">
              <a:solidFill>
                <a:srgbClr val="FF3300"/>
              </a:solidFill>
              <a:round/>
              <a:headEnd/>
              <a:tailEnd/>
            </a:ln>
          </p:spPr>
          <p:txBody>
            <a:bodyPr/>
            <a:lstStyle/>
            <a:p>
              <a:endParaRPr lang="en-GB"/>
            </a:p>
          </p:txBody>
        </p:sp>
        <p:sp>
          <p:nvSpPr>
            <p:cNvPr id="14357" name="Freeform 37"/>
            <p:cNvSpPr>
              <a:spLocks/>
            </p:cNvSpPr>
            <p:nvPr/>
          </p:nvSpPr>
          <p:spPr bwMode="auto">
            <a:xfrm flipH="1">
              <a:off x="3604" y="1556"/>
              <a:ext cx="33" cy="22"/>
            </a:xfrm>
            <a:custGeom>
              <a:avLst/>
              <a:gdLst>
                <a:gd name="T0" fmla="*/ 0 w 32"/>
                <a:gd name="T1" fmla="*/ 1 h 21"/>
                <a:gd name="T2" fmla="*/ 6 w 32"/>
                <a:gd name="T3" fmla="*/ 3 h 21"/>
                <a:gd name="T4" fmla="*/ 22 w 32"/>
                <a:gd name="T5" fmla="*/ 7 h 21"/>
                <a:gd name="T6" fmla="*/ 33 w 32"/>
                <a:gd name="T7" fmla="*/ 18 h 21"/>
                <a:gd name="T8" fmla="*/ 35 w 32"/>
                <a:gd name="T9" fmla="*/ 26 h 21"/>
                <a:gd name="T10" fmla="*/ 37 w 32"/>
                <a:gd name="T11" fmla="*/ 22 h 21"/>
                <a:gd name="T12" fmla="*/ 35 w 32"/>
                <a:gd name="T13" fmla="*/ 7 h 21"/>
                <a:gd name="T14" fmla="*/ 28 w 32"/>
                <a:gd name="T15" fmla="*/ 0 h 21"/>
                <a:gd name="T16" fmla="*/ 0 w 32"/>
                <a:gd name="T17" fmla="*/ 1 h 2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2"/>
                <a:gd name="T28" fmla="*/ 0 h 21"/>
                <a:gd name="T29" fmla="*/ 32 w 32"/>
                <a:gd name="T30" fmla="*/ 21 h 2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2" h="21">
                  <a:moveTo>
                    <a:pt x="0" y="1"/>
                  </a:moveTo>
                  <a:lnTo>
                    <a:pt x="6" y="3"/>
                  </a:lnTo>
                  <a:lnTo>
                    <a:pt x="17" y="7"/>
                  </a:lnTo>
                  <a:lnTo>
                    <a:pt x="28" y="13"/>
                  </a:lnTo>
                  <a:lnTo>
                    <a:pt x="30" y="21"/>
                  </a:lnTo>
                  <a:lnTo>
                    <a:pt x="32" y="17"/>
                  </a:lnTo>
                  <a:lnTo>
                    <a:pt x="30" y="7"/>
                  </a:lnTo>
                  <a:lnTo>
                    <a:pt x="23" y="0"/>
                  </a:lnTo>
                  <a:lnTo>
                    <a:pt x="0" y="1"/>
                  </a:lnTo>
                  <a:close/>
                </a:path>
              </a:pathLst>
            </a:custGeom>
            <a:solidFill>
              <a:srgbClr val="FFFFFF"/>
            </a:solidFill>
            <a:ln w="9525">
              <a:solidFill>
                <a:srgbClr val="FF3300"/>
              </a:solidFill>
              <a:round/>
              <a:headEnd/>
              <a:tailEnd/>
            </a:ln>
          </p:spPr>
          <p:txBody>
            <a:bodyPr/>
            <a:lstStyle/>
            <a:p>
              <a:endParaRPr lang="en-GB"/>
            </a:p>
          </p:txBody>
        </p:sp>
        <p:sp>
          <p:nvSpPr>
            <p:cNvPr id="14358" name="Freeform 38"/>
            <p:cNvSpPr>
              <a:spLocks/>
            </p:cNvSpPr>
            <p:nvPr/>
          </p:nvSpPr>
          <p:spPr bwMode="auto">
            <a:xfrm flipH="1">
              <a:off x="3380" y="1792"/>
              <a:ext cx="79" cy="64"/>
            </a:xfrm>
            <a:custGeom>
              <a:avLst/>
              <a:gdLst>
                <a:gd name="T0" fmla="*/ 0 w 77"/>
                <a:gd name="T1" fmla="*/ 0 h 61"/>
                <a:gd name="T2" fmla="*/ 46 w 77"/>
                <a:gd name="T3" fmla="*/ 46 h 61"/>
                <a:gd name="T4" fmla="*/ 49 w 77"/>
                <a:gd name="T5" fmla="*/ 48 h 61"/>
                <a:gd name="T6" fmla="*/ 57 w 77"/>
                <a:gd name="T7" fmla="*/ 55 h 61"/>
                <a:gd name="T8" fmla="*/ 72 w 77"/>
                <a:gd name="T9" fmla="*/ 63 h 61"/>
                <a:gd name="T10" fmla="*/ 83 w 77"/>
                <a:gd name="T11" fmla="*/ 68 h 61"/>
                <a:gd name="T12" fmla="*/ 87 w 77"/>
                <a:gd name="T13" fmla="*/ 70 h 61"/>
                <a:gd name="T14" fmla="*/ 81 w 77"/>
                <a:gd name="T15" fmla="*/ 74 h 61"/>
                <a:gd name="T16" fmla="*/ 72 w 77"/>
                <a:gd name="T17" fmla="*/ 77 h 61"/>
                <a:gd name="T18" fmla="*/ 68 w 77"/>
                <a:gd name="T19" fmla="*/ 77 h 61"/>
                <a:gd name="T20" fmla="*/ 57 w 77"/>
                <a:gd name="T21" fmla="*/ 74 h 61"/>
                <a:gd name="T22" fmla="*/ 47 w 77"/>
                <a:gd name="T23" fmla="*/ 66 h 61"/>
                <a:gd name="T24" fmla="*/ 34 w 77"/>
                <a:gd name="T25" fmla="*/ 52 h 61"/>
                <a:gd name="T26" fmla="*/ 25 w 77"/>
                <a:gd name="T27" fmla="*/ 42 h 61"/>
                <a:gd name="T28" fmla="*/ 14 w 77"/>
                <a:gd name="T29" fmla="*/ 28 h 61"/>
                <a:gd name="T30" fmla="*/ 8 w 77"/>
                <a:gd name="T31" fmla="*/ 16 h 61"/>
                <a:gd name="T32" fmla="*/ 2 w 77"/>
                <a:gd name="T33" fmla="*/ 3 h 61"/>
                <a:gd name="T34" fmla="*/ 0 w 77"/>
                <a:gd name="T35" fmla="*/ 0 h 6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7"/>
                <a:gd name="T55" fmla="*/ 0 h 61"/>
                <a:gd name="T56" fmla="*/ 77 w 77"/>
                <a:gd name="T57" fmla="*/ 61 h 6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7" h="61">
                  <a:moveTo>
                    <a:pt x="0" y="0"/>
                  </a:moveTo>
                  <a:lnTo>
                    <a:pt x="41" y="36"/>
                  </a:lnTo>
                  <a:lnTo>
                    <a:pt x="44" y="38"/>
                  </a:lnTo>
                  <a:lnTo>
                    <a:pt x="52" y="44"/>
                  </a:lnTo>
                  <a:lnTo>
                    <a:pt x="62" y="49"/>
                  </a:lnTo>
                  <a:lnTo>
                    <a:pt x="73" y="53"/>
                  </a:lnTo>
                  <a:lnTo>
                    <a:pt x="77" y="55"/>
                  </a:lnTo>
                  <a:lnTo>
                    <a:pt x="71" y="59"/>
                  </a:lnTo>
                  <a:lnTo>
                    <a:pt x="62" y="61"/>
                  </a:lnTo>
                  <a:lnTo>
                    <a:pt x="58" y="61"/>
                  </a:lnTo>
                  <a:lnTo>
                    <a:pt x="52" y="59"/>
                  </a:lnTo>
                  <a:lnTo>
                    <a:pt x="42" y="51"/>
                  </a:lnTo>
                  <a:lnTo>
                    <a:pt x="29" y="42"/>
                  </a:lnTo>
                  <a:lnTo>
                    <a:pt x="20" y="32"/>
                  </a:lnTo>
                  <a:lnTo>
                    <a:pt x="14" y="23"/>
                  </a:lnTo>
                  <a:lnTo>
                    <a:pt x="8" y="11"/>
                  </a:lnTo>
                  <a:lnTo>
                    <a:pt x="2" y="3"/>
                  </a:lnTo>
                  <a:lnTo>
                    <a:pt x="0" y="0"/>
                  </a:lnTo>
                  <a:close/>
                </a:path>
              </a:pathLst>
            </a:custGeom>
            <a:solidFill>
              <a:srgbClr val="FFFFFF"/>
            </a:solidFill>
            <a:ln w="9525">
              <a:solidFill>
                <a:srgbClr val="FF3300"/>
              </a:solidFill>
              <a:round/>
              <a:headEnd/>
              <a:tailEnd/>
            </a:ln>
          </p:spPr>
          <p:txBody>
            <a:bodyPr/>
            <a:lstStyle/>
            <a:p>
              <a:endParaRPr lang="en-GB"/>
            </a:p>
          </p:txBody>
        </p:sp>
        <p:sp>
          <p:nvSpPr>
            <p:cNvPr id="14359" name="Freeform 39"/>
            <p:cNvSpPr>
              <a:spLocks/>
            </p:cNvSpPr>
            <p:nvPr/>
          </p:nvSpPr>
          <p:spPr bwMode="auto">
            <a:xfrm flipH="1">
              <a:off x="3747" y="1362"/>
              <a:ext cx="177" cy="98"/>
            </a:xfrm>
            <a:custGeom>
              <a:avLst/>
              <a:gdLst>
                <a:gd name="T0" fmla="*/ 0 w 172"/>
                <a:gd name="T1" fmla="*/ 110 h 95"/>
                <a:gd name="T2" fmla="*/ 64 w 172"/>
                <a:gd name="T3" fmla="*/ 37 h 95"/>
                <a:gd name="T4" fmla="*/ 109 w 172"/>
                <a:gd name="T5" fmla="*/ 5 h 95"/>
                <a:gd name="T6" fmla="*/ 198 w 172"/>
                <a:gd name="T7" fmla="*/ 0 h 95"/>
                <a:gd name="T8" fmla="*/ 196 w 172"/>
                <a:gd name="T9" fmla="*/ 0 h 95"/>
                <a:gd name="T10" fmla="*/ 188 w 172"/>
                <a:gd name="T11" fmla="*/ 0 h 95"/>
                <a:gd name="T12" fmla="*/ 175 w 172"/>
                <a:gd name="T13" fmla="*/ 1 h 95"/>
                <a:gd name="T14" fmla="*/ 161 w 172"/>
                <a:gd name="T15" fmla="*/ 1 h 95"/>
                <a:gd name="T16" fmla="*/ 146 w 172"/>
                <a:gd name="T17" fmla="*/ 3 h 95"/>
                <a:gd name="T18" fmla="*/ 133 w 172"/>
                <a:gd name="T19" fmla="*/ 3 h 95"/>
                <a:gd name="T20" fmla="*/ 120 w 172"/>
                <a:gd name="T21" fmla="*/ 5 h 95"/>
                <a:gd name="T22" fmla="*/ 115 w 172"/>
                <a:gd name="T23" fmla="*/ 5 h 95"/>
                <a:gd name="T24" fmla="*/ 105 w 172"/>
                <a:gd name="T25" fmla="*/ 11 h 95"/>
                <a:gd name="T26" fmla="*/ 92 w 172"/>
                <a:gd name="T27" fmla="*/ 26 h 95"/>
                <a:gd name="T28" fmla="*/ 79 w 172"/>
                <a:gd name="T29" fmla="*/ 37 h 95"/>
                <a:gd name="T30" fmla="*/ 69 w 172"/>
                <a:gd name="T31" fmla="*/ 45 h 95"/>
                <a:gd name="T32" fmla="*/ 64 w 172"/>
                <a:gd name="T33" fmla="*/ 48 h 95"/>
                <a:gd name="T34" fmla="*/ 51 w 172"/>
                <a:gd name="T35" fmla="*/ 61 h 95"/>
                <a:gd name="T36" fmla="*/ 42 w 172"/>
                <a:gd name="T37" fmla="*/ 69 h 95"/>
                <a:gd name="T38" fmla="*/ 32 w 172"/>
                <a:gd name="T39" fmla="*/ 80 h 95"/>
                <a:gd name="T40" fmla="*/ 16 w 172"/>
                <a:gd name="T41" fmla="*/ 95 h 95"/>
                <a:gd name="T42" fmla="*/ 8 w 172"/>
                <a:gd name="T43" fmla="*/ 102 h 95"/>
                <a:gd name="T44" fmla="*/ 2 w 172"/>
                <a:gd name="T45" fmla="*/ 108 h 95"/>
                <a:gd name="T46" fmla="*/ 0 w 172"/>
                <a:gd name="T47" fmla="*/ 110 h 9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72"/>
                <a:gd name="T73" fmla="*/ 0 h 95"/>
                <a:gd name="T74" fmla="*/ 172 w 172"/>
                <a:gd name="T75" fmla="*/ 95 h 9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72" h="95">
                  <a:moveTo>
                    <a:pt x="0" y="95"/>
                  </a:moveTo>
                  <a:lnTo>
                    <a:pt x="54" y="32"/>
                  </a:lnTo>
                  <a:lnTo>
                    <a:pt x="94" y="5"/>
                  </a:lnTo>
                  <a:lnTo>
                    <a:pt x="172" y="0"/>
                  </a:lnTo>
                  <a:lnTo>
                    <a:pt x="170" y="0"/>
                  </a:lnTo>
                  <a:lnTo>
                    <a:pt x="163" y="0"/>
                  </a:lnTo>
                  <a:lnTo>
                    <a:pt x="151" y="1"/>
                  </a:lnTo>
                  <a:lnTo>
                    <a:pt x="140" y="1"/>
                  </a:lnTo>
                  <a:lnTo>
                    <a:pt x="126" y="3"/>
                  </a:lnTo>
                  <a:lnTo>
                    <a:pt x="115" y="3"/>
                  </a:lnTo>
                  <a:lnTo>
                    <a:pt x="105" y="5"/>
                  </a:lnTo>
                  <a:lnTo>
                    <a:pt x="100" y="5"/>
                  </a:lnTo>
                  <a:lnTo>
                    <a:pt x="90" y="11"/>
                  </a:lnTo>
                  <a:lnTo>
                    <a:pt x="80" y="21"/>
                  </a:lnTo>
                  <a:lnTo>
                    <a:pt x="69" y="32"/>
                  </a:lnTo>
                  <a:lnTo>
                    <a:pt x="59" y="40"/>
                  </a:lnTo>
                  <a:lnTo>
                    <a:pt x="54" y="43"/>
                  </a:lnTo>
                  <a:lnTo>
                    <a:pt x="46" y="51"/>
                  </a:lnTo>
                  <a:lnTo>
                    <a:pt x="37" y="59"/>
                  </a:lnTo>
                  <a:lnTo>
                    <a:pt x="27" y="70"/>
                  </a:lnTo>
                  <a:lnTo>
                    <a:pt x="16" y="80"/>
                  </a:lnTo>
                  <a:lnTo>
                    <a:pt x="8" y="87"/>
                  </a:lnTo>
                  <a:lnTo>
                    <a:pt x="2" y="93"/>
                  </a:lnTo>
                  <a:lnTo>
                    <a:pt x="0" y="95"/>
                  </a:lnTo>
                  <a:close/>
                </a:path>
              </a:pathLst>
            </a:custGeom>
            <a:solidFill>
              <a:srgbClr val="FFFFFF"/>
            </a:solidFill>
            <a:ln w="9525">
              <a:solidFill>
                <a:srgbClr val="FF3300"/>
              </a:solidFill>
              <a:round/>
              <a:headEnd/>
              <a:tailEnd/>
            </a:ln>
          </p:spPr>
          <p:txBody>
            <a:bodyPr/>
            <a:lstStyle/>
            <a:p>
              <a:endParaRPr lang="en-GB"/>
            </a:p>
          </p:txBody>
        </p:sp>
      </p:grpSp>
    </p:spTree>
    <p:extLst>
      <p:ext uri="{BB962C8B-B14F-4D97-AF65-F5344CB8AC3E}">
        <p14:creationId xmlns:p14="http://schemas.microsoft.com/office/powerpoint/2010/main" val="2780266498"/>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dirty="0"/>
              <a:t>Basic Assumptions of Type Theory</a:t>
            </a:r>
          </a:p>
        </p:txBody>
      </p:sp>
      <p:sp>
        <p:nvSpPr>
          <p:cNvPr id="263171" name="Rectangle 3"/>
          <p:cNvSpPr>
            <a:spLocks noGrp="1" noChangeArrowheads="1"/>
          </p:cNvSpPr>
          <p:nvPr>
            <p:ph type="body" idx="1"/>
          </p:nvPr>
        </p:nvSpPr>
        <p:spPr/>
        <p:txBody>
          <a:bodyPr>
            <a:normAutofit lnSpcReduction="10000"/>
          </a:bodyPr>
          <a:lstStyle/>
          <a:p>
            <a:pPr lvl="1">
              <a:lnSpc>
                <a:spcPct val="90000"/>
              </a:lnSpc>
              <a:buClr>
                <a:schemeClr val="bg1">
                  <a:lumMod val="65000"/>
                </a:schemeClr>
              </a:buClr>
              <a:defRPr/>
            </a:pPr>
            <a:r>
              <a:rPr lang="en-US" sz="2400" dirty="0"/>
              <a:t>The MBTI questionnaire assesses preferences</a:t>
            </a:r>
            <a:r>
              <a:rPr lang="en-US" sz="2400" dirty="0" smtClean="0"/>
              <a:t>.</a:t>
            </a:r>
            <a:br>
              <a:rPr lang="en-US" sz="2400" dirty="0" smtClean="0"/>
            </a:br>
            <a:endParaRPr lang="en-US" sz="2400" dirty="0"/>
          </a:p>
          <a:p>
            <a:pPr lvl="1">
              <a:lnSpc>
                <a:spcPct val="90000"/>
              </a:lnSpc>
              <a:buClr>
                <a:schemeClr val="bg1">
                  <a:lumMod val="65000"/>
                </a:schemeClr>
              </a:buClr>
              <a:defRPr/>
            </a:pPr>
            <a:r>
              <a:rPr lang="en-US" sz="2400" dirty="0"/>
              <a:t>Preferences are not absolutes: everyone uses all eight</a:t>
            </a:r>
            <a:r>
              <a:rPr lang="en-US" sz="2400" dirty="0" smtClean="0"/>
              <a:t>.</a:t>
            </a:r>
            <a:br>
              <a:rPr lang="en-US" sz="2400" dirty="0" smtClean="0"/>
            </a:br>
            <a:endParaRPr lang="en-US" sz="2400" dirty="0"/>
          </a:p>
          <a:p>
            <a:pPr lvl="1">
              <a:lnSpc>
                <a:spcPct val="90000"/>
              </a:lnSpc>
              <a:buClr>
                <a:schemeClr val="bg1">
                  <a:lumMod val="65000"/>
                </a:schemeClr>
              </a:buClr>
              <a:defRPr/>
            </a:pPr>
            <a:r>
              <a:rPr lang="en-US" sz="2400" dirty="0"/>
              <a:t>Preferences are not abilities: MBTI preferences do not tell you what you can and can’t do</a:t>
            </a:r>
            <a:r>
              <a:rPr lang="en-US" sz="2400" dirty="0" smtClean="0"/>
              <a:t>.</a:t>
            </a:r>
            <a:br>
              <a:rPr lang="en-US" sz="2400" dirty="0" smtClean="0"/>
            </a:br>
            <a:endParaRPr lang="en-US" sz="2400" dirty="0"/>
          </a:p>
          <a:p>
            <a:pPr lvl="1">
              <a:lnSpc>
                <a:spcPct val="90000"/>
              </a:lnSpc>
              <a:buClr>
                <a:schemeClr val="bg1">
                  <a:lumMod val="65000"/>
                </a:schemeClr>
              </a:buClr>
              <a:defRPr/>
            </a:pPr>
            <a:r>
              <a:rPr lang="en-US" sz="2400" dirty="0"/>
              <a:t>There are no better or worse types: all types have potential</a:t>
            </a:r>
            <a:r>
              <a:rPr lang="en-US" sz="2400" dirty="0" smtClean="0"/>
              <a:t>!</a:t>
            </a:r>
            <a:br>
              <a:rPr lang="en-US" sz="2400" dirty="0" smtClean="0"/>
            </a:br>
            <a:endParaRPr lang="en-US" sz="2400" dirty="0"/>
          </a:p>
          <a:p>
            <a:pPr lvl="1">
              <a:lnSpc>
                <a:spcPct val="90000"/>
              </a:lnSpc>
              <a:buClr>
                <a:schemeClr val="bg1">
                  <a:lumMod val="65000"/>
                </a:schemeClr>
              </a:buClr>
              <a:defRPr/>
            </a:pPr>
            <a:r>
              <a:rPr lang="en-US" sz="2400" dirty="0"/>
              <a:t>People are the best judges of their own type</a:t>
            </a:r>
          </a:p>
        </p:txBody>
      </p:sp>
    </p:spTree>
    <p:extLst>
      <p:ext uri="{BB962C8B-B14F-4D97-AF65-F5344CB8AC3E}">
        <p14:creationId xmlns:p14="http://schemas.microsoft.com/office/powerpoint/2010/main" val="547067259"/>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eaLnBrk="1" hangingPunct="1"/>
            <a:r>
              <a:rPr lang="en-GB" altLang="en-US" sz="2800" dirty="0"/>
              <a:t>The Four Dimensions of Type</a:t>
            </a:r>
            <a:br>
              <a:rPr lang="en-GB" altLang="en-US" sz="2800" dirty="0"/>
            </a:br>
            <a:r>
              <a:rPr lang="en-US" altLang="en-US" sz="2800" dirty="0"/>
              <a:t> </a:t>
            </a:r>
            <a:r>
              <a:rPr lang="en-US" altLang="en-US" sz="2400" dirty="0"/>
              <a:t>Preferences are not absolutes</a:t>
            </a:r>
            <a:r>
              <a:rPr lang="en-US" altLang="en-US" sz="2800" dirty="0"/>
              <a:t>: </a:t>
            </a:r>
            <a:r>
              <a:rPr lang="en-US" altLang="en-US" sz="2400" dirty="0"/>
              <a:t>everyone uses all eight</a:t>
            </a:r>
          </a:p>
        </p:txBody>
      </p:sp>
      <p:graphicFrame>
        <p:nvGraphicFramePr>
          <p:cNvPr id="521219" name="Group 3"/>
          <p:cNvGraphicFramePr>
            <a:graphicFrameLocks noGrp="1"/>
          </p:cNvGraphicFramePr>
          <p:nvPr>
            <p:ph idx="1"/>
            <p:extLst>
              <p:ext uri="{D42A27DB-BD31-4B8C-83A1-F6EECF244321}">
                <p14:modId xmlns:p14="http://schemas.microsoft.com/office/powerpoint/2010/main" val="376805454"/>
              </p:ext>
            </p:extLst>
          </p:nvPr>
        </p:nvGraphicFramePr>
        <p:xfrm>
          <a:off x="677863" y="1930400"/>
          <a:ext cx="8596312" cy="5588552"/>
        </p:xfrm>
        <a:graphic>
          <a:graphicData uri="http://schemas.openxmlformats.org/drawingml/2006/table">
            <a:tbl>
              <a:tblPr/>
              <a:tblGrid>
                <a:gridCol w="8596312">
                  <a:extLst>
                    <a:ext uri="{9D8B030D-6E8A-4147-A177-3AD203B41FA5}">
                      <a16:colId xmlns:a16="http://schemas.microsoft.com/office/drawing/2014/main" val="20000"/>
                    </a:ext>
                  </a:extLst>
                </a:gridCol>
              </a:tblGrid>
              <a:tr h="5588552">
                <a:tc>
                  <a:txBody>
                    <a:bodyPr/>
                    <a:lstStyle/>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pPr>
                      <a:r>
                        <a:rPr kumimoji="0" lang="en-GB" sz="2400" b="1" i="0" u="none" strike="noStrike" cap="none" normalizeH="0" baseline="0" dirty="0" smtClean="0">
                          <a:ln>
                            <a:noFill/>
                          </a:ln>
                          <a:solidFill>
                            <a:srgbClr val="F17C0E"/>
                          </a:solidFill>
                          <a:effectLst/>
                          <a:latin typeface="+mn-lt"/>
                        </a:rPr>
                        <a:t>E</a:t>
                      </a:r>
                      <a:r>
                        <a:rPr kumimoji="0" lang="en-GB" sz="2400" b="0" i="0" u="none" strike="noStrike" cap="none" normalizeH="0" baseline="0" dirty="0" smtClean="0">
                          <a:ln>
                            <a:noFill/>
                          </a:ln>
                          <a:solidFill>
                            <a:schemeClr val="tx1"/>
                          </a:solidFill>
                          <a:effectLst/>
                          <a:latin typeface="+mn-lt"/>
                        </a:rPr>
                        <a:t>xtraversion and </a:t>
                      </a:r>
                      <a:r>
                        <a:rPr kumimoji="0" lang="en-GB" sz="2400" b="1" i="0" u="none" strike="noStrike" cap="none" normalizeH="0" baseline="0" dirty="0" smtClean="0">
                          <a:ln>
                            <a:noFill/>
                          </a:ln>
                          <a:solidFill>
                            <a:srgbClr val="F17C0E"/>
                          </a:solidFill>
                          <a:effectLst/>
                          <a:latin typeface="+mn-lt"/>
                        </a:rPr>
                        <a:t>I</a:t>
                      </a:r>
                      <a:r>
                        <a:rPr kumimoji="0" lang="en-GB" sz="2400" b="0" i="0" u="none" strike="noStrike" cap="none" normalizeH="0" baseline="0" dirty="0" smtClean="0">
                          <a:ln>
                            <a:noFill/>
                          </a:ln>
                          <a:solidFill>
                            <a:schemeClr val="tx1"/>
                          </a:solidFill>
                          <a:effectLst/>
                          <a:latin typeface="+mn-lt"/>
                        </a:rPr>
                        <a:t>ntroversion</a:t>
                      </a:r>
                    </a:p>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defRPr/>
                      </a:pPr>
                      <a:r>
                        <a:rPr lang="en-GB" sz="2400" dirty="0" smtClean="0">
                          <a:solidFill>
                            <a:srgbClr val="3893D8"/>
                          </a:solidFill>
                          <a:latin typeface="+mn-lt"/>
                          <a:ea typeface="ＭＳ Ｐゴシック" pitchFamily="20" charset="-128"/>
                        </a:rPr>
                        <a:t>Where you prefer to get and focus your ‘energy’ or attention</a:t>
                      </a:r>
                    </a:p>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defRPr/>
                      </a:pPr>
                      <a:endParaRPr lang="en-GB" sz="2000" dirty="0" smtClean="0">
                        <a:solidFill>
                          <a:srgbClr val="3893D8"/>
                        </a:solidFill>
                        <a:latin typeface="+mn-lt"/>
                        <a:ea typeface="ＭＳ Ｐゴシック" pitchFamily="20" charset="-128"/>
                      </a:endParaRPr>
                    </a:p>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pPr>
                      <a:r>
                        <a:rPr kumimoji="0" lang="en-GB" sz="2400" b="1" i="0" u="none" strike="noStrike" cap="none" normalizeH="0" baseline="0" dirty="0" smtClean="0">
                          <a:ln>
                            <a:noFill/>
                          </a:ln>
                          <a:solidFill>
                            <a:srgbClr val="F17C0E"/>
                          </a:solidFill>
                          <a:effectLst/>
                          <a:latin typeface="+mn-lt"/>
                        </a:rPr>
                        <a:t>S</a:t>
                      </a:r>
                      <a:r>
                        <a:rPr kumimoji="0" lang="en-GB" sz="2400" b="0" i="0" u="none" strike="noStrike" cap="none" normalizeH="0" baseline="0" dirty="0" smtClean="0">
                          <a:ln>
                            <a:noFill/>
                          </a:ln>
                          <a:solidFill>
                            <a:schemeClr val="tx1"/>
                          </a:solidFill>
                          <a:effectLst/>
                          <a:latin typeface="+mn-lt"/>
                        </a:rPr>
                        <a:t>ensing and </a:t>
                      </a:r>
                      <a:r>
                        <a:rPr kumimoji="0" lang="en-GB" sz="2400" b="0" i="0" u="none" strike="noStrike" cap="none" normalizeH="0" baseline="0" dirty="0" err="1" smtClean="0">
                          <a:ln>
                            <a:noFill/>
                          </a:ln>
                          <a:solidFill>
                            <a:schemeClr val="tx1"/>
                          </a:solidFill>
                          <a:effectLst/>
                          <a:latin typeface="+mn-lt"/>
                        </a:rPr>
                        <a:t>i</a:t>
                      </a:r>
                      <a:r>
                        <a:rPr kumimoji="0" lang="en-GB" sz="2400" b="1" i="0" u="none" strike="noStrike" cap="none" normalizeH="0" baseline="0" dirty="0" err="1" smtClean="0">
                          <a:ln>
                            <a:noFill/>
                          </a:ln>
                          <a:solidFill>
                            <a:srgbClr val="F17C0E"/>
                          </a:solidFill>
                          <a:effectLst/>
                          <a:latin typeface="+mn-lt"/>
                        </a:rPr>
                        <a:t>N</a:t>
                      </a:r>
                      <a:r>
                        <a:rPr kumimoji="0" lang="en-GB" sz="2400" b="0" i="0" u="none" strike="noStrike" cap="none" normalizeH="0" baseline="0" dirty="0" err="1" smtClean="0">
                          <a:ln>
                            <a:noFill/>
                          </a:ln>
                          <a:solidFill>
                            <a:schemeClr val="tx1"/>
                          </a:solidFill>
                          <a:effectLst/>
                          <a:latin typeface="+mn-lt"/>
                        </a:rPr>
                        <a:t>tuition</a:t>
                      </a:r>
                      <a:endParaRPr kumimoji="0" lang="en-GB" sz="2400" b="0" i="0" u="none" strike="noStrike" cap="none" normalizeH="0" baseline="0" dirty="0" smtClean="0">
                        <a:ln>
                          <a:noFill/>
                        </a:ln>
                        <a:solidFill>
                          <a:schemeClr val="tx1"/>
                        </a:solidFill>
                        <a:effectLst/>
                        <a:latin typeface="+mn-lt"/>
                      </a:endParaRPr>
                    </a:p>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defRPr/>
                      </a:pPr>
                      <a:r>
                        <a:rPr lang="en-GB" sz="2400" dirty="0" smtClean="0">
                          <a:solidFill>
                            <a:srgbClr val="3893D8"/>
                          </a:solidFill>
                          <a:latin typeface="+mn-lt"/>
                          <a:ea typeface="ＭＳ Ｐゴシック" pitchFamily="20" charset="-128"/>
                        </a:rPr>
                        <a:t>What kind of information you prefer to gather and trust</a:t>
                      </a:r>
                    </a:p>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pPr>
                      <a:endParaRPr kumimoji="0" lang="en-US" sz="2000" b="0" i="0" u="none" strike="noStrike" cap="none" normalizeH="0" baseline="0" dirty="0" smtClean="0">
                        <a:ln>
                          <a:noFill/>
                        </a:ln>
                        <a:solidFill>
                          <a:schemeClr val="tx1"/>
                        </a:solidFill>
                        <a:effectLst/>
                        <a:latin typeface="+mn-lt"/>
                      </a:endParaRPr>
                    </a:p>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pPr>
                      <a:r>
                        <a:rPr kumimoji="0" lang="en-GB" sz="2400" b="1" i="0" u="none" strike="noStrike" cap="none" normalizeH="0" baseline="0" dirty="0" smtClean="0">
                          <a:ln>
                            <a:noFill/>
                          </a:ln>
                          <a:solidFill>
                            <a:srgbClr val="F17C0E"/>
                          </a:solidFill>
                          <a:effectLst/>
                          <a:latin typeface="+mn-lt"/>
                        </a:rPr>
                        <a:t>T</a:t>
                      </a:r>
                      <a:r>
                        <a:rPr kumimoji="0" lang="en-GB" sz="2400" b="0" i="0" u="none" strike="noStrike" cap="none" normalizeH="0" baseline="0" dirty="0" smtClean="0">
                          <a:ln>
                            <a:noFill/>
                          </a:ln>
                          <a:solidFill>
                            <a:schemeClr val="tx1"/>
                          </a:solidFill>
                          <a:effectLst/>
                          <a:latin typeface="+mn-lt"/>
                        </a:rPr>
                        <a:t>hinking and </a:t>
                      </a:r>
                      <a:r>
                        <a:rPr kumimoji="0" lang="en-GB" sz="2400" b="1" i="0" u="none" strike="noStrike" cap="none" normalizeH="0" baseline="0" dirty="0" smtClean="0">
                          <a:ln>
                            <a:noFill/>
                          </a:ln>
                          <a:solidFill>
                            <a:srgbClr val="F17C0E"/>
                          </a:solidFill>
                          <a:effectLst/>
                          <a:latin typeface="+mn-lt"/>
                        </a:rPr>
                        <a:t>F</a:t>
                      </a:r>
                      <a:r>
                        <a:rPr kumimoji="0" lang="en-GB" sz="2400" b="0" i="0" u="none" strike="noStrike" cap="none" normalizeH="0" baseline="0" dirty="0" smtClean="0">
                          <a:ln>
                            <a:noFill/>
                          </a:ln>
                          <a:solidFill>
                            <a:schemeClr val="tx1"/>
                          </a:solidFill>
                          <a:effectLst/>
                          <a:latin typeface="+mn-lt"/>
                        </a:rPr>
                        <a:t>eeling</a:t>
                      </a:r>
                    </a:p>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defRPr/>
                      </a:pPr>
                      <a:r>
                        <a:rPr lang="en-GB" sz="2400" dirty="0" smtClean="0">
                          <a:solidFill>
                            <a:srgbClr val="3893D8"/>
                          </a:solidFill>
                          <a:latin typeface="+mn-lt"/>
                          <a:ea typeface="ＭＳ Ｐゴシック" pitchFamily="20" charset="-128"/>
                        </a:rPr>
                        <a:t>What process you prefer to use in coming to decisions</a:t>
                      </a:r>
                    </a:p>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pPr>
                      <a:endParaRPr kumimoji="0" lang="en-US" sz="2000" b="0" i="0" u="none" strike="noStrike" cap="none" normalizeH="0" baseline="0" dirty="0" smtClean="0">
                        <a:ln>
                          <a:noFill/>
                        </a:ln>
                        <a:solidFill>
                          <a:schemeClr val="tx1"/>
                        </a:solidFill>
                        <a:effectLst/>
                        <a:latin typeface="+mn-lt"/>
                      </a:endParaRPr>
                    </a:p>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pPr>
                      <a:r>
                        <a:rPr kumimoji="0" lang="en-GB" sz="2400" b="1" i="0" u="none" strike="noStrike" cap="none" normalizeH="0" baseline="0" dirty="0" smtClean="0">
                          <a:ln>
                            <a:noFill/>
                          </a:ln>
                          <a:solidFill>
                            <a:srgbClr val="F17C0E"/>
                          </a:solidFill>
                          <a:effectLst/>
                          <a:latin typeface="+mn-lt"/>
                        </a:rPr>
                        <a:t>J</a:t>
                      </a:r>
                      <a:r>
                        <a:rPr kumimoji="0" lang="en-GB" sz="2400" b="0" i="0" u="none" strike="noStrike" cap="none" normalizeH="0" baseline="0" dirty="0" smtClean="0">
                          <a:ln>
                            <a:noFill/>
                          </a:ln>
                          <a:solidFill>
                            <a:schemeClr val="tx1"/>
                          </a:solidFill>
                          <a:effectLst/>
                          <a:latin typeface="+mn-lt"/>
                        </a:rPr>
                        <a:t>udging</a:t>
                      </a:r>
                      <a:r>
                        <a:rPr kumimoji="0" lang="en-GB" sz="2400" b="0" i="0" u="none" strike="noStrike" cap="none" normalizeH="0" baseline="0" dirty="0" smtClean="0">
                          <a:ln>
                            <a:noFill/>
                          </a:ln>
                          <a:solidFill>
                            <a:schemeClr val="bg1"/>
                          </a:solidFill>
                          <a:effectLst/>
                          <a:latin typeface="+mn-lt"/>
                        </a:rPr>
                        <a:t> </a:t>
                      </a:r>
                      <a:r>
                        <a:rPr kumimoji="0" lang="en-GB" sz="2400" b="0" i="0" u="none" strike="noStrike" cap="none" normalizeH="0" baseline="0" dirty="0" smtClean="0">
                          <a:ln>
                            <a:noFill/>
                          </a:ln>
                          <a:solidFill>
                            <a:schemeClr val="tx1"/>
                          </a:solidFill>
                          <a:effectLst/>
                          <a:latin typeface="+mn-lt"/>
                        </a:rPr>
                        <a:t>and </a:t>
                      </a:r>
                      <a:r>
                        <a:rPr kumimoji="0" lang="en-GB" sz="2400" b="1" i="0" u="none" strike="noStrike" cap="none" normalizeH="0" baseline="0" dirty="0" smtClean="0">
                          <a:ln>
                            <a:noFill/>
                          </a:ln>
                          <a:solidFill>
                            <a:srgbClr val="F17C0E"/>
                          </a:solidFill>
                          <a:effectLst/>
                          <a:latin typeface="+mn-lt"/>
                        </a:rPr>
                        <a:t>P</a:t>
                      </a:r>
                      <a:r>
                        <a:rPr kumimoji="0" lang="en-GB" sz="2400" b="0" i="0" u="none" strike="noStrike" cap="none" normalizeH="0" baseline="0" dirty="0" smtClean="0">
                          <a:ln>
                            <a:noFill/>
                          </a:ln>
                          <a:solidFill>
                            <a:schemeClr val="tx1"/>
                          </a:solidFill>
                          <a:effectLst/>
                          <a:latin typeface="+mn-lt"/>
                        </a:rPr>
                        <a:t>erceiving</a:t>
                      </a:r>
                    </a:p>
                    <a:p>
                      <a:pPr marL="0" marR="0" lvl="0" indent="0" algn="ctr" defTabSz="914400" rtl="0" eaLnBrk="1" fontAlgn="base" latinLnBrk="0" hangingPunct="1">
                        <a:lnSpc>
                          <a:spcPct val="100000"/>
                        </a:lnSpc>
                        <a:spcBef>
                          <a:spcPct val="20000"/>
                        </a:spcBef>
                        <a:spcAft>
                          <a:spcPct val="0"/>
                        </a:spcAft>
                        <a:buClr>
                          <a:srgbClr val="868688"/>
                        </a:buClr>
                        <a:buSzPct val="150000"/>
                        <a:buFont typeface="Times" pitchFamily="18" charset="0"/>
                        <a:buNone/>
                        <a:tabLst/>
                      </a:pPr>
                      <a:r>
                        <a:rPr lang="en-GB" sz="2400" dirty="0" smtClean="0">
                          <a:solidFill>
                            <a:srgbClr val="3893D8"/>
                          </a:solidFill>
                          <a:latin typeface="+mn-lt"/>
                          <a:ea typeface="ＭＳ Ｐゴシック" pitchFamily="20" charset="-128"/>
                        </a:rPr>
                        <a:t>What process you prefer to use in coming to decisions</a:t>
                      </a:r>
                    </a:p>
                    <a:p>
                      <a:pPr marL="0" marR="0" lvl="0" indent="0" algn="l" defTabSz="914400" rtl="0" eaLnBrk="1" fontAlgn="base" latinLnBrk="0" hangingPunct="1">
                        <a:lnSpc>
                          <a:spcPct val="100000"/>
                        </a:lnSpc>
                        <a:spcBef>
                          <a:spcPct val="20000"/>
                        </a:spcBef>
                        <a:spcAft>
                          <a:spcPct val="0"/>
                        </a:spcAft>
                        <a:buClr>
                          <a:srgbClr val="868688"/>
                        </a:buClr>
                        <a:buSzPct val="150000"/>
                        <a:buFont typeface="Times" pitchFamily="18" charset="0"/>
                        <a:buNone/>
                        <a:tabLst/>
                      </a:pPr>
                      <a:endParaRPr kumimoji="0" lang="en-GB" sz="2000" b="0" i="0" u="none" strike="noStrike" cap="none" normalizeH="0" baseline="0" dirty="0" smtClean="0">
                        <a:ln>
                          <a:noFill/>
                        </a:ln>
                        <a:solidFill>
                          <a:schemeClr val="tx1"/>
                        </a:solidFill>
                        <a:effectLst/>
                        <a:latin typeface="+mn-lt"/>
                      </a:endParaRPr>
                    </a:p>
                    <a:p>
                      <a:pPr marL="0" marR="0" lvl="0" indent="0" algn="l" defTabSz="914400" rtl="0" eaLnBrk="1" fontAlgn="base" latinLnBrk="0" hangingPunct="1">
                        <a:lnSpc>
                          <a:spcPct val="100000"/>
                        </a:lnSpc>
                        <a:spcBef>
                          <a:spcPct val="20000"/>
                        </a:spcBef>
                        <a:spcAft>
                          <a:spcPct val="0"/>
                        </a:spcAft>
                        <a:buClr>
                          <a:srgbClr val="868688"/>
                        </a:buClr>
                        <a:buSzPct val="150000"/>
                        <a:buFont typeface="Times" pitchFamily="18" charset="0"/>
                        <a:buNone/>
                        <a:tabLst/>
                      </a:pPr>
                      <a:endParaRPr kumimoji="0" lang="en-US" sz="2000" b="0" i="0" u="none" strike="noStrike" cap="none" normalizeH="0" baseline="0" dirty="0" smtClean="0">
                        <a:ln>
                          <a:noFill/>
                        </a:ln>
                        <a:solidFill>
                          <a:schemeClr val="tx1"/>
                        </a:solidFill>
                        <a:effectLst/>
                        <a:latin typeface="+mn-lt"/>
                      </a:endParaRPr>
                    </a:p>
                  </a:txBody>
                  <a:tcPr marL="90968" marR="90968"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081147984"/>
      </p:ext>
    </p:extLst>
  </p:cSld>
  <p:clrMapOvr>
    <a:masterClrMapping/>
  </p:clrMapOvr>
  <p:transition spd="slow">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4"/>
          <p:cNvSpPr>
            <a:spLocks noGrp="1" noChangeArrowheads="1"/>
          </p:cNvSpPr>
          <p:nvPr>
            <p:ph type="title"/>
          </p:nvPr>
        </p:nvSpPr>
        <p:spPr/>
        <p:txBody>
          <a:bodyPr/>
          <a:lstStyle/>
          <a:p>
            <a:pPr>
              <a:spcBef>
                <a:spcPct val="220000"/>
              </a:spcBef>
            </a:pPr>
            <a:r>
              <a:rPr lang="en-GB" altLang="en-US" sz="3200" b="1">
                <a:ea typeface="ＭＳ Ｐゴシック" panose="020B0600070205080204" pitchFamily="34" charset="-128"/>
              </a:rPr>
              <a:t>E : I  </a:t>
            </a:r>
            <a:r>
              <a:rPr lang="en-GB" altLang="en-US" sz="3200">
                <a:ea typeface="ＭＳ Ｐゴシック" panose="020B0600070205080204" pitchFamily="34" charset="-128"/>
              </a:rPr>
              <a:t>Where you prefer to get and focus your ‘energy’ or attention</a:t>
            </a:r>
          </a:p>
        </p:txBody>
      </p:sp>
      <p:sp>
        <p:nvSpPr>
          <p:cNvPr id="20482" name="Rectangle 2"/>
          <p:cNvSpPr>
            <a:spLocks noGrp="1" noChangeArrowheads="1"/>
          </p:cNvSpPr>
          <p:nvPr>
            <p:ph sz="half" idx="1"/>
          </p:nvPr>
        </p:nvSpPr>
        <p:spPr/>
        <p:txBody>
          <a:bodyPr>
            <a:normAutofit lnSpcReduction="10000"/>
          </a:bodyPr>
          <a:lstStyle/>
          <a:p>
            <a:pPr algn="r" eaLnBrk="1" hangingPunct="1">
              <a:buFont typeface="Times" panose="02020603050405020304" pitchFamily="18" charset="0"/>
              <a:buNone/>
            </a:pPr>
            <a:r>
              <a:rPr lang="en-GB" altLang="en-US" sz="2400" b="1" dirty="0">
                <a:solidFill>
                  <a:srgbClr val="F17C0E"/>
                </a:solidFill>
              </a:rPr>
              <a:t>E</a:t>
            </a:r>
            <a:r>
              <a:rPr lang="en-GB" altLang="en-US" sz="2400" b="1" dirty="0">
                <a:solidFill>
                  <a:srgbClr val="B3081B"/>
                </a:solidFill>
              </a:rPr>
              <a:t>xtraversion</a:t>
            </a:r>
          </a:p>
          <a:p>
            <a:pPr algn="r" eaLnBrk="1" hangingPunct="1">
              <a:buFont typeface="Times" panose="02020603050405020304" pitchFamily="18" charset="0"/>
              <a:buNone/>
            </a:pPr>
            <a:endParaRPr lang="en-GB" altLang="en-US" sz="2400" dirty="0"/>
          </a:p>
          <a:p>
            <a:pPr algn="r" eaLnBrk="1" hangingPunct="1">
              <a:spcBef>
                <a:spcPct val="50000"/>
              </a:spcBef>
              <a:buFont typeface="Times" panose="02020603050405020304" pitchFamily="18" charset="0"/>
              <a:buNone/>
            </a:pPr>
            <a:r>
              <a:rPr lang="en-GB" altLang="en-US" sz="2400" dirty="0"/>
              <a:t>Get energy from the</a:t>
            </a:r>
            <a:br>
              <a:rPr lang="en-GB" altLang="en-US" sz="2400" dirty="0"/>
            </a:br>
            <a:r>
              <a:rPr lang="en-GB" altLang="en-US" sz="2400" dirty="0"/>
              <a:t>outer environment of people and experiences</a:t>
            </a:r>
          </a:p>
          <a:p>
            <a:pPr algn="r" eaLnBrk="1" hangingPunct="1">
              <a:spcBef>
                <a:spcPct val="50000"/>
              </a:spcBef>
              <a:buFont typeface="Times" panose="02020603050405020304" pitchFamily="18" charset="0"/>
              <a:buNone/>
            </a:pPr>
            <a:endParaRPr lang="en-GB" altLang="en-US" sz="2400" dirty="0"/>
          </a:p>
          <a:p>
            <a:pPr algn="r" eaLnBrk="1" hangingPunct="1">
              <a:spcBef>
                <a:spcPct val="50000"/>
              </a:spcBef>
              <a:buFont typeface="Times" panose="02020603050405020304" pitchFamily="18" charset="0"/>
              <a:buNone/>
            </a:pPr>
            <a:r>
              <a:rPr lang="en-GB" altLang="en-US" sz="2400" dirty="0"/>
              <a:t>Focus energy and </a:t>
            </a:r>
            <a:br>
              <a:rPr lang="en-GB" altLang="en-US" sz="2400" dirty="0"/>
            </a:br>
            <a:r>
              <a:rPr lang="en-GB" altLang="en-US" sz="2400" dirty="0"/>
              <a:t>attention outwards in </a:t>
            </a:r>
            <a:br>
              <a:rPr lang="en-GB" altLang="en-US" sz="2400" dirty="0"/>
            </a:br>
            <a:r>
              <a:rPr lang="en-GB" altLang="en-US" sz="2400" dirty="0"/>
              <a:t>action</a:t>
            </a:r>
            <a:endParaRPr lang="en-US" altLang="en-US" sz="2400" dirty="0"/>
          </a:p>
        </p:txBody>
      </p:sp>
      <p:sp>
        <p:nvSpPr>
          <p:cNvPr id="20483" name="Rectangle 3"/>
          <p:cNvSpPr>
            <a:spLocks noGrp="1" noChangeArrowheads="1"/>
          </p:cNvSpPr>
          <p:nvPr>
            <p:ph sz="half" idx="2"/>
          </p:nvPr>
        </p:nvSpPr>
        <p:spPr/>
        <p:txBody>
          <a:bodyPr>
            <a:normAutofit lnSpcReduction="10000"/>
          </a:bodyPr>
          <a:lstStyle/>
          <a:p>
            <a:pPr eaLnBrk="1" hangingPunct="1">
              <a:buClr>
                <a:schemeClr val="bg1"/>
              </a:buClr>
              <a:buFontTx/>
              <a:buNone/>
            </a:pPr>
            <a:r>
              <a:rPr lang="en-GB" altLang="en-US" sz="2400" b="1">
                <a:solidFill>
                  <a:srgbClr val="F17C0E"/>
                </a:solidFill>
              </a:rPr>
              <a:t>	I</a:t>
            </a:r>
            <a:r>
              <a:rPr lang="en-GB" altLang="en-US" sz="2400" b="1">
                <a:solidFill>
                  <a:srgbClr val="B3081B"/>
                </a:solidFill>
              </a:rPr>
              <a:t>ntroversion</a:t>
            </a:r>
          </a:p>
          <a:p>
            <a:pPr eaLnBrk="1" hangingPunct="1">
              <a:buClr>
                <a:schemeClr val="bg1"/>
              </a:buClr>
              <a:buFontTx/>
              <a:buNone/>
            </a:pPr>
            <a:endParaRPr lang="en-US" altLang="en-US" sz="2400" b="1"/>
          </a:p>
          <a:p>
            <a:pPr eaLnBrk="1" hangingPunct="1">
              <a:spcBef>
                <a:spcPct val="50000"/>
              </a:spcBef>
              <a:buClr>
                <a:schemeClr val="bg1"/>
              </a:buClr>
              <a:buFontTx/>
              <a:buNone/>
            </a:pPr>
            <a:r>
              <a:rPr lang="en-US" altLang="en-US" sz="2400"/>
              <a:t>	Get energy from the inner environment of </a:t>
            </a:r>
            <a:br>
              <a:rPr lang="en-US" altLang="en-US" sz="2400"/>
            </a:br>
            <a:r>
              <a:rPr lang="en-US" altLang="en-US" sz="2400"/>
              <a:t>reflections and thoughts</a:t>
            </a:r>
          </a:p>
          <a:p>
            <a:pPr eaLnBrk="1" hangingPunct="1">
              <a:spcBef>
                <a:spcPct val="50000"/>
              </a:spcBef>
              <a:buClr>
                <a:schemeClr val="bg1"/>
              </a:buClr>
              <a:buFontTx/>
              <a:buNone/>
            </a:pPr>
            <a:endParaRPr lang="en-GB" altLang="en-US" sz="2400"/>
          </a:p>
          <a:p>
            <a:pPr eaLnBrk="1" hangingPunct="1">
              <a:spcBef>
                <a:spcPct val="50000"/>
              </a:spcBef>
              <a:buClr>
                <a:schemeClr val="bg1"/>
              </a:buClr>
              <a:buFontTx/>
              <a:buNone/>
            </a:pPr>
            <a:r>
              <a:rPr lang="en-GB" altLang="en-US" sz="2400"/>
              <a:t>	Focus energy and</a:t>
            </a:r>
            <a:br>
              <a:rPr lang="en-GB" altLang="en-US" sz="2400"/>
            </a:br>
            <a:r>
              <a:rPr lang="en-GB" altLang="en-US" sz="2400"/>
              <a:t>attention inwards in </a:t>
            </a:r>
            <a:br>
              <a:rPr lang="en-GB" altLang="en-US" sz="2400"/>
            </a:br>
            <a:r>
              <a:rPr lang="en-GB" altLang="en-US" sz="2400"/>
              <a:t>reflection</a:t>
            </a:r>
            <a:endParaRPr lang="en-US" altLang="en-US" sz="2400"/>
          </a:p>
        </p:txBody>
      </p:sp>
    </p:spTree>
    <p:extLst>
      <p:ext uri="{BB962C8B-B14F-4D97-AF65-F5344CB8AC3E}">
        <p14:creationId xmlns:p14="http://schemas.microsoft.com/office/powerpoint/2010/main" val="1203494766"/>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a:t>Analogy</a:t>
            </a:r>
            <a:endParaRPr lang="en-US" altLang="en-US" dirty="0"/>
          </a:p>
        </p:txBody>
      </p:sp>
      <p:graphicFrame>
        <p:nvGraphicFramePr>
          <p:cNvPr id="22531" name="Object 2"/>
          <p:cNvGraphicFramePr>
            <a:graphicFrameLocks noGrp="1" noChangeAspect="1"/>
          </p:cNvGraphicFramePr>
          <p:nvPr>
            <p:ph sz="half" idx="1"/>
          </p:nvPr>
        </p:nvGraphicFramePr>
        <p:xfrm>
          <a:off x="1693863" y="3024188"/>
          <a:ext cx="2152650" cy="2152650"/>
        </p:xfrm>
        <a:graphic>
          <a:graphicData uri="http://schemas.openxmlformats.org/presentationml/2006/ole">
            <mc:AlternateContent xmlns:mc="http://schemas.openxmlformats.org/markup-compatibility/2006">
              <mc:Choice xmlns:v="urn:schemas-microsoft-com:vml" Requires="v">
                <p:oleObj spid="_x0000_s1044" name="Photo Editor Photo" r:id="rId4" imgW="2152951" imgH="2152951" progId="">
                  <p:embed/>
                </p:oleObj>
              </mc:Choice>
              <mc:Fallback>
                <p:oleObj name="Photo Editor Photo" r:id="rId4" imgW="2152951" imgH="2152951" progId="">
                  <p:embed/>
                  <p:pic>
                    <p:nvPicPr>
                      <p:cNvPr id="22531" name="Object 2"/>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3863" y="3024188"/>
                        <a:ext cx="2152650" cy="2152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2533" name="Object 3"/>
          <p:cNvGraphicFramePr>
            <a:graphicFrameLocks noGrp="1" noChangeAspect="1"/>
          </p:cNvGraphicFramePr>
          <p:nvPr>
            <p:ph sz="half" idx="2"/>
          </p:nvPr>
        </p:nvGraphicFramePr>
        <p:xfrm>
          <a:off x="6105525" y="3024188"/>
          <a:ext cx="2152650" cy="2152650"/>
        </p:xfrm>
        <a:graphic>
          <a:graphicData uri="http://schemas.openxmlformats.org/presentationml/2006/ole">
            <mc:AlternateContent xmlns:mc="http://schemas.openxmlformats.org/markup-compatibility/2006">
              <mc:Choice xmlns:v="urn:schemas-microsoft-com:vml" Requires="v">
                <p:oleObj spid="_x0000_s1045" name="Photo Editor Photo" r:id="rId6" imgW="2152951" imgH="2152951" progId="">
                  <p:embed/>
                </p:oleObj>
              </mc:Choice>
              <mc:Fallback>
                <p:oleObj name="Photo Editor Photo" r:id="rId6" imgW="2152951" imgH="2152951" progId="">
                  <p:embed/>
                  <p:pic>
                    <p:nvPicPr>
                      <p:cNvPr id="22533" name="Object 3"/>
                      <p:cNvPicPr>
                        <a:picLocks noGrp="1"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05525" y="3024188"/>
                        <a:ext cx="2152650" cy="2152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55684" name="Rectangle 4"/>
          <p:cNvSpPr>
            <a:spLocks noChangeArrowheads="1"/>
          </p:cNvSpPr>
          <p:nvPr/>
        </p:nvSpPr>
        <p:spPr bwMode="auto">
          <a:xfrm>
            <a:off x="2389188" y="5362945"/>
            <a:ext cx="762000" cy="838200"/>
          </a:xfrm>
          <a:prstGeom prst="rect">
            <a:avLst/>
          </a:prstGeom>
          <a:solidFill>
            <a:srgbClr val="F17C0E"/>
          </a:solidFill>
          <a:ln w="9525">
            <a:noFill/>
            <a:miter lim="800000"/>
            <a:headEnd/>
            <a:tailEnd/>
          </a:ln>
          <a:effectLst/>
        </p:spPr>
        <p:txBody>
          <a:bodyPr lIns="92075" tIns="46038" rIns="92075" bIns="46038" anchor="ctr"/>
          <a:lstStyle/>
          <a:p>
            <a:pPr algn="ctr">
              <a:defRPr/>
            </a:pPr>
            <a:r>
              <a:rPr lang="en-GB" sz="5000" b="1" dirty="0">
                <a:latin typeface="+mj-lt"/>
                <a:ea typeface="ＭＳ Ｐゴシック" pitchFamily="20" charset="-128"/>
              </a:rPr>
              <a:t>E</a:t>
            </a:r>
          </a:p>
        </p:txBody>
      </p:sp>
      <p:sp>
        <p:nvSpPr>
          <p:cNvPr id="455686" name="Rectangle 6"/>
          <p:cNvSpPr>
            <a:spLocks noChangeArrowheads="1"/>
          </p:cNvSpPr>
          <p:nvPr/>
        </p:nvSpPr>
        <p:spPr bwMode="auto">
          <a:xfrm>
            <a:off x="6800850" y="5362945"/>
            <a:ext cx="762000" cy="838200"/>
          </a:xfrm>
          <a:prstGeom prst="rect">
            <a:avLst/>
          </a:prstGeom>
          <a:solidFill>
            <a:srgbClr val="F17C0E"/>
          </a:solidFill>
          <a:ln w="9525">
            <a:noFill/>
            <a:miter lim="800000"/>
            <a:headEnd/>
            <a:tailEnd/>
          </a:ln>
          <a:effectLst/>
        </p:spPr>
        <p:txBody>
          <a:bodyPr lIns="92075" tIns="46038" rIns="92075" bIns="46038" anchor="ctr"/>
          <a:lstStyle/>
          <a:p>
            <a:pPr algn="ctr">
              <a:defRPr/>
            </a:pPr>
            <a:r>
              <a:rPr lang="en-GB" sz="5000" b="1" dirty="0">
                <a:latin typeface="+mj-lt"/>
                <a:ea typeface="ＭＳ Ｐゴシック" pitchFamily="20" charset="-128"/>
              </a:rPr>
              <a:t>I</a:t>
            </a:r>
          </a:p>
        </p:txBody>
      </p:sp>
    </p:spTree>
    <p:extLst>
      <p:ext uri="{BB962C8B-B14F-4D97-AF65-F5344CB8AC3E}">
        <p14:creationId xmlns:p14="http://schemas.microsoft.com/office/powerpoint/2010/main" val="1968193857"/>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Ask yourself…</a:t>
            </a:r>
            <a:endParaRPr lang="en-US" altLang="en-US"/>
          </a:p>
        </p:txBody>
      </p:sp>
      <p:sp>
        <p:nvSpPr>
          <p:cNvPr id="457731" name="Rectangle 3"/>
          <p:cNvSpPr>
            <a:spLocks noGrp="1" noChangeArrowheads="1"/>
          </p:cNvSpPr>
          <p:nvPr>
            <p:ph idx="1"/>
          </p:nvPr>
        </p:nvSpPr>
        <p:spPr/>
        <p:txBody>
          <a:bodyPr>
            <a:normAutofit/>
          </a:bodyPr>
          <a:lstStyle/>
          <a:p>
            <a:pPr eaLnBrk="1" hangingPunct="1">
              <a:buFont typeface="Times" pitchFamily="18" charset="0"/>
              <a:buNone/>
              <a:defRPr/>
            </a:pPr>
            <a:endParaRPr lang="en-GB" sz="2400" dirty="0"/>
          </a:p>
          <a:p>
            <a:pPr>
              <a:buClr>
                <a:schemeClr val="bg1">
                  <a:lumMod val="50000"/>
                </a:schemeClr>
              </a:buClr>
              <a:defRPr/>
            </a:pPr>
            <a:r>
              <a:rPr lang="en-GB" sz="2400" dirty="0"/>
              <a:t>How do you prefer to relax at the end of a stressful week?</a:t>
            </a:r>
          </a:p>
          <a:p>
            <a:pPr eaLnBrk="1" hangingPunct="1">
              <a:buClr>
                <a:schemeClr val="bg1">
                  <a:lumMod val="50000"/>
                </a:schemeClr>
              </a:buClr>
              <a:buFont typeface="Arial" pitchFamily="34" charset="0"/>
              <a:buChar char="•"/>
              <a:defRPr/>
            </a:pPr>
            <a:endParaRPr lang="en-GB" sz="2400" dirty="0"/>
          </a:p>
          <a:p>
            <a:pPr>
              <a:buClr>
                <a:schemeClr val="bg1">
                  <a:lumMod val="50000"/>
                </a:schemeClr>
              </a:buClr>
              <a:defRPr/>
            </a:pPr>
            <a:r>
              <a:rPr lang="en-GB" sz="2400" dirty="0"/>
              <a:t>How do you prefer to behave in </a:t>
            </a:r>
            <a:r>
              <a:rPr lang="en-GB" sz="2400" dirty="0" smtClean="0"/>
              <a:t>meetings, formal occasions or work based environments?</a:t>
            </a:r>
            <a:endParaRPr lang="en-GB" sz="2400" dirty="0"/>
          </a:p>
          <a:p>
            <a:pPr eaLnBrk="1" hangingPunct="1">
              <a:buFontTx/>
              <a:buNone/>
              <a:defRPr/>
            </a:pPr>
            <a:endParaRPr lang="en-GB" sz="2400" dirty="0"/>
          </a:p>
          <a:p>
            <a:pPr eaLnBrk="1" hangingPunct="1">
              <a:buFont typeface="Times" pitchFamily="18" charset="0"/>
              <a:buNone/>
              <a:defRPr/>
            </a:pPr>
            <a:endParaRPr lang="en-GB" sz="2400" dirty="0"/>
          </a:p>
        </p:txBody>
      </p:sp>
    </p:spTree>
    <p:extLst>
      <p:ext uri="{BB962C8B-B14F-4D97-AF65-F5344CB8AC3E}">
        <p14:creationId xmlns:p14="http://schemas.microsoft.com/office/powerpoint/2010/main" val="3370593833"/>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4"/>
          <p:cNvSpPr>
            <a:spLocks noGrp="1" noChangeArrowheads="1"/>
          </p:cNvSpPr>
          <p:nvPr>
            <p:ph type="title"/>
          </p:nvPr>
        </p:nvSpPr>
        <p:spPr/>
        <p:txBody>
          <a:bodyPr/>
          <a:lstStyle/>
          <a:p>
            <a:pPr eaLnBrk="1" hangingPunct="1"/>
            <a:r>
              <a:rPr lang="en-GB" altLang="en-US" dirty="0"/>
              <a:t>Characteristics</a:t>
            </a:r>
            <a:endParaRPr lang="en-US" altLang="en-US" dirty="0"/>
          </a:p>
        </p:txBody>
      </p:sp>
      <p:sp>
        <p:nvSpPr>
          <p:cNvPr id="26626" name="Rectangle 2"/>
          <p:cNvSpPr>
            <a:spLocks noGrp="1" noChangeArrowheads="1"/>
          </p:cNvSpPr>
          <p:nvPr>
            <p:ph sz="half" idx="1"/>
          </p:nvPr>
        </p:nvSpPr>
        <p:spPr/>
        <p:txBody>
          <a:bodyPr/>
          <a:lstStyle/>
          <a:p>
            <a:pPr algn="r" eaLnBrk="1" hangingPunct="1">
              <a:buFont typeface="Times" panose="02020603050405020304" pitchFamily="18" charset="0"/>
              <a:buNone/>
            </a:pPr>
            <a:r>
              <a:rPr lang="en-GB" altLang="en-US" sz="2400" b="1">
                <a:solidFill>
                  <a:srgbClr val="F17C0E"/>
                </a:solidFill>
              </a:rPr>
              <a:t>E</a:t>
            </a:r>
            <a:r>
              <a:rPr lang="en-GB" altLang="en-US" sz="2400">
                <a:solidFill>
                  <a:srgbClr val="B3081B"/>
                </a:solidFill>
              </a:rPr>
              <a:t>xtraversion </a:t>
            </a:r>
            <a:r>
              <a:rPr lang="en-GB" altLang="en-US" sz="2400"/>
              <a:t>    </a:t>
            </a:r>
            <a:r>
              <a:rPr lang="en-GB" altLang="en-US" sz="2400" b="1">
                <a:solidFill>
                  <a:srgbClr val="F17C0E"/>
                </a:solidFill>
              </a:rPr>
              <a:t>vs</a:t>
            </a:r>
          </a:p>
          <a:p>
            <a:pPr algn="r" eaLnBrk="1" hangingPunct="1">
              <a:spcBef>
                <a:spcPct val="50000"/>
              </a:spcBef>
              <a:buFont typeface="Times" panose="02020603050405020304" pitchFamily="18" charset="0"/>
              <a:buNone/>
            </a:pPr>
            <a:r>
              <a:rPr lang="en-GB" altLang="en-US" sz="2400"/>
              <a:t>Do-think-do     </a:t>
            </a:r>
            <a:r>
              <a:rPr lang="en-GB" altLang="en-US" sz="2400" b="1">
                <a:solidFill>
                  <a:srgbClr val="F17C0E"/>
                </a:solidFill>
              </a:rPr>
              <a:t>vs</a:t>
            </a:r>
            <a:endParaRPr lang="en-GB" altLang="en-US" sz="2400">
              <a:solidFill>
                <a:srgbClr val="F17C0E"/>
              </a:solidFill>
            </a:endParaRPr>
          </a:p>
          <a:p>
            <a:pPr algn="r" eaLnBrk="1" hangingPunct="1">
              <a:spcBef>
                <a:spcPct val="50000"/>
              </a:spcBef>
              <a:buFont typeface="Times" panose="02020603050405020304" pitchFamily="18" charset="0"/>
              <a:buNone/>
            </a:pPr>
            <a:r>
              <a:rPr lang="en-GB" altLang="en-US" sz="2400"/>
              <a:t>Action     </a:t>
            </a:r>
            <a:r>
              <a:rPr lang="en-GB" altLang="en-US" sz="2400" b="1">
                <a:solidFill>
                  <a:srgbClr val="F17C0E"/>
                </a:solidFill>
              </a:rPr>
              <a:t>vs</a:t>
            </a:r>
            <a:endParaRPr lang="en-GB" altLang="en-US" sz="2400">
              <a:solidFill>
                <a:srgbClr val="F17C0E"/>
              </a:solidFill>
            </a:endParaRPr>
          </a:p>
          <a:p>
            <a:pPr algn="r" eaLnBrk="1" hangingPunct="1">
              <a:spcBef>
                <a:spcPct val="50000"/>
              </a:spcBef>
              <a:buFont typeface="Times" panose="02020603050405020304" pitchFamily="18" charset="0"/>
              <a:buNone/>
            </a:pPr>
            <a:r>
              <a:rPr lang="en-GB" altLang="en-US" sz="2400"/>
              <a:t>Talk things through     </a:t>
            </a:r>
            <a:r>
              <a:rPr lang="en-GB" altLang="en-US" sz="2400" b="1">
                <a:solidFill>
                  <a:srgbClr val="F17C0E"/>
                </a:solidFill>
              </a:rPr>
              <a:t>vs</a:t>
            </a:r>
            <a:endParaRPr lang="en-GB" altLang="en-US" sz="2400">
              <a:solidFill>
                <a:srgbClr val="F17C0E"/>
              </a:solidFill>
            </a:endParaRPr>
          </a:p>
          <a:p>
            <a:pPr algn="r" eaLnBrk="1" hangingPunct="1">
              <a:spcBef>
                <a:spcPct val="50000"/>
              </a:spcBef>
              <a:buFont typeface="Times" panose="02020603050405020304" pitchFamily="18" charset="0"/>
              <a:buNone/>
            </a:pPr>
            <a:r>
              <a:rPr lang="en-GB" altLang="en-US" sz="2400"/>
              <a:t>Expressive     </a:t>
            </a:r>
            <a:r>
              <a:rPr lang="en-GB" altLang="en-US" sz="2400" b="1">
                <a:solidFill>
                  <a:srgbClr val="F17C0E"/>
                </a:solidFill>
              </a:rPr>
              <a:t>vs</a:t>
            </a:r>
            <a:endParaRPr lang="en-GB" altLang="en-US" sz="2400">
              <a:solidFill>
                <a:srgbClr val="F17C0E"/>
              </a:solidFill>
            </a:endParaRPr>
          </a:p>
          <a:p>
            <a:pPr algn="r" eaLnBrk="1" hangingPunct="1">
              <a:spcBef>
                <a:spcPct val="50000"/>
              </a:spcBef>
              <a:buFont typeface="Times" panose="02020603050405020304" pitchFamily="18" charset="0"/>
              <a:buNone/>
            </a:pPr>
            <a:r>
              <a:rPr lang="en-GB" altLang="en-US" sz="2400"/>
              <a:t>Interaction     </a:t>
            </a:r>
            <a:r>
              <a:rPr lang="en-GB" altLang="en-US" sz="2400" b="1">
                <a:solidFill>
                  <a:srgbClr val="F17C0E"/>
                </a:solidFill>
              </a:rPr>
              <a:t>vs</a:t>
            </a:r>
            <a:endParaRPr lang="en-GB" altLang="en-US" sz="2400">
              <a:solidFill>
                <a:srgbClr val="F17C0E"/>
              </a:solidFill>
            </a:endParaRPr>
          </a:p>
          <a:p>
            <a:pPr algn="r" eaLnBrk="1" hangingPunct="1">
              <a:spcBef>
                <a:spcPct val="50000"/>
              </a:spcBef>
              <a:buFont typeface="Times" panose="02020603050405020304" pitchFamily="18" charset="0"/>
              <a:buNone/>
            </a:pPr>
            <a:r>
              <a:rPr lang="en-GB" altLang="en-US" sz="2400"/>
              <a:t>Breadth of interest     </a:t>
            </a:r>
            <a:r>
              <a:rPr lang="en-GB" altLang="en-US" sz="2400" b="1">
                <a:solidFill>
                  <a:srgbClr val="F17C0E"/>
                </a:solidFill>
              </a:rPr>
              <a:t>vs</a:t>
            </a:r>
            <a:endParaRPr lang="en-GB" altLang="en-US" sz="2400">
              <a:solidFill>
                <a:srgbClr val="F17C0E"/>
              </a:solidFill>
            </a:endParaRPr>
          </a:p>
          <a:p>
            <a:pPr algn="r" eaLnBrk="1" hangingPunct="1">
              <a:buFont typeface="Times" panose="02020603050405020304" pitchFamily="18" charset="0"/>
              <a:buNone/>
            </a:pPr>
            <a:endParaRPr lang="en-US" altLang="en-US" sz="2400"/>
          </a:p>
        </p:txBody>
      </p:sp>
      <p:sp>
        <p:nvSpPr>
          <p:cNvPr id="26627" name="Rectangle 3"/>
          <p:cNvSpPr>
            <a:spLocks noGrp="1" noChangeArrowheads="1"/>
          </p:cNvSpPr>
          <p:nvPr>
            <p:ph sz="half" idx="2"/>
          </p:nvPr>
        </p:nvSpPr>
        <p:spPr/>
        <p:txBody>
          <a:bodyPr/>
          <a:lstStyle/>
          <a:p>
            <a:pPr eaLnBrk="1" hangingPunct="1">
              <a:buClr>
                <a:schemeClr val="bg1"/>
              </a:buClr>
              <a:buFont typeface="Times" panose="02020603050405020304" pitchFamily="18" charset="0"/>
              <a:buNone/>
            </a:pPr>
            <a:r>
              <a:rPr lang="en-GB" altLang="en-US" sz="2400" b="1">
                <a:solidFill>
                  <a:srgbClr val="F17C0E"/>
                </a:solidFill>
              </a:rPr>
              <a:t>I</a:t>
            </a:r>
            <a:r>
              <a:rPr lang="en-GB" altLang="en-US" sz="2400">
                <a:solidFill>
                  <a:srgbClr val="B3081B"/>
                </a:solidFill>
              </a:rPr>
              <a:t>ntroversion</a:t>
            </a:r>
          </a:p>
          <a:p>
            <a:pPr eaLnBrk="1" hangingPunct="1">
              <a:spcBef>
                <a:spcPct val="50000"/>
              </a:spcBef>
              <a:buClr>
                <a:schemeClr val="bg1"/>
              </a:buClr>
              <a:buFont typeface="Times" panose="02020603050405020304" pitchFamily="18" charset="0"/>
              <a:buNone/>
            </a:pPr>
            <a:r>
              <a:rPr lang="en-GB" altLang="en-US" sz="2400"/>
              <a:t>Think-do-think</a:t>
            </a:r>
          </a:p>
          <a:p>
            <a:pPr eaLnBrk="1" hangingPunct="1">
              <a:spcBef>
                <a:spcPct val="50000"/>
              </a:spcBef>
              <a:buFont typeface="Times" panose="02020603050405020304" pitchFamily="18" charset="0"/>
              <a:buNone/>
            </a:pPr>
            <a:r>
              <a:rPr lang="en-GB" altLang="en-US" sz="2400"/>
              <a:t>Reflection</a:t>
            </a:r>
          </a:p>
          <a:p>
            <a:pPr eaLnBrk="1" hangingPunct="1">
              <a:spcBef>
                <a:spcPct val="50000"/>
              </a:spcBef>
              <a:buFont typeface="Times" panose="02020603050405020304" pitchFamily="18" charset="0"/>
              <a:buNone/>
            </a:pPr>
            <a:r>
              <a:rPr lang="en-GB" altLang="en-US" sz="2400"/>
              <a:t>Think things through</a:t>
            </a:r>
          </a:p>
          <a:p>
            <a:pPr eaLnBrk="1" hangingPunct="1">
              <a:spcBef>
                <a:spcPct val="50000"/>
              </a:spcBef>
              <a:buFont typeface="Times" panose="02020603050405020304" pitchFamily="18" charset="0"/>
              <a:buNone/>
            </a:pPr>
            <a:r>
              <a:rPr lang="en-GB" altLang="en-US" sz="2400"/>
              <a:t>Contained</a:t>
            </a:r>
          </a:p>
          <a:p>
            <a:pPr eaLnBrk="1" hangingPunct="1">
              <a:spcBef>
                <a:spcPct val="50000"/>
              </a:spcBef>
              <a:buFont typeface="Times" panose="02020603050405020304" pitchFamily="18" charset="0"/>
              <a:buNone/>
            </a:pPr>
            <a:r>
              <a:rPr lang="en-GB" altLang="en-US" sz="2400"/>
              <a:t>Concentration</a:t>
            </a:r>
          </a:p>
          <a:p>
            <a:pPr eaLnBrk="1" hangingPunct="1">
              <a:spcBef>
                <a:spcPct val="50000"/>
              </a:spcBef>
              <a:buFont typeface="Times" panose="02020603050405020304" pitchFamily="18" charset="0"/>
              <a:buNone/>
            </a:pPr>
            <a:r>
              <a:rPr lang="en-GB" altLang="en-US" sz="2400"/>
              <a:t>Depth of interest</a:t>
            </a:r>
          </a:p>
          <a:p>
            <a:pPr eaLnBrk="1" hangingPunct="1">
              <a:buClr>
                <a:schemeClr val="bg1"/>
              </a:buClr>
              <a:buFontTx/>
              <a:buNone/>
            </a:pPr>
            <a:endParaRPr lang="en-GB" altLang="en-US" smtClean="0"/>
          </a:p>
          <a:p>
            <a:pPr eaLnBrk="1" hangingPunct="1">
              <a:buClr>
                <a:schemeClr val="bg1"/>
              </a:buClr>
              <a:buFont typeface="Times" panose="02020603050405020304" pitchFamily="18" charset="0"/>
              <a:buNone/>
            </a:pPr>
            <a:endParaRPr lang="en-GB" altLang="en-US" smtClean="0"/>
          </a:p>
        </p:txBody>
      </p:sp>
    </p:spTree>
    <p:extLst>
      <p:ext uri="{BB962C8B-B14F-4D97-AF65-F5344CB8AC3E}">
        <p14:creationId xmlns:p14="http://schemas.microsoft.com/office/powerpoint/2010/main" val="2886966473"/>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What is your preference?</a:t>
            </a:r>
            <a:endParaRPr lang="en-US" altLang="en-US" dirty="0"/>
          </a:p>
        </p:txBody>
      </p:sp>
      <p:sp>
        <p:nvSpPr>
          <p:cNvPr id="28675" name="Rectangle 3"/>
          <p:cNvSpPr>
            <a:spLocks noGrp="1" noChangeArrowheads="1"/>
          </p:cNvSpPr>
          <p:nvPr>
            <p:ph idx="1"/>
          </p:nvPr>
        </p:nvSpPr>
        <p:spPr/>
        <p:txBody>
          <a:bodyPr/>
          <a:lstStyle/>
          <a:p>
            <a:pPr algn="ctr" eaLnBrk="1" hangingPunct="1">
              <a:buFont typeface="Times" panose="02020603050405020304" pitchFamily="18" charset="0"/>
              <a:buNone/>
            </a:pPr>
            <a:r>
              <a:rPr lang="en-US" altLang="en-US" sz="2400" dirty="0"/>
              <a:t>While everyone can operate in both modes, </a:t>
            </a:r>
          </a:p>
          <a:p>
            <a:pPr algn="ctr" eaLnBrk="1" hangingPunct="1">
              <a:buFont typeface="Times" panose="02020603050405020304" pitchFamily="18" charset="0"/>
              <a:buNone/>
            </a:pPr>
            <a:r>
              <a:rPr lang="en-US" altLang="en-US" sz="2400" dirty="0"/>
              <a:t>we do not prefer them equally.</a:t>
            </a:r>
          </a:p>
          <a:p>
            <a:pPr algn="ctr" eaLnBrk="1" hangingPunct="1">
              <a:buFont typeface="Times" panose="02020603050405020304" pitchFamily="18" charset="0"/>
              <a:buNone/>
            </a:pPr>
            <a:endParaRPr lang="en-GB" altLang="en-US" dirty="0" smtClean="0"/>
          </a:p>
          <a:p>
            <a:pPr algn="ctr" eaLnBrk="1" hangingPunct="1">
              <a:buFont typeface="Times" panose="02020603050405020304" pitchFamily="18" charset="0"/>
              <a:buNone/>
            </a:pPr>
            <a:endParaRPr lang="en-US" altLang="en-US" dirty="0" smtClean="0"/>
          </a:p>
          <a:p>
            <a:pPr algn="ctr" eaLnBrk="1" hangingPunct="1">
              <a:buFont typeface="Times" panose="02020603050405020304" pitchFamily="18" charset="0"/>
              <a:buNone/>
            </a:pPr>
            <a:endParaRPr lang="en-US" altLang="en-US" dirty="0" smtClean="0"/>
          </a:p>
        </p:txBody>
      </p:sp>
      <p:sp>
        <p:nvSpPr>
          <p:cNvPr id="28676" name="Line 4"/>
          <p:cNvSpPr>
            <a:spLocks noChangeShapeType="1"/>
          </p:cNvSpPr>
          <p:nvPr/>
        </p:nvSpPr>
        <p:spPr bwMode="auto">
          <a:xfrm>
            <a:off x="1584341" y="4644085"/>
            <a:ext cx="6769100" cy="0"/>
          </a:xfrm>
          <a:prstGeom prst="line">
            <a:avLst/>
          </a:prstGeom>
          <a:noFill/>
          <a:ln w="38100">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9781" name="Text Box 5"/>
          <p:cNvSpPr txBox="1">
            <a:spLocks noChangeArrowheads="1"/>
          </p:cNvSpPr>
          <p:nvPr/>
        </p:nvSpPr>
        <p:spPr bwMode="auto">
          <a:xfrm>
            <a:off x="1223979" y="4780610"/>
            <a:ext cx="787395" cy="400110"/>
          </a:xfrm>
          <a:prstGeom prst="rect">
            <a:avLst/>
          </a:prstGeom>
          <a:noFill/>
          <a:ln w="9525">
            <a:noFill/>
            <a:miter lim="800000"/>
            <a:headEnd/>
            <a:tailEnd/>
          </a:ln>
          <a:effectLst/>
        </p:spPr>
        <p:txBody>
          <a:bodyPr wrap="none">
            <a:spAutoFit/>
          </a:bodyPr>
          <a:lstStyle/>
          <a:p>
            <a:pPr>
              <a:defRPr/>
            </a:pPr>
            <a:r>
              <a:rPr lang="en-GB" sz="2000" dirty="0">
                <a:ea typeface="ＭＳ Ｐゴシック" pitchFamily="20" charset="-128"/>
              </a:rPr>
              <a:t>Clear</a:t>
            </a:r>
            <a:endParaRPr lang="en-US" sz="2000" dirty="0">
              <a:ea typeface="ＭＳ Ｐゴシック" pitchFamily="20" charset="-128"/>
            </a:endParaRPr>
          </a:p>
        </p:txBody>
      </p:sp>
      <p:sp>
        <p:nvSpPr>
          <p:cNvPr id="459782" name="Text Box 6"/>
          <p:cNvSpPr txBox="1">
            <a:spLocks noChangeArrowheads="1"/>
          </p:cNvSpPr>
          <p:nvPr/>
        </p:nvSpPr>
        <p:spPr bwMode="auto">
          <a:xfrm>
            <a:off x="4589969" y="4780610"/>
            <a:ext cx="686406" cy="707886"/>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Not</a:t>
            </a:r>
          </a:p>
          <a:p>
            <a:pPr algn="ctr">
              <a:defRPr/>
            </a:pPr>
            <a:r>
              <a:rPr lang="en-GB" sz="2000" dirty="0">
                <a:ea typeface="ＭＳ Ｐゴシック" pitchFamily="20" charset="-128"/>
              </a:rPr>
              <a:t>Sure</a:t>
            </a:r>
            <a:endParaRPr lang="en-US" sz="2000" dirty="0">
              <a:ea typeface="ＭＳ Ｐゴシック" pitchFamily="20" charset="-128"/>
            </a:endParaRPr>
          </a:p>
        </p:txBody>
      </p:sp>
      <p:sp>
        <p:nvSpPr>
          <p:cNvPr id="459783" name="Text Box 7"/>
          <p:cNvSpPr txBox="1">
            <a:spLocks noChangeArrowheads="1"/>
          </p:cNvSpPr>
          <p:nvPr/>
        </p:nvSpPr>
        <p:spPr bwMode="auto">
          <a:xfrm>
            <a:off x="2578817" y="4780610"/>
            <a:ext cx="1463863" cy="707886"/>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Moderately</a:t>
            </a:r>
          </a:p>
          <a:p>
            <a:pPr algn="ctr">
              <a:defRPr/>
            </a:pPr>
            <a:r>
              <a:rPr lang="en-GB" sz="2000" dirty="0">
                <a:ea typeface="ＭＳ Ｐゴシック" pitchFamily="20" charset="-128"/>
              </a:rPr>
              <a:t>Clear</a:t>
            </a:r>
            <a:endParaRPr lang="en-US" sz="2000" dirty="0">
              <a:ea typeface="ＭＳ Ｐゴシック" pitchFamily="20" charset="-128"/>
            </a:endParaRPr>
          </a:p>
        </p:txBody>
      </p:sp>
      <p:sp>
        <p:nvSpPr>
          <p:cNvPr id="459784" name="Text Box 8"/>
          <p:cNvSpPr txBox="1">
            <a:spLocks noChangeArrowheads="1"/>
          </p:cNvSpPr>
          <p:nvPr/>
        </p:nvSpPr>
        <p:spPr bwMode="auto">
          <a:xfrm>
            <a:off x="5891929" y="4780610"/>
            <a:ext cx="1463863" cy="707886"/>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Moderately</a:t>
            </a:r>
          </a:p>
          <a:p>
            <a:pPr algn="ctr">
              <a:defRPr/>
            </a:pPr>
            <a:r>
              <a:rPr lang="en-GB" sz="2000" dirty="0">
                <a:ea typeface="ＭＳ Ｐゴシック" pitchFamily="20" charset="-128"/>
              </a:rPr>
              <a:t>Clear</a:t>
            </a:r>
            <a:endParaRPr lang="en-US" sz="2000" dirty="0">
              <a:ea typeface="ＭＳ Ｐゴシック" pitchFamily="20" charset="-128"/>
            </a:endParaRPr>
          </a:p>
        </p:txBody>
      </p:sp>
      <p:sp>
        <p:nvSpPr>
          <p:cNvPr id="459785" name="Text Box 9"/>
          <p:cNvSpPr txBox="1">
            <a:spLocks noChangeArrowheads="1"/>
          </p:cNvSpPr>
          <p:nvPr/>
        </p:nvSpPr>
        <p:spPr bwMode="auto">
          <a:xfrm>
            <a:off x="7920054" y="4780610"/>
            <a:ext cx="787395" cy="400110"/>
          </a:xfrm>
          <a:prstGeom prst="rect">
            <a:avLst/>
          </a:prstGeom>
          <a:noFill/>
          <a:ln w="9525">
            <a:noFill/>
            <a:miter lim="800000"/>
            <a:headEnd/>
            <a:tailEnd/>
          </a:ln>
          <a:effectLst/>
        </p:spPr>
        <p:txBody>
          <a:bodyPr wrap="none">
            <a:spAutoFit/>
          </a:bodyPr>
          <a:lstStyle/>
          <a:p>
            <a:pPr>
              <a:defRPr/>
            </a:pPr>
            <a:r>
              <a:rPr lang="en-GB" sz="2000">
                <a:ea typeface="ＭＳ Ｐゴシック" pitchFamily="20" charset="-128"/>
              </a:rPr>
              <a:t>Clear</a:t>
            </a:r>
            <a:endParaRPr lang="en-US" sz="2000">
              <a:ea typeface="ＭＳ Ｐゴシック" pitchFamily="20" charset="-128"/>
            </a:endParaRPr>
          </a:p>
        </p:txBody>
      </p:sp>
      <p:sp>
        <p:nvSpPr>
          <p:cNvPr id="459786" name="Rectangle 10"/>
          <p:cNvSpPr>
            <a:spLocks noChangeArrowheads="1"/>
          </p:cNvSpPr>
          <p:nvPr/>
        </p:nvSpPr>
        <p:spPr bwMode="auto">
          <a:xfrm>
            <a:off x="1295417" y="3677298"/>
            <a:ext cx="505267" cy="769441"/>
          </a:xfrm>
          <a:prstGeom prst="rect">
            <a:avLst/>
          </a:prstGeom>
          <a:noFill/>
          <a:ln w="9525">
            <a:noFill/>
            <a:miter lim="800000"/>
            <a:headEnd/>
            <a:tailEnd/>
          </a:ln>
          <a:effectLst/>
        </p:spPr>
        <p:txBody>
          <a:bodyPr wrap="none">
            <a:spAutoFit/>
          </a:bodyPr>
          <a:lstStyle/>
          <a:p>
            <a:pPr>
              <a:defRPr/>
            </a:pPr>
            <a:r>
              <a:rPr lang="en-GB" sz="4400" b="1" dirty="0">
                <a:solidFill>
                  <a:srgbClr val="F17C0E"/>
                </a:solidFill>
                <a:ea typeface="ＭＳ Ｐゴシック" pitchFamily="20" charset="-128"/>
              </a:rPr>
              <a:t>E</a:t>
            </a:r>
            <a:endParaRPr lang="en-US" sz="4400" dirty="0">
              <a:solidFill>
                <a:srgbClr val="F17C0E"/>
              </a:solidFill>
              <a:ea typeface="ＭＳ Ｐゴシック" pitchFamily="20" charset="-128"/>
            </a:endParaRPr>
          </a:p>
        </p:txBody>
      </p:sp>
      <p:sp>
        <p:nvSpPr>
          <p:cNvPr id="459787" name="Rectangle 11"/>
          <p:cNvSpPr>
            <a:spLocks noChangeArrowheads="1"/>
          </p:cNvSpPr>
          <p:nvPr/>
        </p:nvSpPr>
        <p:spPr bwMode="auto">
          <a:xfrm>
            <a:off x="8208979" y="3677297"/>
            <a:ext cx="339725" cy="762000"/>
          </a:xfrm>
          <a:prstGeom prst="rect">
            <a:avLst/>
          </a:prstGeom>
          <a:noFill/>
          <a:ln w="9525">
            <a:noFill/>
            <a:miter lim="800000"/>
            <a:headEnd/>
            <a:tailEnd/>
          </a:ln>
          <a:effectLst/>
        </p:spPr>
        <p:txBody>
          <a:bodyPr wrap="none">
            <a:spAutoFit/>
          </a:bodyPr>
          <a:lstStyle/>
          <a:p>
            <a:pPr>
              <a:defRPr/>
            </a:pPr>
            <a:r>
              <a:rPr lang="en-GB" sz="4400" b="1" dirty="0">
                <a:solidFill>
                  <a:srgbClr val="F17C0E"/>
                </a:solidFill>
                <a:ea typeface="ＭＳ Ｐゴシック" pitchFamily="20" charset="-128"/>
              </a:rPr>
              <a:t>I</a:t>
            </a:r>
            <a:endParaRPr lang="en-US" sz="4400" dirty="0">
              <a:solidFill>
                <a:srgbClr val="F17C0E"/>
              </a:solidFill>
              <a:ea typeface="ＭＳ Ｐゴシック" pitchFamily="20" charset="-128"/>
            </a:endParaRPr>
          </a:p>
        </p:txBody>
      </p:sp>
      <p:sp>
        <p:nvSpPr>
          <p:cNvPr id="459788" name="Text Box 12"/>
          <p:cNvSpPr txBox="1">
            <a:spLocks noChangeArrowheads="1"/>
          </p:cNvSpPr>
          <p:nvPr/>
        </p:nvSpPr>
        <p:spPr bwMode="auto">
          <a:xfrm>
            <a:off x="4752992" y="3677297"/>
            <a:ext cx="446087" cy="769938"/>
          </a:xfrm>
          <a:prstGeom prst="rect">
            <a:avLst/>
          </a:prstGeom>
          <a:noFill/>
          <a:ln w="9525">
            <a:noFill/>
            <a:miter lim="800000"/>
            <a:headEnd/>
            <a:tailEnd/>
          </a:ln>
          <a:effectLst/>
        </p:spPr>
        <p:txBody>
          <a:bodyPr wrap="none">
            <a:spAutoFit/>
          </a:bodyPr>
          <a:lstStyle/>
          <a:p>
            <a:pPr>
              <a:defRPr/>
            </a:pPr>
            <a:r>
              <a:rPr lang="en-GB" sz="4400" b="1" dirty="0">
                <a:solidFill>
                  <a:srgbClr val="F17C0E"/>
                </a:solidFill>
                <a:ea typeface="ＭＳ Ｐゴシック" pitchFamily="20" charset="-128"/>
              </a:rPr>
              <a:t>?</a:t>
            </a:r>
            <a:endParaRPr lang="en-US" sz="4400" b="1" dirty="0">
              <a:solidFill>
                <a:srgbClr val="F17C0E"/>
              </a:solidFill>
              <a:ea typeface="ＭＳ Ｐゴシック" pitchFamily="20" charset="-128"/>
            </a:endParaRPr>
          </a:p>
        </p:txBody>
      </p:sp>
      <p:sp>
        <p:nvSpPr>
          <p:cNvPr id="28685" name="Line 13"/>
          <p:cNvSpPr>
            <a:spLocks noChangeShapeType="1"/>
          </p:cNvSpPr>
          <p:nvPr/>
        </p:nvSpPr>
        <p:spPr bwMode="auto">
          <a:xfrm>
            <a:off x="1584341" y="4499623"/>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8686" name="Line 14"/>
          <p:cNvSpPr>
            <a:spLocks noChangeShapeType="1"/>
          </p:cNvSpPr>
          <p:nvPr/>
        </p:nvSpPr>
        <p:spPr bwMode="auto">
          <a:xfrm>
            <a:off x="3313128" y="4499623"/>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8687" name="Line 15"/>
          <p:cNvSpPr>
            <a:spLocks noChangeShapeType="1"/>
          </p:cNvSpPr>
          <p:nvPr/>
        </p:nvSpPr>
        <p:spPr bwMode="auto">
          <a:xfrm>
            <a:off x="4968891" y="4499623"/>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8688" name="Line 16"/>
          <p:cNvSpPr>
            <a:spLocks noChangeShapeType="1"/>
          </p:cNvSpPr>
          <p:nvPr/>
        </p:nvSpPr>
        <p:spPr bwMode="auto">
          <a:xfrm>
            <a:off x="6624653" y="4499623"/>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8689" name="Line 17"/>
          <p:cNvSpPr>
            <a:spLocks noChangeShapeType="1"/>
          </p:cNvSpPr>
          <p:nvPr/>
        </p:nvSpPr>
        <p:spPr bwMode="auto">
          <a:xfrm>
            <a:off x="8353441" y="4499623"/>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86138177"/>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6"/>
          <p:cNvSpPr>
            <a:spLocks noGrp="1"/>
          </p:cNvSpPr>
          <p:nvPr>
            <p:ph type="title"/>
          </p:nvPr>
        </p:nvSpPr>
        <p:spPr/>
        <p:txBody>
          <a:bodyPr/>
          <a:lstStyle/>
          <a:p>
            <a:pPr algn="ctr" eaLnBrk="1" hangingPunct="1"/>
            <a:r>
              <a:rPr lang="en-GB" altLang="en-US" b="1">
                <a:solidFill>
                  <a:srgbClr val="F17C0E"/>
                </a:solidFill>
              </a:rPr>
              <a:t>S</a:t>
            </a:r>
            <a:r>
              <a:rPr lang="en-GB" altLang="en-US"/>
              <a:t>ensing</a:t>
            </a:r>
            <a:r>
              <a:rPr lang="en-US" altLang="en-US"/>
              <a:t> </a:t>
            </a:r>
            <a:r>
              <a:rPr lang="en-GB" altLang="en-US"/>
              <a:t>and i</a:t>
            </a:r>
            <a:r>
              <a:rPr lang="en-GB" altLang="en-US" b="1">
                <a:solidFill>
                  <a:srgbClr val="F17C0E"/>
                </a:solidFill>
              </a:rPr>
              <a:t>N</a:t>
            </a:r>
            <a:r>
              <a:rPr lang="en-GB" altLang="en-US"/>
              <a:t>tuition</a:t>
            </a:r>
          </a:p>
        </p:txBody>
      </p:sp>
      <p:pic>
        <p:nvPicPr>
          <p:cNvPr id="5" name="Picture 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1454" b="5177"/>
          <a:stretch>
            <a:fillRect/>
          </a:stretch>
        </p:blipFill>
        <p:spPr>
          <a:xfrm>
            <a:off x="1675508" y="-195309"/>
            <a:ext cx="9178925" cy="6858000"/>
          </a:xfrm>
        </p:spPr>
      </p:pic>
      <p:sp>
        <p:nvSpPr>
          <p:cNvPr id="4" name="Rectangle 3"/>
          <p:cNvSpPr txBox="1">
            <a:spLocks noChangeArrowheads="1"/>
          </p:cNvSpPr>
          <p:nvPr/>
        </p:nvSpPr>
        <p:spPr>
          <a:xfrm>
            <a:off x="0" y="4527550"/>
            <a:ext cx="8596313" cy="1514475"/>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ctr">
              <a:buFont typeface="Times" panose="02020603050405020304" pitchFamily="18" charset="0"/>
              <a:buNone/>
            </a:pPr>
            <a:endParaRPr lang="en-GB" altLang="en-US" sz="6000" b="1" dirty="0" smtClean="0">
              <a:solidFill>
                <a:srgbClr val="009080"/>
              </a:solidFill>
            </a:endParaRPr>
          </a:p>
          <a:p>
            <a:pPr algn="ctr">
              <a:buFont typeface="Times" panose="02020603050405020304" pitchFamily="18" charset="0"/>
              <a:buNone/>
            </a:pPr>
            <a:r>
              <a:rPr lang="en-GB" altLang="en-US" sz="4400" dirty="0" smtClean="0">
                <a:solidFill>
                  <a:schemeClr val="accent1"/>
                </a:solidFill>
              </a:rPr>
              <a:t>What did you see?</a:t>
            </a:r>
            <a:endParaRPr lang="en-GB" altLang="en-US" sz="4400" dirty="0">
              <a:solidFill>
                <a:schemeClr val="accent1"/>
              </a:solidFill>
            </a:endParaRPr>
          </a:p>
        </p:txBody>
      </p:sp>
    </p:spTree>
    <p:extLst>
      <p:ext uri="{BB962C8B-B14F-4D97-AF65-F5344CB8AC3E}">
        <p14:creationId xmlns:p14="http://schemas.microsoft.com/office/powerpoint/2010/main" val="211754053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4"/>
          <p:cNvSpPr>
            <a:spLocks noGrp="1" noChangeArrowheads="1"/>
          </p:cNvSpPr>
          <p:nvPr>
            <p:ph type="title"/>
          </p:nvPr>
        </p:nvSpPr>
        <p:spPr/>
        <p:txBody>
          <a:bodyPr/>
          <a:lstStyle/>
          <a:p>
            <a:pPr>
              <a:spcBef>
                <a:spcPct val="220000"/>
              </a:spcBef>
            </a:pPr>
            <a:r>
              <a:rPr lang="en-GB" altLang="en-US" sz="3200">
                <a:ea typeface="ＭＳ Ｐゴシック" panose="020B0600070205080204" pitchFamily="34" charset="-128"/>
              </a:rPr>
              <a:t>S : I   The kind of information you prefer to gather and trust</a:t>
            </a:r>
          </a:p>
        </p:txBody>
      </p:sp>
      <p:sp>
        <p:nvSpPr>
          <p:cNvPr id="34818" name="Rectangle 2"/>
          <p:cNvSpPr>
            <a:spLocks noGrp="1" noChangeArrowheads="1"/>
          </p:cNvSpPr>
          <p:nvPr>
            <p:ph sz="half" idx="1"/>
          </p:nvPr>
        </p:nvSpPr>
        <p:spPr/>
        <p:txBody>
          <a:bodyPr>
            <a:normAutofit fontScale="92500" lnSpcReduction="10000"/>
          </a:bodyPr>
          <a:lstStyle/>
          <a:p>
            <a:pPr algn="r" eaLnBrk="1" hangingPunct="1">
              <a:buFont typeface="Times" panose="02020603050405020304" pitchFamily="18" charset="0"/>
              <a:buNone/>
            </a:pPr>
            <a:r>
              <a:rPr lang="en-GB" altLang="en-US" sz="2400" b="1">
                <a:solidFill>
                  <a:srgbClr val="F17C0E"/>
                </a:solidFill>
              </a:rPr>
              <a:t/>
            </a:r>
            <a:br>
              <a:rPr lang="en-GB" altLang="en-US" sz="2400" b="1">
                <a:solidFill>
                  <a:srgbClr val="F17C0E"/>
                </a:solidFill>
              </a:rPr>
            </a:br>
            <a:r>
              <a:rPr lang="en-GB" altLang="en-US" sz="2400" b="1">
                <a:solidFill>
                  <a:srgbClr val="F17C0E"/>
                </a:solidFill>
              </a:rPr>
              <a:t>S</a:t>
            </a:r>
            <a:r>
              <a:rPr lang="en-GB" altLang="en-US" sz="2400" b="1">
                <a:solidFill>
                  <a:srgbClr val="B3081B"/>
                </a:solidFill>
              </a:rPr>
              <a:t>ensing</a:t>
            </a:r>
          </a:p>
          <a:p>
            <a:pPr algn="r" eaLnBrk="1" hangingPunct="1">
              <a:spcBef>
                <a:spcPct val="50000"/>
              </a:spcBef>
              <a:buFont typeface="Times" panose="02020603050405020304" pitchFamily="18" charset="0"/>
              <a:buNone/>
            </a:pPr>
            <a:r>
              <a:rPr lang="en-GB" altLang="en-US" sz="2400"/>
              <a:t>Prefer information coming from the five senses</a:t>
            </a:r>
          </a:p>
          <a:p>
            <a:pPr algn="r" eaLnBrk="1" hangingPunct="1">
              <a:spcBef>
                <a:spcPct val="50000"/>
              </a:spcBef>
              <a:buFontTx/>
              <a:buNone/>
            </a:pPr>
            <a:endParaRPr lang="en-GB" altLang="en-US" sz="2400"/>
          </a:p>
          <a:p>
            <a:pPr algn="r" eaLnBrk="1" hangingPunct="1">
              <a:spcBef>
                <a:spcPct val="50000"/>
              </a:spcBef>
              <a:buFontTx/>
              <a:buNone/>
            </a:pPr>
            <a:r>
              <a:rPr lang="en-GB" altLang="en-US" sz="2400"/>
              <a:t>Focus on what is real</a:t>
            </a:r>
          </a:p>
          <a:p>
            <a:pPr algn="r" eaLnBrk="1" hangingPunct="1">
              <a:spcBef>
                <a:spcPct val="50000"/>
              </a:spcBef>
              <a:buFontTx/>
              <a:buNone/>
            </a:pPr>
            <a:endParaRPr lang="en-GB" altLang="en-US" sz="2400"/>
          </a:p>
          <a:p>
            <a:pPr algn="r" eaLnBrk="1" hangingPunct="1">
              <a:spcBef>
                <a:spcPct val="50000"/>
              </a:spcBef>
              <a:buFontTx/>
              <a:buNone/>
            </a:pPr>
            <a:r>
              <a:rPr lang="en-GB" altLang="en-US" sz="2400"/>
              <a:t>Value practical applications</a:t>
            </a:r>
            <a:endParaRPr lang="en-US" altLang="en-US" sz="2400"/>
          </a:p>
        </p:txBody>
      </p:sp>
      <p:sp>
        <p:nvSpPr>
          <p:cNvPr id="34819" name="Rectangle 3"/>
          <p:cNvSpPr>
            <a:spLocks noGrp="1" noChangeArrowheads="1"/>
          </p:cNvSpPr>
          <p:nvPr>
            <p:ph sz="half" idx="2"/>
          </p:nvPr>
        </p:nvSpPr>
        <p:spPr/>
        <p:txBody>
          <a:bodyPr>
            <a:normAutofit fontScale="92500" lnSpcReduction="10000"/>
          </a:bodyPr>
          <a:lstStyle/>
          <a:p>
            <a:pPr eaLnBrk="1" hangingPunct="1">
              <a:buClr>
                <a:schemeClr val="bg1"/>
              </a:buClr>
              <a:buFontTx/>
              <a:buNone/>
            </a:pPr>
            <a:endParaRPr lang="en-GB" altLang="en-US" sz="2400" b="1">
              <a:solidFill>
                <a:srgbClr val="B3081B"/>
              </a:solidFill>
            </a:endParaRPr>
          </a:p>
          <a:p>
            <a:pPr eaLnBrk="1" hangingPunct="1">
              <a:buClr>
                <a:schemeClr val="bg1"/>
              </a:buClr>
              <a:buFontTx/>
              <a:buNone/>
            </a:pPr>
            <a:r>
              <a:rPr lang="en-GB" altLang="en-US" sz="2400" b="1">
                <a:solidFill>
                  <a:srgbClr val="B3081B"/>
                </a:solidFill>
              </a:rPr>
              <a:t>	i</a:t>
            </a:r>
            <a:r>
              <a:rPr lang="en-GB" altLang="en-US" sz="2400" b="1">
                <a:solidFill>
                  <a:srgbClr val="F17C0E"/>
                </a:solidFill>
              </a:rPr>
              <a:t>N</a:t>
            </a:r>
            <a:r>
              <a:rPr lang="en-GB" altLang="en-US" sz="2400" b="1">
                <a:solidFill>
                  <a:srgbClr val="B3081B"/>
                </a:solidFill>
              </a:rPr>
              <a:t>tuition</a:t>
            </a:r>
          </a:p>
          <a:p>
            <a:pPr eaLnBrk="1" hangingPunct="1">
              <a:spcBef>
                <a:spcPct val="50000"/>
              </a:spcBef>
              <a:buClr>
                <a:schemeClr val="bg1"/>
              </a:buClr>
              <a:buFontTx/>
              <a:buNone/>
            </a:pPr>
            <a:r>
              <a:rPr lang="en-GB" altLang="en-US" sz="2400"/>
              <a:t>	Prefer information coming from association</a:t>
            </a:r>
          </a:p>
          <a:p>
            <a:pPr eaLnBrk="1" hangingPunct="1">
              <a:spcBef>
                <a:spcPct val="50000"/>
              </a:spcBef>
              <a:buClr>
                <a:schemeClr val="bg1"/>
              </a:buClr>
              <a:buFontTx/>
              <a:buNone/>
            </a:pPr>
            <a:endParaRPr lang="en-GB" altLang="en-US" sz="2400"/>
          </a:p>
          <a:p>
            <a:pPr eaLnBrk="1" hangingPunct="1">
              <a:spcBef>
                <a:spcPct val="50000"/>
              </a:spcBef>
              <a:buClr>
                <a:schemeClr val="bg1"/>
              </a:buClr>
              <a:buFontTx/>
              <a:buNone/>
            </a:pPr>
            <a:r>
              <a:rPr lang="en-GB" altLang="en-US" sz="2400"/>
              <a:t>	Focus on what might be</a:t>
            </a:r>
          </a:p>
          <a:p>
            <a:pPr eaLnBrk="1" hangingPunct="1">
              <a:spcBef>
                <a:spcPct val="50000"/>
              </a:spcBef>
              <a:buClr>
                <a:schemeClr val="bg1"/>
              </a:buClr>
            </a:pPr>
            <a:endParaRPr lang="en-GB" altLang="en-US" sz="2400"/>
          </a:p>
          <a:p>
            <a:pPr eaLnBrk="1" hangingPunct="1">
              <a:spcBef>
                <a:spcPct val="50000"/>
              </a:spcBef>
              <a:buClr>
                <a:schemeClr val="bg1"/>
              </a:buClr>
            </a:pPr>
            <a:r>
              <a:rPr lang="en-GB" altLang="en-US" sz="2400"/>
              <a:t>Value imagination and insight</a:t>
            </a:r>
          </a:p>
          <a:p>
            <a:pPr eaLnBrk="1" hangingPunct="1">
              <a:buClr>
                <a:schemeClr val="bg1"/>
              </a:buClr>
              <a:buFontTx/>
              <a:buNone/>
            </a:pPr>
            <a:endParaRPr lang="en-US" altLang="en-US" smtClean="0"/>
          </a:p>
        </p:txBody>
      </p:sp>
    </p:spTree>
    <p:extLst>
      <p:ext uri="{BB962C8B-B14F-4D97-AF65-F5344CB8AC3E}">
        <p14:creationId xmlns:p14="http://schemas.microsoft.com/office/powerpoint/2010/main" val="4289104959"/>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1719202" y="1924991"/>
            <a:ext cx="2376487" cy="1368425"/>
            <a:chOff x="3696" y="1331"/>
            <a:chExt cx="1497" cy="862"/>
          </a:xfrm>
        </p:grpSpPr>
        <p:sp>
          <p:nvSpPr>
            <p:cNvPr id="36886" name="Line 3"/>
            <p:cNvSpPr>
              <a:spLocks noChangeShapeType="1"/>
            </p:cNvSpPr>
            <p:nvPr/>
          </p:nvSpPr>
          <p:spPr bwMode="auto">
            <a:xfrm flipH="1">
              <a:off x="3696" y="1331"/>
              <a:ext cx="227" cy="86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6887" name="Line 4"/>
            <p:cNvSpPr>
              <a:spLocks noChangeShapeType="1"/>
            </p:cNvSpPr>
            <p:nvPr/>
          </p:nvSpPr>
          <p:spPr bwMode="auto">
            <a:xfrm>
              <a:off x="3923" y="1331"/>
              <a:ext cx="1270" cy="86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6888" name="Line 5"/>
            <p:cNvSpPr>
              <a:spLocks noChangeShapeType="1"/>
            </p:cNvSpPr>
            <p:nvPr/>
          </p:nvSpPr>
          <p:spPr bwMode="auto">
            <a:xfrm flipV="1">
              <a:off x="3696" y="2193"/>
              <a:ext cx="149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 name="Group 6"/>
          <p:cNvGrpSpPr>
            <a:grpSpLocks/>
          </p:cNvGrpSpPr>
          <p:nvPr/>
        </p:nvGrpSpPr>
        <p:grpSpPr bwMode="auto">
          <a:xfrm>
            <a:off x="5606988" y="1924991"/>
            <a:ext cx="2376488" cy="1368425"/>
            <a:chOff x="3696" y="1331"/>
            <a:chExt cx="1497" cy="862"/>
          </a:xfrm>
        </p:grpSpPr>
        <p:sp>
          <p:nvSpPr>
            <p:cNvPr id="36883" name="Line 7"/>
            <p:cNvSpPr>
              <a:spLocks noChangeShapeType="1"/>
            </p:cNvSpPr>
            <p:nvPr/>
          </p:nvSpPr>
          <p:spPr bwMode="auto">
            <a:xfrm flipH="1">
              <a:off x="3696" y="1331"/>
              <a:ext cx="227" cy="86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6884" name="Line 8"/>
            <p:cNvSpPr>
              <a:spLocks noChangeShapeType="1"/>
            </p:cNvSpPr>
            <p:nvPr/>
          </p:nvSpPr>
          <p:spPr bwMode="auto">
            <a:xfrm>
              <a:off x="3923" y="1331"/>
              <a:ext cx="1270" cy="86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6885" name="Line 9"/>
            <p:cNvSpPr>
              <a:spLocks noChangeShapeType="1"/>
            </p:cNvSpPr>
            <p:nvPr/>
          </p:nvSpPr>
          <p:spPr bwMode="auto">
            <a:xfrm flipV="1">
              <a:off x="3696" y="2193"/>
              <a:ext cx="149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36868" name="Rectangle 10"/>
          <p:cNvSpPr>
            <a:spLocks noGrp="1" noChangeArrowheads="1"/>
          </p:cNvSpPr>
          <p:nvPr>
            <p:ph type="title"/>
          </p:nvPr>
        </p:nvSpPr>
        <p:spPr/>
        <p:txBody>
          <a:bodyPr/>
          <a:lstStyle/>
          <a:p>
            <a:pPr eaLnBrk="1" hangingPunct="1"/>
            <a:r>
              <a:rPr lang="en-GB" altLang="en-US"/>
              <a:t>What do you see?</a:t>
            </a:r>
            <a:endParaRPr lang="en-US" altLang="en-US"/>
          </a:p>
        </p:txBody>
      </p:sp>
      <p:sp>
        <p:nvSpPr>
          <p:cNvPr id="471051" name="Rectangle 11"/>
          <p:cNvSpPr>
            <a:spLocks noChangeArrowheads="1"/>
          </p:cNvSpPr>
          <p:nvPr/>
        </p:nvSpPr>
        <p:spPr bwMode="auto">
          <a:xfrm>
            <a:off x="5911788" y="5266677"/>
            <a:ext cx="2057400" cy="369974"/>
          </a:xfrm>
          <a:prstGeom prst="rect">
            <a:avLst/>
          </a:prstGeom>
          <a:noFill/>
          <a:ln w="9525">
            <a:noFill/>
            <a:miter lim="800000"/>
            <a:headEnd/>
            <a:tailEnd/>
          </a:ln>
          <a:effectLst/>
        </p:spPr>
        <p:txBody>
          <a:bodyPr lIns="92075" tIns="46038" rIns="92075" bIns="46038">
            <a:spAutoFit/>
          </a:bodyPr>
          <a:lstStyle/>
          <a:p>
            <a:pPr>
              <a:defRPr/>
            </a:pPr>
            <a:r>
              <a:rPr lang="en-GB" dirty="0">
                <a:solidFill>
                  <a:schemeClr val="tx2"/>
                </a:solidFill>
                <a:ea typeface="ＭＳ Ｐゴシック" pitchFamily="20" charset="-128"/>
              </a:rPr>
              <a:t>See patterns</a:t>
            </a:r>
          </a:p>
        </p:txBody>
      </p:sp>
      <p:sp>
        <p:nvSpPr>
          <p:cNvPr id="471052" name="Rectangle 12"/>
          <p:cNvSpPr>
            <a:spLocks noChangeArrowheads="1"/>
          </p:cNvSpPr>
          <p:nvPr/>
        </p:nvSpPr>
        <p:spPr bwMode="auto">
          <a:xfrm>
            <a:off x="1368364" y="5266677"/>
            <a:ext cx="2727325" cy="369974"/>
          </a:xfrm>
          <a:prstGeom prst="rect">
            <a:avLst/>
          </a:prstGeom>
          <a:noFill/>
          <a:ln w="9525">
            <a:noFill/>
            <a:miter lim="800000"/>
            <a:headEnd/>
            <a:tailEnd/>
          </a:ln>
          <a:effectLst/>
        </p:spPr>
        <p:txBody>
          <a:bodyPr lIns="92075" tIns="46038" rIns="92075" bIns="46038">
            <a:spAutoFit/>
          </a:bodyPr>
          <a:lstStyle/>
          <a:p>
            <a:pPr algn="ctr">
              <a:defRPr/>
            </a:pPr>
            <a:r>
              <a:rPr lang="en-GB" dirty="0">
                <a:solidFill>
                  <a:schemeClr val="tx2"/>
                </a:solidFill>
                <a:ea typeface="ＭＳ Ｐゴシック" pitchFamily="20" charset="-128"/>
              </a:rPr>
              <a:t>See the specifics</a:t>
            </a:r>
          </a:p>
        </p:txBody>
      </p:sp>
      <p:grpSp>
        <p:nvGrpSpPr>
          <p:cNvPr id="4" name="Group 13"/>
          <p:cNvGrpSpPr>
            <a:grpSpLocks/>
          </p:cNvGrpSpPr>
          <p:nvPr/>
        </p:nvGrpSpPr>
        <p:grpSpPr bwMode="auto">
          <a:xfrm>
            <a:off x="1568388" y="1837677"/>
            <a:ext cx="2590800" cy="1676400"/>
            <a:chOff x="1152" y="1152"/>
            <a:chExt cx="1632" cy="1056"/>
          </a:xfrm>
        </p:grpSpPr>
        <p:sp>
          <p:nvSpPr>
            <p:cNvPr id="36880" name="AutoShape 14"/>
            <p:cNvSpPr>
              <a:spLocks noChangeArrowheads="1"/>
            </p:cNvSpPr>
            <p:nvPr/>
          </p:nvSpPr>
          <p:spPr bwMode="auto">
            <a:xfrm>
              <a:off x="2592" y="1968"/>
              <a:ext cx="192" cy="192"/>
            </a:xfrm>
            <a:prstGeom prst="diamond">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2400">
                <a:latin typeface="Times" panose="02020603050405020304" pitchFamily="18" charset="0"/>
              </a:endParaRPr>
            </a:p>
          </p:txBody>
        </p:sp>
        <p:sp>
          <p:nvSpPr>
            <p:cNvPr id="36881" name="AutoShape 15"/>
            <p:cNvSpPr>
              <a:spLocks noChangeArrowheads="1"/>
            </p:cNvSpPr>
            <p:nvPr/>
          </p:nvSpPr>
          <p:spPr bwMode="auto">
            <a:xfrm>
              <a:off x="1392" y="1152"/>
              <a:ext cx="192" cy="192"/>
            </a:xfrm>
            <a:prstGeom prst="smileyFace">
              <a:avLst>
                <a:gd name="adj" fmla="val 4653"/>
              </a:avLst>
            </a:prstGeom>
            <a:solidFill>
              <a:srgbClr val="000099"/>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2400">
                <a:latin typeface="Times" panose="02020603050405020304" pitchFamily="18" charset="0"/>
              </a:endParaRPr>
            </a:p>
          </p:txBody>
        </p:sp>
        <p:sp>
          <p:nvSpPr>
            <p:cNvPr id="36882" name="AutoShape 16"/>
            <p:cNvSpPr>
              <a:spLocks noChangeArrowheads="1"/>
            </p:cNvSpPr>
            <p:nvPr/>
          </p:nvSpPr>
          <p:spPr bwMode="auto">
            <a:xfrm rot="-2826332">
              <a:off x="1152" y="2016"/>
              <a:ext cx="192" cy="192"/>
            </a:xfrm>
            <a:prstGeom prst="diamond">
              <a:avLst/>
            </a:prstGeom>
            <a:solidFill>
              <a:srgbClr val="FF66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2400">
                <a:latin typeface="Times" panose="02020603050405020304" pitchFamily="18" charset="0"/>
              </a:endParaRPr>
            </a:p>
          </p:txBody>
        </p:sp>
      </p:grpSp>
      <p:sp>
        <p:nvSpPr>
          <p:cNvPr id="471057" name="Rectangle 17"/>
          <p:cNvSpPr>
            <a:spLocks noChangeArrowheads="1"/>
          </p:cNvSpPr>
          <p:nvPr/>
        </p:nvSpPr>
        <p:spPr bwMode="auto">
          <a:xfrm>
            <a:off x="2366901" y="4158602"/>
            <a:ext cx="762000" cy="838200"/>
          </a:xfrm>
          <a:prstGeom prst="rect">
            <a:avLst/>
          </a:prstGeom>
          <a:solidFill>
            <a:srgbClr val="F17C0E"/>
          </a:solidFill>
          <a:ln w="9525">
            <a:noFill/>
            <a:miter lim="800000"/>
            <a:headEnd/>
            <a:tailEnd/>
          </a:ln>
          <a:effectLst/>
        </p:spPr>
        <p:txBody>
          <a:bodyPr lIns="92075" tIns="46038" rIns="92075" bIns="46038" anchor="ctr"/>
          <a:lstStyle/>
          <a:p>
            <a:pPr>
              <a:defRPr/>
            </a:pPr>
            <a:r>
              <a:rPr lang="en-GB" sz="5000" b="1" dirty="0">
                <a:ea typeface="ＭＳ Ｐゴシック" pitchFamily="20" charset="-128"/>
              </a:rPr>
              <a:t>S</a:t>
            </a:r>
          </a:p>
        </p:txBody>
      </p:sp>
      <p:sp>
        <p:nvSpPr>
          <p:cNvPr id="471058" name="Rectangle 18"/>
          <p:cNvSpPr>
            <a:spLocks noChangeArrowheads="1"/>
          </p:cNvSpPr>
          <p:nvPr/>
        </p:nvSpPr>
        <p:spPr bwMode="auto">
          <a:xfrm>
            <a:off x="6543613" y="4158602"/>
            <a:ext cx="762000" cy="838200"/>
          </a:xfrm>
          <a:prstGeom prst="rect">
            <a:avLst/>
          </a:prstGeom>
          <a:solidFill>
            <a:srgbClr val="F17C0E"/>
          </a:solidFill>
          <a:ln w="9525">
            <a:noFill/>
            <a:miter lim="800000"/>
            <a:headEnd/>
            <a:tailEnd/>
          </a:ln>
          <a:effectLst/>
        </p:spPr>
        <p:txBody>
          <a:bodyPr lIns="92075" tIns="46038" rIns="92075" bIns="46038" anchor="ctr"/>
          <a:lstStyle/>
          <a:p>
            <a:pPr>
              <a:defRPr/>
            </a:pPr>
            <a:r>
              <a:rPr lang="en-GB" sz="5000" b="1">
                <a:ea typeface="ＭＳ Ｐゴシック" pitchFamily="20" charset="-128"/>
              </a:rPr>
              <a:t>N</a:t>
            </a:r>
          </a:p>
        </p:txBody>
      </p:sp>
      <p:grpSp>
        <p:nvGrpSpPr>
          <p:cNvPr id="5" name="Group 19"/>
          <p:cNvGrpSpPr>
            <a:grpSpLocks/>
          </p:cNvGrpSpPr>
          <p:nvPr/>
        </p:nvGrpSpPr>
        <p:grpSpPr bwMode="auto">
          <a:xfrm>
            <a:off x="5465701" y="1782115"/>
            <a:ext cx="2590800" cy="1676400"/>
            <a:chOff x="1152" y="1152"/>
            <a:chExt cx="1632" cy="1056"/>
          </a:xfrm>
        </p:grpSpPr>
        <p:sp>
          <p:nvSpPr>
            <p:cNvPr id="36877" name="AutoShape 20"/>
            <p:cNvSpPr>
              <a:spLocks noChangeArrowheads="1"/>
            </p:cNvSpPr>
            <p:nvPr/>
          </p:nvSpPr>
          <p:spPr bwMode="auto">
            <a:xfrm>
              <a:off x="2592" y="1968"/>
              <a:ext cx="192" cy="192"/>
            </a:xfrm>
            <a:prstGeom prst="diamond">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2400">
                <a:latin typeface="Times" panose="02020603050405020304" pitchFamily="18" charset="0"/>
              </a:endParaRPr>
            </a:p>
          </p:txBody>
        </p:sp>
        <p:sp>
          <p:nvSpPr>
            <p:cNvPr id="36878" name="AutoShape 21"/>
            <p:cNvSpPr>
              <a:spLocks noChangeArrowheads="1"/>
            </p:cNvSpPr>
            <p:nvPr/>
          </p:nvSpPr>
          <p:spPr bwMode="auto">
            <a:xfrm>
              <a:off x="1392" y="1152"/>
              <a:ext cx="192" cy="192"/>
            </a:xfrm>
            <a:prstGeom prst="smileyFace">
              <a:avLst>
                <a:gd name="adj" fmla="val 4653"/>
              </a:avLst>
            </a:prstGeom>
            <a:solidFill>
              <a:srgbClr val="000099"/>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2400">
                <a:latin typeface="Times" panose="02020603050405020304" pitchFamily="18" charset="0"/>
              </a:endParaRPr>
            </a:p>
          </p:txBody>
        </p:sp>
        <p:sp>
          <p:nvSpPr>
            <p:cNvPr id="36879" name="AutoShape 22"/>
            <p:cNvSpPr>
              <a:spLocks noChangeArrowheads="1"/>
            </p:cNvSpPr>
            <p:nvPr/>
          </p:nvSpPr>
          <p:spPr bwMode="auto">
            <a:xfrm rot="-2826332">
              <a:off x="1152" y="2016"/>
              <a:ext cx="192" cy="192"/>
            </a:xfrm>
            <a:prstGeom prst="diamond">
              <a:avLst/>
            </a:prstGeom>
            <a:solidFill>
              <a:srgbClr val="FF66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2400">
                <a:latin typeface="Times" panose="02020603050405020304" pitchFamily="18" charset="0"/>
              </a:endParaRPr>
            </a:p>
          </p:txBody>
        </p:sp>
      </p:grpSp>
      <p:sp>
        <p:nvSpPr>
          <p:cNvPr id="471063" name="Text Box 23"/>
          <p:cNvSpPr txBox="1">
            <a:spLocks noChangeArrowheads="1"/>
          </p:cNvSpPr>
          <p:nvPr/>
        </p:nvSpPr>
        <p:spPr bwMode="auto">
          <a:xfrm>
            <a:off x="1670559" y="5742927"/>
            <a:ext cx="1983235" cy="369332"/>
          </a:xfrm>
          <a:prstGeom prst="rect">
            <a:avLst/>
          </a:prstGeom>
          <a:noFill/>
          <a:ln w="9525">
            <a:noFill/>
            <a:miter lim="800000"/>
            <a:headEnd/>
            <a:tailEnd/>
          </a:ln>
          <a:effectLst/>
        </p:spPr>
        <p:txBody>
          <a:bodyPr wrap="none">
            <a:spAutoFit/>
          </a:bodyPr>
          <a:lstStyle/>
          <a:p>
            <a:pPr algn="ctr">
              <a:defRPr/>
            </a:pPr>
            <a:r>
              <a:rPr lang="en-GB" dirty="0">
                <a:ea typeface="ＭＳ Ｐゴシック" pitchFamily="20" charset="-128"/>
              </a:rPr>
              <a:t> then the pattern</a:t>
            </a:r>
            <a:endParaRPr lang="en-US" dirty="0">
              <a:ea typeface="ＭＳ Ｐゴシック" pitchFamily="20" charset="-128"/>
            </a:endParaRPr>
          </a:p>
        </p:txBody>
      </p:sp>
      <p:sp>
        <p:nvSpPr>
          <p:cNvPr id="471064" name="Text Box 24"/>
          <p:cNvSpPr txBox="1">
            <a:spLocks noChangeArrowheads="1"/>
          </p:cNvSpPr>
          <p:nvPr/>
        </p:nvSpPr>
        <p:spPr bwMode="auto">
          <a:xfrm>
            <a:off x="5664139" y="5742927"/>
            <a:ext cx="2023311" cy="369332"/>
          </a:xfrm>
          <a:prstGeom prst="rect">
            <a:avLst/>
          </a:prstGeom>
          <a:noFill/>
          <a:ln w="9525">
            <a:noFill/>
            <a:miter lim="800000"/>
            <a:headEnd/>
            <a:tailEnd/>
          </a:ln>
          <a:effectLst/>
        </p:spPr>
        <p:txBody>
          <a:bodyPr wrap="none">
            <a:spAutoFit/>
          </a:bodyPr>
          <a:lstStyle/>
          <a:p>
            <a:pPr>
              <a:defRPr/>
            </a:pPr>
            <a:r>
              <a:rPr lang="en-GB" dirty="0">
                <a:ea typeface="ＭＳ Ｐゴシック" pitchFamily="20" charset="-128"/>
              </a:rPr>
              <a:t>then the specifics</a:t>
            </a:r>
            <a:endParaRPr lang="en-US" dirty="0">
              <a:ea typeface="ＭＳ Ｐゴシック" pitchFamily="20" charset="-128"/>
            </a:endParaRPr>
          </a:p>
        </p:txBody>
      </p:sp>
    </p:spTree>
    <p:extLst>
      <p:ext uri="{BB962C8B-B14F-4D97-AF65-F5344CB8AC3E}">
        <p14:creationId xmlns:p14="http://schemas.microsoft.com/office/powerpoint/2010/main" val="15526494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5" presetClass="entr" presetSubtype="10" fill="hold" grpId="0" nodeType="clickEffect">
                                  <p:stCondLst>
                                    <p:cond delay="0"/>
                                  </p:stCondLst>
                                  <p:childTnLst>
                                    <p:set>
                                      <p:cBhvr>
                                        <p:cTn id="10" dur="1" fill="hold">
                                          <p:stCondLst>
                                            <p:cond delay="0"/>
                                          </p:stCondLst>
                                        </p:cTn>
                                        <p:tgtEl>
                                          <p:spTgt spid="471057"/>
                                        </p:tgtEl>
                                        <p:attrNameLst>
                                          <p:attrName>style.visibility</p:attrName>
                                        </p:attrNameLst>
                                      </p:cBhvr>
                                      <p:to>
                                        <p:strVal val="visible"/>
                                      </p:to>
                                    </p:set>
                                    <p:animEffect transition="in" filter="checkerboard(across)">
                                      <p:cBhvr>
                                        <p:cTn id="11" dur="2000"/>
                                        <p:tgtEl>
                                          <p:spTgt spid="471057"/>
                                        </p:tgtEl>
                                      </p:cBhvr>
                                    </p:animEffect>
                                  </p:childTnLst>
                                </p:cTn>
                              </p:par>
                              <p:par>
                                <p:cTn id="12" presetID="5" presetClass="entr" presetSubtype="10" fill="hold" grpId="0" nodeType="withEffect">
                                  <p:stCondLst>
                                    <p:cond delay="0"/>
                                  </p:stCondLst>
                                  <p:childTnLst>
                                    <p:set>
                                      <p:cBhvr>
                                        <p:cTn id="13" dur="1" fill="hold">
                                          <p:stCondLst>
                                            <p:cond delay="0"/>
                                          </p:stCondLst>
                                        </p:cTn>
                                        <p:tgtEl>
                                          <p:spTgt spid="471052"/>
                                        </p:tgtEl>
                                        <p:attrNameLst>
                                          <p:attrName>style.visibility</p:attrName>
                                        </p:attrNameLst>
                                      </p:cBhvr>
                                      <p:to>
                                        <p:strVal val="visible"/>
                                      </p:to>
                                    </p:set>
                                    <p:animEffect transition="in" filter="checkerboard(across)">
                                      <p:cBhvr>
                                        <p:cTn id="14" dur="2000"/>
                                        <p:tgtEl>
                                          <p:spTgt spid="471052"/>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2" nodeType="clickEffect">
                                  <p:stCondLst>
                                    <p:cond delay="0"/>
                                  </p:stCondLst>
                                  <p:childTnLst>
                                    <p:set>
                                      <p:cBhvr>
                                        <p:cTn id="22" dur="1" fill="hold">
                                          <p:stCondLst>
                                            <p:cond delay="0"/>
                                          </p:stCondLst>
                                        </p:cTn>
                                        <p:tgtEl>
                                          <p:spTgt spid="471058"/>
                                        </p:tgtEl>
                                        <p:attrNameLst>
                                          <p:attrName>style.visibility</p:attrName>
                                        </p:attrNameLst>
                                      </p:cBhvr>
                                      <p:to>
                                        <p:strVal val="visible"/>
                                      </p:to>
                                    </p:set>
                                  </p:childTnLst>
                                </p:cTn>
                              </p:par>
                            </p:childTnLst>
                          </p:cTn>
                        </p:par>
                        <p:par>
                          <p:cTn id="23" fill="hold" nodeType="afterGroup">
                            <p:stCondLst>
                              <p:cond delay="0"/>
                            </p:stCondLst>
                            <p:childTnLst>
                              <p:par>
                                <p:cTn id="24" presetID="0" presetClass="path" presetSubtype="0" accel="50000" decel="50000" fill="hold" grpId="0" nodeType="afterEffect">
                                  <p:stCondLst>
                                    <p:cond delay="0"/>
                                  </p:stCondLst>
                                  <p:childTnLst>
                                    <p:animMotion origin="layout" path="M -0.11007 -0.41195 C -0.11406 -0.39643 -0.11736 -0.37604 -0.12466 -0.36168 C -0.12813 -0.33271 -0.12344 -0.36446 -0.129 -0.34221 C -0.13073 -0.33526 -0.13108 -0.3209 -0.13177 -0.31534 C -0.13247 -0.31001 -0.13472 -0.29981 -0.13472 -0.29958 C -0.13507 -0.29031 -0.12952 -0.23123 -0.14341 -0.21269 C -0.15365 -0.17006 -0.14636 -0.20667 -0.05799 -0.20876 C -0.0033 -0.20991 0.05121 -0.2113 0.1059 -0.21269 C 0.09253 -0.23054 0.07517 -0.24444 0.06094 -0.26112 C 0.05347 -0.26992 0.04774 -0.28151 0.03923 -0.28823 C 0.03021 -0.29541 0.01823 -0.30769 0.01163 -0.31719 C 0.00798 -0.32229 0.00642 -0.32924 0.00295 -0.33457 C -0.01459 -0.36191 -0.03525 -0.38716 -0.05799 -0.40616 C -0.06962 -0.41589 -0.08073 -0.4284 -0.0941 -0.43327 C -0.09844 -0.43257 -0.10313 -0.43327 -0.10712 -0.43118 C -0.10851 -0.43049 -0.10868 -0.42748 -0.10868 -0.42539 C -0.10469 -0.32692 -0.10955 -0.39133 -0.1 -0.34801 C -0.09879 -0.34221 -0.09896 -0.33596 -0.09705 -0.33063 C -0.09462 -0.32414 -0.08698 -0.31325 -0.08698 -0.31302 C -0.08403 -0.30213 -0.08073 -0.29193 -0.07535 -0.28244 C -0.07188 -0.25649 -0.07656 -0.28568 -0.06945 -0.25903 C -0.05139 -0.19184 -0.07118 -0.2544 -0.05643 -0.21269 C -0.05347 -0.20435 -0.05174 -0.19509 -0.04775 -0.18767 C -0.03976 -0.17307 -0.0467 -0.19277 -0.03906 -0.17215 C -0.0342 -0.15917 -0.03247 -0.14458 -0.02743 -0.1316 C -0.02587 -0.117 -0.02222 -0.10704 -0.01875 -0.09291 C -0.01771 -0.0804 -0.01563 -0.07484 -0.01302 -0.06371 C -0.01129 -0.04309 -0.00799 -0.02572 -0.00434 -0.00579 C -0.00382 -0.00255 -0.00104 0.00162 -0.00278 0.00394 C -0.004 0.00556 -0.01007 -0.00788 -0.01007 -0.00973 L 2.5E-6 -2.31696E-6 " pathEditMode="relative" rAng="0" ptsTypes="fffffffffffffffffffffffffffffAA">
                                      <p:cBhvr>
                                        <p:cTn id="25" dur="2000" fill="hold"/>
                                        <p:tgtEl>
                                          <p:spTgt spid="471058"/>
                                        </p:tgtEl>
                                        <p:attrNameLst>
                                          <p:attrName>ppt_x</p:attrName>
                                          <p:attrName>ppt_y</p:attrName>
                                        </p:attrNameLst>
                                      </p:cBhvr>
                                      <p:rCtr x="8600" y="19800"/>
                                    </p:animMotion>
                                  </p:childTnLst>
                                </p:cTn>
                              </p:par>
                              <p:par>
                                <p:cTn id="26" presetID="2" presetClass="entr" presetSubtype="4" fill="hold" grpId="0" nodeType="withEffect">
                                  <p:stCondLst>
                                    <p:cond delay="0"/>
                                  </p:stCondLst>
                                  <p:childTnLst>
                                    <p:set>
                                      <p:cBhvr>
                                        <p:cTn id="27" dur="1" fill="hold">
                                          <p:stCondLst>
                                            <p:cond delay="0"/>
                                          </p:stCondLst>
                                        </p:cTn>
                                        <p:tgtEl>
                                          <p:spTgt spid="471051"/>
                                        </p:tgtEl>
                                        <p:attrNameLst>
                                          <p:attrName>style.visibility</p:attrName>
                                        </p:attrNameLst>
                                      </p:cBhvr>
                                      <p:to>
                                        <p:strVal val="visible"/>
                                      </p:to>
                                    </p:set>
                                    <p:anim calcmode="lin" valueType="num">
                                      <p:cBhvr additive="base">
                                        <p:cTn id="28" dur="500" fill="hold"/>
                                        <p:tgtEl>
                                          <p:spTgt spid="471051"/>
                                        </p:tgtEl>
                                        <p:attrNameLst>
                                          <p:attrName>ppt_x</p:attrName>
                                        </p:attrNameLst>
                                      </p:cBhvr>
                                      <p:tavLst>
                                        <p:tav tm="0">
                                          <p:val>
                                            <p:strVal val="#ppt_x"/>
                                          </p:val>
                                        </p:tav>
                                        <p:tav tm="100000">
                                          <p:val>
                                            <p:strVal val="#ppt_x"/>
                                          </p:val>
                                        </p:tav>
                                      </p:tavLst>
                                    </p:anim>
                                    <p:anim calcmode="lin" valueType="num">
                                      <p:cBhvr additive="base">
                                        <p:cTn id="29" dur="500" fill="hold"/>
                                        <p:tgtEl>
                                          <p:spTgt spid="471051"/>
                                        </p:tgtEl>
                                        <p:attrNameLst>
                                          <p:attrName>ppt_y</p:attrName>
                                        </p:attrNameLst>
                                      </p:cBhvr>
                                      <p:tavLst>
                                        <p:tav tm="0">
                                          <p:val>
                                            <p:strVal val="1+#ppt_h/2"/>
                                          </p:val>
                                        </p:tav>
                                        <p:tav tm="100000">
                                          <p:val>
                                            <p:strVal val="#ppt_y"/>
                                          </p:val>
                                        </p:tav>
                                      </p:tavLst>
                                    </p:anim>
                                  </p:childTnLst>
                                </p:cTn>
                              </p:par>
                            </p:childTnLst>
                          </p:cTn>
                        </p:par>
                        <p:par>
                          <p:cTn id="30" fill="hold" nodeType="afterGroup">
                            <p:stCondLst>
                              <p:cond delay="2000"/>
                            </p:stCondLst>
                            <p:childTnLst>
                              <p:par>
                                <p:cTn id="31" presetID="1" presetClass="entr" presetSubtype="0" fill="hold" grpId="1" nodeType="afterEffect">
                                  <p:stCondLst>
                                    <p:cond delay="0"/>
                                  </p:stCondLst>
                                  <p:childTnLst>
                                    <p:set>
                                      <p:cBhvr>
                                        <p:cTn id="32" dur="1" fill="hold">
                                          <p:stCondLst>
                                            <p:cond delay="0"/>
                                          </p:stCondLst>
                                        </p:cTn>
                                        <p:tgtEl>
                                          <p:spTgt spid="471058"/>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dissolve">
                                      <p:cBhvr>
                                        <p:cTn id="37" dur="2000"/>
                                        <p:tgtEl>
                                          <p:spTgt spid="2"/>
                                        </p:tgtEl>
                                      </p:cBhvr>
                                    </p:animEffect>
                                  </p:childTnLst>
                                </p:cTn>
                              </p:par>
                              <p:par>
                                <p:cTn id="38" presetID="9" presetClass="entr" presetSubtype="0" fill="hold" nodeType="withEffect">
                                  <p:stCondLst>
                                    <p:cond delay="0"/>
                                  </p:stCondLst>
                                  <p:childTnLst>
                                    <p:set>
                                      <p:cBhvr>
                                        <p:cTn id="39" dur="1" fill="hold">
                                          <p:stCondLst>
                                            <p:cond delay="0"/>
                                          </p:stCondLst>
                                        </p:cTn>
                                        <p:tgtEl>
                                          <p:spTgt spid="471063">
                                            <p:txEl>
                                              <p:pRg st="0" end="0"/>
                                            </p:txEl>
                                          </p:spTgt>
                                        </p:tgtEl>
                                        <p:attrNameLst>
                                          <p:attrName>style.visibility</p:attrName>
                                        </p:attrNameLst>
                                      </p:cBhvr>
                                      <p:to>
                                        <p:strVal val="visible"/>
                                      </p:to>
                                    </p:set>
                                    <p:animEffect transition="in" filter="dissolve">
                                      <p:cBhvr>
                                        <p:cTn id="40" dur="2000"/>
                                        <p:tgtEl>
                                          <p:spTgt spid="471063">
                                            <p:txEl>
                                              <p:pRg st="0" end="0"/>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9" presetClass="entr" presetSubtype="0" fill="hold" nodeType="clickEffect">
                                  <p:stCondLst>
                                    <p:cond delay="0"/>
                                  </p:stCondLst>
                                  <p:childTnLst>
                                    <p:set>
                                      <p:cBhvr>
                                        <p:cTn id="44" dur="1" fill="hold">
                                          <p:stCondLst>
                                            <p:cond delay="0"/>
                                          </p:stCondLst>
                                        </p:cTn>
                                        <p:tgtEl>
                                          <p:spTgt spid="5"/>
                                        </p:tgtEl>
                                        <p:attrNameLst>
                                          <p:attrName>style.visibility</p:attrName>
                                        </p:attrNameLst>
                                      </p:cBhvr>
                                      <p:to>
                                        <p:strVal val="visible"/>
                                      </p:to>
                                    </p:set>
                                    <p:animEffect transition="in" filter="dissolve">
                                      <p:cBhvr>
                                        <p:cTn id="45" dur="2000"/>
                                        <p:tgtEl>
                                          <p:spTgt spid="5"/>
                                        </p:tgtEl>
                                      </p:cBhvr>
                                    </p:animEffect>
                                  </p:childTnLst>
                                </p:cTn>
                              </p:par>
                              <p:par>
                                <p:cTn id="46" presetID="9" presetClass="entr" presetSubtype="0" fill="hold" nodeType="withEffect">
                                  <p:stCondLst>
                                    <p:cond delay="0"/>
                                  </p:stCondLst>
                                  <p:childTnLst>
                                    <p:set>
                                      <p:cBhvr>
                                        <p:cTn id="47" dur="1" fill="hold">
                                          <p:stCondLst>
                                            <p:cond delay="0"/>
                                          </p:stCondLst>
                                        </p:cTn>
                                        <p:tgtEl>
                                          <p:spTgt spid="471064">
                                            <p:txEl>
                                              <p:pRg st="0" end="0"/>
                                            </p:txEl>
                                          </p:spTgt>
                                        </p:tgtEl>
                                        <p:attrNameLst>
                                          <p:attrName>style.visibility</p:attrName>
                                        </p:attrNameLst>
                                      </p:cBhvr>
                                      <p:to>
                                        <p:strVal val="visible"/>
                                      </p:to>
                                    </p:set>
                                    <p:animEffect transition="in" filter="dissolve">
                                      <p:cBhvr>
                                        <p:cTn id="48" dur="2000"/>
                                        <p:tgtEl>
                                          <p:spTgt spid="47106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51" grpId="0"/>
      <p:bldP spid="471052" grpId="0"/>
      <p:bldP spid="471057" grpId="0" animBg="1"/>
      <p:bldP spid="471058" grpId="0" animBg="1"/>
      <p:bldP spid="471058" grpId="1" animBg="1"/>
      <p:bldP spid="471058" grpId="2"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4"/>
          <p:cNvSpPr>
            <a:spLocks noGrp="1" noChangeArrowheads="1"/>
          </p:cNvSpPr>
          <p:nvPr>
            <p:ph type="title"/>
          </p:nvPr>
        </p:nvSpPr>
        <p:spPr/>
        <p:txBody>
          <a:bodyPr/>
          <a:lstStyle/>
          <a:p>
            <a:pPr eaLnBrk="1" hangingPunct="1"/>
            <a:r>
              <a:rPr lang="en-GB" altLang="en-US"/>
              <a:t>Characteristics</a:t>
            </a:r>
            <a:endParaRPr lang="en-US" altLang="en-US"/>
          </a:p>
        </p:txBody>
      </p:sp>
      <p:sp>
        <p:nvSpPr>
          <p:cNvPr id="38914" name="Rectangle 2"/>
          <p:cNvSpPr>
            <a:spLocks noGrp="1" noChangeArrowheads="1"/>
          </p:cNvSpPr>
          <p:nvPr>
            <p:ph sz="half" idx="1"/>
          </p:nvPr>
        </p:nvSpPr>
        <p:spPr/>
        <p:txBody>
          <a:bodyPr>
            <a:normAutofit/>
          </a:bodyPr>
          <a:lstStyle/>
          <a:p>
            <a:pPr algn="r" eaLnBrk="1" hangingPunct="1">
              <a:buFont typeface="Times" panose="02020603050405020304" pitchFamily="18" charset="0"/>
              <a:buNone/>
            </a:pPr>
            <a:r>
              <a:rPr lang="en-GB" altLang="en-US" sz="2400" b="1" dirty="0" smtClean="0">
                <a:solidFill>
                  <a:srgbClr val="F17C0E"/>
                </a:solidFill>
              </a:rPr>
              <a:t>S</a:t>
            </a:r>
            <a:r>
              <a:rPr lang="en-GB" altLang="en-US" sz="2400" dirty="0" smtClean="0">
                <a:solidFill>
                  <a:srgbClr val="B3081B"/>
                </a:solidFill>
              </a:rPr>
              <a:t>ensing </a:t>
            </a:r>
            <a:r>
              <a:rPr lang="en-GB" altLang="en-US" sz="2400" dirty="0" smtClean="0"/>
              <a:t>    </a:t>
            </a:r>
            <a:r>
              <a:rPr lang="en-GB" altLang="en-US" sz="2400" b="1" dirty="0">
                <a:solidFill>
                  <a:srgbClr val="F17C0E"/>
                </a:solidFill>
              </a:rPr>
              <a:t>vs</a:t>
            </a:r>
          </a:p>
          <a:p>
            <a:pPr algn="r" eaLnBrk="1" hangingPunct="1">
              <a:spcBef>
                <a:spcPct val="50000"/>
              </a:spcBef>
              <a:buFont typeface="Times" panose="02020603050405020304" pitchFamily="18" charset="0"/>
              <a:buNone/>
            </a:pPr>
            <a:r>
              <a:rPr lang="en-GB" altLang="en-US" sz="2400" dirty="0"/>
              <a:t>Facts     </a:t>
            </a:r>
            <a:r>
              <a:rPr lang="en-GB" altLang="en-US" sz="2400" dirty="0">
                <a:solidFill>
                  <a:srgbClr val="F17C0E"/>
                </a:solidFill>
              </a:rPr>
              <a:t>vs </a:t>
            </a:r>
            <a:r>
              <a:rPr lang="en-GB" altLang="en-US" sz="2400" dirty="0"/>
              <a:t>  </a:t>
            </a:r>
          </a:p>
          <a:p>
            <a:pPr algn="r" eaLnBrk="1" hangingPunct="1">
              <a:spcBef>
                <a:spcPct val="50000"/>
              </a:spcBef>
              <a:buFont typeface="Times" panose="02020603050405020304" pitchFamily="18" charset="0"/>
              <a:buNone/>
            </a:pPr>
            <a:r>
              <a:rPr lang="en-GB" altLang="en-US" sz="2400" dirty="0"/>
              <a:t>Specifics     </a:t>
            </a:r>
            <a:r>
              <a:rPr lang="en-GB" altLang="en-US" sz="2400" dirty="0">
                <a:solidFill>
                  <a:srgbClr val="F17C0E"/>
                </a:solidFill>
              </a:rPr>
              <a:t>vs</a:t>
            </a:r>
          </a:p>
          <a:p>
            <a:pPr algn="r" eaLnBrk="1" hangingPunct="1">
              <a:spcBef>
                <a:spcPct val="50000"/>
              </a:spcBef>
              <a:buFont typeface="Times" panose="02020603050405020304" pitchFamily="18" charset="0"/>
              <a:buNone/>
            </a:pPr>
            <a:r>
              <a:rPr lang="en-GB" altLang="en-US" sz="2400" dirty="0"/>
              <a:t>Realistic     </a:t>
            </a:r>
            <a:r>
              <a:rPr lang="en-GB" altLang="en-US" sz="2400" dirty="0">
                <a:solidFill>
                  <a:srgbClr val="F17C0E"/>
                </a:solidFill>
              </a:rPr>
              <a:t>vs</a:t>
            </a:r>
          </a:p>
          <a:p>
            <a:pPr algn="r" eaLnBrk="1" hangingPunct="1">
              <a:spcBef>
                <a:spcPct val="50000"/>
              </a:spcBef>
              <a:buFont typeface="Times" panose="02020603050405020304" pitchFamily="18" charset="0"/>
              <a:buNone/>
            </a:pPr>
            <a:r>
              <a:rPr lang="en-GB" altLang="en-US" sz="2400" dirty="0"/>
              <a:t>Here and now     </a:t>
            </a:r>
            <a:r>
              <a:rPr lang="en-GB" altLang="en-US" sz="2400" dirty="0">
                <a:solidFill>
                  <a:srgbClr val="F17C0E"/>
                </a:solidFill>
              </a:rPr>
              <a:t>vs</a:t>
            </a:r>
          </a:p>
          <a:p>
            <a:pPr algn="r" eaLnBrk="1" hangingPunct="1">
              <a:spcBef>
                <a:spcPct val="50000"/>
              </a:spcBef>
              <a:buFont typeface="Times" panose="02020603050405020304" pitchFamily="18" charset="0"/>
              <a:buNone/>
            </a:pPr>
            <a:r>
              <a:rPr lang="en-GB" altLang="en-US" sz="2400" dirty="0"/>
              <a:t>Practical     </a:t>
            </a:r>
            <a:r>
              <a:rPr lang="en-GB" altLang="en-US" sz="2400" dirty="0">
                <a:solidFill>
                  <a:srgbClr val="F17C0E"/>
                </a:solidFill>
              </a:rPr>
              <a:t>vs</a:t>
            </a:r>
          </a:p>
          <a:p>
            <a:pPr algn="r" eaLnBrk="1" hangingPunct="1">
              <a:spcBef>
                <a:spcPct val="50000"/>
              </a:spcBef>
              <a:buFont typeface="Times" panose="02020603050405020304" pitchFamily="18" charset="0"/>
              <a:buNone/>
            </a:pPr>
            <a:r>
              <a:rPr lang="en-GB" altLang="en-US" sz="2400" dirty="0"/>
              <a:t>Observant     </a:t>
            </a:r>
            <a:r>
              <a:rPr lang="en-GB" altLang="en-US" sz="2400" dirty="0">
                <a:solidFill>
                  <a:srgbClr val="F17C0E"/>
                </a:solidFill>
              </a:rPr>
              <a:t>vs</a:t>
            </a:r>
          </a:p>
          <a:p>
            <a:pPr algn="r" eaLnBrk="1" hangingPunct="1">
              <a:buFont typeface="Times" panose="02020603050405020304" pitchFamily="18" charset="0"/>
              <a:buNone/>
            </a:pPr>
            <a:endParaRPr lang="en-US" altLang="en-US" sz="2400" dirty="0"/>
          </a:p>
        </p:txBody>
      </p:sp>
      <p:sp>
        <p:nvSpPr>
          <p:cNvPr id="38915" name="Rectangle 3"/>
          <p:cNvSpPr>
            <a:spLocks noGrp="1" noChangeArrowheads="1"/>
          </p:cNvSpPr>
          <p:nvPr>
            <p:ph sz="half" idx="2"/>
          </p:nvPr>
        </p:nvSpPr>
        <p:spPr/>
        <p:txBody>
          <a:bodyPr>
            <a:normAutofit/>
          </a:bodyPr>
          <a:lstStyle/>
          <a:p>
            <a:pPr eaLnBrk="1" hangingPunct="1">
              <a:buClr>
                <a:schemeClr val="bg1"/>
              </a:buClr>
              <a:buFont typeface="Times" panose="02020603050405020304" pitchFamily="18" charset="0"/>
              <a:buNone/>
            </a:pPr>
            <a:r>
              <a:rPr lang="en-GB" altLang="en-US" sz="2400" dirty="0" err="1" smtClean="0">
                <a:solidFill>
                  <a:srgbClr val="B3081B"/>
                </a:solidFill>
              </a:rPr>
              <a:t>i</a:t>
            </a:r>
            <a:r>
              <a:rPr lang="en-GB" altLang="en-US" sz="2400" b="1" dirty="0" err="1" smtClean="0">
                <a:solidFill>
                  <a:srgbClr val="F17C0E"/>
                </a:solidFill>
              </a:rPr>
              <a:t>N</a:t>
            </a:r>
            <a:r>
              <a:rPr lang="en-GB" altLang="en-US" sz="2400" dirty="0" err="1" smtClean="0">
                <a:solidFill>
                  <a:srgbClr val="B3081B"/>
                </a:solidFill>
              </a:rPr>
              <a:t>tuition</a:t>
            </a:r>
            <a:endParaRPr lang="en-GB" altLang="en-US" sz="2400" dirty="0">
              <a:solidFill>
                <a:srgbClr val="B3081B"/>
              </a:solidFill>
            </a:endParaRPr>
          </a:p>
          <a:p>
            <a:pPr eaLnBrk="1" hangingPunct="1">
              <a:spcBef>
                <a:spcPct val="50000"/>
              </a:spcBef>
              <a:buFont typeface="Times" panose="02020603050405020304" pitchFamily="18" charset="0"/>
              <a:buNone/>
            </a:pPr>
            <a:r>
              <a:rPr lang="en-GB" altLang="en-US" sz="2400" dirty="0"/>
              <a:t>Ideas</a:t>
            </a:r>
          </a:p>
          <a:p>
            <a:pPr eaLnBrk="1" hangingPunct="1">
              <a:spcBef>
                <a:spcPct val="50000"/>
              </a:spcBef>
              <a:buFont typeface="Times" panose="02020603050405020304" pitchFamily="18" charset="0"/>
              <a:buNone/>
            </a:pPr>
            <a:r>
              <a:rPr lang="en-GB" altLang="en-US" sz="2400" dirty="0"/>
              <a:t>Big picture</a:t>
            </a:r>
          </a:p>
          <a:p>
            <a:pPr eaLnBrk="1" hangingPunct="1">
              <a:spcBef>
                <a:spcPct val="50000"/>
              </a:spcBef>
              <a:buFont typeface="Times" panose="02020603050405020304" pitchFamily="18" charset="0"/>
              <a:buNone/>
            </a:pPr>
            <a:r>
              <a:rPr lang="en-GB" altLang="en-US" sz="2400" dirty="0"/>
              <a:t>Imaginative</a:t>
            </a:r>
          </a:p>
          <a:p>
            <a:pPr eaLnBrk="1" hangingPunct="1">
              <a:spcBef>
                <a:spcPct val="50000"/>
              </a:spcBef>
              <a:buFont typeface="Times" panose="02020603050405020304" pitchFamily="18" charset="0"/>
              <a:buNone/>
            </a:pPr>
            <a:r>
              <a:rPr lang="en-GB" altLang="en-US" sz="2400" dirty="0"/>
              <a:t>Anticipating the future</a:t>
            </a:r>
          </a:p>
          <a:p>
            <a:pPr eaLnBrk="1" hangingPunct="1">
              <a:spcBef>
                <a:spcPct val="50000"/>
              </a:spcBef>
              <a:buFont typeface="Times" panose="02020603050405020304" pitchFamily="18" charset="0"/>
              <a:buNone/>
            </a:pPr>
            <a:r>
              <a:rPr lang="en-GB" altLang="en-US" sz="2400" dirty="0"/>
              <a:t>Theoretical</a:t>
            </a:r>
          </a:p>
          <a:p>
            <a:pPr eaLnBrk="1" hangingPunct="1">
              <a:spcBef>
                <a:spcPct val="50000"/>
              </a:spcBef>
              <a:buFont typeface="Times" panose="02020603050405020304" pitchFamily="18" charset="0"/>
              <a:buNone/>
            </a:pPr>
            <a:r>
              <a:rPr lang="en-GB" altLang="en-US" sz="2400" dirty="0"/>
              <a:t>Conceptual</a:t>
            </a:r>
          </a:p>
          <a:p>
            <a:pPr eaLnBrk="1" hangingPunct="1">
              <a:spcBef>
                <a:spcPct val="50000"/>
              </a:spcBef>
            </a:pPr>
            <a:endParaRPr lang="en-GB" altLang="en-US" dirty="0" smtClean="0"/>
          </a:p>
          <a:p>
            <a:pPr eaLnBrk="1" hangingPunct="1">
              <a:buClr>
                <a:schemeClr val="bg1"/>
              </a:buClr>
              <a:buFontTx/>
              <a:buNone/>
            </a:pPr>
            <a:endParaRPr lang="en-GB" altLang="en-US" sz="2400" dirty="0"/>
          </a:p>
          <a:p>
            <a:pPr eaLnBrk="1" hangingPunct="1">
              <a:buClr>
                <a:schemeClr val="bg1"/>
              </a:buClr>
              <a:buFont typeface="Times" panose="02020603050405020304" pitchFamily="18" charset="0"/>
              <a:buNone/>
            </a:pPr>
            <a:endParaRPr lang="en-GB" altLang="en-US" sz="2400" dirty="0"/>
          </a:p>
        </p:txBody>
      </p:sp>
    </p:spTree>
    <p:extLst>
      <p:ext uri="{BB962C8B-B14F-4D97-AF65-F5344CB8AC3E}">
        <p14:creationId xmlns:p14="http://schemas.microsoft.com/office/powerpoint/2010/main" val="2486988717"/>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a:t>What is your preference?</a:t>
            </a:r>
            <a:endParaRPr lang="en-US" altLang="en-US"/>
          </a:p>
        </p:txBody>
      </p:sp>
      <p:sp>
        <p:nvSpPr>
          <p:cNvPr id="40963" name="Rectangle 3"/>
          <p:cNvSpPr>
            <a:spLocks noGrp="1" noChangeArrowheads="1"/>
          </p:cNvSpPr>
          <p:nvPr>
            <p:ph type="body" idx="1"/>
          </p:nvPr>
        </p:nvSpPr>
        <p:spPr/>
        <p:txBody>
          <a:bodyPr/>
          <a:lstStyle/>
          <a:p>
            <a:pPr algn="ctr" eaLnBrk="1" hangingPunct="1">
              <a:buFont typeface="Times" panose="02020603050405020304" pitchFamily="18" charset="0"/>
              <a:buNone/>
            </a:pPr>
            <a:r>
              <a:rPr lang="en-US" altLang="en-US" sz="2400"/>
              <a:t>While everyone can operate in both modes, </a:t>
            </a:r>
          </a:p>
          <a:p>
            <a:pPr algn="ctr" eaLnBrk="1" hangingPunct="1">
              <a:buFont typeface="Times" panose="02020603050405020304" pitchFamily="18" charset="0"/>
              <a:buNone/>
            </a:pPr>
            <a:r>
              <a:rPr lang="en-US" altLang="en-US" sz="2400"/>
              <a:t>we do not prefer them equally.</a:t>
            </a:r>
          </a:p>
          <a:p>
            <a:pPr algn="ctr" eaLnBrk="1" hangingPunct="1">
              <a:buFont typeface="Times" panose="02020603050405020304" pitchFamily="18" charset="0"/>
              <a:buNone/>
            </a:pPr>
            <a:endParaRPr lang="en-GB" altLang="en-US" smtClean="0"/>
          </a:p>
          <a:p>
            <a:pPr algn="ctr" eaLnBrk="1" hangingPunct="1">
              <a:buFont typeface="Times" panose="02020603050405020304" pitchFamily="18" charset="0"/>
              <a:buNone/>
            </a:pPr>
            <a:endParaRPr lang="en-US" altLang="en-US" smtClean="0"/>
          </a:p>
          <a:p>
            <a:pPr algn="ctr" eaLnBrk="1" hangingPunct="1">
              <a:buFont typeface="Times" panose="02020603050405020304" pitchFamily="18" charset="0"/>
              <a:buNone/>
            </a:pPr>
            <a:endParaRPr lang="en-US" altLang="en-US" smtClean="0"/>
          </a:p>
        </p:txBody>
      </p:sp>
      <p:sp>
        <p:nvSpPr>
          <p:cNvPr id="40964" name="Line 4"/>
          <p:cNvSpPr>
            <a:spLocks noChangeShapeType="1"/>
          </p:cNvSpPr>
          <p:nvPr/>
        </p:nvSpPr>
        <p:spPr bwMode="auto">
          <a:xfrm>
            <a:off x="1436179" y="4636733"/>
            <a:ext cx="6769100" cy="0"/>
          </a:xfrm>
          <a:prstGeom prst="line">
            <a:avLst/>
          </a:prstGeom>
          <a:noFill/>
          <a:ln w="38100">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6165" name="Text Box 5"/>
          <p:cNvSpPr txBox="1">
            <a:spLocks noChangeArrowheads="1"/>
          </p:cNvSpPr>
          <p:nvPr/>
        </p:nvSpPr>
        <p:spPr bwMode="auto">
          <a:xfrm>
            <a:off x="1043277" y="4773258"/>
            <a:ext cx="787395" cy="400110"/>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Clear</a:t>
            </a:r>
            <a:endParaRPr lang="en-US" sz="2000" dirty="0">
              <a:ea typeface="ＭＳ Ｐゴシック" pitchFamily="20" charset="-128"/>
            </a:endParaRPr>
          </a:p>
        </p:txBody>
      </p:sp>
      <p:sp>
        <p:nvSpPr>
          <p:cNvPr id="476166" name="Text Box 6"/>
          <p:cNvSpPr txBox="1">
            <a:spLocks noChangeArrowheads="1"/>
          </p:cNvSpPr>
          <p:nvPr/>
        </p:nvSpPr>
        <p:spPr bwMode="auto">
          <a:xfrm>
            <a:off x="4441808" y="4773258"/>
            <a:ext cx="686406" cy="707886"/>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Not</a:t>
            </a:r>
          </a:p>
          <a:p>
            <a:pPr algn="ctr">
              <a:defRPr/>
            </a:pPr>
            <a:r>
              <a:rPr lang="en-GB" sz="2000" dirty="0">
                <a:ea typeface="ＭＳ Ｐゴシック" pitchFamily="20" charset="-128"/>
              </a:rPr>
              <a:t>Sure</a:t>
            </a:r>
            <a:endParaRPr lang="en-US" sz="2000" dirty="0">
              <a:ea typeface="ＭＳ Ｐゴシック" pitchFamily="20" charset="-128"/>
            </a:endParaRPr>
          </a:p>
        </p:txBody>
      </p:sp>
      <p:sp>
        <p:nvSpPr>
          <p:cNvPr id="476167" name="Text Box 7"/>
          <p:cNvSpPr txBox="1">
            <a:spLocks noChangeArrowheads="1"/>
          </p:cNvSpPr>
          <p:nvPr/>
        </p:nvSpPr>
        <p:spPr bwMode="auto">
          <a:xfrm>
            <a:off x="2430655" y="4773258"/>
            <a:ext cx="1463863" cy="707886"/>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Moderately</a:t>
            </a:r>
          </a:p>
          <a:p>
            <a:pPr algn="ctr">
              <a:defRPr/>
            </a:pPr>
            <a:r>
              <a:rPr lang="en-GB" sz="2000" dirty="0">
                <a:ea typeface="ＭＳ Ｐゴシック" pitchFamily="20" charset="-128"/>
              </a:rPr>
              <a:t>Clear</a:t>
            </a:r>
            <a:endParaRPr lang="en-US" sz="2000" dirty="0">
              <a:ea typeface="ＭＳ Ｐゴシック" pitchFamily="20" charset="-128"/>
            </a:endParaRPr>
          </a:p>
        </p:txBody>
      </p:sp>
      <p:sp>
        <p:nvSpPr>
          <p:cNvPr id="476168" name="Text Box 8"/>
          <p:cNvSpPr txBox="1">
            <a:spLocks noChangeArrowheads="1"/>
          </p:cNvSpPr>
          <p:nvPr/>
        </p:nvSpPr>
        <p:spPr bwMode="auto">
          <a:xfrm>
            <a:off x="5743768" y="4773258"/>
            <a:ext cx="1463863" cy="707886"/>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Moderately</a:t>
            </a:r>
          </a:p>
          <a:p>
            <a:pPr algn="ctr">
              <a:defRPr/>
            </a:pPr>
            <a:r>
              <a:rPr lang="en-GB" sz="2000" dirty="0">
                <a:ea typeface="ＭＳ Ｐゴシック" pitchFamily="20" charset="-128"/>
              </a:rPr>
              <a:t>Clear</a:t>
            </a:r>
            <a:endParaRPr lang="en-US" sz="2000" dirty="0">
              <a:ea typeface="ＭＳ Ｐゴシック" pitchFamily="20" charset="-128"/>
            </a:endParaRPr>
          </a:p>
        </p:txBody>
      </p:sp>
      <p:sp>
        <p:nvSpPr>
          <p:cNvPr id="476169" name="Text Box 9"/>
          <p:cNvSpPr txBox="1">
            <a:spLocks noChangeArrowheads="1"/>
          </p:cNvSpPr>
          <p:nvPr/>
        </p:nvSpPr>
        <p:spPr bwMode="auto">
          <a:xfrm>
            <a:off x="7739352" y="4773258"/>
            <a:ext cx="787395" cy="400110"/>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Clear</a:t>
            </a:r>
            <a:endParaRPr lang="en-US" sz="2000" dirty="0">
              <a:ea typeface="ＭＳ Ｐゴシック" pitchFamily="20" charset="-128"/>
            </a:endParaRPr>
          </a:p>
        </p:txBody>
      </p:sp>
      <p:sp>
        <p:nvSpPr>
          <p:cNvPr id="476170" name="Rectangle 10"/>
          <p:cNvSpPr>
            <a:spLocks noChangeArrowheads="1"/>
          </p:cNvSpPr>
          <p:nvPr/>
        </p:nvSpPr>
        <p:spPr bwMode="auto">
          <a:xfrm>
            <a:off x="1147254" y="3669947"/>
            <a:ext cx="473206" cy="769441"/>
          </a:xfrm>
          <a:prstGeom prst="rect">
            <a:avLst/>
          </a:prstGeom>
          <a:noFill/>
          <a:ln w="9525">
            <a:noFill/>
            <a:miter lim="800000"/>
            <a:headEnd/>
            <a:tailEnd/>
          </a:ln>
          <a:effectLst/>
        </p:spPr>
        <p:txBody>
          <a:bodyPr wrap="none">
            <a:spAutoFit/>
          </a:bodyPr>
          <a:lstStyle/>
          <a:p>
            <a:pPr>
              <a:defRPr/>
            </a:pPr>
            <a:r>
              <a:rPr lang="en-GB" sz="4400" b="1" dirty="0">
                <a:solidFill>
                  <a:srgbClr val="F17C0E"/>
                </a:solidFill>
                <a:ea typeface="ＭＳ Ｐゴシック" pitchFamily="20" charset="-128"/>
              </a:rPr>
              <a:t>S</a:t>
            </a:r>
            <a:endParaRPr lang="en-US" sz="4400" dirty="0">
              <a:solidFill>
                <a:srgbClr val="F17C0E"/>
              </a:solidFill>
              <a:ea typeface="ＭＳ Ｐゴシック" pitchFamily="20" charset="-128"/>
            </a:endParaRPr>
          </a:p>
        </p:txBody>
      </p:sp>
      <p:sp>
        <p:nvSpPr>
          <p:cNvPr id="476171" name="Rectangle 11"/>
          <p:cNvSpPr>
            <a:spLocks noChangeArrowheads="1"/>
          </p:cNvSpPr>
          <p:nvPr/>
        </p:nvSpPr>
        <p:spPr bwMode="auto">
          <a:xfrm>
            <a:off x="7905242" y="3669947"/>
            <a:ext cx="557212" cy="769937"/>
          </a:xfrm>
          <a:prstGeom prst="rect">
            <a:avLst/>
          </a:prstGeom>
          <a:noFill/>
          <a:ln w="9525">
            <a:noFill/>
            <a:miter lim="800000"/>
            <a:headEnd/>
            <a:tailEnd/>
          </a:ln>
          <a:effectLst/>
        </p:spPr>
        <p:txBody>
          <a:bodyPr wrap="none">
            <a:spAutoFit/>
          </a:bodyPr>
          <a:lstStyle/>
          <a:p>
            <a:pPr>
              <a:defRPr/>
            </a:pPr>
            <a:r>
              <a:rPr lang="en-GB" sz="4400" b="1">
                <a:solidFill>
                  <a:srgbClr val="F17C0E"/>
                </a:solidFill>
                <a:ea typeface="ＭＳ Ｐゴシック" pitchFamily="20" charset="-128"/>
              </a:rPr>
              <a:t>N</a:t>
            </a:r>
            <a:endParaRPr lang="en-US" sz="4400">
              <a:solidFill>
                <a:srgbClr val="F17C0E"/>
              </a:solidFill>
              <a:ea typeface="ＭＳ Ｐゴシック" pitchFamily="20" charset="-128"/>
            </a:endParaRPr>
          </a:p>
        </p:txBody>
      </p:sp>
      <p:sp>
        <p:nvSpPr>
          <p:cNvPr id="476172" name="Text Box 12"/>
          <p:cNvSpPr txBox="1">
            <a:spLocks noChangeArrowheads="1"/>
          </p:cNvSpPr>
          <p:nvPr/>
        </p:nvSpPr>
        <p:spPr bwMode="auto">
          <a:xfrm>
            <a:off x="4604829" y="3669947"/>
            <a:ext cx="446088" cy="769937"/>
          </a:xfrm>
          <a:prstGeom prst="rect">
            <a:avLst/>
          </a:prstGeom>
          <a:noFill/>
          <a:ln w="9525">
            <a:noFill/>
            <a:miter lim="800000"/>
            <a:headEnd/>
            <a:tailEnd/>
          </a:ln>
          <a:effectLst/>
        </p:spPr>
        <p:txBody>
          <a:bodyPr wrap="none">
            <a:spAutoFit/>
          </a:bodyPr>
          <a:lstStyle/>
          <a:p>
            <a:pPr>
              <a:defRPr/>
            </a:pPr>
            <a:r>
              <a:rPr lang="en-GB" sz="4400" b="1" dirty="0">
                <a:solidFill>
                  <a:srgbClr val="F17C0E"/>
                </a:solidFill>
                <a:ea typeface="ＭＳ Ｐゴシック" pitchFamily="20" charset="-128"/>
              </a:rPr>
              <a:t>?</a:t>
            </a:r>
            <a:endParaRPr lang="en-US" sz="4400" b="1" dirty="0">
              <a:solidFill>
                <a:srgbClr val="F17C0E"/>
              </a:solidFill>
              <a:ea typeface="ＭＳ Ｐゴシック" pitchFamily="20" charset="-128"/>
            </a:endParaRPr>
          </a:p>
        </p:txBody>
      </p:sp>
      <p:sp>
        <p:nvSpPr>
          <p:cNvPr id="40973" name="Line 13"/>
          <p:cNvSpPr>
            <a:spLocks noChangeShapeType="1"/>
          </p:cNvSpPr>
          <p:nvPr/>
        </p:nvSpPr>
        <p:spPr bwMode="auto">
          <a:xfrm>
            <a:off x="1436179" y="4492272"/>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974" name="Line 14"/>
          <p:cNvSpPr>
            <a:spLocks noChangeShapeType="1"/>
          </p:cNvSpPr>
          <p:nvPr/>
        </p:nvSpPr>
        <p:spPr bwMode="auto">
          <a:xfrm>
            <a:off x="3164967" y="4492272"/>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975" name="Line 15"/>
          <p:cNvSpPr>
            <a:spLocks noChangeShapeType="1"/>
          </p:cNvSpPr>
          <p:nvPr/>
        </p:nvSpPr>
        <p:spPr bwMode="auto">
          <a:xfrm>
            <a:off x="4820729" y="4492272"/>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976" name="Line 16"/>
          <p:cNvSpPr>
            <a:spLocks noChangeShapeType="1"/>
          </p:cNvSpPr>
          <p:nvPr/>
        </p:nvSpPr>
        <p:spPr bwMode="auto">
          <a:xfrm>
            <a:off x="6476492" y="4492272"/>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977" name="Line 17"/>
          <p:cNvSpPr>
            <a:spLocks noChangeShapeType="1"/>
          </p:cNvSpPr>
          <p:nvPr/>
        </p:nvSpPr>
        <p:spPr bwMode="auto">
          <a:xfrm>
            <a:off x="8205279" y="4492272"/>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104970349"/>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sz="quarter"/>
          </p:nvPr>
        </p:nvSpPr>
        <p:spPr>
          <a:xfrm>
            <a:off x="403225" y="431801"/>
            <a:ext cx="6696075" cy="990600"/>
          </a:xfrm>
        </p:spPr>
        <p:txBody>
          <a:bodyPr/>
          <a:lstStyle/>
          <a:p>
            <a:pPr eaLnBrk="1" hangingPunct="1"/>
            <a:r>
              <a:rPr lang="en-GB" altLang="en-US"/>
              <a:t>Thinking : Feeling</a:t>
            </a:r>
            <a:endParaRPr lang="en-US" altLang="en-US"/>
          </a:p>
        </p:txBody>
      </p:sp>
      <p:graphicFrame>
        <p:nvGraphicFramePr>
          <p:cNvPr id="483331" name="Object 2"/>
          <p:cNvGraphicFramePr>
            <a:graphicFrameLocks noGrp="1" noChangeAspect="1"/>
          </p:cNvGraphicFramePr>
          <p:nvPr>
            <p:ph sz="quarter" idx="1"/>
            <p:extLst>
              <p:ext uri="{D42A27DB-BD31-4B8C-83A1-F6EECF244321}">
                <p14:modId xmlns:p14="http://schemas.microsoft.com/office/powerpoint/2010/main" val="969973069"/>
              </p:ext>
            </p:extLst>
          </p:nvPr>
        </p:nvGraphicFramePr>
        <p:xfrm>
          <a:off x="5551827" y="1422401"/>
          <a:ext cx="2559050" cy="2414587"/>
        </p:xfrm>
        <a:graphic>
          <a:graphicData uri="http://schemas.openxmlformats.org/presentationml/2006/ole">
            <mc:AlternateContent xmlns:mc="http://schemas.openxmlformats.org/markup-compatibility/2006">
              <mc:Choice xmlns:v="urn:schemas-microsoft-com:vml" Requires="v">
                <p:oleObj spid="_x0000_s2086" name="Photo Editor Photo" r:id="rId4" imgW="6001588" imgH="6001588" progId="">
                  <p:embed/>
                </p:oleObj>
              </mc:Choice>
              <mc:Fallback>
                <p:oleObj name="Photo Editor Photo" r:id="rId4" imgW="6001588" imgH="6001588" progId="">
                  <p:embed/>
                  <p:pic>
                    <p:nvPicPr>
                      <p:cNvPr id="483331" name="Object 2"/>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51827" y="1422401"/>
                        <a:ext cx="2559050" cy="2414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83332" name="Rectangle 4"/>
          <p:cNvSpPr>
            <a:spLocks noChangeArrowheads="1"/>
          </p:cNvSpPr>
          <p:nvPr/>
        </p:nvSpPr>
        <p:spPr bwMode="auto">
          <a:xfrm>
            <a:off x="2551452" y="4065587"/>
            <a:ext cx="762000" cy="838200"/>
          </a:xfrm>
          <a:prstGeom prst="rect">
            <a:avLst/>
          </a:prstGeom>
          <a:solidFill>
            <a:srgbClr val="F17C0E"/>
          </a:solidFill>
          <a:ln w="9525">
            <a:noFill/>
            <a:miter lim="800000"/>
            <a:headEnd/>
            <a:tailEnd/>
          </a:ln>
          <a:effectLst/>
        </p:spPr>
        <p:txBody>
          <a:bodyPr lIns="92075" tIns="46038" rIns="92075" bIns="46038" anchor="ctr"/>
          <a:lstStyle/>
          <a:p>
            <a:pPr algn="ctr">
              <a:defRPr/>
            </a:pPr>
            <a:r>
              <a:rPr lang="en-GB" sz="5000" b="1" dirty="0">
                <a:ea typeface="ＭＳ Ｐゴシック" pitchFamily="20" charset="-128"/>
              </a:rPr>
              <a:t>T</a:t>
            </a:r>
          </a:p>
        </p:txBody>
      </p:sp>
      <p:sp>
        <p:nvSpPr>
          <p:cNvPr id="483333" name="Rectangle 5"/>
          <p:cNvSpPr>
            <a:spLocks noChangeArrowheads="1"/>
          </p:cNvSpPr>
          <p:nvPr/>
        </p:nvSpPr>
        <p:spPr bwMode="auto">
          <a:xfrm>
            <a:off x="6551953" y="4065587"/>
            <a:ext cx="720725" cy="838200"/>
          </a:xfrm>
          <a:prstGeom prst="rect">
            <a:avLst/>
          </a:prstGeom>
          <a:solidFill>
            <a:srgbClr val="F17C0E"/>
          </a:solidFill>
          <a:ln w="9525">
            <a:noFill/>
            <a:miter lim="800000"/>
            <a:headEnd/>
            <a:tailEnd/>
          </a:ln>
          <a:effectLst/>
        </p:spPr>
        <p:txBody>
          <a:bodyPr lIns="92075" tIns="46038" rIns="92075" bIns="46038" anchor="ctr"/>
          <a:lstStyle/>
          <a:p>
            <a:pPr algn="ctr">
              <a:defRPr/>
            </a:pPr>
            <a:r>
              <a:rPr lang="en-GB" sz="5000" b="1" dirty="0">
                <a:ea typeface="ＭＳ Ｐゴシック" pitchFamily="20" charset="-128"/>
              </a:rPr>
              <a:t>F</a:t>
            </a:r>
          </a:p>
        </p:txBody>
      </p:sp>
      <p:sp>
        <p:nvSpPr>
          <p:cNvPr id="483334" name="Text Box 6"/>
          <p:cNvSpPr txBox="1">
            <a:spLocks noChangeArrowheads="1"/>
          </p:cNvSpPr>
          <p:nvPr/>
        </p:nvSpPr>
        <p:spPr bwMode="auto">
          <a:xfrm>
            <a:off x="1622764" y="5065713"/>
            <a:ext cx="2757488" cy="1323439"/>
          </a:xfrm>
          <a:prstGeom prst="rect">
            <a:avLst/>
          </a:prstGeom>
          <a:noFill/>
          <a:ln w="9525">
            <a:noFill/>
            <a:miter lim="800000"/>
            <a:headEnd/>
            <a:tailEnd/>
          </a:ln>
          <a:effectLst/>
        </p:spPr>
        <p:txBody>
          <a:bodyPr>
            <a:spAutoFit/>
          </a:bodyPr>
          <a:lstStyle/>
          <a:p>
            <a:pPr algn="ctr">
              <a:defRPr/>
            </a:pPr>
            <a:r>
              <a:rPr lang="en-GB" sz="2000" dirty="0">
                <a:ea typeface="ＭＳ Ｐゴシック" pitchFamily="20" charset="-128"/>
              </a:rPr>
              <a:t>Makes decisions by stepping </a:t>
            </a:r>
            <a:r>
              <a:rPr lang="en-GB" sz="2000" dirty="0">
                <a:solidFill>
                  <a:schemeClr val="tx2"/>
                </a:solidFill>
                <a:ea typeface="ＭＳ Ｐゴシック" pitchFamily="20" charset="-128"/>
              </a:rPr>
              <a:t>out</a:t>
            </a:r>
            <a:r>
              <a:rPr lang="en-GB" sz="2000" dirty="0">
                <a:ea typeface="ＭＳ Ｐゴシック" pitchFamily="20" charset="-128"/>
              </a:rPr>
              <a:t> of the problem to be </a:t>
            </a:r>
            <a:r>
              <a:rPr lang="en-GB" sz="2000" dirty="0">
                <a:solidFill>
                  <a:schemeClr val="tx2"/>
                </a:solidFill>
                <a:ea typeface="ＭＳ Ｐゴシック" pitchFamily="20" charset="-128"/>
              </a:rPr>
              <a:t>objective</a:t>
            </a:r>
            <a:endParaRPr lang="en-US" sz="2000" dirty="0">
              <a:solidFill>
                <a:schemeClr val="tx2"/>
              </a:solidFill>
              <a:ea typeface="ＭＳ Ｐゴシック" pitchFamily="20" charset="-128"/>
            </a:endParaRPr>
          </a:p>
        </p:txBody>
      </p:sp>
      <p:sp>
        <p:nvSpPr>
          <p:cNvPr id="483335" name="Text Box 7"/>
          <p:cNvSpPr txBox="1">
            <a:spLocks noChangeArrowheads="1"/>
          </p:cNvSpPr>
          <p:nvPr/>
        </p:nvSpPr>
        <p:spPr bwMode="auto">
          <a:xfrm>
            <a:off x="5694702" y="4994276"/>
            <a:ext cx="2684462" cy="1323975"/>
          </a:xfrm>
          <a:prstGeom prst="rect">
            <a:avLst/>
          </a:prstGeom>
          <a:noFill/>
          <a:ln w="9525">
            <a:noFill/>
            <a:miter lim="800000"/>
            <a:headEnd/>
            <a:tailEnd/>
          </a:ln>
          <a:effectLst/>
        </p:spPr>
        <p:txBody>
          <a:bodyPr>
            <a:spAutoFit/>
          </a:bodyPr>
          <a:lstStyle/>
          <a:p>
            <a:pPr algn="ctr">
              <a:defRPr/>
            </a:pPr>
            <a:r>
              <a:rPr lang="en-GB" sz="2000" dirty="0">
                <a:ea typeface="ＭＳ Ｐゴシック" pitchFamily="20" charset="-128"/>
              </a:rPr>
              <a:t>Makes decisions by stepping </a:t>
            </a:r>
            <a:r>
              <a:rPr lang="en-GB" sz="2000" dirty="0">
                <a:solidFill>
                  <a:schemeClr val="tx2"/>
                </a:solidFill>
                <a:ea typeface="ＭＳ Ｐゴシック" pitchFamily="20" charset="-128"/>
              </a:rPr>
              <a:t>into</a:t>
            </a:r>
            <a:r>
              <a:rPr lang="en-GB" sz="2000" dirty="0">
                <a:ea typeface="ＭＳ Ｐゴシック" pitchFamily="20" charset="-128"/>
              </a:rPr>
              <a:t> the problem to be </a:t>
            </a:r>
            <a:r>
              <a:rPr lang="en-GB" sz="2000" dirty="0">
                <a:solidFill>
                  <a:schemeClr val="tx2"/>
                </a:solidFill>
                <a:ea typeface="ＭＳ Ｐゴシック" pitchFamily="20" charset="-128"/>
              </a:rPr>
              <a:t>compassionate</a:t>
            </a:r>
            <a:endParaRPr lang="en-US" sz="2000" dirty="0">
              <a:solidFill>
                <a:schemeClr val="tx2"/>
              </a:solidFill>
              <a:ea typeface="ＭＳ Ｐゴシック" pitchFamily="20" charset="-128"/>
            </a:endParaRPr>
          </a:p>
        </p:txBody>
      </p:sp>
      <p:graphicFrame>
        <p:nvGraphicFramePr>
          <p:cNvPr id="483336" name="Object 3"/>
          <p:cNvGraphicFramePr>
            <a:graphicFrameLocks noGrp="1" noChangeAspect="1"/>
          </p:cNvGraphicFramePr>
          <p:nvPr>
            <p:ph sz="quarter" idx="4"/>
            <p:extLst>
              <p:ext uri="{D42A27DB-BD31-4B8C-83A1-F6EECF244321}">
                <p14:modId xmlns:p14="http://schemas.microsoft.com/office/powerpoint/2010/main" val="4195013669"/>
              </p:ext>
            </p:extLst>
          </p:nvPr>
        </p:nvGraphicFramePr>
        <p:xfrm>
          <a:off x="1765639" y="1493837"/>
          <a:ext cx="2376488" cy="2376488"/>
        </p:xfrm>
        <a:graphic>
          <a:graphicData uri="http://schemas.openxmlformats.org/presentationml/2006/ole">
            <mc:AlternateContent xmlns:mc="http://schemas.openxmlformats.org/markup-compatibility/2006">
              <mc:Choice xmlns:v="urn:schemas-microsoft-com:vml" Requires="v">
                <p:oleObj spid="_x0000_s2087" name="Photo Editor Photo" r:id="rId6" imgW="6001588" imgH="6001588" progId="">
                  <p:embed/>
                </p:oleObj>
              </mc:Choice>
              <mc:Fallback>
                <p:oleObj name="Photo Editor Photo" r:id="rId6" imgW="6001588" imgH="6001588" progId="">
                  <p:embed/>
                  <p:pic>
                    <p:nvPicPr>
                      <p:cNvPr id="483336" name="Object 3"/>
                      <p:cNvPicPr>
                        <a:picLocks noGrp="1"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65639" y="1493837"/>
                        <a:ext cx="2376488" cy="2376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83337" name="Object 4"/>
          <p:cNvGraphicFramePr>
            <a:graphicFrameLocks noGrp="1" noChangeAspect="1"/>
          </p:cNvGraphicFramePr>
          <p:nvPr>
            <p:ph sz="quarter" idx="3"/>
            <p:extLst>
              <p:ext uri="{D42A27DB-BD31-4B8C-83A1-F6EECF244321}">
                <p14:modId xmlns:p14="http://schemas.microsoft.com/office/powerpoint/2010/main" val="3224521237"/>
              </p:ext>
            </p:extLst>
          </p:nvPr>
        </p:nvGraphicFramePr>
        <p:xfrm>
          <a:off x="3002302" y="2193926"/>
          <a:ext cx="469900" cy="1030287"/>
        </p:xfrm>
        <a:graphic>
          <a:graphicData uri="http://schemas.openxmlformats.org/presentationml/2006/ole">
            <mc:AlternateContent xmlns:mc="http://schemas.openxmlformats.org/markup-compatibility/2006">
              <mc:Choice xmlns:v="urn:schemas-microsoft-com:vml" Requires="v">
                <p:oleObj spid="_x0000_s2088" name="Photo Editor Photo" r:id="rId8" imgW="1123810" imgH="2695951" progId="">
                  <p:embed/>
                </p:oleObj>
              </mc:Choice>
              <mc:Fallback>
                <p:oleObj name="Photo Editor Photo" r:id="rId8" imgW="1123810" imgH="2695951" progId="">
                  <p:embed/>
                  <p:pic>
                    <p:nvPicPr>
                      <p:cNvPr id="483337" name="Object 4"/>
                      <p:cNvPicPr>
                        <a:picLocks noGrp="1"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02302" y="2193926"/>
                        <a:ext cx="469900" cy="1030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83338" name="Object 5"/>
          <p:cNvGraphicFramePr>
            <a:graphicFrameLocks noGrp="1" noChangeAspect="1"/>
          </p:cNvGraphicFramePr>
          <p:nvPr>
            <p:ph sz="quarter" idx="2"/>
            <p:extLst>
              <p:ext uri="{D42A27DB-BD31-4B8C-83A1-F6EECF244321}">
                <p14:modId xmlns:p14="http://schemas.microsoft.com/office/powerpoint/2010/main" val="2773226348"/>
              </p:ext>
            </p:extLst>
          </p:nvPr>
        </p:nvGraphicFramePr>
        <p:xfrm>
          <a:off x="5015252" y="2206626"/>
          <a:ext cx="468312" cy="1030287"/>
        </p:xfrm>
        <a:graphic>
          <a:graphicData uri="http://schemas.openxmlformats.org/presentationml/2006/ole">
            <mc:AlternateContent xmlns:mc="http://schemas.openxmlformats.org/markup-compatibility/2006">
              <mc:Choice xmlns:v="urn:schemas-microsoft-com:vml" Requires="v">
                <p:oleObj spid="_x0000_s2089" name="Photo Editor Photo" r:id="rId10" imgW="1123810" imgH="2695951" progId="">
                  <p:embed/>
                </p:oleObj>
              </mc:Choice>
              <mc:Fallback>
                <p:oleObj name="Photo Editor Photo" r:id="rId10" imgW="1123810" imgH="2695951" progId="">
                  <p:embed/>
                  <p:pic>
                    <p:nvPicPr>
                      <p:cNvPr id="483338" name="Object 5"/>
                      <p:cNvPicPr>
                        <a:picLocks noGrp="1"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015252" y="2206626"/>
                        <a:ext cx="468312" cy="1030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8074976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483336"/>
                                        </p:tgtEl>
                                        <p:attrNameLst>
                                          <p:attrName>style.visibility</p:attrName>
                                        </p:attrNameLst>
                                      </p:cBhvr>
                                      <p:to>
                                        <p:strVal val="visible"/>
                                      </p:to>
                                    </p:set>
                                    <p:animEffect transition="in" filter="wipe(up)">
                                      <p:cBhvr>
                                        <p:cTn id="7" dur="500"/>
                                        <p:tgtEl>
                                          <p:spTgt spid="483336"/>
                                        </p:tgtEl>
                                      </p:cBhvr>
                                    </p:animEffect>
                                  </p:childTnLst>
                                </p:cTn>
                              </p:par>
                              <p:par>
                                <p:cTn id="8" presetID="22" presetClass="entr" presetSubtype="1" fill="hold" nodeType="withEffect">
                                  <p:stCondLst>
                                    <p:cond delay="0"/>
                                  </p:stCondLst>
                                  <p:childTnLst>
                                    <p:set>
                                      <p:cBhvr>
                                        <p:cTn id="9" dur="1" fill="hold">
                                          <p:stCondLst>
                                            <p:cond delay="0"/>
                                          </p:stCondLst>
                                        </p:cTn>
                                        <p:tgtEl>
                                          <p:spTgt spid="483337"/>
                                        </p:tgtEl>
                                        <p:attrNameLst>
                                          <p:attrName>style.visibility</p:attrName>
                                        </p:attrNameLst>
                                      </p:cBhvr>
                                      <p:to>
                                        <p:strVal val="visible"/>
                                      </p:to>
                                    </p:set>
                                    <p:animEffect transition="in" filter="wipe(up)">
                                      <p:cBhvr>
                                        <p:cTn id="10" dur="1000"/>
                                        <p:tgtEl>
                                          <p:spTgt spid="483337"/>
                                        </p:tgtEl>
                                      </p:cBhvr>
                                    </p:animEffect>
                                  </p:childTnLst>
                                </p:cTn>
                              </p:par>
                            </p:childTnLst>
                          </p:cTn>
                        </p:par>
                        <p:par>
                          <p:cTn id="11" fill="hold" nodeType="afterGroup">
                            <p:stCondLst>
                              <p:cond delay="1000"/>
                            </p:stCondLst>
                            <p:childTnLst>
                              <p:par>
                                <p:cTn id="12" presetID="22" presetClass="entr" presetSubtype="1" fill="hold" grpId="0" nodeType="afterEffect">
                                  <p:stCondLst>
                                    <p:cond delay="0"/>
                                  </p:stCondLst>
                                  <p:childTnLst>
                                    <p:set>
                                      <p:cBhvr>
                                        <p:cTn id="13" dur="1" fill="hold">
                                          <p:stCondLst>
                                            <p:cond delay="0"/>
                                          </p:stCondLst>
                                        </p:cTn>
                                        <p:tgtEl>
                                          <p:spTgt spid="483332"/>
                                        </p:tgtEl>
                                        <p:attrNameLst>
                                          <p:attrName>style.visibility</p:attrName>
                                        </p:attrNameLst>
                                      </p:cBhvr>
                                      <p:to>
                                        <p:strVal val="visible"/>
                                      </p:to>
                                    </p:set>
                                    <p:animEffect transition="in" filter="wipe(up)">
                                      <p:cBhvr>
                                        <p:cTn id="14" dur="1000"/>
                                        <p:tgtEl>
                                          <p:spTgt spid="483332"/>
                                        </p:tgtEl>
                                      </p:cBhvr>
                                    </p:animEffect>
                                  </p:childTnLst>
                                </p:cTn>
                              </p:par>
                            </p:childTnLst>
                          </p:cTn>
                        </p:par>
                        <p:par>
                          <p:cTn id="15" fill="hold" nodeType="afterGroup">
                            <p:stCondLst>
                              <p:cond delay="2000"/>
                            </p:stCondLst>
                            <p:childTnLst>
                              <p:par>
                                <p:cTn id="16" presetID="22" presetClass="entr" presetSubtype="1" fill="hold" grpId="0" nodeType="afterEffect">
                                  <p:stCondLst>
                                    <p:cond delay="0"/>
                                  </p:stCondLst>
                                  <p:childTnLst>
                                    <p:set>
                                      <p:cBhvr>
                                        <p:cTn id="17" dur="1" fill="hold">
                                          <p:stCondLst>
                                            <p:cond delay="0"/>
                                          </p:stCondLst>
                                        </p:cTn>
                                        <p:tgtEl>
                                          <p:spTgt spid="483334"/>
                                        </p:tgtEl>
                                        <p:attrNameLst>
                                          <p:attrName>style.visibility</p:attrName>
                                        </p:attrNameLst>
                                      </p:cBhvr>
                                      <p:to>
                                        <p:strVal val="visible"/>
                                      </p:to>
                                    </p:set>
                                    <p:animEffect transition="in" filter="wipe(up)">
                                      <p:cBhvr>
                                        <p:cTn id="18" dur="1000"/>
                                        <p:tgtEl>
                                          <p:spTgt spid="483334"/>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35" presetClass="path" presetSubtype="0" accel="50000" decel="50000" fill="hold" nodeType="clickEffect">
                                  <p:stCondLst>
                                    <p:cond delay="0"/>
                                  </p:stCondLst>
                                  <p:childTnLst>
                                    <p:animMotion origin="layout" path="M -3.33333E-6 -1.01946E-7 L -0.12604 -1.01946E-7 " pathEditMode="relative" rAng="0" ptsTypes="AA">
                                      <p:cBhvr>
                                        <p:cTn id="22" dur="2000" fill="hold"/>
                                        <p:tgtEl>
                                          <p:spTgt spid="483337"/>
                                        </p:tgtEl>
                                        <p:attrNameLst>
                                          <p:attrName>ppt_x</p:attrName>
                                          <p:attrName>ppt_y</p:attrName>
                                        </p:attrNameLst>
                                      </p:cBhvr>
                                      <p:rCtr x="-63" y="0"/>
                                    </p:animMotion>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83335"/>
                                        </p:tgtEl>
                                        <p:attrNameLst>
                                          <p:attrName>style.visibility</p:attrName>
                                        </p:attrNameLst>
                                      </p:cBhvr>
                                      <p:to>
                                        <p:strVal val="visible"/>
                                      </p:to>
                                    </p:set>
                                    <p:animEffect transition="in" filter="wipe(down)">
                                      <p:cBhvr>
                                        <p:cTn id="27" dur="1000"/>
                                        <p:tgtEl>
                                          <p:spTgt spid="483335"/>
                                        </p:tgtEl>
                                      </p:cBhvr>
                                    </p:animEffect>
                                  </p:childTnLst>
                                </p:cTn>
                              </p:par>
                            </p:childTnLst>
                          </p:cTn>
                        </p:par>
                        <p:par>
                          <p:cTn id="28" fill="hold" nodeType="afterGroup">
                            <p:stCondLst>
                              <p:cond delay="1000"/>
                            </p:stCondLst>
                            <p:childTnLst>
                              <p:par>
                                <p:cTn id="29" presetID="22" presetClass="entr" presetSubtype="4" fill="hold" grpId="0" nodeType="afterEffect">
                                  <p:stCondLst>
                                    <p:cond delay="0"/>
                                  </p:stCondLst>
                                  <p:childTnLst>
                                    <p:set>
                                      <p:cBhvr>
                                        <p:cTn id="30" dur="1" fill="hold">
                                          <p:stCondLst>
                                            <p:cond delay="0"/>
                                          </p:stCondLst>
                                        </p:cTn>
                                        <p:tgtEl>
                                          <p:spTgt spid="483333"/>
                                        </p:tgtEl>
                                        <p:attrNameLst>
                                          <p:attrName>style.visibility</p:attrName>
                                        </p:attrNameLst>
                                      </p:cBhvr>
                                      <p:to>
                                        <p:strVal val="visible"/>
                                      </p:to>
                                    </p:set>
                                    <p:animEffect transition="in" filter="wipe(down)">
                                      <p:cBhvr>
                                        <p:cTn id="31" dur="1000"/>
                                        <p:tgtEl>
                                          <p:spTgt spid="483333"/>
                                        </p:tgtEl>
                                      </p:cBhvr>
                                    </p:animEffect>
                                  </p:childTnLst>
                                </p:cTn>
                              </p:par>
                            </p:childTnLst>
                          </p:cTn>
                        </p:par>
                        <p:par>
                          <p:cTn id="32" fill="hold" nodeType="afterGroup">
                            <p:stCondLst>
                              <p:cond delay="2000"/>
                            </p:stCondLst>
                            <p:childTnLst>
                              <p:par>
                                <p:cTn id="33" presetID="22" presetClass="entr" presetSubtype="4" fill="hold" nodeType="afterEffect">
                                  <p:stCondLst>
                                    <p:cond delay="0"/>
                                  </p:stCondLst>
                                  <p:childTnLst>
                                    <p:set>
                                      <p:cBhvr>
                                        <p:cTn id="34" dur="1" fill="hold">
                                          <p:stCondLst>
                                            <p:cond delay="0"/>
                                          </p:stCondLst>
                                        </p:cTn>
                                        <p:tgtEl>
                                          <p:spTgt spid="483331"/>
                                        </p:tgtEl>
                                        <p:attrNameLst>
                                          <p:attrName>style.visibility</p:attrName>
                                        </p:attrNameLst>
                                      </p:cBhvr>
                                      <p:to>
                                        <p:strVal val="visible"/>
                                      </p:to>
                                    </p:set>
                                    <p:animEffect transition="in" filter="wipe(down)">
                                      <p:cBhvr>
                                        <p:cTn id="35" dur="1000"/>
                                        <p:tgtEl>
                                          <p:spTgt spid="483331"/>
                                        </p:tgtEl>
                                      </p:cBhvr>
                                    </p:animEffect>
                                  </p:childTnLst>
                                </p:cTn>
                              </p:par>
                              <p:par>
                                <p:cTn id="36" presetID="22" presetClass="entr" presetSubtype="4" fill="hold" nodeType="withEffect">
                                  <p:stCondLst>
                                    <p:cond delay="0"/>
                                  </p:stCondLst>
                                  <p:childTnLst>
                                    <p:set>
                                      <p:cBhvr>
                                        <p:cTn id="37" dur="1" fill="hold">
                                          <p:stCondLst>
                                            <p:cond delay="0"/>
                                          </p:stCondLst>
                                        </p:cTn>
                                        <p:tgtEl>
                                          <p:spTgt spid="483338"/>
                                        </p:tgtEl>
                                        <p:attrNameLst>
                                          <p:attrName>style.visibility</p:attrName>
                                        </p:attrNameLst>
                                      </p:cBhvr>
                                      <p:to>
                                        <p:strVal val="visible"/>
                                      </p:to>
                                    </p:set>
                                    <p:animEffect transition="in" filter="wipe(down)">
                                      <p:cBhvr>
                                        <p:cTn id="38" dur="1000"/>
                                        <p:tgtEl>
                                          <p:spTgt spid="483338"/>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63" presetClass="path" presetSubtype="0" accel="50000" decel="50000" fill="hold" nodeType="clickEffect">
                                  <p:stCondLst>
                                    <p:cond delay="0"/>
                                  </p:stCondLst>
                                  <p:childTnLst>
                                    <p:animMotion origin="layout" path="M -3.61111E-6 2.58573E-6 L 0.17223 -0.0051 " pathEditMode="relative" rAng="0" ptsTypes="AA">
                                      <p:cBhvr>
                                        <p:cTn id="42" dur="2000" fill="hold"/>
                                        <p:tgtEl>
                                          <p:spTgt spid="483338"/>
                                        </p:tgtEl>
                                        <p:attrNameLst>
                                          <p:attrName>ppt_x</p:attrName>
                                          <p:attrName>ppt_y</p:attrName>
                                        </p:attrNameLst>
                                      </p:cBhvr>
                                      <p:rCtr x="86" y="-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3332" grpId="0" animBg="1"/>
      <p:bldP spid="483333" grpId="0" animBg="1"/>
      <p:bldP spid="483334" grpId="0"/>
      <p:bldP spid="48333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0" name="Rectangle 4"/>
          <p:cNvSpPr>
            <a:spLocks noGrp="1" noChangeArrowheads="1"/>
          </p:cNvSpPr>
          <p:nvPr>
            <p:ph type="title"/>
          </p:nvPr>
        </p:nvSpPr>
        <p:spPr/>
        <p:txBody>
          <a:bodyPr>
            <a:normAutofit/>
          </a:bodyPr>
          <a:lstStyle/>
          <a:p>
            <a:pPr>
              <a:spcBef>
                <a:spcPct val="220000"/>
              </a:spcBef>
            </a:pPr>
            <a:r>
              <a:rPr lang="en-GB" altLang="en-US">
                <a:ea typeface="ＭＳ Ｐゴシック" panose="020B0600070205080204" pitchFamily="34" charset="-128"/>
              </a:rPr>
              <a:t> T : F  What process you prefer to use in coming to decisions</a:t>
            </a:r>
          </a:p>
        </p:txBody>
      </p:sp>
      <p:sp>
        <p:nvSpPr>
          <p:cNvPr id="45058" name="Rectangle 2"/>
          <p:cNvSpPr>
            <a:spLocks noGrp="1" noChangeArrowheads="1"/>
          </p:cNvSpPr>
          <p:nvPr>
            <p:ph sz="half" idx="1"/>
          </p:nvPr>
        </p:nvSpPr>
        <p:spPr/>
        <p:txBody>
          <a:bodyPr>
            <a:noAutofit/>
          </a:bodyPr>
          <a:lstStyle/>
          <a:p>
            <a:pPr algn="r" eaLnBrk="1" hangingPunct="1">
              <a:spcBef>
                <a:spcPct val="50000"/>
              </a:spcBef>
              <a:buFont typeface="Times" panose="02020603050405020304" pitchFamily="18" charset="0"/>
              <a:buNone/>
            </a:pPr>
            <a:r>
              <a:rPr lang="en-GB" altLang="en-US" sz="2400" b="1" dirty="0" smtClean="0">
                <a:solidFill>
                  <a:srgbClr val="F17C0E"/>
                </a:solidFill>
              </a:rPr>
              <a:t>T</a:t>
            </a:r>
            <a:r>
              <a:rPr lang="en-GB" altLang="en-US" sz="2400" b="1" dirty="0" smtClean="0">
                <a:solidFill>
                  <a:srgbClr val="B3081B"/>
                </a:solidFill>
              </a:rPr>
              <a:t>hinking</a:t>
            </a:r>
            <a:endParaRPr lang="en-GB" altLang="en-US" sz="2400" b="1" dirty="0">
              <a:solidFill>
                <a:srgbClr val="B3081B"/>
              </a:solidFill>
            </a:endParaRPr>
          </a:p>
          <a:p>
            <a:pPr algn="r" eaLnBrk="1" hangingPunct="1">
              <a:spcBef>
                <a:spcPct val="50000"/>
              </a:spcBef>
              <a:buFont typeface="Times" panose="02020603050405020304" pitchFamily="18" charset="0"/>
              <a:buNone/>
            </a:pPr>
            <a:r>
              <a:rPr lang="en-GB" altLang="en-US" sz="2400" dirty="0"/>
              <a:t>Prefer to make decisions on the basis of logic and objectivity</a:t>
            </a:r>
            <a:endParaRPr lang="en-GB" altLang="en-US" sz="2400" dirty="0">
              <a:solidFill>
                <a:schemeClr val="bg1"/>
              </a:solidFill>
            </a:endParaRPr>
          </a:p>
          <a:p>
            <a:pPr algn="r" eaLnBrk="1" hangingPunct="1">
              <a:spcBef>
                <a:spcPct val="50000"/>
              </a:spcBef>
              <a:buFontTx/>
              <a:buNone/>
            </a:pPr>
            <a:r>
              <a:rPr lang="en-GB" altLang="en-US" sz="2400" dirty="0" smtClean="0"/>
              <a:t>Quick </a:t>
            </a:r>
            <a:r>
              <a:rPr lang="en-GB" altLang="en-US" sz="2400" dirty="0"/>
              <a:t>to see errors and </a:t>
            </a:r>
            <a:br>
              <a:rPr lang="en-GB" altLang="en-US" sz="2400" dirty="0"/>
            </a:br>
            <a:r>
              <a:rPr lang="en-GB" altLang="en-US" sz="2400" dirty="0"/>
              <a:t>give a </a:t>
            </a:r>
            <a:r>
              <a:rPr lang="en-GB" altLang="en-US" sz="2400" dirty="0" smtClean="0"/>
              <a:t>critique</a:t>
            </a:r>
            <a:br>
              <a:rPr lang="en-GB" altLang="en-US" sz="2400" dirty="0" smtClean="0"/>
            </a:br>
            <a:endParaRPr lang="en-GB" altLang="en-US" sz="2400" dirty="0" smtClean="0"/>
          </a:p>
          <a:p>
            <a:pPr algn="r" eaLnBrk="1" hangingPunct="1">
              <a:spcBef>
                <a:spcPct val="50000"/>
              </a:spcBef>
              <a:buFontTx/>
              <a:buNone/>
            </a:pPr>
            <a:r>
              <a:rPr lang="en-GB" altLang="en-US" sz="2400" dirty="0" smtClean="0"/>
              <a:t>Step </a:t>
            </a:r>
            <a:r>
              <a:rPr lang="en-GB" altLang="en-US" sz="2400" dirty="0"/>
              <a:t>out of situations in</a:t>
            </a:r>
            <a:br>
              <a:rPr lang="en-GB" altLang="en-US" sz="2400" dirty="0"/>
            </a:br>
            <a:r>
              <a:rPr lang="en-GB" altLang="en-US" sz="2400" dirty="0"/>
              <a:t> order to analyse dispassionately</a:t>
            </a:r>
            <a:endParaRPr lang="en-US" altLang="en-US" sz="2400" dirty="0"/>
          </a:p>
        </p:txBody>
      </p:sp>
      <p:sp>
        <p:nvSpPr>
          <p:cNvPr id="482307" name="Rectangle 3"/>
          <p:cNvSpPr>
            <a:spLocks noGrp="1" noChangeArrowheads="1"/>
          </p:cNvSpPr>
          <p:nvPr>
            <p:ph sz="half" idx="2"/>
          </p:nvPr>
        </p:nvSpPr>
        <p:spPr>
          <a:xfrm>
            <a:off x="5089970" y="2160589"/>
            <a:ext cx="4184034" cy="4595318"/>
          </a:xfrm>
        </p:spPr>
        <p:txBody>
          <a:bodyPr>
            <a:normAutofit/>
          </a:bodyPr>
          <a:lstStyle/>
          <a:p>
            <a:pPr eaLnBrk="1" hangingPunct="1">
              <a:spcBef>
                <a:spcPct val="50000"/>
              </a:spcBef>
              <a:buClr>
                <a:schemeClr val="bg1"/>
              </a:buClr>
              <a:buFontTx/>
              <a:buNone/>
              <a:defRPr/>
            </a:pPr>
            <a:r>
              <a:rPr lang="en-GB" sz="2400" b="1" dirty="0" smtClean="0">
                <a:solidFill>
                  <a:srgbClr val="F17C0E"/>
                </a:solidFill>
              </a:rPr>
              <a:t>	</a:t>
            </a:r>
            <a:r>
              <a:rPr lang="en-GB" sz="2400" b="1" dirty="0">
                <a:solidFill>
                  <a:srgbClr val="F17C0E"/>
                </a:solidFill>
              </a:rPr>
              <a:t>F</a:t>
            </a:r>
            <a:r>
              <a:rPr lang="en-GB" sz="2400" b="1" dirty="0">
                <a:solidFill>
                  <a:srgbClr val="C00000"/>
                </a:solidFill>
              </a:rPr>
              <a:t>eeling</a:t>
            </a:r>
          </a:p>
          <a:p>
            <a:pPr eaLnBrk="1" hangingPunct="1">
              <a:spcBef>
                <a:spcPct val="50000"/>
              </a:spcBef>
              <a:buClr>
                <a:schemeClr val="bg1"/>
              </a:buClr>
              <a:buFontTx/>
              <a:buNone/>
              <a:defRPr/>
            </a:pPr>
            <a:r>
              <a:rPr lang="en-GB" sz="2400" dirty="0"/>
              <a:t>	Prefer to make decisions</a:t>
            </a:r>
            <a:br>
              <a:rPr lang="en-GB" sz="2400" dirty="0"/>
            </a:br>
            <a:r>
              <a:rPr lang="en-GB" sz="2400" dirty="0"/>
              <a:t>on the basis of values</a:t>
            </a:r>
            <a:br>
              <a:rPr lang="en-GB" sz="2400" dirty="0"/>
            </a:br>
            <a:r>
              <a:rPr lang="en-GB" sz="2400" dirty="0"/>
              <a:t>and personal convictions </a:t>
            </a:r>
          </a:p>
          <a:p>
            <a:pPr eaLnBrk="1" hangingPunct="1">
              <a:spcBef>
                <a:spcPct val="50000"/>
              </a:spcBef>
              <a:buClr>
                <a:schemeClr val="bg1"/>
              </a:buClr>
              <a:buFontTx/>
              <a:buNone/>
              <a:defRPr/>
            </a:pPr>
            <a:r>
              <a:rPr lang="en-GB" sz="2400" dirty="0"/>
              <a:t>	Quick to show appreciation and find common ground </a:t>
            </a:r>
          </a:p>
          <a:p>
            <a:pPr eaLnBrk="1" hangingPunct="1">
              <a:spcBef>
                <a:spcPct val="50000"/>
              </a:spcBef>
              <a:buClr>
                <a:schemeClr val="bg1"/>
              </a:buClr>
              <a:buFontTx/>
              <a:buNone/>
              <a:defRPr/>
            </a:pPr>
            <a:r>
              <a:rPr lang="en-GB" sz="2400" dirty="0"/>
              <a:t>	Step into situations to </a:t>
            </a:r>
            <a:br>
              <a:rPr lang="en-GB" sz="2400" dirty="0"/>
            </a:br>
            <a:r>
              <a:rPr lang="en-GB" sz="2400" dirty="0"/>
              <a:t>weigh human values and</a:t>
            </a:r>
            <a:br>
              <a:rPr lang="en-GB" sz="2400" dirty="0"/>
            </a:br>
            <a:r>
              <a:rPr lang="en-GB" sz="2400" dirty="0"/>
              <a:t>motives</a:t>
            </a:r>
          </a:p>
        </p:txBody>
      </p:sp>
    </p:spTree>
    <p:extLst>
      <p:ext uri="{BB962C8B-B14F-4D97-AF65-F5344CB8AC3E}">
        <p14:creationId xmlns:p14="http://schemas.microsoft.com/office/powerpoint/2010/main" val="2580415674"/>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2711451" y="609600"/>
            <a:ext cx="6480175" cy="1143000"/>
          </a:xfrm>
        </p:spPr>
        <p:txBody>
          <a:bodyPr/>
          <a:lstStyle/>
          <a:p>
            <a:pPr eaLnBrk="1" hangingPunct="1"/>
            <a:r>
              <a:rPr lang="en-GB" altLang="en-US" smtClean="0"/>
              <a:t>Ask yourself…</a:t>
            </a:r>
            <a:endParaRPr lang="en-US" altLang="en-US" smtClean="0"/>
          </a:p>
        </p:txBody>
      </p:sp>
      <p:sp>
        <p:nvSpPr>
          <p:cNvPr id="488451" name="Rectangle 3"/>
          <p:cNvSpPr>
            <a:spLocks noGrp="1" noChangeArrowheads="1"/>
          </p:cNvSpPr>
          <p:nvPr>
            <p:ph type="body" idx="1"/>
          </p:nvPr>
        </p:nvSpPr>
        <p:spPr/>
        <p:txBody>
          <a:bodyPr/>
          <a:lstStyle/>
          <a:p>
            <a:pPr>
              <a:defRPr/>
            </a:pPr>
            <a:endParaRPr lang="en-GB" sz="2400" dirty="0"/>
          </a:p>
          <a:p>
            <a:pPr>
              <a:buClr>
                <a:schemeClr val="bg1">
                  <a:lumMod val="50000"/>
                </a:schemeClr>
              </a:buClr>
              <a:defRPr/>
            </a:pPr>
            <a:r>
              <a:rPr lang="en-GB" sz="2400" dirty="0"/>
              <a:t>What would you do if a friend was burgled?</a:t>
            </a:r>
          </a:p>
          <a:p>
            <a:pPr>
              <a:buClr>
                <a:schemeClr val="bg1">
                  <a:lumMod val="50000"/>
                </a:schemeClr>
              </a:buClr>
              <a:defRPr/>
            </a:pPr>
            <a:endParaRPr lang="en-GB" sz="2400" dirty="0"/>
          </a:p>
          <a:p>
            <a:pPr marL="0" indent="0">
              <a:buClr>
                <a:schemeClr val="bg1">
                  <a:lumMod val="50000"/>
                </a:schemeClr>
              </a:buClr>
              <a:buNone/>
              <a:defRPr/>
            </a:pPr>
            <a:endParaRPr lang="en-GB" sz="2400" dirty="0"/>
          </a:p>
          <a:p>
            <a:pPr>
              <a:buClr>
                <a:schemeClr val="bg1">
                  <a:lumMod val="50000"/>
                </a:schemeClr>
              </a:buClr>
              <a:defRPr/>
            </a:pPr>
            <a:r>
              <a:rPr lang="en-GB" sz="2400" dirty="0"/>
              <a:t>How do you show appreciation?</a:t>
            </a:r>
          </a:p>
          <a:p>
            <a:pPr eaLnBrk="1" hangingPunct="1">
              <a:buFontTx/>
              <a:buNone/>
              <a:defRPr/>
            </a:pPr>
            <a:endParaRPr lang="en-US" dirty="0"/>
          </a:p>
        </p:txBody>
      </p:sp>
    </p:spTree>
    <p:extLst>
      <p:ext uri="{BB962C8B-B14F-4D97-AF65-F5344CB8AC3E}">
        <p14:creationId xmlns:p14="http://schemas.microsoft.com/office/powerpoint/2010/main" val="1825452185"/>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4"/>
          <p:cNvSpPr>
            <a:spLocks noGrp="1" noChangeArrowheads="1"/>
          </p:cNvSpPr>
          <p:nvPr>
            <p:ph type="title"/>
          </p:nvPr>
        </p:nvSpPr>
        <p:spPr/>
        <p:txBody>
          <a:bodyPr/>
          <a:lstStyle/>
          <a:p>
            <a:pPr eaLnBrk="1" hangingPunct="1"/>
            <a:r>
              <a:rPr lang="en-GB" altLang="en-US"/>
              <a:t>Characteristics</a:t>
            </a:r>
            <a:endParaRPr lang="en-US" altLang="en-US"/>
          </a:p>
        </p:txBody>
      </p:sp>
      <p:sp>
        <p:nvSpPr>
          <p:cNvPr id="49154" name="Rectangle 2"/>
          <p:cNvSpPr>
            <a:spLocks noGrp="1" noChangeArrowheads="1"/>
          </p:cNvSpPr>
          <p:nvPr>
            <p:ph sz="half" idx="1"/>
          </p:nvPr>
        </p:nvSpPr>
        <p:spPr/>
        <p:txBody>
          <a:bodyPr/>
          <a:lstStyle/>
          <a:p>
            <a:pPr algn="r" eaLnBrk="1" hangingPunct="1">
              <a:spcBef>
                <a:spcPct val="50000"/>
              </a:spcBef>
              <a:buFont typeface="Times" panose="02020603050405020304" pitchFamily="18" charset="0"/>
              <a:buNone/>
            </a:pPr>
            <a:r>
              <a:rPr lang="en-GB" altLang="en-US" sz="2400" b="1">
                <a:solidFill>
                  <a:srgbClr val="F17C0E"/>
                </a:solidFill>
              </a:rPr>
              <a:t>T</a:t>
            </a:r>
            <a:r>
              <a:rPr lang="en-GB" altLang="en-US" sz="2400">
                <a:solidFill>
                  <a:srgbClr val="B3081B"/>
                </a:solidFill>
              </a:rPr>
              <a:t>hinking</a:t>
            </a:r>
            <a:r>
              <a:rPr lang="en-GB" altLang="en-US" sz="2400"/>
              <a:t>     </a:t>
            </a:r>
            <a:r>
              <a:rPr lang="en-GB" altLang="en-US" sz="2400" b="1">
                <a:solidFill>
                  <a:srgbClr val="F17C0E"/>
                </a:solidFill>
              </a:rPr>
              <a:t>vs</a:t>
            </a:r>
            <a:endParaRPr lang="en-GB" altLang="en-US" sz="2000"/>
          </a:p>
          <a:p>
            <a:pPr algn="r" eaLnBrk="1" hangingPunct="1">
              <a:spcBef>
                <a:spcPct val="50000"/>
              </a:spcBef>
              <a:buFont typeface="Times" panose="02020603050405020304" pitchFamily="18" charset="0"/>
              <a:buNone/>
            </a:pPr>
            <a:r>
              <a:rPr lang="en-GB" altLang="en-US" sz="2000"/>
              <a:t>Guided by cause-and-effect  	   reasoning     </a:t>
            </a:r>
            <a:r>
              <a:rPr lang="en-GB" altLang="en-US" sz="2000">
                <a:solidFill>
                  <a:srgbClr val="F17C0E"/>
                </a:solidFill>
              </a:rPr>
              <a:t>vs</a:t>
            </a:r>
            <a:r>
              <a:rPr lang="en-GB" altLang="en-US" sz="2000"/>
              <a:t> </a:t>
            </a:r>
          </a:p>
          <a:p>
            <a:pPr algn="r" eaLnBrk="1" hangingPunct="1">
              <a:spcBef>
                <a:spcPct val="50000"/>
              </a:spcBef>
              <a:spcAft>
                <a:spcPct val="100000"/>
              </a:spcAft>
              <a:buFont typeface="Times" panose="02020603050405020304" pitchFamily="18" charset="0"/>
              <a:buNone/>
            </a:pPr>
            <a:r>
              <a:rPr lang="en-GB" altLang="en-US" sz="2000"/>
              <a:t>Logical analysis    </a:t>
            </a:r>
            <a:r>
              <a:rPr lang="en-GB" altLang="en-US" sz="2000">
                <a:solidFill>
                  <a:srgbClr val="F17C0E"/>
                </a:solidFill>
              </a:rPr>
              <a:t> vs</a:t>
            </a:r>
            <a:r>
              <a:rPr lang="en-GB" altLang="en-US" sz="2000"/>
              <a:t>   </a:t>
            </a:r>
          </a:p>
          <a:p>
            <a:pPr algn="r" eaLnBrk="1" hangingPunct="1">
              <a:spcBef>
                <a:spcPct val="50000"/>
              </a:spcBef>
              <a:buFont typeface="Times" panose="02020603050405020304" pitchFamily="18" charset="0"/>
              <a:buNone/>
            </a:pPr>
            <a:r>
              <a:rPr lang="en-GB" altLang="en-US" sz="2000"/>
              <a:t>Seek objective truth     </a:t>
            </a:r>
            <a:r>
              <a:rPr lang="en-GB" altLang="en-US" sz="2000">
                <a:solidFill>
                  <a:srgbClr val="F17C0E"/>
                </a:solidFill>
              </a:rPr>
              <a:t>vs</a:t>
            </a:r>
          </a:p>
          <a:p>
            <a:pPr algn="r" eaLnBrk="1" hangingPunct="1">
              <a:spcBef>
                <a:spcPct val="50000"/>
              </a:spcBef>
              <a:buFont typeface="Times" panose="02020603050405020304" pitchFamily="18" charset="0"/>
              <a:buNone/>
            </a:pPr>
            <a:r>
              <a:rPr lang="en-GB" altLang="en-US" sz="2000"/>
              <a:t>Impersonal criteria     </a:t>
            </a:r>
            <a:r>
              <a:rPr lang="en-GB" altLang="en-US" sz="2000">
                <a:solidFill>
                  <a:srgbClr val="F17C0E"/>
                </a:solidFill>
              </a:rPr>
              <a:t>vs</a:t>
            </a:r>
          </a:p>
          <a:p>
            <a:pPr algn="r" eaLnBrk="1" hangingPunct="1">
              <a:spcBef>
                <a:spcPct val="50000"/>
              </a:spcBef>
              <a:buFont typeface="Times" panose="02020603050405020304" pitchFamily="18" charset="0"/>
              <a:buNone/>
            </a:pPr>
            <a:r>
              <a:rPr lang="en-GB" altLang="en-US" sz="2000"/>
              <a:t>Critique     </a:t>
            </a:r>
            <a:r>
              <a:rPr lang="en-GB" altLang="en-US" sz="2000">
                <a:solidFill>
                  <a:srgbClr val="F17C0E"/>
                </a:solidFill>
              </a:rPr>
              <a:t>vs</a:t>
            </a:r>
          </a:p>
          <a:p>
            <a:pPr algn="r" eaLnBrk="1" hangingPunct="1">
              <a:spcBef>
                <a:spcPct val="50000"/>
              </a:spcBef>
              <a:buFont typeface="Times" panose="02020603050405020304" pitchFamily="18" charset="0"/>
              <a:buNone/>
            </a:pPr>
            <a:r>
              <a:rPr lang="en-GB" altLang="en-US" sz="2000"/>
              <a:t>Focus on task     </a:t>
            </a:r>
            <a:r>
              <a:rPr lang="en-GB" altLang="en-US" sz="2000">
                <a:solidFill>
                  <a:srgbClr val="F17C0E"/>
                </a:solidFill>
              </a:rPr>
              <a:t>vs</a:t>
            </a:r>
          </a:p>
          <a:p>
            <a:pPr algn="r" eaLnBrk="1" hangingPunct="1">
              <a:lnSpc>
                <a:spcPct val="90000"/>
              </a:lnSpc>
              <a:buFont typeface="Times" panose="02020603050405020304" pitchFamily="18" charset="0"/>
              <a:buNone/>
            </a:pPr>
            <a:endParaRPr lang="en-US" altLang="en-US" sz="2000">
              <a:solidFill>
                <a:srgbClr val="F17C0E"/>
              </a:solidFill>
            </a:endParaRPr>
          </a:p>
        </p:txBody>
      </p:sp>
      <p:sp>
        <p:nvSpPr>
          <p:cNvPr id="49155" name="Rectangle 3"/>
          <p:cNvSpPr>
            <a:spLocks noGrp="1" noChangeArrowheads="1"/>
          </p:cNvSpPr>
          <p:nvPr>
            <p:ph sz="half" idx="2"/>
          </p:nvPr>
        </p:nvSpPr>
        <p:spPr/>
        <p:txBody>
          <a:bodyPr/>
          <a:lstStyle/>
          <a:p>
            <a:pPr algn="just" eaLnBrk="1" hangingPunct="1">
              <a:lnSpc>
                <a:spcPct val="90000"/>
              </a:lnSpc>
              <a:spcBef>
                <a:spcPct val="50000"/>
              </a:spcBef>
              <a:buClr>
                <a:schemeClr val="bg1"/>
              </a:buClr>
              <a:buFontTx/>
              <a:buNone/>
            </a:pPr>
            <a:r>
              <a:rPr lang="en-GB" altLang="en-US" sz="2400" b="1">
                <a:solidFill>
                  <a:srgbClr val="F17C0E"/>
                </a:solidFill>
              </a:rPr>
              <a:t>	F</a:t>
            </a:r>
            <a:r>
              <a:rPr lang="en-GB" altLang="en-US" sz="2400">
                <a:solidFill>
                  <a:srgbClr val="B3081B"/>
                </a:solidFill>
              </a:rPr>
              <a:t>eeling</a:t>
            </a:r>
          </a:p>
          <a:p>
            <a:pPr eaLnBrk="1" hangingPunct="1">
              <a:lnSpc>
                <a:spcPct val="50000"/>
              </a:lnSpc>
              <a:spcBef>
                <a:spcPct val="50000"/>
              </a:spcBef>
              <a:buClr>
                <a:schemeClr val="bg1"/>
              </a:buClr>
              <a:buFontTx/>
              <a:buNone/>
            </a:pPr>
            <a:r>
              <a:rPr lang="en-GB" altLang="en-US" sz="2000"/>
              <a:t/>
            </a:r>
            <a:br>
              <a:rPr lang="en-GB" altLang="en-US" sz="2000"/>
            </a:br>
            <a:r>
              <a:rPr lang="en-GB" altLang="en-US" sz="2000"/>
              <a:t>Guided by personal </a:t>
            </a:r>
          </a:p>
          <a:p>
            <a:pPr eaLnBrk="1" hangingPunct="1">
              <a:lnSpc>
                <a:spcPct val="50000"/>
              </a:lnSpc>
              <a:spcBef>
                <a:spcPct val="50000"/>
              </a:spcBef>
              <a:buClr>
                <a:schemeClr val="bg1"/>
              </a:buClr>
              <a:buFontTx/>
              <a:buNone/>
            </a:pPr>
            <a:r>
              <a:rPr lang="en-GB" altLang="en-US" sz="2000"/>
              <a:t>	values</a:t>
            </a:r>
          </a:p>
          <a:p>
            <a:pPr eaLnBrk="1" hangingPunct="1">
              <a:spcBef>
                <a:spcPct val="50000"/>
              </a:spcBef>
              <a:buClr>
                <a:schemeClr val="bg1"/>
              </a:buClr>
              <a:buFontTx/>
              <a:buNone/>
            </a:pPr>
            <a:r>
              <a:rPr lang="en-GB" altLang="en-US" sz="2000"/>
              <a:t>	Understand others’ point of view</a:t>
            </a:r>
          </a:p>
          <a:p>
            <a:pPr eaLnBrk="1" hangingPunct="1">
              <a:spcBef>
                <a:spcPct val="50000"/>
              </a:spcBef>
              <a:buClr>
                <a:schemeClr val="bg1"/>
              </a:buClr>
              <a:buFontTx/>
              <a:buNone/>
            </a:pPr>
            <a:r>
              <a:rPr lang="en-GB" altLang="en-US" sz="2000"/>
              <a:t>	Seek harmony</a:t>
            </a:r>
          </a:p>
          <a:p>
            <a:pPr eaLnBrk="1" hangingPunct="1">
              <a:spcBef>
                <a:spcPct val="50000"/>
              </a:spcBef>
              <a:buClr>
                <a:schemeClr val="bg1"/>
              </a:buClr>
              <a:buFontTx/>
              <a:buNone/>
            </a:pPr>
            <a:r>
              <a:rPr lang="en-GB" altLang="en-US" sz="2000"/>
              <a:t>	Personal circumstances</a:t>
            </a:r>
          </a:p>
          <a:p>
            <a:pPr eaLnBrk="1" hangingPunct="1">
              <a:spcBef>
                <a:spcPct val="50000"/>
              </a:spcBef>
              <a:buClr>
                <a:schemeClr val="bg1"/>
              </a:buClr>
              <a:buFontTx/>
              <a:buNone/>
            </a:pPr>
            <a:r>
              <a:rPr lang="en-GB" altLang="en-US" sz="2000"/>
              <a:t>	Praise</a:t>
            </a:r>
          </a:p>
          <a:p>
            <a:pPr eaLnBrk="1" hangingPunct="1">
              <a:spcBef>
                <a:spcPct val="50000"/>
              </a:spcBef>
              <a:buClr>
                <a:schemeClr val="bg1"/>
              </a:buClr>
              <a:buFontTx/>
              <a:buNone/>
            </a:pPr>
            <a:r>
              <a:rPr lang="en-GB" altLang="en-US" sz="2000"/>
              <a:t>	Focus on relationship</a:t>
            </a:r>
          </a:p>
        </p:txBody>
      </p:sp>
    </p:spTree>
    <p:extLst>
      <p:ext uri="{BB962C8B-B14F-4D97-AF65-F5344CB8AC3E}">
        <p14:creationId xmlns:p14="http://schemas.microsoft.com/office/powerpoint/2010/main" val="368164956"/>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a:t>What is your preference?</a:t>
            </a:r>
            <a:endParaRPr lang="en-US" altLang="en-US"/>
          </a:p>
        </p:txBody>
      </p:sp>
      <p:sp>
        <p:nvSpPr>
          <p:cNvPr id="51203" name="Rectangle 3"/>
          <p:cNvSpPr>
            <a:spLocks noGrp="1" noChangeArrowheads="1"/>
          </p:cNvSpPr>
          <p:nvPr>
            <p:ph type="body" idx="1"/>
          </p:nvPr>
        </p:nvSpPr>
        <p:spPr/>
        <p:txBody>
          <a:bodyPr/>
          <a:lstStyle/>
          <a:p>
            <a:pPr algn="ctr" eaLnBrk="1" hangingPunct="1">
              <a:buFont typeface="Times" panose="02020603050405020304" pitchFamily="18" charset="0"/>
              <a:buNone/>
            </a:pPr>
            <a:r>
              <a:rPr lang="en-US" altLang="en-US" sz="2400"/>
              <a:t>While everyone can operate in both modes, </a:t>
            </a:r>
          </a:p>
          <a:p>
            <a:pPr algn="ctr" eaLnBrk="1" hangingPunct="1">
              <a:buFont typeface="Times" panose="02020603050405020304" pitchFamily="18" charset="0"/>
              <a:buNone/>
            </a:pPr>
            <a:r>
              <a:rPr lang="en-US" altLang="en-US" sz="2400"/>
              <a:t>we do not prefer them equally.</a:t>
            </a:r>
          </a:p>
          <a:p>
            <a:pPr algn="ctr" eaLnBrk="1" hangingPunct="1">
              <a:buFont typeface="Times" panose="02020603050405020304" pitchFamily="18" charset="0"/>
              <a:buNone/>
            </a:pPr>
            <a:endParaRPr lang="en-GB" altLang="en-US" smtClean="0"/>
          </a:p>
          <a:p>
            <a:pPr algn="ctr" eaLnBrk="1" hangingPunct="1">
              <a:buFont typeface="Times" panose="02020603050405020304" pitchFamily="18" charset="0"/>
              <a:buNone/>
            </a:pPr>
            <a:endParaRPr lang="en-US" altLang="en-US" smtClean="0"/>
          </a:p>
          <a:p>
            <a:pPr algn="ctr" eaLnBrk="1" hangingPunct="1">
              <a:buFont typeface="Times" panose="02020603050405020304" pitchFamily="18" charset="0"/>
              <a:buNone/>
            </a:pPr>
            <a:endParaRPr lang="en-US" altLang="en-US" smtClean="0"/>
          </a:p>
        </p:txBody>
      </p:sp>
      <p:sp>
        <p:nvSpPr>
          <p:cNvPr id="51204" name="Line 4"/>
          <p:cNvSpPr>
            <a:spLocks noChangeShapeType="1"/>
          </p:cNvSpPr>
          <p:nvPr/>
        </p:nvSpPr>
        <p:spPr bwMode="auto">
          <a:xfrm>
            <a:off x="1480814" y="4689999"/>
            <a:ext cx="6769100" cy="0"/>
          </a:xfrm>
          <a:prstGeom prst="line">
            <a:avLst/>
          </a:prstGeom>
          <a:noFill/>
          <a:ln w="38100">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91525" name="Text Box 5"/>
          <p:cNvSpPr txBox="1">
            <a:spLocks noChangeArrowheads="1"/>
          </p:cNvSpPr>
          <p:nvPr/>
        </p:nvSpPr>
        <p:spPr bwMode="auto">
          <a:xfrm>
            <a:off x="1087912" y="4826524"/>
            <a:ext cx="787395" cy="400110"/>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Clear</a:t>
            </a:r>
            <a:endParaRPr lang="en-US" sz="2000" dirty="0">
              <a:ea typeface="ＭＳ Ｐゴシック" pitchFamily="20" charset="-128"/>
            </a:endParaRPr>
          </a:p>
        </p:txBody>
      </p:sp>
      <p:sp>
        <p:nvSpPr>
          <p:cNvPr id="491526" name="Text Box 6"/>
          <p:cNvSpPr txBox="1">
            <a:spLocks noChangeArrowheads="1"/>
          </p:cNvSpPr>
          <p:nvPr/>
        </p:nvSpPr>
        <p:spPr bwMode="auto">
          <a:xfrm>
            <a:off x="4486443" y="4826524"/>
            <a:ext cx="686406" cy="707886"/>
          </a:xfrm>
          <a:prstGeom prst="rect">
            <a:avLst/>
          </a:prstGeom>
          <a:noFill/>
          <a:ln w="9525">
            <a:noFill/>
            <a:miter lim="800000"/>
            <a:headEnd/>
            <a:tailEnd/>
          </a:ln>
          <a:effectLst/>
        </p:spPr>
        <p:txBody>
          <a:bodyPr wrap="none">
            <a:spAutoFit/>
          </a:bodyPr>
          <a:lstStyle/>
          <a:p>
            <a:pPr algn="ctr">
              <a:defRPr/>
            </a:pPr>
            <a:r>
              <a:rPr lang="en-GB" sz="2000">
                <a:ea typeface="ＭＳ Ｐゴシック" pitchFamily="20" charset="-128"/>
              </a:rPr>
              <a:t>Not</a:t>
            </a:r>
          </a:p>
          <a:p>
            <a:pPr algn="ctr">
              <a:defRPr/>
            </a:pPr>
            <a:r>
              <a:rPr lang="en-GB" sz="2000">
                <a:ea typeface="ＭＳ Ｐゴシック" pitchFamily="20" charset="-128"/>
              </a:rPr>
              <a:t>Sure</a:t>
            </a:r>
            <a:endParaRPr lang="en-US" sz="2000">
              <a:ea typeface="ＭＳ Ｐゴシック" pitchFamily="20" charset="-128"/>
            </a:endParaRPr>
          </a:p>
        </p:txBody>
      </p:sp>
      <p:sp>
        <p:nvSpPr>
          <p:cNvPr id="491527" name="Text Box 7"/>
          <p:cNvSpPr txBox="1">
            <a:spLocks noChangeArrowheads="1"/>
          </p:cNvSpPr>
          <p:nvPr/>
        </p:nvSpPr>
        <p:spPr bwMode="auto">
          <a:xfrm>
            <a:off x="2475290" y="4826524"/>
            <a:ext cx="1463863" cy="707886"/>
          </a:xfrm>
          <a:prstGeom prst="rect">
            <a:avLst/>
          </a:prstGeom>
          <a:noFill/>
          <a:ln w="9525">
            <a:noFill/>
            <a:miter lim="800000"/>
            <a:headEnd/>
            <a:tailEnd/>
          </a:ln>
          <a:effectLst/>
        </p:spPr>
        <p:txBody>
          <a:bodyPr wrap="none">
            <a:spAutoFit/>
          </a:bodyPr>
          <a:lstStyle/>
          <a:p>
            <a:pPr algn="ctr">
              <a:defRPr/>
            </a:pPr>
            <a:r>
              <a:rPr lang="en-GB" sz="2000">
                <a:ea typeface="ＭＳ Ｐゴシック" pitchFamily="20" charset="-128"/>
              </a:rPr>
              <a:t>Moderately</a:t>
            </a:r>
          </a:p>
          <a:p>
            <a:pPr algn="ctr">
              <a:defRPr/>
            </a:pPr>
            <a:r>
              <a:rPr lang="en-GB" sz="2000">
                <a:ea typeface="ＭＳ Ｐゴシック" pitchFamily="20" charset="-128"/>
              </a:rPr>
              <a:t>Clear</a:t>
            </a:r>
            <a:endParaRPr lang="en-US" sz="2000">
              <a:ea typeface="ＭＳ Ｐゴシック" pitchFamily="20" charset="-128"/>
            </a:endParaRPr>
          </a:p>
        </p:txBody>
      </p:sp>
      <p:sp>
        <p:nvSpPr>
          <p:cNvPr id="491528" name="Text Box 8"/>
          <p:cNvSpPr txBox="1">
            <a:spLocks noChangeArrowheads="1"/>
          </p:cNvSpPr>
          <p:nvPr/>
        </p:nvSpPr>
        <p:spPr bwMode="auto">
          <a:xfrm>
            <a:off x="5788403" y="4826524"/>
            <a:ext cx="1463863" cy="707886"/>
          </a:xfrm>
          <a:prstGeom prst="rect">
            <a:avLst/>
          </a:prstGeom>
          <a:noFill/>
          <a:ln w="9525">
            <a:noFill/>
            <a:miter lim="800000"/>
            <a:headEnd/>
            <a:tailEnd/>
          </a:ln>
          <a:effectLst/>
        </p:spPr>
        <p:txBody>
          <a:bodyPr wrap="none">
            <a:spAutoFit/>
          </a:bodyPr>
          <a:lstStyle/>
          <a:p>
            <a:pPr algn="ctr">
              <a:defRPr/>
            </a:pPr>
            <a:r>
              <a:rPr lang="en-GB" sz="2000">
                <a:ea typeface="ＭＳ Ｐゴシック" pitchFamily="20" charset="-128"/>
              </a:rPr>
              <a:t>Moderately</a:t>
            </a:r>
          </a:p>
          <a:p>
            <a:pPr algn="ctr">
              <a:defRPr/>
            </a:pPr>
            <a:r>
              <a:rPr lang="en-GB" sz="2000">
                <a:ea typeface="ＭＳ Ｐゴシック" pitchFamily="20" charset="-128"/>
              </a:rPr>
              <a:t>Clear</a:t>
            </a:r>
            <a:endParaRPr lang="en-US" sz="2000">
              <a:ea typeface="ＭＳ Ｐゴシック" pitchFamily="20" charset="-128"/>
            </a:endParaRPr>
          </a:p>
        </p:txBody>
      </p:sp>
      <p:sp>
        <p:nvSpPr>
          <p:cNvPr id="491529" name="Text Box 9"/>
          <p:cNvSpPr txBox="1">
            <a:spLocks noChangeArrowheads="1"/>
          </p:cNvSpPr>
          <p:nvPr/>
        </p:nvSpPr>
        <p:spPr bwMode="auto">
          <a:xfrm>
            <a:off x="7749062" y="4826524"/>
            <a:ext cx="787395" cy="400110"/>
          </a:xfrm>
          <a:prstGeom prst="rect">
            <a:avLst/>
          </a:prstGeom>
          <a:noFill/>
          <a:ln w="9525">
            <a:noFill/>
            <a:miter lim="800000"/>
            <a:headEnd/>
            <a:tailEnd/>
          </a:ln>
          <a:effectLst/>
        </p:spPr>
        <p:txBody>
          <a:bodyPr wrap="none">
            <a:spAutoFit/>
          </a:bodyPr>
          <a:lstStyle/>
          <a:p>
            <a:pPr algn="ctr">
              <a:defRPr/>
            </a:pPr>
            <a:r>
              <a:rPr lang="en-GB" sz="2000">
                <a:ea typeface="ＭＳ Ｐゴシック" pitchFamily="20" charset="-128"/>
              </a:rPr>
              <a:t>Clear</a:t>
            </a:r>
            <a:endParaRPr lang="en-US" sz="2000">
              <a:ea typeface="ＭＳ Ｐゴシック" pitchFamily="20" charset="-128"/>
            </a:endParaRPr>
          </a:p>
        </p:txBody>
      </p:sp>
      <p:sp>
        <p:nvSpPr>
          <p:cNvPr id="491530" name="Rectangle 10"/>
          <p:cNvSpPr>
            <a:spLocks noChangeArrowheads="1"/>
          </p:cNvSpPr>
          <p:nvPr/>
        </p:nvSpPr>
        <p:spPr bwMode="auto">
          <a:xfrm>
            <a:off x="1159008" y="3723213"/>
            <a:ext cx="529312" cy="769441"/>
          </a:xfrm>
          <a:prstGeom prst="rect">
            <a:avLst/>
          </a:prstGeom>
          <a:noFill/>
          <a:ln w="9525">
            <a:noFill/>
            <a:miter lim="800000"/>
            <a:headEnd/>
            <a:tailEnd/>
          </a:ln>
          <a:effectLst/>
        </p:spPr>
        <p:txBody>
          <a:bodyPr wrap="none">
            <a:spAutoFit/>
          </a:bodyPr>
          <a:lstStyle/>
          <a:p>
            <a:pPr algn="ctr">
              <a:defRPr/>
            </a:pPr>
            <a:r>
              <a:rPr lang="en-GB" sz="4400" b="1" dirty="0">
                <a:solidFill>
                  <a:srgbClr val="F17C0E"/>
                </a:solidFill>
                <a:ea typeface="ＭＳ Ｐゴシック" pitchFamily="20" charset="-128"/>
              </a:rPr>
              <a:t>T</a:t>
            </a:r>
            <a:endParaRPr lang="en-US" sz="4400" dirty="0">
              <a:solidFill>
                <a:srgbClr val="F17C0E"/>
              </a:solidFill>
              <a:ea typeface="ＭＳ Ｐゴシック" pitchFamily="20" charset="-128"/>
            </a:endParaRPr>
          </a:p>
        </p:txBody>
      </p:sp>
      <p:sp>
        <p:nvSpPr>
          <p:cNvPr id="491531" name="Rectangle 11"/>
          <p:cNvSpPr>
            <a:spLocks noChangeArrowheads="1"/>
          </p:cNvSpPr>
          <p:nvPr/>
        </p:nvSpPr>
        <p:spPr bwMode="auto">
          <a:xfrm>
            <a:off x="7880561" y="3723213"/>
            <a:ext cx="513282" cy="769441"/>
          </a:xfrm>
          <a:prstGeom prst="rect">
            <a:avLst/>
          </a:prstGeom>
          <a:noFill/>
          <a:ln w="9525">
            <a:noFill/>
            <a:miter lim="800000"/>
            <a:headEnd/>
            <a:tailEnd/>
          </a:ln>
          <a:effectLst/>
        </p:spPr>
        <p:txBody>
          <a:bodyPr wrap="none">
            <a:spAutoFit/>
          </a:bodyPr>
          <a:lstStyle/>
          <a:p>
            <a:pPr algn="ctr">
              <a:defRPr/>
            </a:pPr>
            <a:r>
              <a:rPr lang="en-GB" sz="4400" b="1" dirty="0">
                <a:solidFill>
                  <a:srgbClr val="F17C0E"/>
                </a:solidFill>
                <a:ea typeface="ＭＳ Ｐゴシック" pitchFamily="20" charset="-128"/>
              </a:rPr>
              <a:t>F</a:t>
            </a:r>
            <a:endParaRPr lang="en-US" sz="4400" dirty="0">
              <a:solidFill>
                <a:srgbClr val="F17C0E"/>
              </a:solidFill>
              <a:ea typeface="ＭＳ Ｐゴシック" pitchFamily="20" charset="-128"/>
            </a:endParaRPr>
          </a:p>
        </p:txBody>
      </p:sp>
      <p:sp>
        <p:nvSpPr>
          <p:cNvPr id="491532" name="Text Box 12"/>
          <p:cNvSpPr txBox="1">
            <a:spLocks noChangeArrowheads="1"/>
          </p:cNvSpPr>
          <p:nvPr/>
        </p:nvSpPr>
        <p:spPr bwMode="auto">
          <a:xfrm>
            <a:off x="4649464" y="3723213"/>
            <a:ext cx="446088" cy="769937"/>
          </a:xfrm>
          <a:prstGeom prst="rect">
            <a:avLst/>
          </a:prstGeom>
          <a:noFill/>
          <a:ln w="9525">
            <a:noFill/>
            <a:miter lim="800000"/>
            <a:headEnd/>
            <a:tailEnd/>
          </a:ln>
          <a:effectLst/>
        </p:spPr>
        <p:txBody>
          <a:bodyPr wrap="none">
            <a:spAutoFit/>
          </a:bodyPr>
          <a:lstStyle/>
          <a:p>
            <a:pPr algn="ctr">
              <a:defRPr/>
            </a:pPr>
            <a:r>
              <a:rPr lang="en-GB" sz="4400" b="1" dirty="0">
                <a:solidFill>
                  <a:srgbClr val="F17C0E"/>
                </a:solidFill>
                <a:ea typeface="ＭＳ Ｐゴシック" pitchFamily="20" charset="-128"/>
              </a:rPr>
              <a:t>?</a:t>
            </a:r>
            <a:endParaRPr lang="en-US" sz="4400" b="1" dirty="0">
              <a:solidFill>
                <a:srgbClr val="F17C0E"/>
              </a:solidFill>
              <a:ea typeface="ＭＳ Ｐゴシック" pitchFamily="20" charset="-128"/>
            </a:endParaRPr>
          </a:p>
        </p:txBody>
      </p:sp>
      <p:sp>
        <p:nvSpPr>
          <p:cNvPr id="51213" name="Line 13"/>
          <p:cNvSpPr>
            <a:spLocks noChangeShapeType="1"/>
          </p:cNvSpPr>
          <p:nvPr/>
        </p:nvSpPr>
        <p:spPr bwMode="auto">
          <a:xfrm>
            <a:off x="1480814" y="4545538"/>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14" name="Line 14"/>
          <p:cNvSpPr>
            <a:spLocks noChangeShapeType="1"/>
          </p:cNvSpPr>
          <p:nvPr/>
        </p:nvSpPr>
        <p:spPr bwMode="auto">
          <a:xfrm>
            <a:off x="3209602" y="4545538"/>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15" name="Line 15"/>
          <p:cNvSpPr>
            <a:spLocks noChangeShapeType="1"/>
          </p:cNvSpPr>
          <p:nvPr/>
        </p:nvSpPr>
        <p:spPr bwMode="auto">
          <a:xfrm>
            <a:off x="4865364" y="4545538"/>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16" name="Line 16"/>
          <p:cNvSpPr>
            <a:spLocks noChangeShapeType="1"/>
          </p:cNvSpPr>
          <p:nvPr/>
        </p:nvSpPr>
        <p:spPr bwMode="auto">
          <a:xfrm>
            <a:off x="6521127" y="4545538"/>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17" name="Line 17"/>
          <p:cNvSpPr>
            <a:spLocks noChangeShapeType="1"/>
          </p:cNvSpPr>
          <p:nvPr/>
        </p:nvSpPr>
        <p:spPr bwMode="auto">
          <a:xfrm>
            <a:off x="8214989" y="4545538"/>
            <a:ext cx="0" cy="288925"/>
          </a:xfrm>
          <a:prstGeom prst="line">
            <a:avLst/>
          </a:prstGeom>
          <a:noFill/>
          <a:ln w="2857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272017086"/>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4"/>
          <p:cNvSpPr>
            <a:spLocks noGrp="1" noChangeArrowheads="1"/>
          </p:cNvSpPr>
          <p:nvPr>
            <p:ph type="title"/>
          </p:nvPr>
        </p:nvSpPr>
        <p:spPr/>
        <p:txBody>
          <a:bodyPr/>
          <a:lstStyle/>
          <a:p>
            <a:pPr>
              <a:spcBef>
                <a:spcPct val="220000"/>
              </a:spcBef>
            </a:pPr>
            <a:r>
              <a:rPr lang="en-GB" altLang="en-US" sz="3200">
                <a:ea typeface="ＭＳ Ｐゴシック" panose="020B0600070205080204" pitchFamily="34" charset="-128"/>
              </a:rPr>
              <a:t>J : P  How you prefer to deal with the world around you : your ‘lifestyle’</a:t>
            </a:r>
          </a:p>
        </p:txBody>
      </p:sp>
      <p:sp>
        <p:nvSpPr>
          <p:cNvPr id="53250" name="Rectangle 2"/>
          <p:cNvSpPr>
            <a:spLocks noGrp="1" noChangeArrowheads="1"/>
          </p:cNvSpPr>
          <p:nvPr>
            <p:ph sz="half" idx="1"/>
          </p:nvPr>
        </p:nvSpPr>
        <p:spPr/>
        <p:txBody>
          <a:bodyPr>
            <a:normAutofit fontScale="92500" lnSpcReduction="10000"/>
          </a:bodyPr>
          <a:lstStyle/>
          <a:p>
            <a:pPr algn="r" eaLnBrk="1" hangingPunct="1">
              <a:lnSpc>
                <a:spcPct val="80000"/>
              </a:lnSpc>
              <a:spcBef>
                <a:spcPct val="50000"/>
              </a:spcBef>
              <a:buFont typeface="Times" panose="02020603050405020304" pitchFamily="18" charset="0"/>
              <a:buNone/>
            </a:pPr>
            <a:r>
              <a:rPr lang="en-GB" altLang="en-US" sz="2400" b="1">
                <a:solidFill>
                  <a:srgbClr val="F17C0E"/>
                </a:solidFill>
              </a:rPr>
              <a:t>J</a:t>
            </a:r>
            <a:r>
              <a:rPr lang="en-GB" altLang="en-US" sz="2400" b="1">
                <a:solidFill>
                  <a:srgbClr val="B3081B"/>
                </a:solidFill>
              </a:rPr>
              <a:t>udging</a:t>
            </a:r>
          </a:p>
          <a:p>
            <a:pPr algn="r" eaLnBrk="1" hangingPunct="1">
              <a:lnSpc>
                <a:spcPct val="80000"/>
              </a:lnSpc>
              <a:spcBef>
                <a:spcPct val="50000"/>
              </a:spcBef>
              <a:buFont typeface="Times" panose="02020603050405020304" pitchFamily="18" charset="0"/>
              <a:buNone/>
            </a:pPr>
            <a:endParaRPr lang="en-GB" altLang="en-US" sz="2000"/>
          </a:p>
          <a:p>
            <a:pPr algn="r" eaLnBrk="1" hangingPunct="1">
              <a:spcBef>
                <a:spcPct val="50000"/>
              </a:spcBef>
              <a:buFontTx/>
              <a:buNone/>
            </a:pPr>
            <a:r>
              <a:rPr lang="en-GB" altLang="en-US" sz="2000"/>
              <a:t>Prefer to live life in a </a:t>
            </a:r>
            <a:br>
              <a:rPr lang="en-GB" altLang="en-US" sz="2000"/>
            </a:br>
            <a:r>
              <a:rPr lang="en-GB" altLang="en-US" sz="2000"/>
              <a:t>planned and organised manner </a:t>
            </a:r>
            <a:endParaRPr lang="en-GB" altLang="en-US" sz="2000">
              <a:solidFill>
                <a:schemeClr val="bg1"/>
              </a:solidFill>
            </a:endParaRPr>
          </a:p>
          <a:p>
            <a:pPr algn="r" eaLnBrk="1" hangingPunct="1">
              <a:spcBef>
                <a:spcPct val="50000"/>
              </a:spcBef>
              <a:buFontTx/>
              <a:buNone/>
            </a:pPr>
            <a:endParaRPr lang="en-GB" altLang="en-US" sz="2000"/>
          </a:p>
          <a:p>
            <a:pPr algn="r" eaLnBrk="1" hangingPunct="1">
              <a:spcBef>
                <a:spcPct val="50000"/>
              </a:spcBef>
              <a:buFontTx/>
              <a:buNone/>
            </a:pPr>
            <a:r>
              <a:rPr lang="en-GB" altLang="en-US" sz="2000"/>
              <a:t>Enjoy coming to closure </a:t>
            </a:r>
            <a:br>
              <a:rPr lang="en-GB" altLang="en-US" sz="2000"/>
            </a:br>
            <a:r>
              <a:rPr lang="en-GB" altLang="en-US" sz="2000"/>
              <a:t>and being decisive</a:t>
            </a:r>
          </a:p>
          <a:p>
            <a:pPr algn="r" eaLnBrk="1" hangingPunct="1">
              <a:spcBef>
                <a:spcPct val="50000"/>
              </a:spcBef>
              <a:buFontTx/>
              <a:buNone/>
            </a:pPr>
            <a:endParaRPr lang="en-GB" altLang="en-US" sz="2000"/>
          </a:p>
          <a:p>
            <a:pPr algn="r" eaLnBrk="1" hangingPunct="1">
              <a:spcBef>
                <a:spcPct val="50000"/>
              </a:spcBef>
              <a:buFontTx/>
              <a:buNone/>
            </a:pPr>
            <a:r>
              <a:rPr lang="en-GB" altLang="en-US" sz="2000"/>
              <a:t>Avoid stressful last-minute </a:t>
            </a:r>
            <a:br>
              <a:rPr lang="en-GB" altLang="en-US" sz="2000"/>
            </a:br>
            <a:r>
              <a:rPr lang="en-GB" altLang="en-US" sz="2000"/>
              <a:t>rushes</a:t>
            </a:r>
            <a:endParaRPr lang="en-US" altLang="en-US" sz="2000"/>
          </a:p>
        </p:txBody>
      </p:sp>
      <p:sp>
        <p:nvSpPr>
          <p:cNvPr id="53251" name="Rectangle 3"/>
          <p:cNvSpPr>
            <a:spLocks noGrp="1" noChangeArrowheads="1"/>
          </p:cNvSpPr>
          <p:nvPr>
            <p:ph sz="half" idx="2"/>
          </p:nvPr>
        </p:nvSpPr>
        <p:spPr/>
        <p:txBody>
          <a:bodyPr>
            <a:normAutofit fontScale="92500" lnSpcReduction="10000"/>
          </a:bodyPr>
          <a:lstStyle/>
          <a:p>
            <a:pPr eaLnBrk="1" hangingPunct="1">
              <a:lnSpc>
                <a:spcPct val="80000"/>
              </a:lnSpc>
              <a:spcBef>
                <a:spcPct val="50000"/>
              </a:spcBef>
              <a:buClr>
                <a:schemeClr val="bg1"/>
              </a:buClr>
              <a:buFontTx/>
              <a:buNone/>
            </a:pPr>
            <a:r>
              <a:rPr lang="en-GB" altLang="en-US" sz="2400" b="1">
                <a:solidFill>
                  <a:srgbClr val="F17C0E"/>
                </a:solidFill>
              </a:rPr>
              <a:t>	P</a:t>
            </a:r>
            <a:r>
              <a:rPr lang="en-GB" altLang="en-US" sz="2400" b="1">
                <a:solidFill>
                  <a:srgbClr val="B3081B"/>
                </a:solidFill>
              </a:rPr>
              <a:t>erceiving</a:t>
            </a:r>
          </a:p>
          <a:p>
            <a:pPr eaLnBrk="1" hangingPunct="1">
              <a:lnSpc>
                <a:spcPct val="80000"/>
              </a:lnSpc>
              <a:spcBef>
                <a:spcPct val="50000"/>
              </a:spcBef>
              <a:buClr>
                <a:schemeClr val="bg1"/>
              </a:buClr>
              <a:buFont typeface="Times" panose="02020603050405020304" pitchFamily="18" charset="0"/>
              <a:buNone/>
            </a:pPr>
            <a:endParaRPr lang="en-US" altLang="en-US" sz="2000"/>
          </a:p>
          <a:p>
            <a:pPr eaLnBrk="1" hangingPunct="1">
              <a:spcBef>
                <a:spcPct val="50000"/>
              </a:spcBef>
              <a:buClr>
                <a:schemeClr val="bg1"/>
              </a:buClr>
              <a:buFontTx/>
              <a:buNone/>
            </a:pPr>
            <a:r>
              <a:rPr lang="en-GB" altLang="en-US" sz="2000"/>
              <a:t>	Prefer to live life in a spontaneous and adaptable manner</a:t>
            </a:r>
          </a:p>
          <a:p>
            <a:pPr eaLnBrk="1" hangingPunct="1">
              <a:spcBef>
                <a:spcPct val="50000"/>
              </a:spcBef>
              <a:buClr>
                <a:schemeClr val="bg1"/>
              </a:buClr>
            </a:pPr>
            <a:endParaRPr lang="en-GB" altLang="en-US" sz="2000"/>
          </a:p>
          <a:p>
            <a:pPr eaLnBrk="1" hangingPunct="1">
              <a:spcBef>
                <a:spcPct val="50000"/>
              </a:spcBef>
              <a:buClr>
                <a:schemeClr val="bg1"/>
              </a:buClr>
            </a:pPr>
            <a:r>
              <a:rPr lang="en-GB" altLang="en-US" sz="2000"/>
              <a:t>Enjoy keeping options open and being curious</a:t>
            </a:r>
          </a:p>
          <a:p>
            <a:pPr eaLnBrk="1" hangingPunct="1">
              <a:spcBef>
                <a:spcPct val="50000"/>
              </a:spcBef>
              <a:buClr>
                <a:schemeClr val="bg1"/>
              </a:buClr>
            </a:pPr>
            <a:endParaRPr lang="en-GB" altLang="en-US" sz="2000"/>
          </a:p>
          <a:p>
            <a:pPr eaLnBrk="1" hangingPunct="1">
              <a:spcBef>
                <a:spcPct val="50000"/>
              </a:spcBef>
              <a:buClr>
                <a:schemeClr val="bg1"/>
              </a:buClr>
            </a:pPr>
            <a:r>
              <a:rPr lang="en-GB" altLang="en-US" sz="2000"/>
              <a:t>Feel energised by last-minute pressures</a:t>
            </a:r>
          </a:p>
        </p:txBody>
      </p:sp>
    </p:spTree>
    <p:extLst>
      <p:ext uri="{BB962C8B-B14F-4D97-AF65-F5344CB8AC3E}">
        <p14:creationId xmlns:p14="http://schemas.microsoft.com/office/powerpoint/2010/main" val="1952159298"/>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62" name="Picture 2" descr="p13 (J)"/>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0142" y="1724488"/>
            <a:ext cx="3810000" cy="325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9" name="Rectangle 3"/>
          <p:cNvSpPr>
            <a:spLocks noChangeArrowheads="1"/>
          </p:cNvSpPr>
          <p:nvPr/>
        </p:nvSpPr>
        <p:spPr bwMode="auto">
          <a:xfrm>
            <a:off x="5174942" y="2334087"/>
            <a:ext cx="3276600" cy="2438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2200">
              <a:latin typeface="Times New Roman" panose="02020603050405020304" pitchFamily="18" charset="0"/>
              <a:ea typeface="ＭＳ Ｐゴシック" panose="020B0600070205080204" pitchFamily="34" charset="-128"/>
            </a:endParaRPr>
          </a:p>
        </p:txBody>
      </p:sp>
      <p:pic>
        <p:nvPicPr>
          <p:cNvPr id="501764" name="Picture 4" descr="p13 (J)"/>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0142" y="1734013"/>
            <a:ext cx="3810000" cy="325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1" name="Rectangle 5"/>
          <p:cNvSpPr>
            <a:spLocks noChangeArrowheads="1"/>
          </p:cNvSpPr>
          <p:nvPr/>
        </p:nvSpPr>
        <p:spPr bwMode="auto">
          <a:xfrm>
            <a:off x="1393517" y="2257887"/>
            <a:ext cx="3048000" cy="25146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2400">
              <a:latin typeface="Times" panose="02020603050405020304" pitchFamily="18" charset="0"/>
            </a:endParaRPr>
          </a:p>
        </p:txBody>
      </p:sp>
      <p:grpSp>
        <p:nvGrpSpPr>
          <p:cNvPr id="2" name="Group 6"/>
          <p:cNvGrpSpPr>
            <a:grpSpLocks/>
          </p:cNvGrpSpPr>
          <p:nvPr/>
        </p:nvGrpSpPr>
        <p:grpSpPr bwMode="auto">
          <a:xfrm>
            <a:off x="1669742" y="2545226"/>
            <a:ext cx="2286000" cy="2124075"/>
            <a:chOff x="1104" y="1536"/>
            <a:chExt cx="1440" cy="1338"/>
          </a:xfrm>
        </p:grpSpPr>
        <p:sp>
          <p:nvSpPr>
            <p:cNvPr id="55314" name="Line 7"/>
            <p:cNvSpPr>
              <a:spLocks noChangeShapeType="1"/>
            </p:cNvSpPr>
            <p:nvPr/>
          </p:nvSpPr>
          <p:spPr bwMode="auto">
            <a:xfrm>
              <a:off x="1104" y="2874"/>
              <a:ext cx="99" cy="0"/>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15" name="Line 8"/>
            <p:cNvSpPr>
              <a:spLocks noChangeShapeType="1"/>
            </p:cNvSpPr>
            <p:nvPr/>
          </p:nvSpPr>
          <p:spPr bwMode="auto">
            <a:xfrm>
              <a:off x="1200" y="2688"/>
              <a:ext cx="0" cy="186"/>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16" name="Line 9"/>
            <p:cNvSpPr>
              <a:spLocks noChangeShapeType="1"/>
            </p:cNvSpPr>
            <p:nvPr/>
          </p:nvSpPr>
          <p:spPr bwMode="auto">
            <a:xfrm rot="-5400000">
              <a:off x="1296" y="2595"/>
              <a:ext cx="0" cy="186"/>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17" name="Line 10"/>
            <p:cNvSpPr>
              <a:spLocks noChangeShapeType="1"/>
            </p:cNvSpPr>
            <p:nvPr/>
          </p:nvSpPr>
          <p:spPr bwMode="auto">
            <a:xfrm flipH="1">
              <a:off x="1389" y="2496"/>
              <a:ext cx="0" cy="192"/>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18" name="Line 11"/>
            <p:cNvSpPr>
              <a:spLocks noChangeShapeType="1"/>
            </p:cNvSpPr>
            <p:nvPr/>
          </p:nvSpPr>
          <p:spPr bwMode="auto">
            <a:xfrm rot="-5400000">
              <a:off x="1487" y="2398"/>
              <a:ext cx="0" cy="195"/>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19" name="Line 12"/>
            <p:cNvSpPr>
              <a:spLocks noChangeShapeType="1"/>
            </p:cNvSpPr>
            <p:nvPr/>
          </p:nvSpPr>
          <p:spPr bwMode="auto">
            <a:xfrm>
              <a:off x="1584" y="2304"/>
              <a:ext cx="0" cy="192"/>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20" name="Line 13"/>
            <p:cNvSpPr>
              <a:spLocks noChangeShapeType="1"/>
            </p:cNvSpPr>
            <p:nvPr/>
          </p:nvSpPr>
          <p:spPr bwMode="auto">
            <a:xfrm rot="-5400000">
              <a:off x="1683" y="2211"/>
              <a:ext cx="0" cy="186"/>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21" name="Line 14"/>
            <p:cNvSpPr>
              <a:spLocks noChangeShapeType="1"/>
            </p:cNvSpPr>
            <p:nvPr/>
          </p:nvSpPr>
          <p:spPr bwMode="auto">
            <a:xfrm>
              <a:off x="1776" y="2112"/>
              <a:ext cx="0" cy="192"/>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22" name="Line 15"/>
            <p:cNvSpPr>
              <a:spLocks noChangeShapeType="1"/>
            </p:cNvSpPr>
            <p:nvPr/>
          </p:nvSpPr>
          <p:spPr bwMode="auto">
            <a:xfrm rot="-5400000">
              <a:off x="1872" y="2016"/>
              <a:ext cx="0" cy="192"/>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23" name="Line 16"/>
            <p:cNvSpPr>
              <a:spLocks noChangeShapeType="1"/>
            </p:cNvSpPr>
            <p:nvPr/>
          </p:nvSpPr>
          <p:spPr bwMode="auto">
            <a:xfrm>
              <a:off x="1968" y="1920"/>
              <a:ext cx="0" cy="192"/>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24" name="Line 17"/>
            <p:cNvSpPr>
              <a:spLocks noChangeShapeType="1"/>
            </p:cNvSpPr>
            <p:nvPr/>
          </p:nvSpPr>
          <p:spPr bwMode="auto">
            <a:xfrm rot="-5400000">
              <a:off x="2064" y="1824"/>
              <a:ext cx="0" cy="192"/>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25" name="Line 18"/>
            <p:cNvSpPr>
              <a:spLocks noChangeShapeType="1"/>
            </p:cNvSpPr>
            <p:nvPr/>
          </p:nvSpPr>
          <p:spPr bwMode="auto">
            <a:xfrm>
              <a:off x="2160" y="1728"/>
              <a:ext cx="0" cy="192"/>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26" name="Line 19"/>
            <p:cNvSpPr>
              <a:spLocks noChangeShapeType="1"/>
            </p:cNvSpPr>
            <p:nvPr/>
          </p:nvSpPr>
          <p:spPr bwMode="auto">
            <a:xfrm rot="-5400000">
              <a:off x="2259" y="1629"/>
              <a:ext cx="0" cy="198"/>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27" name="Line 20"/>
            <p:cNvSpPr>
              <a:spLocks noChangeShapeType="1"/>
            </p:cNvSpPr>
            <p:nvPr/>
          </p:nvSpPr>
          <p:spPr bwMode="auto">
            <a:xfrm>
              <a:off x="2352" y="1536"/>
              <a:ext cx="0" cy="192"/>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28" name="Line 21"/>
            <p:cNvSpPr>
              <a:spLocks noChangeShapeType="1"/>
            </p:cNvSpPr>
            <p:nvPr/>
          </p:nvSpPr>
          <p:spPr bwMode="auto">
            <a:xfrm rot="-5400000">
              <a:off x="2451" y="1443"/>
              <a:ext cx="0" cy="186"/>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501782" name="Line 22"/>
          <p:cNvSpPr>
            <a:spLocks noChangeShapeType="1"/>
          </p:cNvSpPr>
          <p:nvPr/>
        </p:nvSpPr>
        <p:spPr bwMode="auto">
          <a:xfrm>
            <a:off x="1669742" y="2257887"/>
            <a:ext cx="0" cy="2438400"/>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783" name="Line 23"/>
          <p:cNvSpPr>
            <a:spLocks noChangeShapeType="1"/>
          </p:cNvSpPr>
          <p:nvPr/>
        </p:nvSpPr>
        <p:spPr bwMode="auto">
          <a:xfrm>
            <a:off x="4260542" y="2257887"/>
            <a:ext cx="0" cy="2438400"/>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784" name="Line 24"/>
          <p:cNvSpPr>
            <a:spLocks noChangeShapeType="1"/>
          </p:cNvSpPr>
          <p:nvPr/>
        </p:nvSpPr>
        <p:spPr bwMode="auto">
          <a:xfrm>
            <a:off x="5479742" y="2257887"/>
            <a:ext cx="0" cy="2438400"/>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785" name="Line 25"/>
          <p:cNvSpPr>
            <a:spLocks noChangeShapeType="1"/>
          </p:cNvSpPr>
          <p:nvPr/>
        </p:nvSpPr>
        <p:spPr bwMode="auto">
          <a:xfrm>
            <a:off x="8070542" y="2257887"/>
            <a:ext cx="0" cy="2438400"/>
          </a:xfrm>
          <a:prstGeom prst="line">
            <a:avLst/>
          </a:prstGeom>
          <a:noFill/>
          <a:ln w="25400">
            <a:solidFill>
              <a:srgbClr val="B3081B"/>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07" name="Rectangle 26"/>
          <p:cNvSpPr>
            <a:spLocks noGrp="1" noChangeArrowheads="1"/>
          </p:cNvSpPr>
          <p:nvPr>
            <p:ph type="title"/>
          </p:nvPr>
        </p:nvSpPr>
        <p:spPr/>
        <p:txBody>
          <a:bodyPr/>
          <a:lstStyle/>
          <a:p>
            <a:pPr eaLnBrk="1" hangingPunct="1"/>
            <a:r>
              <a:rPr lang="en-GB" altLang="en-US" smtClean="0"/>
              <a:t>J : P Illustration</a:t>
            </a:r>
            <a:endParaRPr lang="en-US" altLang="en-US" smtClean="0"/>
          </a:p>
        </p:txBody>
      </p:sp>
      <p:sp>
        <p:nvSpPr>
          <p:cNvPr id="501787" name="Rectangle 27"/>
          <p:cNvSpPr>
            <a:spLocks noChangeArrowheads="1"/>
          </p:cNvSpPr>
          <p:nvPr/>
        </p:nvSpPr>
        <p:spPr bwMode="auto">
          <a:xfrm>
            <a:off x="2544455" y="5066175"/>
            <a:ext cx="762000" cy="838200"/>
          </a:xfrm>
          <a:prstGeom prst="rect">
            <a:avLst/>
          </a:prstGeom>
          <a:solidFill>
            <a:srgbClr val="F17C0E"/>
          </a:solidFill>
          <a:ln w="9525">
            <a:noFill/>
            <a:miter lim="800000"/>
            <a:headEnd/>
            <a:tailEnd/>
          </a:ln>
          <a:effectLst/>
        </p:spPr>
        <p:txBody>
          <a:bodyPr lIns="92075" tIns="46038" rIns="92075" bIns="46038" anchor="ctr"/>
          <a:lstStyle/>
          <a:p>
            <a:pPr algn="ctr">
              <a:defRPr/>
            </a:pPr>
            <a:r>
              <a:rPr lang="en-GB" sz="5000" b="1" dirty="0">
                <a:ea typeface="ＭＳ Ｐゴシック" pitchFamily="20" charset="-128"/>
              </a:rPr>
              <a:t>J</a:t>
            </a:r>
          </a:p>
        </p:txBody>
      </p:sp>
      <p:sp>
        <p:nvSpPr>
          <p:cNvPr id="501788" name="Rectangle 28"/>
          <p:cNvSpPr>
            <a:spLocks noChangeArrowheads="1"/>
          </p:cNvSpPr>
          <p:nvPr/>
        </p:nvSpPr>
        <p:spPr bwMode="auto">
          <a:xfrm>
            <a:off x="6721167" y="5066175"/>
            <a:ext cx="762000" cy="838200"/>
          </a:xfrm>
          <a:prstGeom prst="rect">
            <a:avLst/>
          </a:prstGeom>
          <a:solidFill>
            <a:srgbClr val="F17C0E"/>
          </a:solidFill>
          <a:ln w="9525">
            <a:noFill/>
            <a:miter lim="800000"/>
            <a:headEnd/>
            <a:tailEnd/>
          </a:ln>
          <a:effectLst/>
        </p:spPr>
        <p:txBody>
          <a:bodyPr lIns="92075" tIns="46038" rIns="92075" bIns="46038" anchor="ctr"/>
          <a:lstStyle/>
          <a:p>
            <a:pPr algn="ctr">
              <a:defRPr/>
            </a:pPr>
            <a:r>
              <a:rPr lang="en-GB" sz="5000" b="1" dirty="0">
                <a:ea typeface="ＭＳ Ｐゴシック" pitchFamily="20" charset="-128"/>
              </a:rPr>
              <a:t>P</a:t>
            </a:r>
          </a:p>
        </p:txBody>
      </p:sp>
      <p:sp>
        <p:nvSpPr>
          <p:cNvPr id="501789" name="Freeform 29"/>
          <p:cNvSpPr>
            <a:spLocks/>
          </p:cNvSpPr>
          <p:nvPr/>
        </p:nvSpPr>
        <p:spPr bwMode="auto">
          <a:xfrm>
            <a:off x="5681356" y="2864312"/>
            <a:ext cx="777875" cy="1276350"/>
          </a:xfrm>
          <a:custGeom>
            <a:avLst/>
            <a:gdLst>
              <a:gd name="T0" fmla="*/ 0 w 490"/>
              <a:gd name="T1" fmla="*/ 2147483646 h 804"/>
              <a:gd name="T2" fmla="*/ 2147483646 w 490"/>
              <a:gd name="T3" fmla="*/ 2147483646 h 804"/>
              <a:gd name="T4" fmla="*/ 2147483646 w 490"/>
              <a:gd name="T5" fmla="*/ 2147483646 h 804"/>
              <a:gd name="T6" fmla="*/ 2147483646 w 490"/>
              <a:gd name="T7" fmla="*/ 2147483646 h 804"/>
              <a:gd name="T8" fmla="*/ 2147483646 w 490"/>
              <a:gd name="T9" fmla="*/ 2147483646 h 804"/>
              <a:gd name="T10" fmla="*/ 2147483646 w 490"/>
              <a:gd name="T11" fmla="*/ 2147483646 h 804"/>
              <a:gd name="T12" fmla="*/ 2147483646 w 490"/>
              <a:gd name="T13" fmla="*/ 2147483646 h 804"/>
              <a:gd name="T14" fmla="*/ 2147483646 w 490"/>
              <a:gd name="T15" fmla="*/ 2147483646 h 804"/>
              <a:gd name="T16" fmla="*/ 2147483646 w 490"/>
              <a:gd name="T17" fmla="*/ 2147483646 h 804"/>
              <a:gd name="T18" fmla="*/ 2147483646 w 490"/>
              <a:gd name="T19" fmla="*/ 2147483646 h 804"/>
              <a:gd name="T20" fmla="*/ 2147483646 w 490"/>
              <a:gd name="T21" fmla="*/ 2147483646 h 804"/>
              <a:gd name="T22" fmla="*/ 2147483646 w 490"/>
              <a:gd name="T23" fmla="*/ 2147483646 h 80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90"/>
              <a:gd name="T37" fmla="*/ 0 h 804"/>
              <a:gd name="T38" fmla="*/ 490 w 490"/>
              <a:gd name="T39" fmla="*/ 804 h 80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90" h="804">
                <a:moveTo>
                  <a:pt x="0" y="244"/>
                </a:moveTo>
                <a:cubicBezTo>
                  <a:pt x="110" y="234"/>
                  <a:pt x="67" y="248"/>
                  <a:pt x="109" y="186"/>
                </a:cubicBezTo>
                <a:cubicBezTo>
                  <a:pt x="120" y="150"/>
                  <a:pt x="130" y="117"/>
                  <a:pt x="151" y="85"/>
                </a:cubicBezTo>
                <a:cubicBezTo>
                  <a:pt x="163" y="37"/>
                  <a:pt x="179" y="17"/>
                  <a:pt x="226" y="2"/>
                </a:cubicBezTo>
                <a:cubicBezTo>
                  <a:pt x="237" y="5"/>
                  <a:pt x="253" y="0"/>
                  <a:pt x="259" y="10"/>
                </a:cubicBezTo>
                <a:cubicBezTo>
                  <a:pt x="274" y="34"/>
                  <a:pt x="266" y="67"/>
                  <a:pt x="276" y="94"/>
                </a:cubicBezTo>
                <a:cubicBezTo>
                  <a:pt x="283" y="271"/>
                  <a:pt x="293" y="431"/>
                  <a:pt x="301" y="611"/>
                </a:cubicBezTo>
                <a:cubicBezTo>
                  <a:pt x="303" y="665"/>
                  <a:pt x="288" y="732"/>
                  <a:pt x="326" y="770"/>
                </a:cubicBezTo>
                <a:cubicBezTo>
                  <a:pt x="340" y="784"/>
                  <a:pt x="376" y="803"/>
                  <a:pt x="376" y="803"/>
                </a:cubicBezTo>
                <a:cubicBezTo>
                  <a:pt x="401" y="800"/>
                  <a:pt x="428" y="804"/>
                  <a:pt x="451" y="795"/>
                </a:cubicBezTo>
                <a:cubicBezTo>
                  <a:pt x="456" y="793"/>
                  <a:pt x="464" y="742"/>
                  <a:pt x="468" y="728"/>
                </a:cubicBezTo>
                <a:cubicBezTo>
                  <a:pt x="490" y="647"/>
                  <a:pt x="484" y="709"/>
                  <a:pt x="484" y="620"/>
                </a:cubicBezTo>
              </a:path>
            </a:pathLst>
          </a:custGeom>
          <a:noFill/>
          <a:ln w="28575">
            <a:solidFill>
              <a:srgbClr val="B3081B"/>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1790" name="Freeform 30"/>
          <p:cNvSpPr>
            <a:spLocks/>
          </p:cNvSpPr>
          <p:nvPr/>
        </p:nvSpPr>
        <p:spPr bwMode="auto">
          <a:xfrm>
            <a:off x="6721168" y="3211976"/>
            <a:ext cx="688975" cy="835025"/>
          </a:xfrm>
          <a:custGeom>
            <a:avLst/>
            <a:gdLst>
              <a:gd name="T0" fmla="*/ 0 w 434"/>
              <a:gd name="T1" fmla="*/ 2147483646 h 526"/>
              <a:gd name="T2" fmla="*/ 2147483646 w 434"/>
              <a:gd name="T3" fmla="*/ 2147483646 h 526"/>
              <a:gd name="T4" fmla="*/ 2147483646 w 434"/>
              <a:gd name="T5" fmla="*/ 2147483646 h 526"/>
              <a:gd name="T6" fmla="*/ 2147483646 w 434"/>
              <a:gd name="T7" fmla="*/ 2147483646 h 526"/>
              <a:gd name="T8" fmla="*/ 2147483646 w 434"/>
              <a:gd name="T9" fmla="*/ 0 h 526"/>
              <a:gd name="T10" fmla="*/ 2147483646 w 434"/>
              <a:gd name="T11" fmla="*/ 2147483646 h 526"/>
              <a:gd name="T12" fmla="*/ 2147483646 w 434"/>
              <a:gd name="T13" fmla="*/ 2147483646 h 526"/>
              <a:gd name="T14" fmla="*/ 2147483646 w 434"/>
              <a:gd name="T15" fmla="*/ 2147483646 h 526"/>
              <a:gd name="T16" fmla="*/ 2147483646 w 434"/>
              <a:gd name="T17" fmla="*/ 2147483646 h 52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34"/>
              <a:gd name="T28" fmla="*/ 0 h 526"/>
              <a:gd name="T29" fmla="*/ 434 w 434"/>
              <a:gd name="T30" fmla="*/ 526 h 52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34" h="526">
                <a:moveTo>
                  <a:pt x="0" y="426"/>
                </a:moveTo>
                <a:cubicBezTo>
                  <a:pt x="9" y="485"/>
                  <a:pt x="9" y="507"/>
                  <a:pt x="67" y="526"/>
                </a:cubicBezTo>
                <a:cubicBezTo>
                  <a:pt x="165" y="506"/>
                  <a:pt x="151" y="518"/>
                  <a:pt x="200" y="442"/>
                </a:cubicBezTo>
                <a:cubicBezTo>
                  <a:pt x="203" y="373"/>
                  <a:pt x="191" y="217"/>
                  <a:pt x="242" y="142"/>
                </a:cubicBezTo>
                <a:cubicBezTo>
                  <a:pt x="235" y="38"/>
                  <a:pt x="261" y="25"/>
                  <a:pt x="183" y="0"/>
                </a:cubicBezTo>
                <a:cubicBezTo>
                  <a:pt x="115" y="22"/>
                  <a:pt x="133" y="151"/>
                  <a:pt x="208" y="175"/>
                </a:cubicBezTo>
                <a:cubicBezTo>
                  <a:pt x="429" y="152"/>
                  <a:pt x="306" y="181"/>
                  <a:pt x="400" y="117"/>
                </a:cubicBezTo>
                <a:cubicBezTo>
                  <a:pt x="426" y="188"/>
                  <a:pt x="389" y="93"/>
                  <a:pt x="426" y="167"/>
                </a:cubicBezTo>
                <a:cubicBezTo>
                  <a:pt x="430" y="175"/>
                  <a:pt x="434" y="192"/>
                  <a:pt x="434" y="192"/>
                </a:cubicBezTo>
              </a:path>
            </a:pathLst>
          </a:custGeom>
          <a:noFill/>
          <a:ln w="28575">
            <a:solidFill>
              <a:srgbClr val="B3081B"/>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1791" name="Freeform 31"/>
          <p:cNvSpPr>
            <a:spLocks/>
          </p:cNvSpPr>
          <p:nvPr/>
        </p:nvSpPr>
        <p:spPr bwMode="auto">
          <a:xfrm>
            <a:off x="7551430" y="2229312"/>
            <a:ext cx="588962" cy="2476500"/>
          </a:xfrm>
          <a:custGeom>
            <a:avLst/>
            <a:gdLst>
              <a:gd name="T0" fmla="*/ 0 w 371"/>
              <a:gd name="T1" fmla="*/ 2147483646 h 1560"/>
              <a:gd name="T2" fmla="*/ 2147483646 w 371"/>
              <a:gd name="T3" fmla="*/ 2147483646 h 1560"/>
              <a:gd name="T4" fmla="*/ 2147483646 w 371"/>
              <a:gd name="T5" fmla="*/ 2147483646 h 1560"/>
              <a:gd name="T6" fmla="*/ 2147483646 w 371"/>
              <a:gd name="T7" fmla="*/ 2147483646 h 1560"/>
              <a:gd name="T8" fmla="*/ 2147483646 w 371"/>
              <a:gd name="T9" fmla="*/ 2147483646 h 1560"/>
              <a:gd name="T10" fmla="*/ 2147483646 w 371"/>
              <a:gd name="T11" fmla="*/ 2147483646 h 1560"/>
              <a:gd name="T12" fmla="*/ 2147483646 w 371"/>
              <a:gd name="T13" fmla="*/ 2147483646 h 1560"/>
              <a:gd name="T14" fmla="*/ 2147483646 w 371"/>
              <a:gd name="T15" fmla="*/ 2147483646 h 1560"/>
              <a:gd name="T16" fmla="*/ 2147483646 w 371"/>
              <a:gd name="T17" fmla="*/ 2147483646 h 1560"/>
              <a:gd name="T18" fmla="*/ 2147483646 w 371"/>
              <a:gd name="T19" fmla="*/ 2147483646 h 1560"/>
              <a:gd name="T20" fmla="*/ 2147483646 w 371"/>
              <a:gd name="T21" fmla="*/ 2147483646 h 1560"/>
              <a:gd name="T22" fmla="*/ 2147483646 w 371"/>
              <a:gd name="T23" fmla="*/ 2147483646 h 1560"/>
              <a:gd name="T24" fmla="*/ 2147483646 w 371"/>
              <a:gd name="T25" fmla="*/ 2147483646 h 1560"/>
              <a:gd name="T26" fmla="*/ 2147483646 w 371"/>
              <a:gd name="T27" fmla="*/ 2147483646 h 1560"/>
              <a:gd name="T28" fmla="*/ 2147483646 w 371"/>
              <a:gd name="T29" fmla="*/ 2147483646 h 1560"/>
              <a:gd name="T30" fmla="*/ 2147483646 w 371"/>
              <a:gd name="T31" fmla="*/ 2147483646 h 1560"/>
              <a:gd name="T32" fmla="*/ 2147483646 w 371"/>
              <a:gd name="T33" fmla="*/ 2147483646 h 1560"/>
              <a:gd name="T34" fmla="*/ 2147483646 w 371"/>
              <a:gd name="T35" fmla="*/ 2147483646 h 1560"/>
              <a:gd name="T36" fmla="*/ 2147483646 w 371"/>
              <a:gd name="T37" fmla="*/ 2147483646 h 1560"/>
              <a:gd name="T38" fmla="*/ 2147483646 w 371"/>
              <a:gd name="T39" fmla="*/ 2147483646 h 1560"/>
              <a:gd name="T40" fmla="*/ 2147483646 w 371"/>
              <a:gd name="T41" fmla="*/ 2147483646 h 1560"/>
              <a:gd name="T42" fmla="*/ 2147483646 w 371"/>
              <a:gd name="T43" fmla="*/ 2147483646 h 1560"/>
              <a:gd name="T44" fmla="*/ 2147483646 w 371"/>
              <a:gd name="T45" fmla="*/ 2147483646 h 1560"/>
              <a:gd name="T46" fmla="*/ 2147483646 w 371"/>
              <a:gd name="T47" fmla="*/ 2147483646 h 1560"/>
              <a:gd name="T48" fmla="*/ 2147483646 w 371"/>
              <a:gd name="T49" fmla="*/ 2147483646 h 1560"/>
              <a:gd name="T50" fmla="*/ 2147483646 w 371"/>
              <a:gd name="T51" fmla="*/ 2147483646 h 1560"/>
              <a:gd name="T52" fmla="*/ 2147483646 w 371"/>
              <a:gd name="T53" fmla="*/ 2147483646 h 1560"/>
              <a:gd name="T54" fmla="*/ 2147483646 w 371"/>
              <a:gd name="T55" fmla="*/ 2147483646 h 1560"/>
              <a:gd name="T56" fmla="*/ 2147483646 w 371"/>
              <a:gd name="T57" fmla="*/ 2147483646 h 1560"/>
              <a:gd name="T58" fmla="*/ 2147483646 w 371"/>
              <a:gd name="T59" fmla="*/ 2147483646 h 1560"/>
              <a:gd name="T60" fmla="*/ 2147483646 w 371"/>
              <a:gd name="T61" fmla="*/ 2147483646 h 1560"/>
              <a:gd name="T62" fmla="*/ 2147483646 w 371"/>
              <a:gd name="T63" fmla="*/ 2147483646 h 1560"/>
              <a:gd name="T64" fmla="*/ 2147483646 w 371"/>
              <a:gd name="T65" fmla="*/ 0 h 1560"/>
              <a:gd name="T66" fmla="*/ 2147483646 w 371"/>
              <a:gd name="T67" fmla="*/ 2147483646 h 1560"/>
              <a:gd name="T68" fmla="*/ 2147483646 w 371"/>
              <a:gd name="T69" fmla="*/ 2147483646 h 1560"/>
              <a:gd name="T70" fmla="*/ 2147483646 w 371"/>
              <a:gd name="T71" fmla="*/ 2147483646 h 1560"/>
              <a:gd name="T72" fmla="*/ 2147483646 w 371"/>
              <a:gd name="T73" fmla="*/ 2147483646 h 1560"/>
              <a:gd name="T74" fmla="*/ 2147483646 w 371"/>
              <a:gd name="T75" fmla="*/ 2147483646 h 1560"/>
              <a:gd name="T76" fmla="*/ 2147483646 w 371"/>
              <a:gd name="T77" fmla="*/ 2147483646 h 1560"/>
              <a:gd name="T78" fmla="*/ 2147483646 w 371"/>
              <a:gd name="T79" fmla="*/ 2147483646 h 1560"/>
              <a:gd name="T80" fmla="*/ 2147483646 w 371"/>
              <a:gd name="T81" fmla="*/ 2147483646 h 1560"/>
              <a:gd name="T82" fmla="*/ 2147483646 w 371"/>
              <a:gd name="T83" fmla="*/ 2147483646 h 156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71"/>
              <a:gd name="T127" fmla="*/ 0 h 1560"/>
              <a:gd name="T128" fmla="*/ 371 w 371"/>
              <a:gd name="T129" fmla="*/ 1560 h 156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71" h="1560">
                <a:moveTo>
                  <a:pt x="0" y="786"/>
                </a:moveTo>
                <a:cubicBezTo>
                  <a:pt x="1" y="766"/>
                  <a:pt x="1" y="700"/>
                  <a:pt x="12" y="675"/>
                </a:cubicBezTo>
                <a:cubicBezTo>
                  <a:pt x="13" y="672"/>
                  <a:pt x="18" y="673"/>
                  <a:pt x="21" y="672"/>
                </a:cubicBezTo>
                <a:cubicBezTo>
                  <a:pt x="32" y="667"/>
                  <a:pt x="39" y="658"/>
                  <a:pt x="45" y="648"/>
                </a:cubicBezTo>
                <a:cubicBezTo>
                  <a:pt x="46" y="752"/>
                  <a:pt x="46" y="856"/>
                  <a:pt x="48" y="960"/>
                </a:cubicBezTo>
                <a:cubicBezTo>
                  <a:pt x="48" y="970"/>
                  <a:pt x="50" y="940"/>
                  <a:pt x="51" y="930"/>
                </a:cubicBezTo>
                <a:cubicBezTo>
                  <a:pt x="54" y="903"/>
                  <a:pt x="60" y="880"/>
                  <a:pt x="69" y="855"/>
                </a:cubicBezTo>
                <a:cubicBezTo>
                  <a:pt x="72" y="846"/>
                  <a:pt x="78" y="828"/>
                  <a:pt x="78" y="828"/>
                </a:cubicBezTo>
                <a:cubicBezTo>
                  <a:pt x="90" y="741"/>
                  <a:pt x="91" y="653"/>
                  <a:pt x="75" y="567"/>
                </a:cubicBezTo>
                <a:cubicBezTo>
                  <a:pt x="71" y="508"/>
                  <a:pt x="70" y="455"/>
                  <a:pt x="72" y="396"/>
                </a:cubicBezTo>
                <a:cubicBezTo>
                  <a:pt x="76" y="479"/>
                  <a:pt x="87" y="563"/>
                  <a:pt x="99" y="645"/>
                </a:cubicBezTo>
                <a:cubicBezTo>
                  <a:pt x="102" y="694"/>
                  <a:pt x="101" y="744"/>
                  <a:pt x="111" y="792"/>
                </a:cubicBezTo>
                <a:cubicBezTo>
                  <a:pt x="114" y="868"/>
                  <a:pt x="120" y="942"/>
                  <a:pt x="129" y="1017"/>
                </a:cubicBezTo>
                <a:cubicBezTo>
                  <a:pt x="130" y="1048"/>
                  <a:pt x="130" y="1079"/>
                  <a:pt x="132" y="1110"/>
                </a:cubicBezTo>
                <a:cubicBezTo>
                  <a:pt x="148" y="1376"/>
                  <a:pt x="133" y="823"/>
                  <a:pt x="144" y="663"/>
                </a:cubicBezTo>
                <a:cubicBezTo>
                  <a:pt x="147" y="535"/>
                  <a:pt x="148" y="475"/>
                  <a:pt x="177" y="360"/>
                </a:cubicBezTo>
                <a:cubicBezTo>
                  <a:pt x="169" y="337"/>
                  <a:pt x="160" y="314"/>
                  <a:pt x="153" y="291"/>
                </a:cubicBezTo>
                <a:cubicBezTo>
                  <a:pt x="145" y="264"/>
                  <a:pt x="144" y="237"/>
                  <a:pt x="135" y="210"/>
                </a:cubicBezTo>
                <a:cubicBezTo>
                  <a:pt x="132" y="188"/>
                  <a:pt x="128" y="170"/>
                  <a:pt x="120" y="150"/>
                </a:cubicBezTo>
                <a:cubicBezTo>
                  <a:pt x="109" y="68"/>
                  <a:pt x="109" y="104"/>
                  <a:pt x="114" y="42"/>
                </a:cubicBezTo>
                <a:cubicBezTo>
                  <a:pt x="125" y="49"/>
                  <a:pt x="126" y="57"/>
                  <a:pt x="135" y="66"/>
                </a:cubicBezTo>
                <a:cubicBezTo>
                  <a:pt x="140" y="86"/>
                  <a:pt x="153" y="102"/>
                  <a:pt x="162" y="120"/>
                </a:cubicBezTo>
                <a:cubicBezTo>
                  <a:pt x="169" y="153"/>
                  <a:pt x="173" y="186"/>
                  <a:pt x="180" y="219"/>
                </a:cubicBezTo>
                <a:cubicBezTo>
                  <a:pt x="182" y="290"/>
                  <a:pt x="186" y="361"/>
                  <a:pt x="195" y="432"/>
                </a:cubicBezTo>
                <a:cubicBezTo>
                  <a:pt x="197" y="536"/>
                  <a:pt x="200" y="605"/>
                  <a:pt x="207" y="702"/>
                </a:cubicBezTo>
                <a:cubicBezTo>
                  <a:pt x="193" y="922"/>
                  <a:pt x="196" y="1104"/>
                  <a:pt x="198" y="1338"/>
                </a:cubicBezTo>
                <a:cubicBezTo>
                  <a:pt x="200" y="1496"/>
                  <a:pt x="184" y="1447"/>
                  <a:pt x="204" y="1506"/>
                </a:cubicBezTo>
                <a:cubicBezTo>
                  <a:pt x="218" y="1485"/>
                  <a:pt x="217" y="1343"/>
                  <a:pt x="225" y="1278"/>
                </a:cubicBezTo>
                <a:cubicBezTo>
                  <a:pt x="227" y="1243"/>
                  <a:pt x="226" y="1201"/>
                  <a:pt x="237" y="1167"/>
                </a:cubicBezTo>
                <a:cubicBezTo>
                  <a:pt x="229" y="1128"/>
                  <a:pt x="229" y="1082"/>
                  <a:pt x="216" y="1044"/>
                </a:cubicBezTo>
                <a:cubicBezTo>
                  <a:pt x="218" y="999"/>
                  <a:pt x="221" y="973"/>
                  <a:pt x="225" y="933"/>
                </a:cubicBezTo>
                <a:cubicBezTo>
                  <a:pt x="227" y="891"/>
                  <a:pt x="246" y="723"/>
                  <a:pt x="231" y="663"/>
                </a:cubicBezTo>
                <a:cubicBezTo>
                  <a:pt x="219" y="449"/>
                  <a:pt x="210" y="212"/>
                  <a:pt x="231" y="0"/>
                </a:cubicBezTo>
                <a:cubicBezTo>
                  <a:pt x="371" y="12"/>
                  <a:pt x="244" y="394"/>
                  <a:pt x="285" y="558"/>
                </a:cubicBezTo>
                <a:cubicBezTo>
                  <a:pt x="286" y="761"/>
                  <a:pt x="324" y="1293"/>
                  <a:pt x="276" y="1485"/>
                </a:cubicBezTo>
                <a:cubicBezTo>
                  <a:pt x="270" y="1545"/>
                  <a:pt x="264" y="1560"/>
                  <a:pt x="273" y="1533"/>
                </a:cubicBezTo>
                <a:cubicBezTo>
                  <a:pt x="274" y="1441"/>
                  <a:pt x="274" y="1349"/>
                  <a:pt x="276" y="1257"/>
                </a:cubicBezTo>
                <a:cubicBezTo>
                  <a:pt x="276" y="1240"/>
                  <a:pt x="283" y="1226"/>
                  <a:pt x="294" y="1215"/>
                </a:cubicBezTo>
                <a:cubicBezTo>
                  <a:pt x="298" y="1189"/>
                  <a:pt x="300" y="1162"/>
                  <a:pt x="315" y="1140"/>
                </a:cubicBezTo>
                <a:cubicBezTo>
                  <a:pt x="308" y="1118"/>
                  <a:pt x="311" y="1128"/>
                  <a:pt x="306" y="1110"/>
                </a:cubicBezTo>
                <a:cubicBezTo>
                  <a:pt x="305" y="1042"/>
                  <a:pt x="312" y="955"/>
                  <a:pt x="297" y="882"/>
                </a:cubicBezTo>
                <a:cubicBezTo>
                  <a:pt x="300" y="716"/>
                  <a:pt x="246" y="720"/>
                  <a:pt x="312" y="720"/>
                </a:cubicBezTo>
              </a:path>
            </a:pathLst>
          </a:custGeom>
          <a:noFill/>
          <a:ln w="28575">
            <a:solidFill>
              <a:srgbClr val="B3081B"/>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1792" name="Freeform 32"/>
          <p:cNvSpPr>
            <a:spLocks/>
          </p:cNvSpPr>
          <p:nvPr/>
        </p:nvSpPr>
        <p:spPr bwMode="auto">
          <a:xfrm>
            <a:off x="6440180" y="2276938"/>
            <a:ext cx="265112" cy="682625"/>
          </a:xfrm>
          <a:custGeom>
            <a:avLst/>
            <a:gdLst>
              <a:gd name="T0" fmla="*/ 2147483646 w 167"/>
              <a:gd name="T1" fmla="*/ 2147483646 h 430"/>
              <a:gd name="T2" fmla="*/ 2147483646 w 167"/>
              <a:gd name="T3" fmla="*/ 2147483646 h 430"/>
              <a:gd name="T4" fmla="*/ 2147483646 w 167"/>
              <a:gd name="T5" fmla="*/ 2147483646 h 430"/>
              <a:gd name="T6" fmla="*/ 2147483646 w 167"/>
              <a:gd name="T7" fmla="*/ 2147483646 h 430"/>
              <a:gd name="T8" fmla="*/ 2147483646 w 167"/>
              <a:gd name="T9" fmla="*/ 2147483646 h 430"/>
              <a:gd name="T10" fmla="*/ 2147483646 w 167"/>
              <a:gd name="T11" fmla="*/ 2147483646 h 430"/>
              <a:gd name="T12" fmla="*/ 2147483646 w 167"/>
              <a:gd name="T13" fmla="*/ 2147483646 h 430"/>
              <a:gd name="T14" fmla="*/ 0 60000 65536"/>
              <a:gd name="T15" fmla="*/ 0 60000 65536"/>
              <a:gd name="T16" fmla="*/ 0 60000 65536"/>
              <a:gd name="T17" fmla="*/ 0 60000 65536"/>
              <a:gd name="T18" fmla="*/ 0 60000 65536"/>
              <a:gd name="T19" fmla="*/ 0 60000 65536"/>
              <a:gd name="T20" fmla="*/ 0 60000 65536"/>
              <a:gd name="T21" fmla="*/ 0 w 167"/>
              <a:gd name="T22" fmla="*/ 0 h 430"/>
              <a:gd name="T23" fmla="*/ 167 w 167"/>
              <a:gd name="T24" fmla="*/ 430 h 43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7" h="430">
                <a:moveTo>
                  <a:pt x="15" y="430"/>
                </a:moveTo>
                <a:cubicBezTo>
                  <a:pt x="18" y="391"/>
                  <a:pt x="14" y="352"/>
                  <a:pt x="23" y="314"/>
                </a:cubicBezTo>
                <a:cubicBezTo>
                  <a:pt x="32" y="273"/>
                  <a:pt x="120" y="274"/>
                  <a:pt x="140" y="272"/>
                </a:cubicBezTo>
                <a:cubicBezTo>
                  <a:pt x="167" y="233"/>
                  <a:pt x="161" y="231"/>
                  <a:pt x="123" y="205"/>
                </a:cubicBezTo>
                <a:cubicBezTo>
                  <a:pt x="76" y="134"/>
                  <a:pt x="105" y="164"/>
                  <a:pt x="32" y="138"/>
                </a:cubicBezTo>
                <a:cubicBezTo>
                  <a:pt x="26" y="130"/>
                  <a:pt x="16" y="123"/>
                  <a:pt x="15" y="113"/>
                </a:cubicBezTo>
                <a:cubicBezTo>
                  <a:pt x="0" y="0"/>
                  <a:pt x="165" y="107"/>
                  <a:pt x="165" y="30"/>
                </a:cubicBezTo>
              </a:path>
            </a:pathLst>
          </a:custGeom>
          <a:noFill/>
          <a:ln w="28575">
            <a:solidFill>
              <a:srgbClr val="B3081B"/>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Tree>
    <p:extLst>
      <p:ext uri="{BB962C8B-B14F-4D97-AF65-F5344CB8AC3E}">
        <p14:creationId xmlns:p14="http://schemas.microsoft.com/office/powerpoint/2010/main" val="312871883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0176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0178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01782"/>
                                        </p:tgtEl>
                                        <p:attrNameLst>
                                          <p:attrName>style.visibility</p:attrName>
                                        </p:attrNameLst>
                                      </p:cBhvr>
                                      <p:to>
                                        <p:strVal val="visible"/>
                                      </p:to>
                                    </p:set>
                                  </p:childTnLst>
                                </p:cTn>
                              </p:par>
                            </p:childTnLst>
                          </p:cTn>
                        </p:par>
                        <p:par>
                          <p:cTn id="11" fill="hold" nodeType="afterGroup">
                            <p:stCondLst>
                              <p:cond delay="0"/>
                            </p:stCondLst>
                            <p:childTnLst>
                              <p:par>
                                <p:cTn id="12" presetID="3" presetClass="entr" presetSubtype="10" fill="hold" grpId="0" nodeType="afterEffect">
                                  <p:stCondLst>
                                    <p:cond delay="0"/>
                                  </p:stCondLst>
                                  <p:childTnLst>
                                    <p:set>
                                      <p:cBhvr>
                                        <p:cTn id="13" dur="1" fill="hold">
                                          <p:stCondLst>
                                            <p:cond delay="0"/>
                                          </p:stCondLst>
                                        </p:cTn>
                                        <p:tgtEl>
                                          <p:spTgt spid="501787"/>
                                        </p:tgtEl>
                                        <p:attrNameLst>
                                          <p:attrName>style.visibility</p:attrName>
                                        </p:attrNameLst>
                                      </p:cBhvr>
                                      <p:to>
                                        <p:strVal val="visible"/>
                                      </p:to>
                                    </p:set>
                                    <p:animEffect transition="in" filter="blinds(horizontal)">
                                      <p:cBhvr>
                                        <p:cTn id="14" dur="3000"/>
                                        <p:tgtEl>
                                          <p:spTgt spid="501787"/>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2" presetClass="entr" presetSubtype="8"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left)">
                                      <p:cBhvr>
                                        <p:cTn id="19" dur="3000"/>
                                        <p:tgtEl>
                                          <p:spTgt spid="2"/>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0"/>
                                          </p:stCondLst>
                                        </p:cTn>
                                        <p:tgtEl>
                                          <p:spTgt spid="501762"/>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501784"/>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501785"/>
                                        </p:tgtEl>
                                        <p:attrNameLst>
                                          <p:attrName>style.visibility</p:attrName>
                                        </p:attrNameLst>
                                      </p:cBhvr>
                                      <p:to>
                                        <p:strVal val="visible"/>
                                      </p:to>
                                    </p:set>
                                  </p:childTnLst>
                                </p:cTn>
                              </p:par>
                            </p:childTnLst>
                          </p:cTn>
                        </p:par>
                        <p:par>
                          <p:cTn id="28" fill="hold" nodeType="afterGroup">
                            <p:stCondLst>
                              <p:cond delay="0"/>
                            </p:stCondLst>
                            <p:childTnLst>
                              <p:par>
                                <p:cTn id="29" presetID="2" presetClass="entr" presetSubtype="9" fill="hold" grpId="0" nodeType="afterEffect">
                                  <p:stCondLst>
                                    <p:cond delay="0"/>
                                  </p:stCondLst>
                                  <p:childTnLst>
                                    <p:set>
                                      <p:cBhvr>
                                        <p:cTn id="30" dur="1" fill="hold">
                                          <p:stCondLst>
                                            <p:cond delay="0"/>
                                          </p:stCondLst>
                                        </p:cTn>
                                        <p:tgtEl>
                                          <p:spTgt spid="501788"/>
                                        </p:tgtEl>
                                        <p:attrNameLst>
                                          <p:attrName>style.visibility</p:attrName>
                                        </p:attrNameLst>
                                      </p:cBhvr>
                                      <p:to>
                                        <p:strVal val="visible"/>
                                      </p:to>
                                    </p:set>
                                    <p:anim calcmode="lin" valueType="num">
                                      <p:cBhvr additive="base">
                                        <p:cTn id="31" dur="2000" fill="hold"/>
                                        <p:tgtEl>
                                          <p:spTgt spid="501788"/>
                                        </p:tgtEl>
                                        <p:attrNameLst>
                                          <p:attrName>ppt_x</p:attrName>
                                        </p:attrNameLst>
                                      </p:cBhvr>
                                      <p:tavLst>
                                        <p:tav tm="0">
                                          <p:val>
                                            <p:strVal val="0-#ppt_w/2"/>
                                          </p:val>
                                        </p:tav>
                                        <p:tav tm="100000">
                                          <p:val>
                                            <p:strVal val="#ppt_x"/>
                                          </p:val>
                                        </p:tav>
                                      </p:tavLst>
                                    </p:anim>
                                    <p:anim calcmode="lin" valueType="num">
                                      <p:cBhvr additive="base">
                                        <p:cTn id="32" dur="2000" fill="hold"/>
                                        <p:tgtEl>
                                          <p:spTgt spid="501788"/>
                                        </p:tgtEl>
                                        <p:attrNameLst>
                                          <p:attrName>ppt_y</p:attrName>
                                        </p:attrNameLst>
                                      </p:cBhvr>
                                      <p:tavLst>
                                        <p:tav tm="0">
                                          <p:val>
                                            <p:strVal val="0-#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501789"/>
                                        </p:tgtEl>
                                        <p:attrNameLst>
                                          <p:attrName>style.visibility</p:attrName>
                                        </p:attrNameLst>
                                      </p:cBhvr>
                                      <p:to>
                                        <p:strVal val="visible"/>
                                      </p:to>
                                    </p:set>
                                    <p:animEffect transition="in" filter="wipe(left)">
                                      <p:cBhvr>
                                        <p:cTn id="37" dur="2000"/>
                                        <p:tgtEl>
                                          <p:spTgt spid="501789"/>
                                        </p:tgtEl>
                                      </p:cBhvr>
                                    </p:animEffect>
                                  </p:childTnLst>
                                </p:cTn>
                              </p:par>
                            </p:childTnLst>
                          </p:cTn>
                        </p:par>
                        <p:par>
                          <p:cTn id="38" fill="hold" nodeType="afterGroup">
                            <p:stCondLst>
                              <p:cond delay="2000"/>
                            </p:stCondLst>
                            <p:childTnLst>
                              <p:par>
                                <p:cTn id="39" presetID="22" presetClass="entr" presetSubtype="4" fill="hold" nodeType="afterEffect">
                                  <p:stCondLst>
                                    <p:cond delay="500"/>
                                  </p:stCondLst>
                                  <p:childTnLst>
                                    <p:set>
                                      <p:cBhvr>
                                        <p:cTn id="40" dur="1" fill="hold">
                                          <p:stCondLst>
                                            <p:cond delay="0"/>
                                          </p:stCondLst>
                                        </p:cTn>
                                        <p:tgtEl>
                                          <p:spTgt spid="501792"/>
                                        </p:tgtEl>
                                        <p:attrNameLst>
                                          <p:attrName>style.visibility</p:attrName>
                                        </p:attrNameLst>
                                      </p:cBhvr>
                                      <p:to>
                                        <p:strVal val="visible"/>
                                      </p:to>
                                    </p:set>
                                    <p:animEffect transition="in" filter="wipe(down)">
                                      <p:cBhvr>
                                        <p:cTn id="41" dur="3000"/>
                                        <p:tgtEl>
                                          <p:spTgt spid="501792"/>
                                        </p:tgtEl>
                                      </p:cBhvr>
                                    </p:animEffect>
                                  </p:childTnLst>
                                </p:cTn>
                              </p:par>
                            </p:childTnLst>
                          </p:cTn>
                        </p:par>
                        <p:par>
                          <p:cTn id="42" fill="hold" nodeType="afterGroup">
                            <p:stCondLst>
                              <p:cond delay="5500"/>
                            </p:stCondLst>
                            <p:childTnLst>
                              <p:par>
                                <p:cTn id="43" presetID="21" presetClass="entr" presetSubtype="4" fill="hold" nodeType="afterEffect">
                                  <p:stCondLst>
                                    <p:cond delay="2000"/>
                                  </p:stCondLst>
                                  <p:childTnLst>
                                    <p:set>
                                      <p:cBhvr>
                                        <p:cTn id="44" dur="1" fill="hold">
                                          <p:stCondLst>
                                            <p:cond delay="0"/>
                                          </p:stCondLst>
                                        </p:cTn>
                                        <p:tgtEl>
                                          <p:spTgt spid="501790"/>
                                        </p:tgtEl>
                                        <p:attrNameLst>
                                          <p:attrName>style.visibility</p:attrName>
                                        </p:attrNameLst>
                                      </p:cBhvr>
                                      <p:to>
                                        <p:strVal val="visible"/>
                                      </p:to>
                                    </p:set>
                                    <p:animEffect transition="in" filter="wheel(4)">
                                      <p:cBhvr>
                                        <p:cTn id="45" dur="2000"/>
                                        <p:tgtEl>
                                          <p:spTgt spid="501790"/>
                                        </p:tgtEl>
                                      </p:cBhvr>
                                    </p:animEffect>
                                  </p:childTnLst>
                                </p:cTn>
                              </p:par>
                            </p:childTnLst>
                          </p:cTn>
                        </p:par>
                        <p:par>
                          <p:cTn id="46" fill="hold" nodeType="afterGroup">
                            <p:stCondLst>
                              <p:cond delay="9500"/>
                            </p:stCondLst>
                            <p:childTnLst>
                              <p:par>
                                <p:cTn id="47" presetID="22" presetClass="entr" presetSubtype="8" fill="hold" nodeType="afterEffect">
                                  <p:stCondLst>
                                    <p:cond delay="1000"/>
                                  </p:stCondLst>
                                  <p:childTnLst>
                                    <p:set>
                                      <p:cBhvr>
                                        <p:cTn id="48" dur="1" fill="hold">
                                          <p:stCondLst>
                                            <p:cond delay="0"/>
                                          </p:stCondLst>
                                        </p:cTn>
                                        <p:tgtEl>
                                          <p:spTgt spid="501791"/>
                                        </p:tgtEl>
                                        <p:attrNameLst>
                                          <p:attrName>style.visibility</p:attrName>
                                        </p:attrNameLst>
                                      </p:cBhvr>
                                      <p:to>
                                        <p:strVal val="visible"/>
                                      </p:to>
                                    </p:set>
                                    <p:animEffect transition="in" filter="wipe(left)">
                                      <p:cBhvr>
                                        <p:cTn id="49" dur="500"/>
                                        <p:tgtEl>
                                          <p:spTgt spid="501791"/>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1" presetClass="entr" presetSubtype="0" fill="hold" nodeType="clickEffect">
                                  <p:stCondLst>
                                    <p:cond delay="0"/>
                                  </p:stCondLst>
                                  <p:childTnLst>
                                    <p:set>
                                      <p:cBhvr>
                                        <p:cTn id="53" dur="1" fill="hold">
                                          <p:stCondLst>
                                            <p:cond delay="0"/>
                                          </p:stCondLst>
                                        </p:cTn>
                                        <p:tgtEl>
                                          <p:spTgt spid="5017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7" grpId="0" animBg="1" autoUpdateAnimBg="0"/>
      <p:bldP spid="50178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Grp="1" noChangeArrowheads="1"/>
          </p:cNvSpPr>
          <p:nvPr>
            <p:ph type="title"/>
          </p:nvPr>
        </p:nvSpPr>
        <p:spPr/>
        <p:txBody>
          <a:bodyPr/>
          <a:lstStyle/>
          <a:p>
            <a:pPr eaLnBrk="1" hangingPunct="1"/>
            <a:r>
              <a:rPr lang="en-GB" altLang="en-US"/>
              <a:t>Characteristics</a:t>
            </a:r>
            <a:endParaRPr lang="en-US" altLang="en-US"/>
          </a:p>
        </p:txBody>
      </p:sp>
      <p:sp>
        <p:nvSpPr>
          <p:cNvPr id="57346" name="Rectangle 2"/>
          <p:cNvSpPr>
            <a:spLocks noGrp="1" noChangeArrowheads="1"/>
          </p:cNvSpPr>
          <p:nvPr>
            <p:ph sz="half" idx="1"/>
          </p:nvPr>
        </p:nvSpPr>
        <p:spPr/>
        <p:txBody>
          <a:bodyPr>
            <a:normAutofit/>
          </a:bodyPr>
          <a:lstStyle/>
          <a:p>
            <a:pPr algn="r" eaLnBrk="1" hangingPunct="1">
              <a:spcBef>
                <a:spcPct val="50000"/>
              </a:spcBef>
              <a:buFont typeface="Times" panose="02020603050405020304" pitchFamily="18" charset="0"/>
              <a:buNone/>
            </a:pPr>
            <a:r>
              <a:rPr lang="en-GB" altLang="en-US" sz="2400" b="1" dirty="0" smtClean="0">
                <a:solidFill>
                  <a:srgbClr val="F17C0E"/>
                </a:solidFill>
              </a:rPr>
              <a:t>J</a:t>
            </a:r>
            <a:r>
              <a:rPr lang="en-GB" altLang="en-US" sz="2400" dirty="0" smtClean="0">
                <a:solidFill>
                  <a:srgbClr val="B3081B"/>
                </a:solidFill>
              </a:rPr>
              <a:t>udging</a:t>
            </a:r>
            <a:r>
              <a:rPr lang="en-GB" altLang="en-US" sz="2400" dirty="0" smtClean="0"/>
              <a:t>     </a:t>
            </a:r>
            <a:r>
              <a:rPr lang="en-GB" altLang="en-US" sz="2400" b="1" dirty="0">
                <a:solidFill>
                  <a:srgbClr val="F17C0E"/>
                </a:solidFill>
              </a:rPr>
              <a:t>vs</a:t>
            </a:r>
          </a:p>
          <a:p>
            <a:pPr algn="r" eaLnBrk="1" hangingPunct="1">
              <a:spcBef>
                <a:spcPct val="50000"/>
              </a:spcBef>
              <a:buFont typeface="Times" panose="02020603050405020304" pitchFamily="18" charset="0"/>
              <a:buNone/>
            </a:pPr>
            <a:endParaRPr lang="en-GB" altLang="en-US" sz="2400" b="1" dirty="0">
              <a:solidFill>
                <a:srgbClr val="FF6600"/>
              </a:solidFill>
            </a:endParaRPr>
          </a:p>
          <a:p>
            <a:pPr algn="r" eaLnBrk="1" hangingPunct="1">
              <a:buFont typeface="Times" panose="02020603050405020304" pitchFamily="18" charset="0"/>
              <a:buNone/>
            </a:pPr>
            <a:r>
              <a:rPr lang="en-GB" altLang="en-US" sz="2400" dirty="0"/>
              <a:t>Planned     </a:t>
            </a:r>
            <a:r>
              <a:rPr lang="en-GB" altLang="en-US" sz="2400" dirty="0">
                <a:solidFill>
                  <a:srgbClr val="F17C0E"/>
                </a:solidFill>
              </a:rPr>
              <a:t>vs</a:t>
            </a:r>
          </a:p>
          <a:p>
            <a:pPr algn="r" eaLnBrk="1" hangingPunct="1">
              <a:spcBef>
                <a:spcPct val="50000"/>
              </a:spcBef>
              <a:buFont typeface="Times" panose="02020603050405020304" pitchFamily="18" charset="0"/>
              <a:buNone/>
            </a:pPr>
            <a:r>
              <a:rPr lang="en-GB" altLang="en-US" sz="2400" dirty="0"/>
              <a:t>Organised     </a:t>
            </a:r>
            <a:r>
              <a:rPr lang="en-GB" altLang="en-US" sz="2400" dirty="0">
                <a:solidFill>
                  <a:srgbClr val="F17C0E"/>
                </a:solidFill>
              </a:rPr>
              <a:t>vs</a:t>
            </a:r>
          </a:p>
          <a:p>
            <a:pPr algn="r" eaLnBrk="1" hangingPunct="1">
              <a:spcBef>
                <a:spcPct val="50000"/>
              </a:spcBef>
              <a:buFont typeface="Times" panose="02020603050405020304" pitchFamily="18" charset="0"/>
              <a:buNone/>
            </a:pPr>
            <a:r>
              <a:rPr lang="en-GB" altLang="en-US" sz="2400" dirty="0"/>
              <a:t>Controlled     </a:t>
            </a:r>
            <a:r>
              <a:rPr lang="en-GB" altLang="en-US" sz="2400" dirty="0">
                <a:solidFill>
                  <a:srgbClr val="F17C0E"/>
                </a:solidFill>
              </a:rPr>
              <a:t>vs</a:t>
            </a:r>
          </a:p>
          <a:p>
            <a:pPr algn="r" eaLnBrk="1" hangingPunct="1">
              <a:spcBef>
                <a:spcPct val="50000"/>
              </a:spcBef>
              <a:buFont typeface="Times" panose="02020603050405020304" pitchFamily="18" charset="0"/>
              <a:buNone/>
            </a:pPr>
            <a:r>
              <a:rPr lang="en-GB" altLang="en-US" sz="2400" dirty="0"/>
              <a:t>Structured     </a:t>
            </a:r>
            <a:r>
              <a:rPr lang="en-GB" altLang="en-US" sz="2400" dirty="0">
                <a:solidFill>
                  <a:srgbClr val="F17C0E"/>
                </a:solidFill>
              </a:rPr>
              <a:t>vs</a:t>
            </a:r>
          </a:p>
          <a:p>
            <a:pPr algn="r" eaLnBrk="1" hangingPunct="1">
              <a:spcBef>
                <a:spcPct val="50000"/>
              </a:spcBef>
              <a:buFont typeface="Times" panose="02020603050405020304" pitchFamily="18" charset="0"/>
              <a:buNone/>
            </a:pPr>
            <a:r>
              <a:rPr lang="en-GB" altLang="en-US" sz="2400" dirty="0"/>
              <a:t>Scheduled     </a:t>
            </a:r>
            <a:r>
              <a:rPr lang="en-GB" altLang="en-US" sz="2400" dirty="0">
                <a:solidFill>
                  <a:srgbClr val="F17C0E"/>
                </a:solidFill>
              </a:rPr>
              <a:t>vs</a:t>
            </a:r>
          </a:p>
          <a:p>
            <a:pPr algn="r" eaLnBrk="1" hangingPunct="1">
              <a:buFont typeface="Times" panose="02020603050405020304" pitchFamily="18" charset="0"/>
              <a:buNone/>
            </a:pPr>
            <a:endParaRPr lang="en-US" altLang="en-US" dirty="0" smtClean="0"/>
          </a:p>
        </p:txBody>
      </p:sp>
      <p:sp>
        <p:nvSpPr>
          <p:cNvPr id="57347" name="Rectangle 3"/>
          <p:cNvSpPr>
            <a:spLocks noGrp="1" noChangeArrowheads="1"/>
          </p:cNvSpPr>
          <p:nvPr>
            <p:ph sz="half" idx="2"/>
          </p:nvPr>
        </p:nvSpPr>
        <p:spPr/>
        <p:txBody>
          <a:bodyPr>
            <a:normAutofit/>
          </a:bodyPr>
          <a:lstStyle/>
          <a:p>
            <a:pPr eaLnBrk="1" hangingPunct="1">
              <a:spcBef>
                <a:spcPct val="50000"/>
              </a:spcBef>
              <a:buClr>
                <a:schemeClr val="bg1"/>
              </a:buClr>
              <a:buFontTx/>
              <a:buNone/>
            </a:pPr>
            <a:r>
              <a:rPr lang="en-GB" altLang="en-US" sz="2400" b="1" dirty="0" smtClean="0">
                <a:solidFill>
                  <a:srgbClr val="F17C0E"/>
                </a:solidFill>
              </a:rPr>
              <a:t>P</a:t>
            </a:r>
            <a:r>
              <a:rPr lang="en-GB" altLang="en-US" sz="2400" dirty="0" smtClean="0">
                <a:solidFill>
                  <a:srgbClr val="B3081B"/>
                </a:solidFill>
              </a:rPr>
              <a:t>erceiving</a:t>
            </a:r>
            <a:endParaRPr lang="en-GB" altLang="en-US" sz="2400" dirty="0">
              <a:solidFill>
                <a:srgbClr val="B3081B"/>
              </a:solidFill>
            </a:endParaRPr>
          </a:p>
          <a:p>
            <a:pPr eaLnBrk="1" hangingPunct="1">
              <a:spcBef>
                <a:spcPct val="50000"/>
              </a:spcBef>
              <a:buClr>
                <a:schemeClr val="bg1"/>
              </a:buClr>
              <a:buFontTx/>
              <a:buNone/>
            </a:pPr>
            <a:endParaRPr lang="en-GB" altLang="en-US" sz="2400" dirty="0"/>
          </a:p>
          <a:p>
            <a:pPr eaLnBrk="1" hangingPunct="1">
              <a:buClr>
                <a:schemeClr val="bg1"/>
              </a:buClr>
              <a:buFontTx/>
              <a:buNone/>
            </a:pPr>
            <a:r>
              <a:rPr lang="en-GB" altLang="en-US" sz="2400" dirty="0"/>
              <a:t>Emergent</a:t>
            </a:r>
          </a:p>
          <a:p>
            <a:pPr eaLnBrk="1" hangingPunct="1">
              <a:spcBef>
                <a:spcPct val="50000"/>
              </a:spcBef>
              <a:buClr>
                <a:schemeClr val="bg1"/>
              </a:buClr>
              <a:buFontTx/>
              <a:buNone/>
            </a:pPr>
            <a:r>
              <a:rPr lang="en-GB" altLang="en-US" sz="2400" dirty="0"/>
              <a:t>Flexible</a:t>
            </a:r>
          </a:p>
          <a:p>
            <a:pPr eaLnBrk="1" hangingPunct="1">
              <a:spcBef>
                <a:spcPct val="50000"/>
              </a:spcBef>
              <a:buClr>
                <a:schemeClr val="bg1"/>
              </a:buClr>
              <a:buFontTx/>
              <a:buNone/>
            </a:pPr>
            <a:r>
              <a:rPr lang="en-GB" altLang="en-US" sz="2400" dirty="0"/>
              <a:t>Unconstrained</a:t>
            </a:r>
          </a:p>
          <a:p>
            <a:pPr eaLnBrk="1" hangingPunct="1">
              <a:spcBef>
                <a:spcPct val="50000"/>
              </a:spcBef>
              <a:buClr>
                <a:schemeClr val="bg1"/>
              </a:buClr>
              <a:buFontTx/>
              <a:buNone/>
            </a:pPr>
            <a:r>
              <a:rPr lang="en-GB" altLang="en-US" sz="2400" dirty="0"/>
              <a:t>Go with the flow</a:t>
            </a:r>
          </a:p>
          <a:p>
            <a:pPr eaLnBrk="1" hangingPunct="1">
              <a:spcBef>
                <a:spcPct val="50000"/>
              </a:spcBef>
              <a:buClr>
                <a:schemeClr val="bg1"/>
              </a:buClr>
              <a:buFontTx/>
              <a:buNone/>
            </a:pPr>
            <a:r>
              <a:rPr lang="en-GB" altLang="en-US" sz="2400" dirty="0"/>
              <a:t>Spontaneous</a:t>
            </a:r>
          </a:p>
        </p:txBody>
      </p:sp>
    </p:spTree>
    <p:extLst>
      <p:ext uri="{BB962C8B-B14F-4D97-AF65-F5344CB8AC3E}">
        <p14:creationId xmlns:p14="http://schemas.microsoft.com/office/powerpoint/2010/main" val="616096687"/>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altLang="en-US"/>
              <a:t>Ask yourself…</a:t>
            </a:r>
            <a:endParaRPr lang="en-US" altLang="en-US"/>
          </a:p>
        </p:txBody>
      </p:sp>
      <p:sp>
        <p:nvSpPr>
          <p:cNvPr id="503811" name="Rectangle 3"/>
          <p:cNvSpPr>
            <a:spLocks noGrp="1" noChangeArrowheads="1"/>
          </p:cNvSpPr>
          <p:nvPr>
            <p:ph idx="1"/>
          </p:nvPr>
        </p:nvSpPr>
        <p:spPr/>
        <p:txBody>
          <a:bodyPr/>
          <a:lstStyle/>
          <a:p>
            <a:pPr>
              <a:buClr>
                <a:schemeClr val="bg1">
                  <a:lumMod val="50000"/>
                </a:schemeClr>
              </a:buClr>
              <a:defRPr/>
            </a:pPr>
            <a:r>
              <a:rPr lang="en-GB" sz="2400" dirty="0" smtClean="0"/>
              <a:t>If </a:t>
            </a:r>
            <a:r>
              <a:rPr lang="en-GB" sz="2400" dirty="0"/>
              <a:t>tomorrow’s work were cancelled, what would you do?</a:t>
            </a:r>
          </a:p>
          <a:p>
            <a:pPr>
              <a:buClr>
                <a:schemeClr val="bg1">
                  <a:lumMod val="50000"/>
                </a:schemeClr>
              </a:buClr>
              <a:defRPr/>
            </a:pPr>
            <a:endParaRPr lang="en-GB" sz="2400" dirty="0"/>
          </a:p>
          <a:p>
            <a:pPr>
              <a:buClr>
                <a:schemeClr val="bg1">
                  <a:lumMod val="50000"/>
                </a:schemeClr>
              </a:buClr>
              <a:defRPr/>
            </a:pPr>
            <a:r>
              <a:rPr lang="en-GB" sz="2400" dirty="0" smtClean="0"/>
              <a:t>How </a:t>
            </a:r>
            <a:r>
              <a:rPr lang="en-GB" sz="2400" dirty="0"/>
              <a:t>do you do your food shopping?</a:t>
            </a:r>
          </a:p>
          <a:p>
            <a:pPr>
              <a:defRPr/>
            </a:pPr>
            <a:endParaRPr lang="en-GB" sz="2400" dirty="0"/>
          </a:p>
          <a:p>
            <a:pPr eaLnBrk="1" hangingPunct="1">
              <a:buFont typeface="Times" pitchFamily="18" charset="0"/>
              <a:buNone/>
              <a:defRPr/>
            </a:pPr>
            <a:endParaRPr lang="en-GB" dirty="0"/>
          </a:p>
          <a:p>
            <a:pPr eaLnBrk="1" hangingPunct="1">
              <a:buFontTx/>
              <a:buNone/>
              <a:defRPr/>
            </a:pPr>
            <a:endParaRPr lang="en-US" dirty="0"/>
          </a:p>
        </p:txBody>
      </p:sp>
    </p:spTree>
    <p:extLst>
      <p:ext uri="{BB962C8B-B14F-4D97-AF65-F5344CB8AC3E}">
        <p14:creationId xmlns:p14="http://schemas.microsoft.com/office/powerpoint/2010/main" val="3365764288"/>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a:t>What is your preference?</a:t>
            </a:r>
            <a:endParaRPr lang="en-US" altLang="en-US"/>
          </a:p>
        </p:txBody>
      </p:sp>
      <p:sp>
        <p:nvSpPr>
          <p:cNvPr id="61443" name="Rectangle 3"/>
          <p:cNvSpPr>
            <a:spLocks noGrp="1" noChangeArrowheads="1"/>
          </p:cNvSpPr>
          <p:nvPr>
            <p:ph idx="1"/>
          </p:nvPr>
        </p:nvSpPr>
        <p:spPr/>
        <p:txBody>
          <a:bodyPr/>
          <a:lstStyle/>
          <a:p>
            <a:pPr algn="ctr" eaLnBrk="1" hangingPunct="1">
              <a:buFont typeface="Times" panose="02020603050405020304" pitchFamily="18" charset="0"/>
              <a:buNone/>
            </a:pPr>
            <a:r>
              <a:rPr lang="en-US" altLang="en-US" sz="2400" dirty="0"/>
              <a:t>While everyone can operate in both modes, </a:t>
            </a:r>
          </a:p>
          <a:p>
            <a:pPr algn="ctr" eaLnBrk="1" hangingPunct="1">
              <a:buFont typeface="Times" panose="02020603050405020304" pitchFamily="18" charset="0"/>
              <a:buNone/>
            </a:pPr>
            <a:r>
              <a:rPr lang="en-US" altLang="en-US" sz="2400" dirty="0"/>
              <a:t>we do not prefer them equally.</a:t>
            </a:r>
          </a:p>
          <a:p>
            <a:pPr algn="ctr" eaLnBrk="1" hangingPunct="1">
              <a:buFont typeface="Times" panose="02020603050405020304" pitchFamily="18" charset="0"/>
              <a:buNone/>
            </a:pPr>
            <a:endParaRPr lang="en-GB" altLang="en-US" dirty="0" smtClean="0"/>
          </a:p>
          <a:p>
            <a:pPr algn="ctr" eaLnBrk="1" hangingPunct="1">
              <a:buFont typeface="Times" panose="02020603050405020304" pitchFamily="18" charset="0"/>
              <a:buNone/>
            </a:pPr>
            <a:endParaRPr lang="en-US" altLang="en-US" dirty="0" smtClean="0"/>
          </a:p>
          <a:p>
            <a:pPr algn="ctr" eaLnBrk="1" hangingPunct="1">
              <a:buFont typeface="Times" panose="02020603050405020304" pitchFamily="18" charset="0"/>
              <a:buNone/>
            </a:pPr>
            <a:endParaRPr lang="en-US" altLang="en-US" dirty="0" smtClean="0"/>
          </a:p>
        </p:txBody>
      </p:sp>
      <p:sp>
        <p:nvSpPr>
          <p:cNvPr id="506884" name="Line 4"/>
          <p:cNvSpPr>
            <a:spLocks noChangeShapeType="1"/>
          </p:cNvSpPr>
          <p:nvPr/>
        </p:nvSpPr>
        <p:spPr bwMode="auto">
          <a:xfrm>
            <a:off x="1522197" y="4723337"/>
            <a:ext cx="6769100" cy="0"/>
          </a:xfrm>
          <a:prstGeom prst="line">
            <a:avLst/>
          </a:prstGeom>
          <a:noFill/>
          <a:ln w="38100">
            <a:solidFill>
              <a:schemeClr val="bg2"/>
            </a:solidFill>
            <a:round/>
            <a:headEnd/>
            <a:tailEnd/>
          </a:ln>
          <a:effectLst/>
        </p:spPr>
        <p:txBody>
          <a:bodyPr/>
          <a:lstStyle/>
          <a:p>
            <a:pPr>
              <a:defRPr/>
            </a:pPr>
            <a:endParaRPr lang="en-GB"/>
          </a:p>
        </p:txBody>
      </p:sp>
      <p:sp>
        <p:nvSpPr>
          <p:cNvPr id="506885" name="Text Box 5"/>
          <p:cNvSpPr txBox="1">
            <a:spLocks noChangeArrowheads="1"/>
          </p:cNvSpPr>
          <p:nvPr/>
        </p:nvSpPr>
        <p:spPr bwMode="auto">
          <a:xfrm>
            <a:off x="1132469" y="4826524"/>
            <a:ext cx="787395" cy="400110"/>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Clear</a:t>
            </a:r>
            <a:endParaRPr lang="en-US" sz="2000" dirty="0">
              <a:ea typeface="ＭＳ Ｐゴシック" pitchFamily="20" charset="-128"/>
            </a:endParaRPr>
          </a:p>
        </p:txBody>
      </p:sp>
      <p:sp>
        <p:nvSpPr>
          <p:cNvPr id="506886" name="Text Box 6"/>
          <p:cNvSpPr txBox="1">
            <a:spLocks noChangeArrowheads="1"/>
          </p:cNvSpPr>
          <p:nvPr/>
        </p:nvSpPr>
        <p:spPr bwMode="auto">
          <a:xfrm>
            <a:off x="4531000" y="4826524"/>
            <a:ext cx="686406" cy="707886"/>
          </a:xfrm>
          <a:prstGeom prst="rect">
            <a:avLst/>
          </a:prstGeom>
          <a:noFill/>
          <a:ln w="9525">
            <a:noFill/>
            <a:miter lim="800000"/>
            <a:headEnd/>
            <a:tailEnd/>
          </a:ln>
          <a:effectLst/>
        </p:spPr>
        <p:txBody>
          <a:bodyPr wrap="none">
            <a:spAutoFit/>
          </a:bodyPr>
          <a:lstStyle/>
          <a:p>
            <a:pPr algn="ctr">
              <a:defRPr/>
            </a:pPr>
            <a:r>
              <a:rPr lang="en-GB" sz="2000">
                <a:ea typeface="ＭＳ Ｐゴシック" pitchFamily="20" charset="-128"/>
              </a:rPr>
              <a:t>Not</a:t>
            </a:r>
          </a:p>
          <a:p>
            <a:pPr algn="ctr">
              <a:defRPr/>
            </a:pPr>
            <a:r>
              <a:rPr lang="en-GB" sz="2000">
                <a:ea typeface="ＭＳ Ｐゴシック" pitchFamily="20" charset="-128"/>
              </a:rPr>
              <a:t>Sure</a:t>
            </a:r>
            <a:endParaRPr lang="en-US" sz="2000">
              <a:ea typeface="ＭＳ Ｐゴシック" pitchFamily="20" charset="-128"/>
            </a:endParaRPr>
          </a:p>
        </p:txBody>
      </p:sp>
      <p:sp>
        <p:nvSpPr>
          <p:cNvPr id="506887" name="Text Box 7"/>
          <p:cNvSpPr txBox="1">
            <a:spLocks noChangeArrowheads="1"/>
          </p:cNvSpPr>
          <p:nvPr/>
        </p:nvSpPr>
        <p:spPr bwMode="auto">
          <a:xfrm>
            <a:off x="2519848" y="4826524"/>
            <a:ext cx="1463863" cy="707886"/>
          </a:xfrm>
          <a:prstGeom prst="rect">
            <a:avLst/>
          </a:prstGeom>
          <a:noFill/>
          <a:ln w="9525">
            <a:noFill/>
            <a:miter lim="800000"/>
            <a:headEnd/>
            <a:tailEnd/>
          </a:ln>
          <a:effectLst/>
        </p:spPr>
        <p:txBody>
          <a:bodyPr wrap="none">
            <a:spAutoFit/>
          </a:bodyPr>
          <a:lstStyle/>
          <a:p>
            <a:pPr algn="ctr">
              <a:defRPr/>
            </a:pPr>
            <a:r>
              <a:rPr lang="en-GB" sz="2000" dirty="0">
                <a:ea typeface="ＭＳ Ｐゴシック" pitchFamily="20" charset="-128"/>
              </a:rPr>
              <a:t>Moderately</a:t>
            </a:r>
          </a:p>
          <a:p>
            <a:pPr algn="ctr">
              <a:defRPr/>
            </a:pPr>
            <a:r>
              <a:rPr lang="en-GB" sz="2000" dirty="0">
                <a:ea typeface="ＭＳ Ｐゴシック" pitchFamily="20" charset="-128"/>
              </a:rPr>
              <a:t>Clear</a:t>
            </a:r>
            <a:endParaRPr lang="en-US" sz="2000" dirty="0">
              <a:ea typeface="ＭＳ Ｐゴシック" pitchFamily="20" charset="-128"/>
            </a:endParaRPr>
          </a:p>
        </p:txBody>
      </p:sp>
      <p:sp>
        <p:nvSpPr>
          <p:cNvPr id="506888" name="Text Box 8"/>
          <p:cNvSpPr txBox="1">
            <a:spLocks noChangeArrowheads="1"/>
          </p:cNvSpPr>
          <p:nvPr/>
        </p:nvSpPr>
        <p:spPr bwMode="auto">
          <a:xfrm>
            <a:off x="5832960" y="4826524"/>
            <a:ext cx="1463863" cy="707886"/>
          </a:xfrm>
          <a:prstGeom prst="rect">
            <a:avLst/>
          </a:prstGeom>
          <a:noFill/>
          <a:ln w="9525">
            <a:noFill/>
            <a:miter lim="800000"/>
            <a:headEnd/>
            <a:tailEnd/>
          </a:ln>
          <a:effectLst/>
        </p:spPr>
        <p:txBody>
          <a:bodyPr wrap="none">
            <a:spAutoFit/>
          </a:bodyPr>
          <a:lstStyle/>
          <a:p>
            <a:pPr algn="ctr">
              <a:defRPr/>
            </a:pPr>
            <a:r>
              <a:rPr lang="en-GB" sz="2000">
                <a:ea typeface="ＭＳ Ｐゴシック" pitchFamily="20" charset="-128"/>
              </a:rPr>
              <a:t>Moderately</a:t>
            </a:r>
          </a:p>
          <a:p>
            <a:pPr algn="ctr">
              <a:defRPr/>
            </a:pPr>
            <a:r>
              <a:rPr lang="en-GB" sz="2000">
                <a:ea typeface="ＭＳ Ｐゴシック" pitchFamily="20" charset="-128"/>
              </a:rPr>
              <a:t>Clear</a:t>
            </a:r>
            <a:endParaRPr lang="en-US" sz="2000">
              <a:ea typeface="ＭＳ Ｐゴシック" pitchFamily="20" charset="-128"/>
            </a:endParaRPr>
          </a:p>
        </p:txBody>
      </p:sp>
      <p:sp>
        <p:nvSpPr>
          <p:cNvPr id="506889" name="Text Box 9"/>
          <p:cNvSpPr txBox="1">
            <a:spLocks noChangeArrowheads="1"/>
          </p:cNvSpPr>
          <p:nvPr/>
        </p:nvSpPr>
        <p:spPr bwMode="auto">
          <a:xfrm>
            <a:off x="7828544" y="4826524"/>
            <a:ext cx="787395" cy="400110"/>
          </a:xfrm>
          <a:prstGeom prst="rect">
            <a:avLst/>
          </a:prstGeom>
          <a:noFill/>
          <a:ln w="9525">
            <a:noFill/>
            <a:miter lim="800000"/>
            <a:headEnd/>
            <a:tailEnd/>
          </a:ln>
          <a:effectLst/>
        </p:spPr>
        <p:txBody>
          <a:bodyPr wrap="none">
            <a:spAutoFit/>
          </a:bodyPr>
          <a:lstStyle/>
          <a:p>
            <a:pPr algn="ctr">
              <a:defRPr/>
            </a:pPr>
            <a:r>
              <a:rPr lang="en-GB" sz="2000">
                <a:ea typeface="ＭＳ Ｐゴシック" pitchFamily="20" charset="-128"/>
              </a:rPr>
              <a:t>Clear</a:t>
            </a:r>
            <a:endParaRPr lang="en-US" sz="2000">
              <a:ea typeface="ＭＳ Ｐゴシック" pitchFamily="20" charset="-128"/>
            </a:endParaRPr>
          </a:p>
        </p:txBody>
      </p:sp>
      <p:sp>
        <p:nvSpPr>
          <p:cNvPr id="506890" name="Rectangle 10"/>
          <p:cNvSpPr>
            <a:spLocks noChangeArrowheads="1"/>
          </p:cNvSpPr>
          <p:nvPr/>
        </p:nvSpPr>
        <p:spPr bwMode="auto">
          <a:xfrm>
            <a:off x="1379322" y="3723213"/>
            <a:ext cx="486030" cy="769441"/>
          </a:xfrm>
          <a:prstGeom prst="rect">
            <a:avLst/>
          </a:prstGeom>
          <a:noFill/>
          <a:ln w="9525">
            <a:noFill/>
            <a:miter lim="800000"/>
            <a:headEnd/>
            <a:tailEnd/>
          </a:ln>
          <a:effectLst/>
        </p:spPr>
        <p:txBody>
          <a:bodyPr wrap="none">
            <a:spAutoFit/>
          </a:bodyPr>
          <a:lstStyle/>
          <a:p>
            <a:pPr>
              <a:defRPr/>
            </a:pPr>
            <a:r>
              <a:rPr lang="en-GB" sz="4400" b="1" dirty="0">
                <a:solidFill>
                  <a:srgbClr val="F17C0E"/>
                </a:solidFill>
                <a:ea typeface="ＭＳ Ｐゴシック" pitchFamily="20" charset="-128"/>
              </a:rPr>
              <a:t>J</a:t>
            </a:r>
            <a:endParaRPr lang="en-US" sz="4400" dirty="0">
              <a:solidFill>
                <a:srgbClr val="F17C0E"/>
              </a:solidFill>
              <a:ea typeface="ＭＳ Ｐゴシック" pitchFamily="20" charset="-128"/>
            </a:endParaRPr>
          </a:p>
        </p:txBody>
      </p:sp>
      <p:sp>
        <p:nvSpPr>
          <p:cNvPr id="506891" name="Rectangle 11"/>
          <p:cNvSpPr>
            <a:spLocks noChangeArrowheads="1"/>
          </p:cNvSpPr>
          <p:nvPr/>
        </p:nvSpPr>
        <p:spPr bwMode="auto">
          <a:xfrm>
            <a:off x="8051585" y="3723213"/>
            <a:ext cx="542925" cy="769937"/>
          </a:xfrm>
          <a:prstGeom prst="rect">
            <a:avLst/>
          </a:prstGeom>
          <a:noFill/>
          <a:ln w="9525">
            <a:noFill/>
            <a:miter lim="800000"/>
            <a:headEnd/>
            <a:tailEnd/>
          </a:ln>
          <a:effectLst/>
        </p:spPr>
        <p:txBody>
          <a:bodyPr>
            <a:spAutoFit/>
          </a:bodyPr>
          <a:lstStyle/>
          <a:p>
            <a:pPr>
              <a:defRPr/>
            </a:pPr>
            <a:r>
              <a:rPr lang="en-GB" sz="4400" b="1" dirty="0">
                <a:solidFill>
                  <a:srgbClr val="F17C0E"/>
                </a:solidFill>
                <a:ea typeface="ＭＳ Ｐゴシック" pitchFamily="20" charset="-128"/>
              </a:rPr>
              <a:t>P</a:t>
            </a:r>
            <a:endParaRPr lang="en-US" sz="4400" dirty="0">
              <a:solidFill>
                <a:srgbClr val="F17C0E"/>
              </a:solidFill>
              <a:ea typeface="ＭＳ Ｐゴシック" pitchFamily="20" charset="-128"/>
            </a:endParaRPr>
          </a:p>
        </p:txBody>
      </p:sp>
      <p:sp>
        <p:nvSpPr>
          <p:cNvPr id="506892" name="Text Box 12"/>
          <p:cNvSpPr txBox="1">
            <a:spLocks noChangeArrowheads="1"/>
          </p:cNvSpPr>
          <p:nvPr/>
        </p:nvSpPr>
        <p:spPr bwMode="auto">
          <a:xfrm>
            <a:off x="4694023" y="3723213"/>
            <a:ext cx="446087" cy="769937"/>
          </a:xfrm>
          <a:prstGeom prst="rect">
            <a:avLst/>
          </a:prstGeom>
          <a:noFill/>
          <a:ln w="9525">
            <a:noFill/>
            <a:miter lim="800000"/>
            <a:headEnd/>
            <a:tailEnd/>
          </a:ln>
          <a:effectLst/>
        </p:spPr>
        <p:txBody>
          <a:bodyPr wrap="none">
            <a:spAutoFit/>
          </a:bodyPr>
          <a:lstStyle/>
          <a:p>
            <a:pPr>
              <a:defRPr/>
            </a:pPr>
            <a:r>
              <a:rPr lang="en-GB" sz="4400" b="1" dirty="0">
                <a:solidFill>
                  <a:srgbClr val="F17C0E"/>
                </a:solidFill>
                <a:ea typeface="ＭＳ Ｐゴシック" pitchFamily="20" charset="-128"/>
              </a:rPr>
              <a:t>?</a:t>
            </a:r>
            <a:endParaRPr lang="en-US" sz="4400" b="1" dirty="0">
              <a:solidFill>
                <a:srgbClr val="F17C0E"/>
              </a:solidFill>
              <a:ea typeface="ＭＳ Ｐゴシック" pitchFamily="20" charset="-128"/>
            </a:endParaRPr>
          </a:p>
        </p:txBody>
      </p:sp>
      <p:sp>
        <p:nvSpPr>
          <p:cNvPr id="506893" name="Line 13"/>
          <p:cNvSpPr>
            <a:spLocks noChangeShapeType="1"/>
          </p:cNvSpPr>
          <p:nvPr/>
        </p:nvSpPr>
        <p:spPr bwMode="auto">
          <a:xfrm>
            <a:off x="1525372" y="4545538"/>
            <a:ext cx="0" cy="288925"/>
          </a:xfrm>
          <a:prstGeom prst="line">
            <a:avLst/>
          </a:prstGeom>
          <a:noFill/>
          <a:ln w="28575">
            <a:solidFill>
              <a:schemeClr val="bg2"/>
            </a:solidFill>
            <a:round/>
            <a:headEnd/>
            <a:tailEnd/>
          </a:ln>
          <a:effectLst/>
        </p:spPr>
        <p:txBody>
          <a:bodyPr/>
          <a:lstStyle/>
          <a:p>
            <a:pPr>
              <a:defRPr/>
            </a:pPr>
            <a:endParaRPr lang="en-GB"/>
          </a:p>
        </p:txBody>
      </p:sp>
      <p:sp>
        <p:nvSpPr>
          <p:cNvPr id="506894" name="Line 14"/>
          <p:cNvSpPr>
            <a:spLocks noChangeShapeType="1"/>
          </p:cNvSpPr>
          <p:nvPr/>
        </p:nvSpPr>
        <p:spPr bwMode="auto">
          <a:xfrm>
            <a:off x="3254159" y="4545538"/>
            <a:ext cx="0" cy="288925"/>
          </a:xfrm>
          <a:prstGeom prst="line">
            <a:avLst/>
          </a:prstGeom>
          <a:noFill/>
          <a:ln w="28575">
            <a:solidFill>
              <a:schemeClr val="bg2"/>
            </a:solidFill>
            <a:round/>
            <a:headEnd/>
            <a:tailEnd/>
          </a:ln>
          <a:effectLst/>
        </p:spPr>
        <p:txBody>
          <a:bodyPr/>
          <a:lstStyle/>
          <a:p>
            <a:pPr>
              <a:defRPr/>
            </a:pPr>
            <a:endParaRPr lang="en-GB"/>
          </a:p>
        </p:txBody>
      </p:sp>
      <p:sp>
        <p:nvSpPr>
          <p:cNvPr id="506895" name="Line 15"/>
          <p:cNvSpPr>
            <a:spLocks noChangeShapeType="1"/>
          </p:cNvSpPr>
          <p:nvPr/>
        </p:nvSpPr>
        <p:spPr bwMode="auto">
          <a:xfrm>
            <a:off x="4909922" y="4545538"/>
            <a:ext cx="0" cy="288925"/>
          </a:xfrm>
          <a:prstGeom prst="line">
            <a:avLst/>
          </a:prstGeom>
          <a:noFill/>
          <a:ln w="28575">
            <a:solidFill>
              <a:schemeClr val="bg2"/>
            </a:solidFill>
            <a:round/>
            <a:headEnd/>
            <a:tailEnd/>
          </a:ln>
          <a:effectLst/>
        </p:spPr>
        <p:txBody>
          <a:bodyPr/>
          <a:lstStyle/>
          <a:p>
            <a:pPr>
              <a:defRPr/>
            </a:pPr>
            <a:endParaRPr lang="en-GB"/>
          </a:p>
        </p:txBody>
      </p:sp>
      <p:sp>
        <p:nvSpPr>
          <p:cNvPr id="506896" name="Line 16"/>
          <p:cNvSpPr>
            <a:spLocks noChangeShapeType="1"/>
          </p:cNvSpPr>
          <p:nvPr/>
        </p:nvSpPr>
        <p:spPr bwMode="auto">
          <a:xfrm>
            <a:off x="6565684" y="4545538"/>
            <a:ext cx="0" cy="288925"/>
          </a:xfrm>
          <a:prstGeom prst="line">
            <a:avLst/>
          </a:prstGeom>
          <a:noFill/>
          <a:ln w="28575">
            <a:solidFill>
              <a:schemeClr val="bg2"/>
            </a:solidFill>
            <a:round/>
            <a:headEnd/>
            <a:tailEnd/>
          </a:ln>
          <a:effectLst/>
        </p:spPr>
        <p:txBody>
          <a:bodyPr/>
          <a:lstStyle/>
          <a:p>
            <a:pPr>
              <a:defRPr/>
            </a:pPr>
            <a:endParaRPr lang="en-GB"/>
          </a:p>
        </p:txBody>
      </p:sp>
      <p:sp>
        <p:nvSpPr>
          <p:cNvPr id="506897" name="Line 17"/>
          <p:cNvSpPr>
            <a:spLocks noChangeShapeType="1"/>
          </p:cNvSpPr>
          <p:nvPr/>
        </p:nvSpPr>
        <p:spPr bwMode="auto">
          <a:xfrm>
            <a:off x="8294472" y="4545538"/>
            <a:ext cx="0" cy="288925"/>
          </a:xfrm>
          <a:prstGeom prst="line">
            <a:avLst/>
          </a:prstGeom>
          <a:noFill/>
          <a:ln w="28575">
            <a:solidFill>
              <a:schemeClr val="bg2"/>
            </a:solidFill>
            <a:round/>
            <a:headEnd/>
            <a:tailEnd/>
          </a:ln>
          <a:effectLst/>
        </p:spPr>
        <p:txBody>
          <a:bodyPr/>
          <a:lstStyle/>
          <a:p>
            <a:pPr>
              <a:defRPr/>
            </a:pPr>
            <a:endParaRPr lang="en-GB"/>
          </a:p>
        </p:txBody>
      </p:sp>
    </p:spTree>
    <p:extLst>
      <p:ext uri="{BB962C8B-B14F-4D97-AF65-F5344CB8AC3E}">
        <p14:creationId xmlns:p14="http://schemas.microsoft.com/office/powerpoint/2010/main" val="3462507456"/>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2"/>
          <p:cNvSpPr>
            <a:spLocks noGrp="1" noChangeArrowheads="1"/>
          </p:cNvSpPr>
          <p:nvPr>
            <p:ph type="title"/>
          </p:nvPr>
        </p:nvSpPr>
        <p:spPr/>
        <p:txBody>
          <a:bodyPr/>
          <a:lstStyle/>
          <a:p>
            <a:pPr eaLnBrk="1" hangingPunct="1"/>
            <a:r>
              <a:rPr lang="en-AU" altLang="en-US"/>
              <a:t>Preference Type</a:t>
            </a:r>
          </a:p>
        </p:txBody>
      </p:sp>
      <p:sp>
        <p:nvSpPr>
          <p:cNvPr id="63492" name="Rectangle 3"/>
          <p:cNvSpPr>
            <a:spLocks noGrp="1" noChangeArrowheads="1"/>
          </p:cNvSpPr>
          <p:nvPr>
            <p:ph idx="1"/>
          </p:nvPr>
        </p:nvSpPr>
        <p:spPr/>
        <p:txBody>
          <a:bodyPr>
            <a:normAutofit fontScale="92500" lnSpcReduction="10000"/>
          </a:bodyPr>
          <a:lstStyle/>
          <a:p>
            <a:pPr eaLnBrk="1" hangingPunct="1">
              <a:buFontTx/>
              <a:buNone/>
            </a:pPr>
            <a:r>
              <a:rPr lang="en-AU" altLang="en-US" sz="2000"/>
              <a:t>When combined your preferences indicate your Preference Type:</a:t>
            </a:r>
          </a:p>
          <a:p>
            <a:pPr algn="ctr" eaLnBrk="1" hangingPunct="1">
              <a:buFontTx/>
              <a:buNone/>
            </a:pPr>
            <a:r>
              <a:rPr lang="en-AU" altLang="en-US" sz="4000">
                <a:solidFill>
                  <a:srgbClr val="F17C0E"/>
                </a:solidFill>
                <a:cs typeface="Arial" panose="020B0604020202020204" pitchFamily="34" charset="0"/>
              </a:rPr>
              <a:t>E</a:t>
            </a:r>
            <a:r>
              <a:rPr lang="en-AU" altLang="en-US" sz="4000">
                <a:cs typeface="Arial" panose="020B0604020202020204" pitchFamily="34" charset="0"/>
              </a:rPr>
              <a:t> or </a:t>
            </a:r>
            <a:r>
              <a:rPr lang="en-AU" altLang="en-US" sz="4000">
                <a:solidFill>
                  <a:srgbClr val="F17C0E"/>
                </a:solidFill>
                <a:cs typeface="Arial" panose="020B0604020202020204" pitchFamily="34" charset="0"/>
              </a:rPr>
              <a:t>I</a:t>
            </a:r>
          </a:p>
          <a:p>
            <a:pPr algn="ctr" eaLnBrk="1" hangingPunct="1">
              <a:buFontTx/>
              <a:buNone/>
            </a:pPr>
            <a:r>
              <a:rPr lang="en-AU" altLang="en-US" sz="4000">
                <a:solidFill>
                  <a:srgbClr val="F17C0E"/>
                </a:solidFill>
                <a:cs typeface="Arial" panose="020B0604020202020204" pitchFamily="34" charset="0"/>
              </a:rPr>
              <a:t> S</a:t>
            </a:r>
            <a:r>
              <a:rPr lang="en-AU" altLang="en-US" sz="4000">
                <a:cs typeface="Arial" panose="020B0604020202020204" pitchFamily="34" charset="0"/>
              </a:rPr>
              <a:t> or </a:t>
            </a:r>
            <a:r>
              <a:rPr lang="en-AU" altLang="en-US" sz="4000">
                <a:solidFill>
                  <a:srgbClr val="F17C0E"/>
                </a:solidFill>
                <a:cs typeface="Arial" panose="020B0604020202020204" pitchFamily="34" charset="0"/>
              </a:rPr>
              <a:t>N</a:t>
            </a:r>
          </a:p>
          <a:p>
            <a:pPr algn="ctr" eaLnBrk="1" hangingPunct="1">
              <a:buFontTx/>
              <a:buNone/>
            </a:pPr>
            <a:r>
              <a:rPr lang="en-AU" altLang="en-US" sz="4000">
                <a:solidFill>
                  <a:srgbClr val="F17C0E"/>
                </a:solidFill>
                <a:cs typeface="Arial" panose="020B0604020202020204" pitchFamily="34" charset="0"/>
              </a:rPr>
              <a:t> T</a:t>
            </a:r>
            <a:r>
              <a:rPr lang="en-AU" altLang="en-US" sz="4000">
                <a:cs typeface="Arial" panose="020B0604020202020204" pitchFamily="34" charset="0"/>
              </a:rPr>
              <a:t> or </a:t>
            </a:r>
            <a:r>
              <a:rPr lang="en-AU" altLang="en-US" sz="4000">
                <a:solidFill>
                  <a:srgbClr val="F17C0E"/>
                </a:solidFill>
                <a:cs typeface="Arial" panose="020B0604020202020204" pitchFamily="34" charset="0"/>
              </a:rPr>
              <a:t>F</a:t>
            </a:r>
          </a:p>
          <a:p>
            <a:pPr algn="ctr" eaLnBrk="1" hangingPunct="1">
              <a:buFontTx/>
              <a:buNone/>
            </a:pPr>
            <a:r>
              <a:rPr lang="en-AU" altLang="en-US" sz="4000">
                <a:solidFill>
                  <a:srgbClr val="F17C0E"/>
                </a:solidFill>
                <a:cs typeface="Arial" panose="020B0604020202020204" pitchFamily="34" charset="0"/>
              </a:rPr>
              <a:t> J</a:t>
            </a:r>
            <a:r>
              <a:rPr lang="en-AU" altLang="en-US" sz="4000">
                <a:cs typeface="Arial" panose="020B0604020202020204" pitchFamily="34" charset="0"/>
              </a:rPr>
              <a:t> or </a:t>
            </a:r>
            <a:r>
              <a:rPr lang="en-AU" altLang="en-US" sz="4000">
                <a:solidFill>
                  <a:srgbClr val="F17C0E"/>
                </a:solidFill>
                <a:cs typeface="Arial" panose="020B0604020202020204" pitchFamily="34" charset="0"/>
              </a:rPr>
              <a:t>P</a:t>
            </a:r>
          </a:p>
          <a:p>
            <a:pPr eaLnBrk="1" hangingPunct="1">
              <a:buFontTx/>
              <a:buNone/>
            </a:pPr>
            <a:endParaRPr lang="en-AU" altLang="en-US" sz="2000"/>
          </a:p>
          <a:p>
            <a:pPr eaLnBrk="1" hangingPunct="1">
              <a:buFontTx/>
              <a:buNone/>
            </a:pPr>
            <a:r>
              <a:rPr lang="en-AU" altLang="en-US" sz="2000"/>
              <a:t>There are </a:t>
            </a:r>
            <a:r>
              <a:rPr lang="en-AU" altLang="en-US" sz="2000">
                <a:solidFill>
                  <a:schemeClr val="tx2"/>
                </a:solidFill>
              </a:rPr>
              <a:t>16</a:t>
            </a:r>
            <a:r>
              <a:rPr lang="en-AU" altLang="en-US" sz="2000"/>
              <a:t> preference types (e.g. ESTP,   INTJ,   ENFP,  INTJ etc)</a:t>
            </a:r>
          </a:p>
        </p:txBody>
      </p:sp>
      <p:sp>
        <p:nvSpPr>
          <p:cNvPr id="6349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05C8D331-80C5-495F-B69B-4F022276A09C}" type="slidenum">
              <a:rPr lang="en-US" altLang="en-US" sz="1400">
                <a:solidFill>
                  <a:schemeClr val="bg2"/>
                </a:solidFill>
              </a:rPr>
              <a:pPr>
                <a:spcBef>
                  <a:spcPct val="0"/>
                </a:spcBef>
                <a:buFontTx/>
                <a:buNone/>
              </a:pPr>
              <a:t>32</a:t>
            </a:fld>
            <a:endParaRPr lang="en-US" altLang="en-US" sz="1400">
              <a:solidFill>
                <a:schemeClr val="bg2"/>
              </a:solidFill>
            </a:endParaRPr>
          </a:p>
        </p:txBody>
      </p:sp>
    </p:spTree>
    <p:extLst>
      <p:ext uri="{BB962C8B-B14F-4D97-AF65-F5344CB8AC3E}">
        <p14:creationId xmlns:p14="http://schemas.microsoft.com/office/powerpoint/2010/main" val="215226481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lstStyle/>
          <a:p>
            <a:pPr eaLnBrk="1" hangingPunct="1"/>
            <a:r>
              <a:rPr lang="en-GB" altLang="en-US" smtClean="0"/>
              <a:t>Type of Type?!</a:t>
            </a:r>
          </a:p>
        </p:txBody>
      </p:sp>
      <p:sp>
        <p:nvSpPr>
          <p:cNvPr id="50179" name="Content Placeholder 2"/>
          <p:cNvSpPr>
            <a:spLocks noGrp="1"/>
          </p:cNvSpPr>
          <p:nvPr>
            <p:ph idx="1"/>
          </p:nvPr>
        </p:nvSpPr>
        <p:spPr/>
        <p:txBody>
          <a:bodyPr>
            <a:normAutofit fontScale="92500" lnSpcReduction="10000"/>
          </a:bodyPr>
          <a:lstStyle/>
          <a:p>
            <a:pPr eaLnBrk="1" hangingPunct="1">
              <a:buFontTx/>
              <a:buNone/>
              <a:defRPr/>
            </a:pPr>
            <a:r>
              <a:rPr lang="en-GB" sz="2000" dirty="0">
                <a:solidFill>
                  <a:schemeClr val="tx2"/>
                </a:solidFill>
              </a:rPr>
              <a:t>	</a:t>
            </a:r>
            <a:r>
              <a:rPr lang="en-GB" sz="2000" b="1" dirty="0">
                <a:solidFill>
                  <a:schemeClr val="tx2"/>
                </a:solidFill>
                <a:effectLst>
                  <a:outerShdw blurRad="38100" dist="38100" dir="2700000" algn="tl">
                    <a:srgbClr val="000000">
                      <a:alpha val="43137"/>
                    </a:srgbClr>
                  </a:outerShdw>
                </a:effectLst>
              </a:rPr>
              <a:t>√</a:t>
            </a:r>
            <a:r>
              <a:rPr lang="en-GB" sz="2000" dirty="0">
                <a:solidFill>
                  <a:schemeClr val="tx2"/>
                </a:solidFill>
              </a:rPr>
              <a:t> </a:t>
            </a:r>
            <a:r>
              <a:rPr lang="en-GB" sz="2000" i="1" dirty="0">
                <a:solidFill>
                  <a:schemeClr val="tx2"/>
                </a:solidFill>
              </a:rPr>
              <a:t>Self Assessed Type</a:t>
            </a:r>
          </a:p>
          <a:p>
            <a:pPr algn="just" eaLnBrk="1" hangingPunct="1">
              <a:buFontTx/>
              <a:buNone/>
              <a:defRPr/>
            </a:pPr>
            <a:r>
              <a:rPr lang="en-GB" sz="2000" dirty="0">
                <a:solidFill>
                  <a:schemeClr val="tx2"/>
                </a:solidFill>
              </a:rPr>
              <a:t>	</a:t>
            </a:r>
            <a:r>
              <a:rPr lang="en-GB" sz="2000" dirty="0"/>
              <a:t>The preferences you have chosen so far combine to give your “Self Assessed” Type.</a:t>
            </a:r>
          </a:p>
          <a:p>
            <a:pPr eaLnBrk="1" hangingPunct="1">
              <a:buFontTx/>
              <a:buNone/>
              <a:defRPr/>
            </a:pPr>
            <a:endParaRPr lang="en-GB" sz="2000" dirty="0"/>
          </a:p>
          <a:p>
            <a:pPr eaLnBrk="1" hangingPunct="1">
              <a:buFontTx/>
              <a:buNone/>
              <a:defRPr/>
            </a:pPr>
            <a:r>
              <a:rPr lang="en-GB" sz="2000" dirty="0"/>
              <a:t>	</a:t>
            </a:r>
            <a:r>
              <a:rPr lang="en-GB" sz="2000" i="1" dirty="0">
                <a:solidFill>
                  <a:schemeClr val="bg1">
                    <a:lumMod val="50000"/>
                  </a:schemeClr>
                </a:solidFill>
              </a:rPr>
              <a:t>Reported Type</a:t>
            </a:r>
          </a:p>
          <a:p>
            <a:pPr algn="just" eaLnBrk="1" hangingPunct="1">
              <a:buFontTx/>
              <a:buNone/>
              <a:defRPr/>
            </a:pPr>
            <a:r>
              <a:rPr lang="en-GB" sz="2000" b="1" dirty="0">
                <a:solidFill>
                  <a:schemeClr val="bg1">
                    <a:lumMod val="50000"/>
                  </a:schemeClr>
                </a:solidFill>
              </a:rPr>
              <a:t>	</a:t>
            </a:r>
            <a:r>
              <a:rPr lang="en-GB" sz="2000" dirty="0">
                <a:solidFill>
                  <a:schemeClr val="bg1">
                    <a:lumMod val="50000"/>
                  </a:schemeClr>
                </a:solidFill>
              </a:rPr>
              <a:t>The preference type reported after you have completed the MBTI questionnaire. You will also get a ‘preference score’ showing how consistently you chose one preference over the other.</a:t>
            </a:r>
            <a:endParaRPr lang="en-GB" sz="2000" b="1" dirty="0">
              <a:solidFill>
                <a:schemeClr val="bg1">
                  <a:lumMod val="50000"/>
                </a:schemeClr>
              </a:solidFill>
            </a:endParaRPr>
          </a:p>
          <a:p>
            <a:pPr eaLnBrk="1" hangingPunct="1">
              <a:buFontTx/>
              <a:buNone/>
              <a:defRPr/>
            </a:pPr>
            <a:endParaRPr lang="en-GB" sz="2000" dirty="0"/>
          </a:p>
          <a:p>
            <a:pPr eaLnBrk="1" hangingPunct="1">
              <a:buFontTx/>
              <a:buNone/>
              <a:defRPr/>
            </a:pPr>
            <a:r>
              <a:rPr lang="en-GB" sz="2000" b="1" dirty="0">
                <a:solidFill>
                  <a:schemeClr val="tx2"/>
                </a:solidFill>
              </a:rPr>
              <a:t>	</a:t>
            </a:r>
            <a:r>
              <a:rPr lang="en-GB" sz="2000" b="1" dirty="0">
                <a:solidFill>
                  <a:schemeClr val="tx2"/>
                </a:solidFill>
                <a:effectLst>
                  <a:outerShdw blurRad="38100" dist="38100" dir="2700000" algn="tl">
                    <a:srgbClr val="000000">
                      <a:alpha val="43137"/>
                    </a:srgbClr>
                  </a:outerShdw>
                </a:effectLst>
              </a:rPr>
              <a:t>→</a:t>
            </a:r>
            <a:r>
              <a:rPr lang="en-GB" sz="2000" b="1" dirty="0">
                <a:solidFill>
                  <a:schemeClr val="tx2"/>
                </a:solidFill>
              </a:rPr>
              <a:t> </a:t>
            </a:r>
            <a:r>
              <a:rPr lang="en-GB" sz="2000" b="1" i="1" dirty="0">
                <a:solidFill>
                  <a:schemeClr val="tx2"/>
                </a:solidFill>
              </a:rPr>
              <a:t>Best Fit Type</a:t>
            </a:r>
          </a:p>
          <a:p>
            <a:pPr eaLnBrk="1" hangingPunct="1">
              <a:buFontTx/>
              <a:buNone/>
              <a:defRPr/>
            </a:pPr>
            <a:r>
              <a:rPr lang="en-GB" sz="2000" b="1" dirty="0">
                <a:solidFill>
                  <a:schemeClr val="tx2"/>
                </a:solidFill>
              </a:rPr>
              <a:t>	</a:t>
            </a:r>
            <a:r>
              <a:rPr lang="en-GB" sz="2000" b="1" dirty="0"/>
              <a:t>You are the best judge of your own type! </a:t>
            </a:r>
            <a:endParaRPr lang="en-GB" sz="2000" b="1" dirty="0">
              <a:solidFill>
                <a:schemeClr val="tx2"/>
              </a:solidFill>
            </a:endParaRPr>
          </a:p>
        </p:txBody>
      </p:sp>
    </p:spTree>
    <p:extLst>
      <p:ext uri="{BB962C8B-B14F-4D97-AF65-F5344CB8AC3E}">
        <p14:creationId xmlns:p14="http://schemas.microsoft.com/office/powerpoint/2010/main" val="426738679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p:txBody>
          <a:bodyPr>
            <a:normAutofit/>
          </a:bodyPr>
          <a:lstStyle/>
          <a:p>
            <a:pPr eaLnBrk="1" hangingPunct="1"/>
            <a:r>
              <a:rPr lang="en-GB" altLang="en-US"/>
              <a:t>Type Table </a:t>
            </a:r>
            <a:r>
              <a:rPr lang="en-GB" altLang="en-US" sz="2800"/>
              <a:t>(</a:t>
            </a:r>
            <a:r>
              <a:rPr lang="en-GB" altLang="en-US" sz="2800" i="1"/>
              <a:t>guide</a:t>
            </a:r>
            <a:r>
              <a:rPr lang="en-GB" altLang="en-US" sz="2800"/>
              <a:t> only – refer to detailed descriptors / reference material)</a:t>
            </a:r>
          </a:p>
        </p:txBody>
      </p:sp>
      <p:pic>
        <p:nvPicPr>
          <p:cNvPr id="5" name="Content Placeholder 4"/>
          <p:cNvPicPr>
            <a:picLocks noGrp="1" noChangeAspect="1"/>
          </p:cNvPicPr>
          <p:nvPr>
            <p:ph idx="1"/>
          </p:nvPr>
        </p:nvPicPr>
        <p:blipFill rotWithShape="1">
          <a:blip r:embed="rId3"/>
          <a:srcRect l="9714" t="17778" r="11000" b="10984"/>
          <a:stretch/>
        </p:blipFill>
        <p:spPr>
          <a:xfrm>
            <a:off x="1136076" y="2160588"/>
            <a:ext cx="7679886" cy="3881437"/>
          </a:xfrm>
          <a:prstGeom prst="rect">
            <a:avLst/>
          </a:prstGeom>
        </p:spPr>
      </p:pic>
    </p:spTree>
    <p:extLst>
      <p:ext uri="{BB962C8B-B14F-4D97-AF65-F5344CB8AC3E}">
        <p14:creationId xmlns:p14="http://schemas.microsoft.com/office/powerpoint/2010/main" val="386477683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a:xfrm>
            <a:off x="2209800" y="609601"/>
            <a:ext cx="7772400" cy="676275"/>
          </a:xfrm>
        </p:spPr>
        <p:txBody>
          <a:bodyPr/>
          <a:lstStyle/>
          <a:p>
            <a:pPr eaLnBrk="1" hangingPunct="1"/>
            <a:r>
              <a:rPr lang="en-GB" altLang="en-US" smtClean="0"/>
              <a:t>Interactions with colleagues:</a:t>
            </a:r>
            <a:endParaRPr lang="en-US" altLang="en-US" smtClean="0"/>
          </a:p>
        </p:txBody>
      </p:sp>
      <p:graphicFrame>
        <p:nvGraphicFramePr>
          <p:cNvPr id="4" name="Content Placeholder 3"/>
          <p:cNvGraphicFramePr>
            <a:graphicFrameLocks noGrp="1"/>
          </p:cNvGraphicFramePr>
          <p:nvPr>
            <p:ph idx="1"/>
          </p:nvPr>
        </p:nvGraphicFramePr>
        <p:xfrm>
          <a:off x="2209800" y="1357313"/>
          <a:ext cx="7772400" cy="1828800"/>
        </p:xfrm>
        <a:graphic>
          <a:graphicData uri="http://schemas.openxmlformats.org/drawingml/2006/table">
            <a:tbl>
              <a:tblPr firstRow="1" bandRow="1">
                <a:tableStyleId>{5C22544A-7EE6-4342-B048-85BDC9FD1C3A}</a:tableStyleId>
              </a:tblPr>
              <a:tblGrid>
                <a:gridCol w="38862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tblGrid>
              <a:tr h="357188">
                <a:tc>
                  <a:txBody>
                    <a:bodyPr/>
                    <a:lstStyle/>
                    <a:p>
                      <a:r>
                        <a:rPr lang="en-GB" dirty="0" smtClean="0"/>
                        <a:t>Intuitive</a:t>
                      </a:r>
                      <a:r>
                        <a:rPr lang="en-GB" baseline="0" dirty="0" smtClean="0"/>
                        <a:t> types</a:t>
                      </a:r>
                      <a:endParaRPr lang="en-US" dirty="0"/>
                    </a:p>
                  </a:txBody>
                  <a:tcPr/>
                </a:tc>
                <a:tc>
                  <a:txBody>
                    <a:bodyPr/>
                    <a:lstStyle/>
                    <a:p>
                      <a:r>
                        <a:rPr lang="en-GB" dirty="0" smtClean="0"/>
                        <a:t>Sensing types</a:t>
                      </a:r>
                      <a:endParaRPr lang="en-US" dirty="0"/>
                    </a:p>
                  </a:txBody>
                  <a:tcPr/>
                </a:tc>
                <a:extLst>
                  <a:ext uri="{0D108BD9-81ED-4DB2-BD59-A6C34878D82A}">
                    <a16:rowId xmlns:a16="http://schemas.microsoft.com/office/drawing/2014/main" val="10000"/>
                  </a:ext>
                </a:extLst>
              </a:tr>
              <a:tr h="357188">
                <a:tc>
                  <a:txBody>
                    <a:bodyPr/>
                    <a:lstStyle/>
                    <a:p>
                      <a:r>
                        <a:rPr lang="en-GB" dirty="0" smtClean="0"/>
                        <a:t>Bring up new possibilities</a:t>
                      </a:r>
                      <a:endParaRPr lang="en-US" dirty="0"/>
                    </a:p>
                  </a:txBody>
                  <a:tcPr/>
                </a:tc>
                <a:tc>
                  <a:txBody>
                    <a:bodyPr/>
                    <a:lstStyle/>
                    <a:p>
                      <a:r>
                        <a:rPr lang="en-GB" dirty="0" smtClean="0"/>
                        <a:t>Bring up pertinent facts</a:t>
                      </a:r>
                      <a:endParaRPr lang="en-US" dirty="0"/>
                    </a:p>
                  </a:txBody>
                  <a:tcPr/>
                </a:tc>
                <a:extLst>
                  <a:ext uri="{0D108BD9-81ED-4DB2-BD59-A6C34878D82A}">
                    <a16:rowId xmlns:a16="http://schemas.microsoft.com/office/drawing/2014/main" val="10001"/>
                  </a:ext>
                </a:extLst>
              </a:tr>
              <a:tr h="357188">
                <a:tc>
                  <a:txBody>
                    <a:bodyPr/>
                    <a:lstStyle/>
                    <a:p>
                      <a:r>
                        <a:rPr lang="en-GB" dirty="0" smtClean="0"/>
                        <a:t>Anticipate future</a:t>
                      </a:r>
                      <a:endParaRPr lang="en-US" dirty="0"/>
                    </a:p>
                  </a:txBody>
                  <a:tcPr/>
                </a:tc>
                <a:tc>
                  <a:txBody>
                    <a:bodyPr/>
                    <a:lstStyle/>
                    <a:p>
                      <a:r>
                        <a:rPr lang="en-GB" dirty="0" smtClean="0"/>
                        <a:t>Realities of situation</a:t>
                      </a:r>
                      <a:endParaRPr lang="en-US" dirty="0"/>
                    </a:p>
                  </a:txBody>
                  <a:tcPr/>
                </a:tc>
                <a:extLst>
                  <a:ext uri="{0D108BD9-81ED-4DB2-BD59-A6C34878D82A}">
                    <a16:rowId xmlns:a16="http://schemas.microsoft.com/office/drawing/2014/main" val="10002"/>
                  </a:ext>
                </a:extLst>
              </a:tr>
              <a:tr h="357188">
                <a:tc>
                  <a:txBody>
                    <a:bodyPr/>
                    <a:lstStyle/>
                    <a:p>
                      <a:r>
                        <a:rPr lang="en-GB" dirty="0" smtClean="0"/>
                        <a:t>Apply insight</a:t>
                      </a:r>
                      <a:endParaRPr lang="en-US" dirty="0"/>
                    </a:p>
                  </a:txBody>
                  <a:tcPr/>
                </a:tc>
                <a:tc>
                  <a:txBody>
                    <a:bodyPr/>
                    <a:lstStyle/>
                    <a:p>
                      <a:r>
                        <a:rPr lang="en-GB" dirty="0" smtClean="0"/>
                        <a:t>Apply experience</a:t>
                      </a:r>
                      <a:endParaRPr lang="en-US" dirty="0"/>
                    </a:p>
                  </a:txBody>
                  <a:tcPr/>
                </a:tc>
                <a:extLst>
                  <a:ext uri="{0D108BD9-81ED-4DB2-BD59-A6C34878D82A}">
                    <a16:rowId xmlns:a16="http://schemas.microsoft.com/office/drawing/2014/main" val="10003"/>
                  </a:ext>
                </a:extLst>
              </a:tr>
              <a:tr h="357188">
                <a:tc>
                  <a:txBody>
                    <a:bodyPr/>
                    <a:lstStyle/>
                    <a:p>
                      <a:r>
                        <a:rPr lang="en-GB" dirty="0" smtClean="0"/>
                        <a:t>Focus on long-term</a:t>
                      </a:r>
                      <a:endParaRPr lang="en-US" dirty="0"/>
                    </a:p>
                  </a:txBody>
                  <a:tcPr/>
                </a:tc>
                <a:tc>
                  <a:txBody>
                    <a:bodyPr/>
                    <a:lstStyle/>
                    <a:p>
                      <a:r>
                        <a:rPr lang="en-GB" dirty="0" smtClean="0"/>
                        <a:t>Focus on what needs doing now</a:t>
                      </a:r>
                      <a:endParaRPr lang="en-US" dirty="0"/>
                    </a:p>
                  </a:txBody>
                  <a:tcPr/>
                </a:tc>
                <a:extLst>
                  <a:ext uri="{0D108BD9-81ED-4DB2-BD59-A6C34878D82A}">
                    <a16:rowId xmlns:a16="http://schemas.microsoft.com/office/drawing/2014/main" val="10004"/>
                  </a:ext>
                </a:extLst>
              </a:tr>
            </a:tbl>
          </a:graphicData>
        </a:graphic>
      </p:graphicFrame>
      <p:graphicFrame>
        <p:nvGraphicFramePr>
          <p:cNvPr id="5" name="Content Placeholder 3"/>
          <p:cNvGraphicFramePr>
            <a:graphicFrameLocks/>
          </p:cNvGraphicFramePr>
          <p:nvPr/>
        </p:nvGraphicFramePr>
        <p:xfrm>
          <a:off x="2238375" y="3643313"/>
          <a:ext cx="7824788" cy="1828800"/>
        </p:xfrm>
        <a:graphic>
          <a:graphicData uri="http://schemas.openxmlformats.org/drawingml/2006/table">
            <a:tbl>
              <a:tblPr firstRow="1" bandRow="1">
                <a:tableStyleId>{5C22544A-7EE6-4342-B048-85BDC9FD1C3A}</a:tableStyleId>
              </a:tblPr>
              <a:tblGrid>
                <a:gridCol w="3912394">
                  <a:extLst>
                    <a:ext uri="{9D8B030D-6E8A-4147-A177-3AD203B41FA5}">
                      <a16:colId xmlns:a16="http://schemas.microsoft.com/office/drawing/2014/main" val="20000"/>
                    </a:ext>
                  </a:extLst>
                </a:gridCol>
                <a:gridCol w="3912394">
                  <a:extLst>
                    <a:ext uri="{9D8B030D-6E8A-4147-A177-3AD203B41FA5}">
                      <a16:colId xmlns:a16="http://schemas.microsoft.com/office/drawing/2014/main" val="20001"/>
                    </a:ext>
                  </a:extLst>
                </a:gridCol>
              </a:tblGrid>
              <a:tr h="0">
                <a:tc>
                  <a:txBody>
                    <a:bodyPr/>
                    <a:lstStyle/>
                    <a:p>
                      <a:r>
                        <a:rPr lang="en-GB" dirty="0" smtClean="0"/>
                        <a:t>Feeling</a:t>
                      </a:r>
                      <a:r>
                        <a:rPr lang="en-GB" baseline="0" dirty="0" smtClean="0"/>
                        <a:t> types</a:t>
                      </a:r>
                      <a:endParaRPr lang="en-US" dirty="0"/>
                    </a:p>
                  </a:txBody>
                  <a:tcPr/>
                </a:tc>
                <a:tc>
                  <a:txBody>
                    <a:bodyPr/>
                    <a:lstStyle/>
                    <a:p>
                      <a:r>
                        <a:rPr lang="en-GB" dirty="0" smtClean="0"/>
                        <a:t>Thinking types</a:t>
                      </a:r>
                      <a:endParaRPr lang="en-US" dirty="0"/>
                    </a:p>
                  </a:txBody>
                  <a:tcPr/>
                </a:tc>
                <a:extLst>
                  <a:ext uri="{0D108BD9-81ED-4DB2-BD59-A6C34878D82A}">
                    <a16:rowId xmlns:a16="http://schemas.microsoft.com/office/drawing/2014/main" val="10000"/>
                  </a:ext>
                </a:extLst>
              </a:tr>
              <a:tr h="0">
                <a:tc>
                  <a:txBody>
                    <a:bodyPr/>
                    <a:lstStyle/>
                    <a:p>
                      <a:r>
                        <a:rPr lang="en-GB" dirty="0" smtClean="0"/>
                        <a:t>Assess</a:t>
                      </a:r>
                      <a:r>
                        <a:rPr lang="en-GB" baseline="0" dirty="0" smtClean="0"/>
                        <a:t> how others will react</a:t>
                      </a:r>
                      <a:endParaRPr lang="en-US" dirty="0"/>
                    </a:p>
                  </a:txBody>
                  <a:tcPr/>
                </a:tc>
                <a:tc>
                  <a:txBody>
                    <a:bodyPr/>
                    <a:lstStyle/>
                    <a:p>
                      <a:r>
                        <a:rPr lang="en-GB" dirty="0" smtClean="0"/>
                        <a:t>Analyse implications</a:t>
                      </a:r>
                      <a:endParaRPr lang="en-US" dirty="0"/>
                    </a:p>
                  </a:txBody>
                  <a:tcPr/>
                </a:tc>
                <a:extLst>
                  <a:ext uri="{0D108BD9-81ED-4DB2-BD59-A6C34878D82A}">
                    <a16:rowId xmlns:a16="http://schemas.microsoft.com/office/drawing/2014/main" val="10001"/>
                  </a:ext>
                </a:extLst>
              </a:tr>
              <a:tr h="0">
                <a:tc>
                  <a:txBody>
                    <a:bodyPr/>
                    <a:lstStyle/>
                    <a:p>
                      <a:r>
                        <a:rPr lang="en-GB" dirty="0" smtClean="0"/>
                        <a:t>Make exceptions for individuals</a:t>
                      </a:r>
                      <a:endParaRPr lang="en-US" dirty="0"/>
                    </a:p>
                  </a:txBody>
                  <a:tcPr/>
                </a:tc>
                <a:tc>
                  <a:txBody>
                    <a:bodyPr/>
                    <a:lstStyle/>
                    <a:p>
                      <a:r>
                        <a:rPr lang="en-GB" dirty="0" smtClean="0"/>
                        <a:t>Be consistent</a:t>
                      </a:r>
                      <a:endParaRPr lang="en-US" dirty="0"/>
                    </a:p>
                  </a:txBody>
                  <a:tcPr/>
                </a:tc>
                <a:extLst>
                  <a:ext uri="{0D108BD9-81ED-4DB2-BD59-A6C34878D82A}">
                    <a16:rowId xmlns:a16="http://schemas.microsoft.com/office/drawing/2014/main" val="10002"/>
                  </a:ext>
                </a:extLst>
              </a:tr>
              <a:tr h="0">
                <a:tc>
                  <a:txBody>
                    <a:bodyPr/>
                    <a:lstStyle/>
                    <a:p>
                      <a:r>
                        <a:rPr lang="en-GB" dirty="0" smtClean="0"/>
                        <a:t>Attach importance to values</a:t>
                      </a:r>
                      <a:endParaRPr lang="en-US" dirty="0"/>
                    </a:p>
                  </a:txBody>
                  <a:tcPr/>
                </a:tc>
                <a:tc>
                  <a:txBody>
                    <a:bodyPr/>
                    <a:lstStyle/>
                    <a:p>
                      <a:r>
                        <a:rPr lang="en-GB" dirty="0" smtClean="0"/>
                        <a:t>Attach importance to principles</a:t>
                      </a:r>
                      <a:endParaRPr lang="en-US" dirty="0"/>
                    </a:p>
                  </a:txBody>
                  <a:tcPr/>
                </a:tc>
                <a:extLst>
                  <a:ext uri="{0D108BD9-81ED-4DB2-BD59-A6C34878D82A}">
                    <a16:rowId xmlns:a16="http://schemas.microsoft.com/office/drawing/2014/main" val="10003"/>
                  </a:ext>
                </a:extLst>
              </a:tr>
              <a:tr h="0">
                <a:tc>
                  <a:txBody>
                    <a:bodyPr/>
                    <a:lstStyle/>
                    <a:p>
                      <a:r>
                        <a:rPr lang="en-GB" dirty="0" smtClean="0"/>
                        <a:t>Aim for harmony</a:t>
                      </a:r>
                      <a:endParaRPr lang="en-US" dirty="0"/>
                    </a:p>
                  </a:txBody>
                  <a:tcPr/>
                </a:tc>
                <a:tc>
                  <a:txBody>
                    <a:bodyPr/>
                    <a:lstStyle/>
                    <a:p>
                      <a:r>
                        <a:rPr lang="en-GB" dirty="0" smtClean="0"/>
                        <a:t>Create logical</a:t>
                      </a:r>
                      <a:r>
                        <a:rPr lang="en-GB" baseline="0" dirty="0" smtClean="0"/>
                        <a:t> systems</a:t>
                      </a:r>
                      <a:endParaRPr lang="en-US"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0838011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fontScale="90000"/>
          </a:bodyPr>
          <a:lstStyle/>
          <a:p>
            <a:pPr algn="ctr"/>
            <a:r>
              <a:rPr lang="en-GB" sz="7300" dirty="0"/>
              <a:t>It’s so incredible to finally be understood</a:t>
            </a:r>
            <a:r>
              <a:rPr lang="en-GB" sz="7300" dirty="0" smtClean="0"/>
              <a:t>.</a:t>
            </a:r>
            <a:r>
              <a:rPr lang="en-GB" dirty="0"/>
              <a:t/>
            </a:r>
            <a:br>
              <a:rPr lang="en-GB" dirty="0"/>
            </a:br>
            <a:endParaRPr lang="en-GB" dirty="0"/>
          </a:p>
        </p:txBody>
      </p:sp>
      <p:sp>
        <p:nvSpPr>
          <p:cNvPr id="3" name="Text Placeholder 2"/>
          <p:cNvSpPr>
            <a:spLocks noGrp="1"/>
          </p:cNvSpPr>
          <p:nvPr>
            <p:ph type="body" sz="quarter" idx="13"/>
          </p:nvPr>
        </p:nvSpPr>
        <p:spPr>
          <a:xfrm>
            <a:off x="1366139" y="3632199"/>
            <a:ext cx="7224524" cy="556623"/>
          </a:xfrm>
        </p:spPr>
        <p:txBody>
          <a:bodyPr/>
          <a:lstStyle/>
          <a:p>
            <a:pPr algn="ctr"/>
            <a:r>
              <a:rPr lang="en-GB" dirty="0"/>
              <a:t>Get a concrete, accurate description of who you are </a:t>
            </a:r>
            <a:r>
              <a:rPr lang="en-GB" dirty="0" smtClean="0"/>
              <a:t/>
            </a:r>
            <a:br>
              <a:rPr lang="en-GB" dirty="0" smtClean="0"/>
            </a:br>
            <a:r>
              <a:rPr lang="en-GB" dirty="0" smtClean="0"/>
              <a:t>and </a:t>
            </a:r>
            <a:r>
              <a:rPr lang="en-GB" dirty="0"/>
              <a:t>why you do things the way you </a:t>
            </a:r>
            <a:r>
              <a:rPr lang="en-GB" dirty="0" smtClean="0"/>
              <a:t>do</a:t>
            </a:r>
            <a:endParaRPr lang="en-GB" dirty="0"/>
          </a:p>
        </p:txBody>
      </p:sp>
      <p:sp>
        <p:nvSpPr>
          <p:cNvPr id="4" name="Text Placeholder 3"/>
          <p:cNvSpPr>
            <a:spLocks noGrp="1"/>
          </p:cNvSpPr>
          <p:nvPr>
            <p:ph type="body" idx="1"/>
          </p:nvPr>
        </p:nvSpPr>
        <p:spPr>
          <a:xfrm>
            <a:off x="677334" y="4470400"/>
            <a:ext cx="8786705" cy="1570962"/>
          </a:xfrm>
        </p:spPr>
        <p:txBody>
          <a:bodyPr>
            <a:normAutofit/>
          </a:bodyPr>
          <a:lstStyle/>
          <a:p>
            <a:pPr algn="ctr"/>
            <a:r>
              <a:rPr lang="en-GB" sz="4400" dirty="0">
                <a:hlinkClick r:id="rId2"/>
              </a:rPr>
              <a:t>https://</a:t>
            </a:r>
            <a:r>
              <a:rPr lang="en-GB" sz="4400" dirty="0" smtClean="0">
                <a:hlinkClick r:id="rId2"/>
              </a:rPr>
              <a:t>www.16personalities.com/free-personality-test</a:t>
            </a:r>
            <a:r>
              <a:rPr lang="en-GB" sz="4400" dirty="0" smtClean="0"/>
              <a:t> </a:t>
            </a:r>
            <a:endParaRPr lang="en-GB" sz="4400" dirty="0"/>
          </a:p>
        </p:txBody>
      </p:sp>
      <p:sp>
        <p:nvSpPr>
          <p:cNvPr id="5" name="Slide Number Placeholder 4"/>
          <p:cNvSpPr>
            <a:spLocks noGrp="1"/>
          </p:cNvSpPr>
          <p:nvPr>
            <p:ph type="sldNum" sz="quarter" idx="12"/>
          </p:nvPr>
        </p:nvSpPr>
        <p:spPr/>
        <p:txBody>
          <a:bodyPr/>
          <a:lstStyle/>
          <a:p>
            <a:fld id="{5DFEDB64-84C3-4240-BCBA-134AE1D9082C}" type="slidenum">
              <a:rPr lang="en-GB" smtClean="0"/>
              <a:t>36</a:t>
            </a:fld>
            <a:endParaRPr lang="en-GB"/>
          </a:p>
        </p:txBody>
      </p:sp>
    </p:spTree>
    <p:extLst>
      <p:ext uri="{BB962C8B-B14F-4D97-AF65-F5344CB8AC3E}">
        <p14:creationId xmlns:p14="http://schemas.microsoft.com/office/powerpoint/2010/main" val="380723353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DFEDB64-84C3-4240-BCBA-134AE1D9082C}" type="slidenum">
              <a:rPr lang="en-GB" smtClean="0"/>
              <a:t>37</a:t>
            </a:fld>
            <a:endParaRPr lang="en-GB"/>
          </a:p>
        </p:txBody>
      </p:sp>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812943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DFEDB64-84C3-4240-BCBA-134AE1D9082C}" type="slidenum">
              <a:rPr lang="en-GB" smtClean="0"/>
              <a:t>38</a:t>
            </a:fld>
            <a:endParaRPr lang="en-GB"/>
          </a:p>
        </p:txBody>
      </p:sp>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163084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547072"/>
            <a:ext cx="8596668" cy="2595460"/>
          </a:xfrm>
        </p:spPr>
        <p:txBody>
          <a:bodyPr>
            <a:noAutofit/>
          </a:bodyPr>
          <a:lstStyle/>
          <a:p>
            <a:r>
              <a:rPr lang="en-GB" sz="8800" dirty="0" smtClean="0"/>
              <a:t>What type or trait are you?</a:t>
            </a:r>
            <a:endParaRPr lang="en-GB" sz="8800" dirty="0"/>
          </a:p>
        </p:txBody>
      </p:sp>
      <p:sp>
        <p:nvSpPr>
          <p:cNvPr id="3" name="Content Placeholder 2"/>
          <p:cNvSpPr>
            <a:spLocks noGrp="1"/>
          </p:cNvSpPr>
          <p:nvPr>
            <p:ph type="body" idx="1"/>
          </p:nvPr>
        </p:nvSpPr>
        <p:spPr>
          <a:xfrm>
            <a:off x="677335" y="3391269"/>
            <a:ext cx="8596668" cy="3015217"/>
          </a:xfrm>
        </p:spPr>
        <p:txBody>
          <a:bodyPr>
            <a:normAutofit/>
          </a:bodyPr>
          <a:lstStyle/>
          <a:p>
            <a:r>
              <a:rPr lang="en-GB" altLang="en-US" dirty="0" smtClean="0"/>
              <a:t>Read </a:t>
            </a:r>
            <a:r>
              <a:rPr lang="en-GB" altLang="en-US" dirty="0"/>
              <a:t>your type </a:t>
            </a:r>
            <a:r>
              <a:rPr lang="en-GB" altLang="en-US" dirty="0" smtClean="0"/>
              <a:t>descriptor and d</a:t>
            </a:r>
            <a:r>
              <a:rPr lang="en-GB" dirty="0" smtClean="0"/>
              <a:t>iscuss </a:t>
            </a:r>
            <a:r>
              <a:rPr lang="en-GB" dirty="0"/>
              <a:t>in your </a:t>
            </a:r>
            <a:r>
              <a:rPr lang="en-GB" dirty="0" smtClean="0"/>
              <a:t>groups:</a:t>
            </a:r>
          </a:p>
          <a:p>
            <a:endParaRPr lang="en-GB" altLang="en-US" dirty="0"/>
          </a:p>
          <a:p>
            <a:pPr marL="285750" indent="-285750">
              <a:buFont typeface="Wingdings" panose="05000000000000000000" pitchFamily="2" charset="2"/>
              <a:buChar char="§"/>
            </a:pPr>
            <a:r>
              <a:rPr lang="en-GB" altLang="en-US" dirty="0"/>
              <a:t>What effect does this have </a:t>
            </a:r>
            <a:r>
              <a:rPr lang="en-GB" altLang="en-US" dirty="0" smtClean="0"/>
              <a:t>on </a:t>
            </a:r>
            <a:r>
              <a:rPr lang="en-GB" altLang="en-US" dirty="0"/>
              <a:t>how you interact </a:t>
            </a:r>
            <a:r>
              <a:rPr lang="en-GB" altLang="en-US" dirty="0" smtClean="0"/>
              <a:t>with others?</a:t>
            </a:r>
            <a:endParaRPr lang="en-GB" altLang="en-US" dirty="0"/>
          </a:p>
          <a:p>
            <a:pPr marL="285750" indent="-285750">
              <a:buFont typeface="Wingdings" panose="05000000000000000000" pitchFamily="2" charset="2"/>
              <a:buChar char="§"/>
            </a:pPr>
            <a:r>
              <a:rPr lang="en-GB" altLang="en-US" dirty="0"/>
              <a:t>Can you begin to see where personality type might have an effect?</a:t>
            </a:r>
          </a:p>
          <a:p>
            <a:pPr marL="285750" indent="-285750">
              <a:buFont typeface="Wingdings" panose="05000000000000000000" pitchFamily="2" charset="2"/>
              <a:buChar char="§"/>
            </a:pPr>
            <a:r>
              <a:rPr lang="en-GB" altLang="en-US" dirty="0"/>
              <a:t>How might different personality types </a:t>
            </a:r>
            <a:r>
              <a:rPr lang="en-GB" altLang="en-US" dirty="0" smtClean="0"/>
              <a:t>clash?</a:t>
            </a:r>
            <a:endParaRPr lang="en-US" altLang="en-US" dirty="0" smtClean="0"/>
          </a:p>
          <a:p>
            <a:pPr marL="285750" indent="-285750">
              <a:buFont typeface="Wingdings" panose="05000000000000000000" pitchFamily="2" charset="2"/>
              <a:buChar char="§"/>
            </a:pPr>
            <a:r>
              <a:rPr lang="en-GB" dirty="0" smtClean="0"/>
              <a:t>Do you or your fellow students agree with your personality trait type?</a:t>
            </a:r>
          </a:p>
          <a:p>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39</a:t>
            </a:fld>
            <a:endParaRPr lang="en-GB"/>
          </a:p>
        </p:txBody>
      </p:sp>
    </p:spTree>
    <p:extLst>
      <p:ext uri="{BB962C8B-B14F-4D97-AF65-F5344CB8AC3E}">
        <p14:creationId xmlns:p14="http://schemas.microsoft.com/office/powerpoint/2010/main" val="28090894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pPr eaLnBrk="1" hangingPunct="1"/>
            <a:r>
              <a:rPr lang="en-GB" altLang="en-US" smtClean="0"/>
              <a:t>In summary</a:t>
            </a:r>
            <a:endParaRPr lang="en-US" altLang="en-US" smtClean="0"/>
          </a:p>
        </p:txBody>
      </p:sp>
      <p:sp>
        <p:nvSpPr>
          <p:cNvPr id="72707" name="Content Placeholder 2"/>
          <p:cNvSpPr>
            <a:spLocks noGrp="1"/>
          </p:cNvSpPr>
          <p:nvPr>
            <p:ph idx="1"/>
          </p:nvPr>
        </p:nvSpPr>
        <p:spPr/>
        <p:txBody>
          <a:bodyPr/>
          <a:lstStyle/>
          <a:p>
            <a:pPr eaLnBrk="1" hangingPunct="1"/>
            <a:r>
              <a:rPr lang="en-GB" altLang="en-US" sz="2400" dirty="0" smtClean="0"/>
              <a:t>Greater understanding of self and own personality</a:t>
            </a:r>
          </a:p>
          <a:p>
            <a:pPr eaLnBrk="1" hangingPunct="1"/>
            <a:endParaRPr lang="en-GB" altLang="en-US" sz="2400" dirty="0" smtClean="0"/>
          </a:p>
          <a:p>
            <a:pPr eaLnBrk="1" hangingPunct="1"/>
            <a:r>
              <a:rPr lang="en-GB" altLang="en-US" sz="2400" dirty="0" smtClean="0"/>
              <a:t>Appreciation of and respect for difference in approach to work/team</a:t>
            </a:r>
          </a:p>
          <a:p>
            <a:pPr eaLnBrk="1" hangingPunct="1"/>
            <a:endParaRPr lang="en-GB" altLang="en-US" dirty="0" smtClean="0"/>
          </a:p>
          <a:p>
            <a:pPr eaLnBrk="1" hangingPunct="1"/>
            <a:endParaRPr lang="en-US" altLang="en-US" dirty="0" smtClean="0"/>
          </a:p>
        </p:txBody>
      </p:sp>
    </p:spTree>
    <p:extLst>
      <p:ext uri="{BB962C8B-B14F-4D97-AF65-F5344CB8AC3E}">
        <p14:creationId xmlns:p14="http://schemas.microsoft.com/office/powerpoint/2010/main" val="11034033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63725577"/>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POLL_EMBED_ID" val="18c416e0-3be2-4510-b218-4a9f4e5ca83d"/>
</p:tagLst>
</file>

<file path=ppt/tags/tag2.xml><?xml version="1.0" encoding="utf-8"?>
<p:tagLst xmlns:a="http://schemas.openxmlformats.org/drawingml/2006/main" xmlns:r="http://schemas.openxmlformats.org/officeDocument/2006/relationships" xmlns:p="http://schemas.openxmlformats.org/presentationml/2006/main">
  <p:tag name="__PE_POLL_EMBED_ID" val="ff92dcf1-e904-4d27-9b26-2f661aceb3c4"/>
</p:tagLst>
</file>

<file path=ppt/tags/tag3.xml><?xml version="1.0" encoding="utf-8"?>
<p:tagLst xmlns:a="http://schemas.openxmlformats.org/drawingml/2006/main" xmlns:r="http://schemas.openxmlformats.org/officeDocument/2006/relationships" xmlns:p="http://schemas.openxmlformats.org/presentationml/2006/main">
  <p:tag name="__PE_POLL_EMBED_ID" val="74046adf-a210-45eb-93a9-cf0d43576f58"/>
</p:tagLst>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465</TotalTime>
  <Words>1750</Words>
  <Application>Microsoft Office PowerPoint</Application>
  <PresentationFormat>Widescreen</PresentationFormat>
  <Paragraphs>427</Paragraphs>
  <Slides>41</Slides>
  <Notes>31</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51" baseType="lpstr">
      <vt:lpstr>ＭＳ Ｐゴシック</vt:lpstr>
      <vt:lpstr>Arial</vt:lpstr>
      <vt:lpstr>Calibri</vt:lpstr>
      <vt:lpstr>Times</vt:lpstr>
      <vt:lpstr>Times New Roman</vt:lpstr>
      <vt:lpstr>Trebuchet MS</vt:lpstr>
      <vt:lpstr>Wingdings</vt:lpstr>
      <vt:lpstr>Wingdings 3</vt:lpstr>
      <vt:lpstr>Facet</vt:lpstr>
      <vt:lpstr>Photo Editor Photo</vt:lpstr>
      <vt:lpstr>Personality Types</vt:lpstr>
      <vt:lpstr>  An MBTI Approach to More Effective Team Working: understanding self and others </vt:lpstr>
      <vt:lpstr>PowerPoint Presentation</vt:lpstr>
      <vt:lpstr>Objectives of session</vt:lpstr>
      <vt:lpstr>So, why are team dynamics important?</vt:lpstr>
      <vt:lpstr>So… What is the MBTI?</vt:lpstr>
      <vt:lpstr>About MBTI</vt:lpstr>
      <vt:lpstr>What is a preference?</vt:lpstr>
      <vt:lpstr>The concept of ‘preference’</vt:lpstr>
      <vt:lpstr>Basic Assumptions of Type Theory</vt:lpstr>
      <vt:lpstr>The Four Dimensions of Type  Preferences are not absolutes: everyone uses all eight</vt:lpstr>
      <vt:lpstr>E : I  Where you prefer to get and focus your ‘energy’ or attention</vt:lpstr>
      <vt:lpstr>Analogy</vt:lpstr>
      <vt:lpstr>Ask yourself…</vt:lpstr>
      <vt:lpstr>Characteristics</vt:lpstr>
      <vt:lpstr>What is your preference?</vt:lpstr>
      <vt:lpstr>Sensing and iNtuition</vt:lpstr>
      <vt:lpstr>S : I   The kind of information you prefer to gather and trust</vt:lpstr>
      <vt:lpstr>What do you see?</vt:lpstr>
      <vt:lpstr>Characteristics</vt:lpstr>
      <vt:lpstr>What is your preference?</vt:lpstr>
      <vt:lpstr>Thinking : Feeling</vt:lpstr>
      <vt:lpstr> T : F  What process you prefer to use in coming to decisions</vt:lpstr>
      <vt:lpstr>Ask yourself…</vt:lpstr>
      <vt:lpstr>Characteristics</vt:lpstr>
      <vt:lpstr>What is your preference?</vt:lpstr>
      <vt:lpstr>J : P  How you prefer to deal with the world around you : your ‘lifestyle’</vt:lpstr>
      <vt:lpstr>J : P Illustration</vt:lpstr>
      <vt:lpstr>Characteristics</vt:lpstr>
      <vt:lpstr>Ask yourself…</vt:lpstr>
      <vt:lpstr>What is your preference?</vt:lpstr>
      <vt:lpstr>Preference Type</vt:lpstr>
      <vt:lpstr>Type of Type?!</vt:lpstr>
      <vt:lpstr>Type Table (guide only – refer to detailed descriptors / reference material)</vt:lpstr>
      <vt:lpstr>Interactions with colleagues:</vt:lpstr>
      <vt:lpstr>It’s so incredible to finally be understood. </vt:lpstr>
      <vt:lpstr>PowerPoint Presentation</vt:lpstr>
      <vt:lpstr>PowerPoint Presentation</vt:lpstr>
      <vt:lpstr>What type or trait are you?</vt:lpstr>
      <vt:lpstr>In summary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Sameness &amp; Difference</dc:title>
  <dc:creator>Cairn Newton-Evans</dc:creator>
  <cp:lastModifiedBy>Cairn Newton-Evans</cp:lastModifiedBy>
  <cp:revision>32</cp:revision>
  <cp:lastPrinted>2018-11-05T11:45:07Z</cp:lastPrinted>
  <dcterms:created xsi:type="dcterms:W3CDTF">2018-09-27T15:42:22Z</dcterms:created>
  <dcterms:modified xsi:type="dcterms:W3CDTF">2019-08-08T09:18:27Z</dcterms:modified>
</cp:coreProperties>
</file>