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948"/>
    <p:restoredTop sz="94703"/>
  </p:normalViewPr>
  <p:slideViewPr>
    <p:cSldViewPr snapToGrid="0">
      <p:cViewPr>
        <p:scale>
          <a:sx n="87" d="100"/>
          <a:sy n="87" d="100"/>
        </p:scale>
        <p:origin x="-115" y="8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2.png"/><Relationship Id="rId12" Type="http://schemas.openxmlformats.org/officeDocument/2006/relationships/image" Target="../media/image20.svg"/><Relationship Id="rId2" Type="http://schemas.openxmlformats.org/officeDocument/2006/relationships/image" Target="../media/image10.svg"/><Relationship Id="rId16" Type="http://schemas.openxmlformats.org/officeDocument/2006/relationships/image" Target="../media/image24.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4.png"/><Relationship Id="rId5" Type="http://schemas.openxmlformats.org/officeDocument/2006/relationships/image" Target="../media/image11.png"/><Relationship Id="rId15" Type="http://schemas.openxmlformats.org/officeDocument/2006/relationships/image" Target="../media/image16.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3.png"/><Relationship Id="rId1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2.png"/><Relationship Id="rId12" Type="http://schemas.openxmlformats.org/officeDocument/2006/relationships/image" Target="../media/image20.svg"/><Relationship Id="rId2" Type="http://schemas.openxmlformats.org/officeDocument/2006/relationships/image" Target="../media/image10.svg"/><Relationship Id="rId16" Type="http://schemas.openxmlformats.org/officeDocument/2006/relationships/image" Target="../media/image24.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4.png"/><Relationship Id="rId5" Type="http://schemas.openxmlformats.org/officeDocument/2006/relationships/image" Target="../media/image11.png"/><Relationship Id="rId15" Type="http://schemas.openxmlformats.org/officeDocument/2006/relationships/image" Target="../media/image16.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3.png"/><Relationship Id="rId1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8BEFD5EC-C0E7-4274-A8A8-779D4C9163E0}"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CB7DEAA5-7DBA-486A-9BE5-9BED37365E13}">
      <dgm:prSet/>
      <dgm:spPr/>
      <dgm:t>
        <a:bodyPr/>
        <a:lstStyle/>
        <a:p>
          <a:pPr>
            <a:defRPr cap="all"/>
          </a:pPr>
          <a:r>
            <a:rPr lang="en-GB"/>
            <a:t>Marketing plan of Sesilia Hotel mainly focused to manage.</a:t>
          </a:r>
          <a:endParaRPr lang="en-US"/>
        </a:p>
      </dgm:t>
    </dgm:pt>
    <dgm:pt modelId="{1F365904-0BEE-4CCB-B824-2B065C298B0C}" type="parTrans" cxnId="{C120EA2E-5842-4B62-9681-A49D7CD84D9B}">
      <dgm:prSet/>
      <dgm:spPr/>
      <dgm:t>
        <a:bodyPr/>
        <a:lstStyle/>
        <a:p>
          <a:endParaRPr lang="en-US"/>
        </a:p>
      </dgm:t>
    </dgm:pt>
    <dgm:pt modelId="{A1278FB5-2D4E-4FBE-B0AA-2CDE528165DC}" type="sibTrans" cxnId="{C120EA2E-5842-4B62-9681-A49D7CD84D9B}">
      <dgm:prSet/>
      <dgm:spPr/>
      <dgm:t>
        <a:bodyPr/>
        <a:lstStyle/>
        <a:p>
          <a:endParaRPr lang="en-US"/>
        </a:p>
      </dgm:t>
    </dgm:pt>
    <dgm:pt modelId="{EDD60729-67B2-4139-8740-6F781007218E}">
      <dgm:prSet/>
      <dgm:spPr/>
      <dgm:t>
        <a:bodyPr/>
        <a:lstStyle/>
        <a:p>
          <a:pPr>
            <a:defRPr cap="all"/>
          </a:pPr>
          <a:r>
            <a:rPr lang="en-GB"/>
            <a:t>Proper communication process with the right customers.</a:t>
          </a:r>
          <a:endParaRPr lang="en-US"/>
        </a:p>
      </dgm:t>
    </dgm:pt>
    <dgm:pt modelId="{F0A86113-1018-4FD7-A38F-BC7C51660B2A}" type="parTrans" cxnId="{933A3980-F70C-4175-BCBF-F2315911599A}">
      <dgm:prSet/>
      <dgm:spPr/>
      <dgm:t>
        <a:bodyPr/>
        <a:lstStyle/>
        <a:p>
          <a:endParaRPr lang="en-US"/>
        </a:p>
      </dgm:t>
    </dgm:pt>
    <dgm:pt modelId="{C4AE2CD0-CBC7-4455-8520-A85922881C43}" type="sibTrans" cxnId="{933A3980-F70C-4175-BCBF-F2315911599A}">
      <dgm:prSet/>
      <dgm:spPr/>
      <dgm:t>
        <a:bodyPr/>
        <a:lstStyle/>
        <a:p>
          <a:endParaRPr lang="en-US"/>
        </a:p>
      </dgm:t>
    </dgm:pt>
    <dgm:pt modelId="{9651DDD7-4385-431C-B98F-9101D99759E4}">
      <dgm:prSet/>
      <dgm:spPr/>
      <dgm:t>
        <a:bodyPr/>
        <a:lstStyle/>
        <a:p>
          <a:pPr>
            <a:defRPr cap="all"/>
          </a:pPr>
          <a:r>
            <a:rPr lang="en-GB"/>
            <a:t>Encourages to perform and engage in the right direction.</a:t>
          </a:r>
          <a:endParaRPr lang="en-US"/>
        </a:p>
      </dgm:t>
    </dgm:pt>
    <dgm:pt modelId="{C2BAEC30-5A47-4FAD-9D5F-69C072659B1F}" type="parTrans" cxnId="{D93339D1-C88E-4A58-9395-3C51E8EC9699}">
      <dgm:prSet/>
      <dgm:spPr/>
      <dgm:t>
        <a:bodyPr/>
        <a:lstStyle/>
        <a:p>
          <a:endParaRPr lang="en-US"/>
        </a:p>
      </dgm:t>
    </dgm:pt>
    <dgm:pt modelId="{EA991F1E-AE5B-4021-9BAC-CFAC6D2289DE}" type="sibTrans" cxnId="{D93339D1-C88E-4A58-9395-3C51E8EC9699}">
      <dgm:prSet/>
      <dgm:spPr/>
      <dgm:t>
        <a:bodyPr/>
        <a:lstStyle/>
        <a:p>
          <a:endParaRPr lang="en-US"/>
        </a:p>
      </dgm:t>
    </dgm:pt>
    <dgm:pt modelId="{2918559F-29C5-413C-B67A-D39692B6C5DA}">
      <dgm:prSet/>
      <dgm:spPr/>
      <dgm:t>
        <a:bodyPr/>
        <a:lstStyle/>
        <a:p>
          <a:pPr>
            <a:defRPr cap="all"/>
          </a:pPr>
          <a:r>
            <a:rPr lang="en-GB"/>
            <a:t>Collaboration with the customers are rises.</a:t>
          </a:r>
          <a:endParaRPr lang="en-US"/>
        </a:p>
      </dgm:t>
    </dgm:pt>
    <dgm:pt modelId="{908A73A6-5D25-4A55-A711-E16623DFE4D4}" type="parTrans" cxnId="{22681038-566C-44BE-8950-714372F0A4F9}">
      <dgm:prSet/>
      <dgm:spPr/>
      <dgm:t>
        <a:bodyPr/>
        <a:lstStyle/>
        <a:p>
          <a:endParaRPr lang="en-US"/>
        </a:p>
      </dgm:t>
    </dgm:pt>
    <dgm:pt modelId="{9E71FD21-2E7D-4635-A19E-AFA9B4912203}" type="sibTrans" cxnId="{22681038-566C-44BE-8950-714372F0A4F9}">
      <dgm:prSet/>
      <dgm:spPr/>
      <dgm:t>
        <a:bodyPr/>
        <a:lstStyle/>
        <a:p>
          <a:endParaRPr lang="en-US"/>
        </a:p>
      </dgm:t>
    </dgm:pt>
    <dgm:pt modelId="{64C5547A-C544-41CA-9125-7B392A60B97F}">
      <dgm:prSet/>
      <dgm:spPr/>
      <dgm:t>
        <a:bodyPr/>
        <a:lstStyle/>
        <a:p>
          <a:pPr>
            <a:defRPr cap="all"/>
          </a:pPr>
          <a:r>
            <a:rPr lang="en-GB"/>
            <a:t>Constant development practices and seeking for the possibilities.</a:t>
          </a:r>
          <a:endParaRPr lang="en-US"/>
        </a:p>
      </dgm:t>
    </dgm:pt>
    <dgm:pt modelId="{938DCD78-CE39-4227-86A2-F670C5A032A9}" type="parTrans" cxnId="{073E2FF0-F495-4300-AF3E-A6475944CAB3}">
      <dgm:prSet/>
      <dgm:spPr/>
      <dgm:t>
        <a:bodyPr/>
        <a:lstStyle/>
        <a:p>
          <a:endParaRPr lang="en-US"/>
        </a:p>
      </dgm:t>
    </dgm:pt>
    <dgm:pt modelId="{3AF3D00E-FDC3-4DA8-88F5-D74AD4036B2B}" type="sibTrans" cxnId="{073E2FF0-F495-4300-AF3E-A6475944CAB3}">
      <dgm:prSet/>
      <dgm:spPr/>
      <dgm:t>
        <a:bodyPr/>
        <a:lstStyle/>
        <a:p>
          <a:endParaRPr lang="en-US"/>
        </a:p>
      </dgm:t>
    </dgm:pt>
    <dgm:pt modelId="{0AE66CCA-7E5B-43CB-AB94-47AA9A5AF7F2}">
      <dgm:prSet/>
      <dgm:spPr/>
      <dgm:t>
        <a:bodyPr/>
        <a:lstStyle/>
        <a:p>
          <a:pPr>
            <a:defRPr cap="all"/>
          </a:pPr>
          <a:r>
            <a:rPr lang="en-GB"/>
            <a:t>Seeking for the customer benefits and engagement.</a:t>
          </a:r>
          <a:endParaRPr lang="en-US"/>
        </a:p>
      </dgm:t>
    </dgm:pt>
    <dgm:pt modelId="{6857EC2E-C9B9-47B4-8519-6690A2169598}" type="parTrans" cxnId="{42C1ECB6-373E-4B05-9C48-AE6896042471}">
      <dgm:prSet/>
      <dgm:spPr/>
      <dgm:t>
        <a:bodyPr/>
        <a:lstStyle/>
        <a:p>
          <a:endParaRPr lang="en-US"/>
        </a:p>
      </dgm:t>
    </dgm:pt>
    <dgm:pt modelId="{8A154CE4-A2B1-4CCF-B119-4C0022A4A23F}" type="sibTrans" cxnId="{42C1ECB6-373E-4B05-9C48-AE6896042471}">
      <dgm:prSet/>
      <dgm:spPr/>
      <dgm:t>
        <a:bodyPr/>
        <a:lstStyle/>
        <a:p>
          <a:endParaRPr lang="en-US"/>
        </a:p>
      </dgm:t>
    </dgm:pt>
    <dgm:pt modelId="{261A608E-58B5-4B32-95D9-B5DEB601CB88}">
      <dgm:prSet/>
      <dgm:spPr/>
      <dgm:t>
        <a:bodyPr/>
        <a:lstStyle/>
        <a:p>
          <a:pPr>
            <a:defRPr cap="all"/>
          </a:pPr>
          <a:r>
            <a:rPr lang="en-GB"/>
            <a:t>Towards the possibilities that can allow to generate profit margin.</a:t>
          </a:r>
          <a:endParaRPr lang="en-US"/>
        </a:p>
      </dgm:t>
    </dgm:pt>
    <dgm:pt modelId="{3F616469-B132-4D92-BEC6-C930CE077FB2}" type="parTrans" cxnId="{2C818726-AFA3-4BA2-B98C-FED512A2791B}">
      <dgm:prSet/>
      <dgm:spPr/>
      <dgm:t>
        <a:bodyPr/>
        <a:lstStyle/>
        <a:p>
          <a:endParaRPr lang="en-US"/>
        </a:p>
      </dgm:t>
    </dgm:pt>
    <dgm:pt modelId="{B2A2296A-4424-4BF5-8E82-3636D22988BD}" type="sibTrans" cxnId="{2C818726-AFA3-4BA2-B98C-FED512A2791B}">
      <dgm:prSet/>
      <dgm:spPr/>
      <dgm:t>
        <a:bodyPr/>
        <a:lstStyle/>
        <a:p>
          <a:endParaRPr lang="en-US"/>
        </a:p>
      </dgm:t>
    </dgm:pt>
    <dgm:pt modelId="{70BB443C-BC45-4990-9AA4-58BF0D5618C6}">
      <dgm:prSet/>
      <dgm:spPr/>
      <dgm:t>
        <a:bodyPr/>
        <a:lstStyle/>
        <a:p>
          <a:pPr>
            <a:defRPr cap="all"/>
          </a:pPr>
          <a:r>
            <a:rPr lang="en-GB"/>
            <a:t>Adequate marketing plan is essential to manage and collaborate.</a:t>
          </a:r>
          <a:endParaRPr lang="en-US"/>
        </a:p>
      </dgm:t>
    </dgm:pt>
    <dgm:pt modelId="{3C3C79EC-C675-40C3-969A-81BB0A31E055}" type="parTrans" cxnId="{328886B4-6379-4CB9-BCE7-81A97DC9964F}">
      <dgm:prSet/>
      <dgm:spPr/>
      <dgm:t>
        <a:bodyPr/>
        <a:lstStyle/>
        <a:p>
          <a:endParaRPr lang="en-US"/>
        </a:p>
      </dgm:t>
    </dgm:pt>
    <dgm:pt modelId="{5902FE33-4B9B-46DB-9D6F-BBCA2B2B2E93}" type="sibTrans" cxnId="{328886B4-6379-4CB9-BCE7-81A97DC9964F}">
      <dgm:prSet/>
      <dgm:spPr/>
      <dgm:t>
        <a:bodyPr/>
        <a:lstStyle/>
        <a:p>
          <a:endParaRPr lang="en-US"/>
        </a:p>
      </dgm:t>
    </dgm:pt>
    <dgm:pt modelId="{61F29B81-B1C3-418F-BB89-832D960E8BAC}" type="pres">
      <dgm:prSet presAssocID="{8BEFD5EC-C0E7-4274-A8A8-779D4C9163E0}" presName="root" presStyleCnt="0">
        <dgm:presLayoutVars>
          <dgm:dir/>
          <dgm:resizeHandles val="exact"/>
        </dgm:presLayoutVars>
      </dgm:prSet>
      <dgm:spPr/>
      <dgm:t>
        <a:bodyPr/>
        <a:lstStyle/>
        <a:p>
          <a:endParaRPr lang="en-GB"/>
        </a:p>
      </dgm:t>
    </dgm:pt>
    <dgm:pt modelId="{09550059-3EDD-479A-9260-A7B5A872474D}" type="pres">
      <dgm:prSet presAssocID="{CB7DEAA5-7DBA-486A-9BE5-9BED37365E13}" presName="compNode" presStyleCnt="0"/>
      <dgm:spPr/>
    </dgm:pt>
    <dgm:pt modelId="{C4523FA4-237D-450D-9E5D-8045AA68BD67}" type="pres">
      <dgm:prSet presAssocID="{CB7DEAA5-7DBA-486A-9BE5-9BED37365E13}" presName="iconBgRect" presStyleLbl="bgShp" presStyleIdx="0" presStyleCnt="8"/>
      <dgm:spPr>
        <a:prstGeom prst="round2DiagRect">
          <a:avLst>
            <a:gd name="adj1" fmla="val 29727"/>
            <a:gd name="adj2" fmla="val 0"/>
          </a:avLst>
        </a:prstGeom>
      </dgm:spPr>
    </dgm:pt>
    <dgm:pt modelId="{F1E60ED0-13AB-4346-8D40-A4599B4DEA77}" type="pres">
      <dgm:prSet presAssocID="{CB7DEAA5-7DBA-486A-9BE5-9BED37365E13}" presName="iconRect" presStyleLbl="node1" presStyleIdx="0" presStyleCnt="8"/>
      <dgm:spPr>
        <a:blipFill>
          <a:blip xmlns:r="http://schemas.openxmlformats.org/officeDocument/2006/relationships" r:embed="rId1" cstate="email">
            <a:extLst>
              <a:ext uri="{28A0092B-C50C-407E-A947-70E740481C1C}">
                <a14:useLocalDpi xmlns:a14="http://schemas.microsoft.com/office/drawing/2010/main"/>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A39FB26F-01B1-4E2A-B491-2540D0AD074F}" type="pres">
      <dgm:prSet presAssocID="{CB7DEAA5-7DBA-486A-9BE5-9BED37365E13}" presName="spaceRect" presStyleCnt="0"/>
      <dgm:spPr/>
    </dgm:pt>
    <dgm:pt modelId="{D1C27B08-031B-4142-9C44-D6A8712AC48F}" type="pres">
      <dgm:prSet presAssocID="{CB7DEAA5-7DBA-486A-9BE5-9BED37365E13}" presName="textRect" presStyleLbl="revTx" presStyleIdx="0" presStyleCnt="8">
        <dgm:presLayoutVars>
          <dgm:chMax val="1"/>
          <dgm:chPref val="1"/>
        </dgm:presLayoutVars>
      </dgm:prSet>
      <dgm:spPr/>
      <dgm:t>
        <a:bodyPr/>
        <a:lstStyle/>
        <a:p>
          <a:endParaRPr lang="en-GB"/>
        </a:p>
      </dgm:t>
    </dgm:pt>
    <dgm:pt modelId="{1F20026D-93D9-494C-A8AC-9C17335A4E8B}" type="pres">
      <dgm:prSet presAssocID="{A1278FB5-2D4E-4FBE-B0AA-2CDE528165DC}" presName="sibTrans" presStyleCnt="0"/>
      <dgm:spPr/>
    </dgm:pt>
    <dgm:pt modelId="{53136C11-7845-4EE8-908F-167E32C7FE6D}" type="pres">
      <dgm:prSet presAssocID="{EDD60729-67B2-4139-8740-6F781007218E}" presName="compNode" presStyleCnt="0"/>
      <dgm:spPr/>
    </dgm:pt>
    <dgm:pt modelId="{B69CAFA8-910E-4112-B69F-7C23213E0C30}" type="pres">
      <dgm:prSet presAssocID="{EDD60729-67B2-4139-8740-6F781007218E}" presName="iconBgRect" presStyleLbl="bgShp" presStyleIdx="1" presStyleCnt="8"/>
      <dgm:spPr>
        <a:prstGeom prst="round2DiagRect">
          <a:avLst>
            <a:gd name="adj1" fmla="val 29727"/>
            <a:gd name="adj2" fmla="val 0"/>
          </a:avLst>
        </a:prstGeom>
      </dgm:spPr>
    </dgm:pt>
    <dgm:pt modelId="{9347128E-2A12-443A-901A-B96FA0BB75F9}" type="pres">
      <dgm:prSet presAssocID="{EDD60729-67B2-4139-8740-6F781007218E}" presName="iconRect" presStyleLbl="node1" presStyleIdx="1" presStyleCnt="8"/>
      <dgm:spPr>
        <a:blipFill>
          <a:blip xmlns:r="http://schemas.openxmlformats.org/officeDocument/2006/relationships" r:embed="rId3" cstate="email">
            <a:extLst>
              <a:ext uri="{28A0092B-C50C-407E-A947-70E740481C1C}">
                <a14:useLocalDpi xmlns:a14="http://schemas.microsoft.com/office/drawing/2010/main"/>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C87209C7-2945-41EC-8F10-17E046F7E34C}" type="pres">
      <dgm:prSet presAssocID="{EDD60729-67B2-4139-8740-6F781007218E}" presName="spaceRect" presStyleCnt="0"/>
      <dgm:spPr/>
    </dgm:pt>
    <dgm:pt modelId="{B903919A-E403-47C8-A106-688876206C65}" type="pres">
      <dgm:prSet presAssocID="{EDD60729-67B2-4139-8740-6F781007218E}" presName="textRect" presStyleLbl="revTx" presStyleIdx="1" presStyleCnt="8">
        <dgm:presLayoutVars>
          <dgm:chMax val="1"/>
          <dgm:chPref val="1"/>
        </dgm:presLayoutVars>
      </dgm:prSet>
      <dgm:spPr/>
      <dgm:t>
        <a:bodyPr/>
        <a:lstStyle/>
        <a:p>
          <a:endParaRPr lang="en-GB"/>
        </a:p>
      </dgm:t>
    </dgm:pt>
    <dgm:pt modelId="{B5926F30-89DB-4A1E-B453-7E4678303307}" type="pres">
      <dgm:prSet presAssocID="{C4AE2CD0-CBC7-4455-8520-A85922881C43}" presName="sibTrans" presStyleCnt="0"/>
      <dgm:spPr/>
    </dgm:pt>
    <dgm:pt modelId="{DB5574ED-53E4-417C-90CD-C4EE87D04367}" type="pres">
      <dgm:prSet presAssocID="{9651DDD7-4385-431C-B98F-9101D99759E4}" presName="compNode" presStyleCnt="0"/>
      <dgm:spPr/>
    </dgm:pt>
    <dgm:pt modelId="{7CF48729-38F8-46CC-94C3-7C01F4068106}" type="pres">
      <dgm:prSet presAssocID="{9651DDD7-4385-431C-B98F-9101D99759E4}" presName="iconBgRect" presStyleLbl="bgShp" presStyleIdx="2" presStyleCnt="8"/>
      <dgm:spPr>
        <a:prstGeom prst="round2DiagRect">
          <a:avLst>
            <a:gd name="adj1" fmla="val 29727"/>
            <a:gd name="adj2" fmla="val 0"/>
          </a:avLst>
        </a:prstGeom>
      </dgm:spPr>
    </dgm:pt>
    <dgm:pt modelId="{B22E44D4-8A1C-482F-B71B-F63C5B51366B}" type="pres">
      <dgm:prSet presAssocID="{9651DDD7-4385-431C-B98F-9101D99759E4}" presName="iconRect" presStyleLbl="node1" presStyleIdx="2" presStyleCnt="8"/>
      <dgm:spPr>
        <a:blipFill>
          <a:blip xmlns:r="http://schemas.openxmlformats.org/officeDocument/2006/relationships" r:embed="rId5" cstate="email">
            <a:extLst>
              <a:ext uri="{28A0092B-C50C-407E-A947-70E740481C1C}">
                <a14:useLocalDpi xmlns:a14="http://schemas.microsoft.com/office/drawing/2010/main"/>
              </a:ext>
              <a:ext uri="{96DAC541-7B7A-43D3-8B79-37D633B846F1}">
                <asvg:svgBlip xmlns=""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vron Arrows"/>
        </a:ext>
      </dgm:extLst>
    </dgm:pt>
    <dgm:pt modelId="{120218B7-5210-4F03-B01D-86E5F2852B6A}" type="pres">
      <dgm:prSet presAssocID="{9651DDD7-4385-431C-B98F-9101D99759E4}" presName="spaceRect" presStyleCnt="0"/>
      <dgm:spPr/>
    </dgm:pt>
    <dgm:pt modelId="{30D4DE43-A07D-47AB-A6F5-88ABB07BC10C}" type="pres">
      <dgm:prSet presAssocID="{9651DDD7-4385-431C-B98F-9101D99759E4}" presName="textRect" presStyleLbl="revTx" presStyleIdx="2" presStyleCnt="8">
        <dgm:presLayoutVars>
          <dgm:chMax val="1"/>
          <dgm:chPref val="1"/>
        </dgm:presLayoutVars>
      </dgm:prSet>
      <dgm:spPr/>
      <dgm:t>
        <a:bodyPr/>
        <a:lstStyle/>
        <a:p>
          <a:endParaRPr lang="en-GB"/>
        </a:p>
      </dgm:t>
    </dgm:pt>
    <dgm:pt modelId="{95745E54-BAC0-4A33-9437-ED893920C74F}" type="pres">
      <dgm:prSet presAssocID="{EA991F1E-AE5B-4021-9BAC-CFAC6D2289DE}" presName="sibTrans" presStyleCnt="0"/>
      <dgm:spPr/>
    </dgm:pt>
    <dgm:pt modelId="{B160FDDE-96F2-428B-94E6-C8409ACEF8EF}" type="pres">
      <dgm:prSet presAssocID="{2918559F-29C5-413C-B67A-D39692B6C5DA}" presName="compNode" presStyleCnt="0"/>
      <dgm:spPr/>
    </dgm:pt>
    <dgm:pt modelId="{EBC361C8-60D6-409D-9D01-AA2912407216}" type="pres">
      <dgm:prSet presAssocID="{2918559F-29C5-413C-B67A-D39692B6C5DA}" presName="iconBgRect" presStyleLbl="bgShp" presStyleIdx="3" presStyleCnt="8"/>
      <dgm:spPr>
        <a:prstGeom prst="round2DiagRect">
          <a:avLst>
            <a:gd name="adj1" fmla="val 29727"/>
            <a:gd name="adj2" fmla="val 0"/>
          </a:avLst>
        </a:prstGeom>
      </dgm:spPr>
    </dgm:pt>
    <dgm:pt modelId="{03096DD1-B094-4A46-9E5E-2D0816BDC2A9}" type="pres">
      <dgm:prSet presAssocID="{2918559F-29C5-413C-B67A-D39692B6C5DA}" presName="iconRect" presStyleLbl="node1" presStyleIdx="3" presStyleCnt="8"/>
      <dgm:spPr>
        <a:blipFill>
          <a:blip xmlns:r="http://schemas.openxmlformats.org/officeDocument/2006/relationships" r:embed="rId7" cstate="email">
            <a:extLst>
              <a:ext uri="{28A0092B-C50C-407E-A947-70E740481C1C}">
                <a14:useLocalDpi xmlns:a14="http://schemas.microsoft.com/office/drawing/2010/main"/>
              </a:ext>
              <a:ext uri="{96DAC541-7B7A-43D3-8B79-37D633B846F1}">
                <asvg:svgBlip xmlns=""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707B2501-808F-4564-BE9B-93B42A526D5B}" type="pres">
      <dgm:prSet presAssocID="{2918559F-29C5-413C-B67A-D39692B6C5DA}" presName="spaceRect" presStyleCnt="0"/>
      <dgm:spPr/>
    </dgm:pt>
    <dgm:pt modelId="{F2142B33-D5E0-4AB1-A6CA-E32DEB9F359B}" type="pres">
      <dgm:prSet presAssocID="{2918559F-29C5-413C-B67A-D39692B6C5DA}" presName="textRect" presStyleLbl="revTx" presStyleIdx="3" presStyleCnt="8">
        <dgm:presLayoutVars>
          <dgm:chMax val="1"/>
          <dgm:chPref val="1"/>
        </dgm:presLayoutVars>
      </dgm:prSet>
      <dgm:spPr/>
      <dgm:t>
        <a:bodyPr/>
        <a:lstStyle/>
        <a:p>
          <a:endParaRPr lang="en-GB"/>
        </a:p>
      </dgm:t>
    </dgm:pt>
    <dgm:pt modelId="{472EC5A7-2817-4886-960E-19876B70B0DA}" type="pres">
      <dgm:prSet presAssocID="{9E71FD21-2E7D-4635-A19E-AFA9B4912203}" presName="sibTrans" presStyleCnt="0"/>
      <dgm:spPr/>
    </dgm:pt>
    <dgm:pt modelId="{84BCE3D6-31C6-45D9-8E7A-6B9939DC9999}" type="pres">
      <dgm:prSet presAssocID="{64C5547A-C544-41CA-9125-7B392A60B97F}" presName="compNode" presStyleCnt="0"/>
      <dgm:spPr/>
    </dgm:pt>
    <dgm:pt modelId="{C4CDB380-BCD6-41F3-9861-C8C49A17B65E}" type="pres">
      <dgm:prSet presAssocID="{64C5547A-C544-41CA-9125-7B392A60B97F}" presName="iconBgRect" presStyleLbl="bgShp" presStyleIdx="4" presStyleCnt="8"/>
      <dgm:spPr>
        <a:prstGeom prst="round2DiagRect">
          <a:avLst>
            <a:gd name="adj1" fmla="val 29727"/>
            <a:gd name="adj2" fmla="val 0"/>
          </a:avLst>
        </a:prstGeom>
      </dgm:spPr>
    </dgm:pt>
    <dgm:pt modelId="{485187AF-8078-4BFB-B126-19D2E46BAA24}" type="pres">
      <dgm:prSet presAssocID="{64C5547A-C544-41CA-9125-7B392A60B97F}" presName="iconRect" presStyleLbl="node1" presStyleIdx="4" presStyleCnt="8"/>
      <dgm:spPr>
        <a:blipFill>
          <a:blip xmlns:r="http://schemas.openxmlformats.org/officeDocument/2006/relationships" r:embed="rId9" cstate="email">
            <a:extLst>
              <a:ext uri="{28A0092B-C50C-407E-A947-70E740481C1C}">
                <a14:useLocalDpi xmlns:a14="http://schemas.microsoft.com/office/drawing/2010/main"/>
              </a:ext>
              <a:ext uri="{96DAC541-7B7A-43D3-8B79-37D633B846F1}">
                <asvg:svgBlip xmlns=""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3046CEA3-CB7A-4B4E-9E9D-3579B8DB24DF}" type="pres">
      <dgm:prSet presAssocID="{64C5547A-C544-41CA-9125-7B392A60B97F}" presName="spaceRect" presStyleCnt="0"/>
      <dgm:spPr/>
    </dgm:pt>
    <dgm:pt modelId="{35CE9696-EC80-4F91-A5AF-FBA32C35425F}" type="pres">
      <dgm:prSet presAssocID="{64C5547A-C544-41CA-9125-7B392A60B97F}" presName="textRect" presStyleLbl="revTx" presStyleIdx="4" presStyleCnt="8">
        <dgm:presLayoutVars>
          <dgm:chMax val="1"/>
          <dgm:chPref val="1"/>
        </dgm:presLayoutVars>
      </dgm:prSet>
      <dgm:spPr/>
      <dgm:t>
        <a:bodyPr/>
        <a:lstStyle/>
        <a:p>
          <a:endParaRPr lang="en-GB"/>
        </a:p>
      </dgm:t>
    </dgm:pt>
    <dgm:pt modelId="{DE891CB3-C50A-4A0D-A783-CB18C24ADD81}" type="pres">
      <dgm:prSet presAssocID="{3AF3D00E-FDC3-4DA8-88F5-D74AD4036B2B}" presName="sibTrans" presStyleCnt="0"/>
      <dgm:spPr/>
    </dgm:pt>
    <dgm:pt modelId="{A99BA598-272C-4C64-B84E-8E2B25F10EB6}" type="pres">
      <dgm:prSet presAssocID="{0AE66CCA-7E5B-43CB-AB94-47AA9A5AF7F2}" presName="compNode" presStyleCnt="0"/>
      <dgm:spPr/>
    </dgm:pt>
    <dgm:pt modelId="{54CD3CDB-C841-4BE2-B4B7-63B8A43C43F9}" type="pres">
      <dgm:prSet presAssocID="{0AE66CCA-7E5B-43CB-AB94-47AA9A5AF7F2}" presName="iconBgRect" presStyleLbl="bgShp" presStyleIdx="5" presStyleCnt="8"/>
      <dgm:spPr>
        <a:prstGeom prst="round2DiagRect">
          <a:avLst>
            <a:gd name="adj1" fmla="val 29727"/>
            <a:gd name="adj2" fmla="val 0"/>
          </a:avLst>
        </a:prstGeom>
      </dgm:spPr>
    </dgm:pt>
    <dgm:pt modelId="{E9D3739C-590C-491D-BE20-9C0402EAE9FB}" type="pres">
      <dgm:prSet presAssocID="{0AE66CCA-7E5B-43CB-AB94-47AA9A5AF7F2}" presName="iconRect" presStyleLbl="node1" presStyleIdx="5" presStyleCnt="8"/>
      <dgm:spPr>
        <a:blipFill>
          <a:blip xmlns:r="http://schemas.openxmlformats.org/officeDocument/2006/relationships" r:embed="rId11" cstate="email">
            <a:extLst>
              <a:ext uri="{28A0092B-C50C-407E-A947-70E740481C1C}">
                <a14:useLocalDpi xmlns:a14="http://schemas.microsoft.com/office/drawing/2010/main"/>
              </a:ext>
              <a:ext uri="{96DAC541-7B7A-43D3-8B79-37D633B846F1}">
                <asvg:svgBlip xmlns=""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ustomer Review"/>
        </a:ext>
      </dgm:extLst>
    </dgm:pt>
    <dgm:pt modelId="{10F843C2-1817-4732-83B1-D593EFE0FAF2}" type="pres">
      <dgm:prSet presAssocID="{0AE66CCA-7E5B-43CB-AB94-47AA9A5AF7F2}" presName="spaceRect" presStyleCnt="0"/>
      <dgm:spPr/>
    </dgm:pt>
    <dgm:pt modelId="{5850356D-2629-411E-A428-0D094DF5FFD6}" type="pres">
      <dgm:prSet presAssocID="{0AE66CCA-7E5B-43CB-AB94-47AA9A5AF7F2}" presName="textRect" presStyleLbl="revTx" presStyleIdx="5" presStyleCnt="8">
        <dgm:presLayoutVars>
          <dgm:chMax val="1"/>
          <dgm:chPref val="1"/>
        </dgm:presLayoutVars>
      </dgm:prSet>
      <dgm:spPr/>
      <dgm:t>
        <a:bodyPr/>
        <a:lstStyle/>
        <a:p>
          <a:endParaRPr lang="en-GB"/>
        </a:p>
      </dgm:t>
    </dgm:pt>
    <dgm:pt modelId="{111C8CD9-EC9D-4DE3-8AD4-632D2FF4E4D8}" type="pres">
      <dgm:prSet presAssocID="{8A154CE4-A2B1-4CCF-B119-4C0022A4A23F}" presName="sibTrans" presStyleCnt="0"/>
      <dgm:spPr/>
    </dgm:pt>
    <dgm:pt modelId="{49483585-4FC5-4086-8194-32A3FC5B793A}" type="pres">
      <dgm:prSet presAssocID="{261A608E-58B5-4B32-95D9-B5DEB601CB88}" presName="compNode" presStyleCnt="0"/>
      <dgm:spPr/>
    </dgm:pt>
    <dgm:pt modelId="{DC6D03BE-71CC-4EA5-AA3B-8382D3D1259D}" type="pres">
      <dgm:prSet presAssocID="{261A608E-58B5-4B32-95D9-B5DEB601CB88}" presName="iconBgRect" presStyleLbl="bgShp" presStyleIdx="6" presStyleCnt="8"/>
      <dgm:spPr>
        <a:prstGeom prst="round2DiagRect">
          <a:avLst>
            <a:gd name="adj1" fmla="val 29727"/>
            <a:gd name="adj2" fmla="val 0"/>
          </a:avLst>
        </a:prstGeom>
      </dgm:spPr>
    </dgm:pt>
    <dgm:pt modelId="{FB807D32-9E9B-455C-AD20-3B81B5F6DEFE}" type="pres">
      <dgm:prSet presAssocID="{261A608E-58B5-4B32-95D9-B5DEB601CB88}" presName="iconRect" presStyleLbl="node1" presStyleIdx="6" presStyleCnt="8"/>
      <dgm:spPr>
        <a:blipFill>
          <a:blip xmlns:r="http://schemas.openxmlformats.org/officeDocument/2006/relationships" r:embed="rId13" cstate="email">
            <a:extLst>
              <a:ext uri="{28A0092B-C50C-407E-A947-70E740481C1C}">
                <a14:useLocalDpi xmlns:a14="http://schemas.microsoft.com/office/drawing/2010/main"/>
              </a:ext>
              <a:ext uri="{96DAC541-7B7A-43D3-8B79-37D633B846F1}">
                <asvg:svgBlip xmlns=""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Euro"/>
        </a:ext>
      </dgm:extLst>
    </dgm:pt>
    <dgm:pt modelId="{16966B53-658F-4845-AFAB-5164FA27C2E7}" type="pres">
      <dgm:prSet presAssocID="{261A608E-58B5-4B32-95D9-B5DEB601CB88}" presName="spaceRect" presStyleCnt="0"/>
      <dgm:spPr/>
    </dgm:pt>
    <dgm:pt modelId="{D94E4104-7690-4F9D-87D3-424F39229338}" type="pres">
      <dgm:prSet presAssocID="{261A608E-58B5-4B32-95D9-B5DEB601CB88}" presName="textRect" presStyleLbl="revTx" presStyleIdx="6" presStyleCnt="8">
        <dgm:presLayoutVars>
          <dgm:chMax val="1"/>
          <dgm:chPref val="1"/>
        </dgm:presLayoutVars>
      </dgm:prSet>
      <dgm:spPr/>
      <dgm:t>
        <a:bodyPr/>
        <a:lstStyle/>
        <a:p>
          <a:endParaRPr lang="en-GB"/>
        </a:p>
      </dgm:t>
    </dgm:pt>
    <dgm:pt modelId="{1F107A08-A87D-47CB-A88B-80DE99124BFE}" type="pres">
      <dgm:prSet presAssocID="{B2A2296A-4424-4BF5-8E82-3636D22988BD}" presName="sibTrans" presStyleCnt="0"/>
      <dgm:spPr/>
    </dgm:pt>
    <dgm:pt modelId="{2EB6874B-1DA8-492C-8801-FBE139B74E1D}" type="pres">
      <dgm:prSet presAssocID="{70BB443C-BC45-4990-9AA4-58BF0D5618C6}" presName="compNode" presStyleCnt="0"/>
      <dgm:spPr/>
    </dgm:pt>
    <dgm:pt modelId="{74237592-95BE-403C-AEA2-05DF3DB755D5}" type="pres">
      <dgm:prSet presAssocID="{70BB443C-BC45-4990-9AA4-58BF0D5618C6}" presName="iconBgRect" presStyleLbl="bgShp" presStyleIdx="7" presStyleCnt="8"/>
      <dgm:spPr>
        <a:prstGeom prst="round2DiagRect">
          <a:avLst>
            <a:gd name="adj1" fmla="val 29727"/>
            <a:gd name="adj2" fmla="val 0"/>
          </a:avLst>
        </a:prstGeom>
      </dgm:spPr>
    </dgm:pt>
    <dgm:pt modelId="{DF67A827-1826-489D-9BE8-F1B1107E0798}" type="pres">
      <dgm:prSet presAssocID="{70BB443C-BC45-4990-9AA4-58BF0D5618C6}" presName="iconRect" presStyleLbl="node1" presStyleIdx="7" presStyleCnt="8"/>
      <dgm:spPr>
        <a:blipFill>
          <a:blip xmlns:r="http://schemas.openxmlformats.org/officeDocument/2006/relationships" r:embed="rId15" cstate="email">
            <a:extLst>
              <a:ext uri="{28A0092B-C50C-407E-A947-70E740481C1C}">
                <a14:useLocalDpi xmlns:a14="http://schemas.microsoft.com/office/drawing/2010/main"/>
              </a:ext>
              <a:ext uri="{96DAC541-7B7A-43D3-8B79-37D633B846F1}">
                <asvg:svgBlip xmlns=""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Megaphone"/>
        </a:ext>
      </dgm:extLst>
    </dgm:pt>
    <dgm:pt modelId="{D054BFBF-7A81-475E-A492-89567D51F7A3}" type="pres">
      <dgm:prSet presAssocID="{70BB443C-BC45-4990-9AA4-58BF0D5618C6}" presName="spaceRect" presStyleCnt="0"/>
      <dgm:spPr/>
    </dgm:pt>
    <dgm:pt modelId="{E5AF07B1-FF3A-4213-A6B1-C4C5D7C30594}" type="pres">
      <dgm:prSet presAssocID="{70BB443C-BC45-4990-9AA4-58BF0D5618C6}" presName="textRect" presStyleLbl="revTx" presStyleIdx="7" presStyleCnt="8">
        <dgm:presLayoutVars>
          <dgm:chMax val="1"/>
          <dgm:chPref val="1"/>
        </dgm:presLayoutVars>
      </dgm:prSet>
      <dgm:spPr/>
      <dgm:t>
        <a:bodyPr/>
        <a:lstStyle/>
        <a:p>
          <a:endParaRPr lang="en-GB"/>
        </a:p>
      </dgm:t>
    </dgm:pt>
  </dgm:ptLst>
  <dgm:cxnLst>
    <dgm:cxn modelId="{5B57DD0A-A023-4328-B314-BBA4748BA7B3}" type="presOf" srcId="{9651DDD7-4385-431C-B98F-9101D99759E4}" destId="{30D4DE43-A07D-47AB-A6F5-88ABB07BC10C}" srcOrd="0" destOrd="0" presId="urn:microsoft.com/office/officeart/2018/5/layout/IconLeafLabelList"/>
    <dgm:cxn modelId="{4416A648-6764-4EBB-A2A5-31C4A1633C24}" type="presOf" srcId="{CB7DEAA5-7DBA-486A-9BE5-9BED37365E13}" destId="{D1C27B08-031B-4142-9C44-D6A8712AC48F}" srcOrd="0" destOrd="0" presId="urn:microsoft.com/office/officeart/2018/5/layout/IconLeafLabelList"/>
    <dgm:cxn modelId="{416C6C91-B328-4015-8BC1-1AC969639ACE}" type="presOf" srcId="{64C5547A-C544-41CA-9125-7B392A60B97F}" destId="{35CE9696-EC80-4F91-A5AF-FBA32C35425F}" srcOrd="0" destOrd="0" presId="urn:microsoft.com/office/officeart/2018/5/layout/IconLeafLabelList"/>
    <dgm:cxn modelId="{073E2FF0-F495-4300-AF3E-A6475944CAB3}" srcId="{8BEFD5EC-C0E7-4274-A8A8-779D4C9163E0}" destId="{64C5547A-C544-41CA-9125-7B392A60B97F}" srcOrd="4" destOrd="0" parTransId="{938DCD78-CE39-4227-86A2-F670C5A032A9}" sibTransId="{3AF3D00E-FDC3-4DA8-88F5-D74AD4036B2B}"/>
    <dgm:cxn modelId="{328886B4-6379-4CB9-BCE7-81A97DC9964F}" srcId="{8BEFD5EC-C0E7-4274-A8A8-779D4C9163E0}" destId="{70BB443C-BC45-4990-9AA4-58BF0D5618C6}" srcOrd="7" destOrd="0" parTransId="{3C3C79EC-C675-40C3-969A-81BB0A31E055}" sibTransId="{5902FE33-4B9B-46DB-9D6F-BBCA2B2B2E93}"/>
    <dgm:cxn modelId="{C120EA2E-5842-4B62-9681-A49D7CD84D9B}" srcId="{8BEFD5EC-C0E7-4274-A8A8-779D4C9163E0}" destId="{CB7DEAA5-7DBA-486A-9BE5-9BED37365E13}" srcOrd="0" destOrd="0" parTransId="{1F365904-0BEE-4CCB-B824-2B065C298B0C}" sibTransId="{A1278FB5-2D4E-4FBE-B0AA-2CDE528165DC}"/>
    <dgm:cxn modelId="{ABB9E0A1-E29B-4AEF-A139-5966237F29F4}" type="presOf" srcId="{8BEFD5EC-C0E7-4274-A8A8-779D4C9163E0}" destId="{61F29B81-B1C3-418F-BB89-832D960E8BAC}" srcOrd="0" destOrd="0" presId="urn:microsoft.com/office/officeart/2018/5/layout/IconLeafLabelList"/>
    <dgm:cxn modelId="{42C1ECB6-373E-4B05-9C48-AE6896042471}" srcId="{8BEFD5EC-C0E7-4274-A8A8-779D4C9163E0}" destId="{0AE66CCA-7E5B-43CB-AB94-47AA9A5AF7F2}" srcOrd="5" destOrd="0" parTransId="{6857EC2E-C9B9-47B4-8519-6690A2169598}" sibTransId="{8A154CE4-A2B1-4CCF-B119-4C0022A4A23F}"/>
    <dgm:cxn modelId="{0ACF3AB6-23EC-4821-BF38-88C139637179}" type="presOf" srcId="{0AE66CCA-7E5B-43CB-AB94-47AA9A5AF7F2}" destId="{5850356D-2629-411E-A428-0D094DF5FFD6}" srcOrd="0" destOrd="0" presId="urn:microsoft.com/office/officeart/2018/5/layout/IconLeafLabelList"/>
    <dgm:cxn modelId="{22681038-566C-44BE-8950-714372F0A4F9}" srcId="{8BEFD5EC-C0E7-4274-A8A8-779D4C9163E0}" destId="{2918559F-29C5-413C-B67A-D39692B6C5DA}" srcOrd="3" destOrd="0" parTransId="{908A73A6-5D25-4A55-A711-E16623DFE4D4}" sibTransId="{9E71FD21-2E7D-4635-A19E-AFA9B4912203}"/>
    <dgm:cxn modelId="{2C818726-AFA3-4BA2-B98C-FED512A2791B}" srcId="{8BEFD5EC-C0E7-4274-A8A8-779D4C9163E0}" destId="{261A608E-58B5-4B32-95D9-B5DEB601CB88}" srcOrd="6" destOrd="0" parTransId="{3F616469-B132-4D92-BEC6-C930CE077FB2}" sibTransId="{B2A2296A-4424-4BF5-8E82-3636D22988BD}"/>
    <dgm:cxn modelId="{933A3980-F70C-4175-BCBF-F2315911599A}" srcId="{8BEFD5EC-C0E7-4274-A8A8-779D4C9163E0}" destId="{EDD60729-67B2-4139-8740-6F781007218E}" srcOrd="1" destOrd="0" parTransId="{F0A86113-1018-4FD7-A38F-BC7C51660B2A}" sibTransId="{C4AE2CD0-CBC7-4455-8520-A85922881C43}"/>
    <dgm:cxn modelId="{74542E78-4902-4555-9DA8-C3E8684B147C}" type="presOf" srcId="{EDD60729-67B2-4139-8740-6F781007218E}" destId="{B903919A-E403-47C8-A106-688876206C65}" srcOrd="0" destOrd="0" presId="urn:microsoft.com/office/officeart/2018/5/layout/IconLeafLabelList"/>
    <dgm:cxn modelId="{736F48BB-0B2A-40E7-A35D-924CC01AB4E5}" type="presOf" srcId="{2918559F-29C5-413C-B67A-D39692B6C5DA}" destId="{F2142B33-D5E0-4AB1-A6CA-E32DEB9F359B}" srcOrd="0" destOrd="0" presId="urn:microsoft.com/office/officeart/2018/5/layout/IconLeafLabelList"/>
    <dgm:cxn modelId="{D93339D1-C88E-4A58-9395-3C51E8EC9699}" srcId="{8BEFD5EC-C0E7-4274-A8A8-779D4C9163E0}" destId="{9651DDD7-4385-431C-B98F-9101D99759E4}" srcOrd="2" destOrd="0" parTransId="{C2BAEC30-5A47-4FAD-9D5F-69C072659B1F}" sibTransId="{EA991F1E-AE5B-4021-9BAC-CFAC6D2289DE}"/>
    <dgm:cxn modelId="{ACEC0710-3D91-48E4-AAC5-A1BFC8E6D371}" type="presOf" srcId="{70BB443C-BC45-4990-9AA4-58BF0D5618C6}" destId="{E5AF07B1-FF3A-4213-A6B1-C4C5D7C30594}" srcOrd="0" destOrd="0" presId="urn:microsoft.com/office/officeart/2018/5/layout/IconLeafLabelList"/>
    <dgm:cxn modelId="{F2435EF8-B432-4A63-BA9E-A8863C6C5448}" type="presOf" srcId="{261A608E-58B5-4B32-95D9-B5DEB601CB88}" destId="{D94E4104-7690-4F9D-87D3-424F39229338}" srcOrd="0" destOrd="0" presId="urn:microsoft.com/office/officeart/2018/5/layout/IconLeafLabelList"/>
    <dgm:cxn modelId="{9BB6FF56-90E4-4C51-A834-631EB826406B}" type="presParOf" srcId="{61F29B81-B1C3-418F-BB89-832D960E8BAC}" destId="{09550059-3EDD-479A-9260-A7B5A872474D}" srcOrd="0" destOrd="0" presId="urn:microsoft.com/office/officeart/2018/5/layout/IconLeafLabelList"/>
    <dgm:cxn modelId="{FC5F8C68-0AA3-481F-8F12-67BE8370F647}" type="presParOf" srcId="{09550059-3EDD-479A-9260-A7B5A872474D}" destId="{C4523FA4-237D-450D-9E5D-8045AA68BD67}" srcOrd="0" destOrd="0" presId="urn:microsoft.com/office/officeart/2018/5/layout/IconLeafLabelList"/>
    <dgm:cxn modelId="{6DFE4F4D-B53E-4CDE-ADE8-93D5DB0E363D}" type="presParOf" srcId="{09550059-3EDD-479A-9260-A7B5A872474D}" destId="{F1E60ED0-13AB-4346-8D40-A4599B4DEA77}" srcOrd="1" destOrd="0" presId="urn:microsoft.com/office/officeart/2018/5/layout/IconLeafLabelList"/>
    <dgm:cxn modelId="{56A65BD6-C3F3-4CC0-9E17-74BE305E6F39}" type="presParOf" srcId="{09550059-3EDD-479A-9260-A7B5A872474D}" destId="{A39FB26F-01B1-4E2A-B491-2540D0AD074F}" srcOrd="2" destOrd="0" presId="urn:microsoft.com/office/officeart/2018/5/layout/IconLeafLabelList"/>
    <dgm:cxn modelId="{E5BF7D7F-3BA5-46C8-922A-F099D4121A91}" type="presParOf" srcId="{09550059-3EDD-479A-9260-A7B5A872474D}" destId="{D1C27B08-031B-4142-9C44-D6A8712AC48F}" srcOrd="3" destOrd="0" presId="urn:microsoft.com/office/officeart/2018/5/layout/IconLeafLabelList"/>
    <dgm:cxn modelId="{E703C761-EFDB-4C5B-8EDC-CFA371BE0AD3}" type="presParOf" srcId="{61F29B81-B1C3-418F-BB89-832D960E8BAC}" destId="{1F20026D-93D9-494C-A8AC-9C17335A4E8B}" srcOrd="1" destOrd="0" presId="urn:microsoft.com/office/officeart/2018/5/layout/IconLeafLabelList"/>
    <dgm:cxn modelId="{05CC8C31-ED37-42F3-A3C8-BB77B5D30E7A}" type="presParOf" srcId="{61F29B81-B1C3-418F-BB89-832D960E8BAC}" destId="{53136C11-7845-4EE8-908F-167E32C7FE6D}" srcOrd="2" destOrd="0" presId="urn:microsoft.com/office/officeart/2018/5/layout/IconLeafLabelList"/>
    <dgm:cxn modelId="{618D5451-01BD-4F7A-AD0B-8237126E289F}" type="presParOf" srcId="{53136C11-7845-4EE8-908F-167E32C7FE6D}" destId="{B69CAFA8-910E-4112-B69F-7C23213E0C30}" srcOrd="0" destOrd="0" presId="urn:microsoft.com/office/officeart/2018/5/layout/IconLeafLabelList"/>
    <dgm:cxn modelId="{69F70F9E-BEC4-4F70-8293-92FC7AA344F5}" type="presParOf" srcId="{53136C11-7845-4EE8-908F-167E32C7FE6D}" destId="{9347128E-2A12-443A-901A-B96FA0BB75F9}" srcOrd="1" destOrd="0" presId="urn:microsoft.com/office/officeart/2018/5/layout/IconLeafLabelList"/>
    <dgm:cxn modelId="{492783D5-12D6-4820-B3B7-ECCE9E8F9CA7}" type="presParOf" srcId="{53136C11-7845-4EE8-908F-167E32C7FE6D}" destId="{C87209C7-2945-41EC-8F10-17E046F7E34C}" srcOrd="2" destOrd="0" presId="urn:microsoft.com/office/officeart/2018/5/layout/IconLeafLabelList"/>
    <dgm:cxn modelId="{800E1EB9-5AE0-443F-9ECF-6600698813C1}" type="presParOf" srcId="{53136C11-7845-4EE8-908F-167E32C7FE6D}" destId="{B903919A-E403-47C8-A106-688876206C65}" srcOrd="3" destOrd="0" presId="urn:microsoft.com/office/officeart/2018/5/layout/IconLeafLabelList"/>
    <dgm:cxn modelId="{73CDC1AE-B48E-4411-9354-22A76E80813C}" type="presParOf" srcId="{61F29B81-B1C3-418F-BB89-832D960E8BAC}" destId="{B5926F30-89DB-4A1E-B453-7E4678303307}" srcOrd="3" destOrd="0" presId="urn:microsoft.com/office/officeart/2018/5/layout/IconLeafLabelList"/>
    <dgm:cxn modelId="{7DB38C4D-CB5D-4E50-B13D-DDC7907767B1}" type="presParOf" srcId="{61F29B81-B1C3-418F-BB89-832D960E8BAC}" destId="{DB5574ED-53E4-417C-90CD-C4EE87D04367}" srcOrd="4" destOrd="0" presId="urn:microsoft.com/office/officeart/2018/5/layout/IconLeafLabelList"/>
    <dgm:cxn modelId="{5E594969-101F-4898-9A00-A9CA4F7BD481}" type="presParOf" srcId="{DB5574ED-53E4-417C-90CD-C4EE87D04367}" destId="{7CF48729-38F8-46CC-94C3-7C01F4068106}" srcOrd="0" destOrd="0" presId="urn:microsoft.com/office/officeart/2018/5/layout/IconLeafLabelList"/>
    <dgm:cxn modelId="{B41BC2A7-323A-49D8-9450-89F7FFB57871}" type="presParOf" srcId="{DB5574ED-53E4-417C-90CD-C4EE87D04367}" destId="{B22E44D4-8A1C-482F-B71B-F63C5B51366B}" srcOrd="1" destOrd="0" presId="urn:microsoft.com/office/officeart/2018/5/layout/IconLeafLabelList"/>
    <dgm:cxn modelId="{9FBED846-8E9D-44E5-9BFF-0E68BD93B33A}" type="presParOf" srcId="{DB5574ED-53E4-417C-90CD-C4EE87D04367}" destId="{120218B7-5210-4F03-B01D-86E5F2852B6A}" srcOrd="2" destOrd="0" presId="urn:microsoft.com/office/officeart/2018/5/layout/IconLeafLabelList"/>
    <dgm:cxn modelId="{123CDFAC-A7B6-4BA1-80EB-9E00DC85D85C}" type="presParOf" srcId="{DB5574ED-53E4-417C-90CD-C4EE87D04367}" destId="{30D4DE43-A07D-47AB-A6F5-88ABB07BC10C}" srcOrd="3" destOrd="0" presId="urn:microsoft.com/office/officeart/2018/5/layout/IconLeafLabelList"/>
    <dgm:cxn modelId="{2A1C706B-DD97-4DF8-97A1-AA41D4392536}" type="presParOf" srcId="{61F29B81-B1C3-418F-BB89-832D960E8BAC}" destId="{95745E54-BAC0-4A33-9437-ED893920C74F}" srcOrd="5" destOrd="0" presId="urn:microsoft.com/office/officeart/2018/5/layout/IconLeafLabelList"/>
    <dgm:cxn modelId="{5797018D-8B3F-4355-9BC8-21BFF5D19725}" type="presParOf" srcId="{61F29B81-B1C3-418F-BB89-832D960E8BAC}" destId="{B160FDDE-96F2-428B-94E6-C8409ACEF8EF}" srcOrd="6" destOrd="0" presId="urn:microsoft.com/office/officeart/2018/5/layout/IconLeafLabelList"/>
    <dgm:cxn modelId="{758157DC-3929-402F-82E1-1E6EE87141ED}" type="presParOf" srcId="{B160FDDE-96F2-428B-94E6-C8409ACEF8EF}" destId="{EBC361C8-60D6-409D-9D01-AA2912407216}" srcOrd="0" destOrd="0" presId="urn:microsoft.com/office/officeart/2018/5/layout/IconLeafLabelList"/>
    <dgm:cxn modelId="{FB5CBAE2-2889-4FFF-ACAB-1E534DA0461F}" type="presParOf" srcId="{B160FDDE-96F2-428B-94E6-C8409ACEF8EF}" destId="{03096DD1-B094-4A46-9E5E-2D0816BDC2A9}" srcOrd="1" destOrd="0" presId="urn:microsoft.com/office/officeart/2018/5/layout/IconLeafLabelList"/>
    <dgm:cxn modelId="{E3B72EB0-2F93-4853-9B21-E707A25D4F78}" type="presParOf" srcId="{B160FDDE-96F2-428B-94E6-C8409ACEF8EF}" destId="{707B2501-808F-4564-BE9B-93B42A526D5B}" srcOrd="2" destOrd="0" presId="urn:microsoft.com/office/officeart/2018/5/layout/IconLeafLabelList"/>
    <dgm:cxn modelId="{481A08B8-E743-4444-903D-8FDE8EC85F3A}" type="presParOf" srcId="{B160FDDE-96F2-428B-94E6-C8409ACEF8EF}" destId="{F2142B33-D5E0-4AB1-A6CA-E32DEB9F359B}" srcOrd="3" destOrd="0" presId="urn:microsoft.com/office/officeart/2018/5/layout/IconLeafLabelList"/>
    <dgm:cxn modelId="{4D0AE9BB-42FA-419B-A808-E48D1B21579B}" type="presParOf" srcId="{61F29B81-B1C3-418F-BB89-832D960E8BAC}" destId="{472EC5A7-2817-4886-960E-19876B70B0DA}" srcOrd="7" destOrd="0" presId="urn:microsoft.com/office/officeart/2018/5/layout/IconLeafLabelList"/>
    <dgm:cxn modelId="{9DA12A40-A1DA-4417-8561-8C4A4434A4E4}" type="presParOf" srcId="{61F29B81-B1C3-418F-BB89-832D960E8BAC}" destId="{84BCE3D6-31C6-45D9-8E7A-6B9939DC9999}" srcOrd="8" destOrd="0" presId="urn:microsoft.com/office/officeart/2018/5/layout/IconLeafLabelList"/>
    <dgm:cxn modelId="{3C068211-D7D5-4406-84E4-CD98E31E4C42}" type="presParOf" srcId="{84BCE3D6-31C6-45D9-8E7A-6B9939DC9999}" destId="{C4CDB380-BCD6-41F3-9861-C8C49A17B65E}" srcOrd="0" destOrd="0" presId="urn:microsoft.com/office/officeart/2018/5/layout/IconLeafLabelList"/>
    <dgm:cxn modelId="{5E079A9D-BD11-4ED4-9DBC-92420C231E1D}" type="presParOf" srcId="{84BCE3D6-31C6-45D9-8E7A-6B9939DC9999}" destId="{485187AF-8078-4BFB-B126-19D2E46BAA24}" srcOrd="1" destOrd="0" presId="urn:microsoft.com/office/officeart/2018/5/layout/IconLeafLabelList"/>
    <dgm:cxn modelId="{A34D915B-72AB-4F70-A266-BAC35AA421DD}" type="presParOf" srcId="{84BCE3D6-31C6-45D9-8E7A-6B9939DC9999}" destId="{3046CEA3-CB7A-4B4E-9E9D-3579B8DB24DF}" srcOrd="2" destOrd="0" presId="urn:microsoft.com/office/officeart/2018/5/layout/IconLeafLabelList"/>
    <dgm:cxn modelId="{BA4FEE03-3E21-4241-B690-563DD4DEF1A0}" type="presParOf" srcId="{84BCE3D6-31C6-45D9-8E7A-6B9939DC9999}" destId="{35CE9696-EC80-4F91-A5AF-FBA32C35425F}" srcOrd="3" destOrd="0" presId="urn:microsoft.com/office/officeart/2018/5/layout/IconLeafLabelList"/>
    <dgm:cxn modelId="{786A908A-3D30-4888-AD9A-A3C46F07C3D6}" type="presParOf" srcId="{61F29B81-B1C3-418F-BB89-832D960E8BAC}" destId="{DE891CB3-C50A-4A0D-A783-CB18C24ADD81}" srcOrd="9" destOrd="0" presId="urn:microsoft.com/office/officeart/2018/5/layout/IconLeafLabelList"/>
    <dgm:cxn modelId="{354EC2BF-B277-49C2-8DE0-7F51D8BAF513}" type="presParOf" srcId="{61F29B81-B1C3-418F-BB89-832D960E8BAC}" destId="{A99BA598-272C-4C64-B84E-8E2B25F10EB6}" srcOrd="10" destOrd="0" presId="urn:microsoft.com/office/officeart/2018/5/layout/IconLeafLabelList"/>
    <dgm:cxn modelId="{CF690205-5F2D-4CC7-B1D8-628EAC568D16}" type="presParOf" srcId="{A99BA598-272C-4C64-B84E-8E2B25F10EB6}" destId="{54CD3CDB-C841-4BE2-B4B7-63B8A43C43F9}" srcOrd="0" destOrd="0" presId="urn:microsoft.com/office/officeart/2018/5/layout/IconLeafLabelList"/>
    <dgm:cxn modelId="{B247A02D-E5E5-46AF-8E9D-3B90A31ED393}" type="presParOf" srcId="{A99BA598-272C-4C64-B84E-8E2B25F10EB6}" destId="{E9D3739C-590C-491D-BE20-9C0402EAE9FB}" srcOrd="1" destOrd="0" presId="urn:microsoft.com/office/officeart/2018/5/layout/IconLeafLabelList"/>
    <dgm:cxn modelId="{6FF401A3-5229-4C1C-83E5-F4AB0170BF14}" type="presParOf" srcId="{A99BA598-272C-4C64-B84E-8E2B25F10EB6}" destId="{10F843C2-1817-4732-83B1-D593EFE0FAF2}" srcOrd="2" destOrd="0" presId="urn:microsoft.com/office/officeart/2018/5/layout/IconLeafLabelList"/>
    <dgm:cxn modelId="{9D605F03-F2FF-483C-A83C-6DC51374556C}" type="presParOf" srcId="{A99BA598-272C-4C64-B84E-8E2B25F10EB6}" destId="{5850356D-2629-411E-A428-0D094DF5FFD6}" srcOrd="3" destOrd="0" presId="urn:microsoft.com/office/officeart/2018/5/layout/IconLeafLabelList"/>
    <dgm:cxn modelId="{B6E89501-95C2-4142-AD70-F7D84C0D17F6}" type="presParOf" srcId="{61F29B81-B1C3-418F-BB89-832D960E8BAC}" destId="{111C8CD9-EC9D-4DE3-8AD4-632D2FF4E4D8}" srcOrd="11" destOrd="0" presId="urn:microsoft.com/office/officeart/2018/5/layout/IconLeafLabelList"/>
    <dgm:cxn modelId="{FF42F8F9-32F3-4AF9-92E3-5B23EC0FA4EC}" type="presParOf" srcId="{61F29B81-B1C3-418F-BB89-832D960E8BAC}" destId="{49483585-4FC5-4086-8194-32A3FC5B793A}" srcOrd="12" destOrd="0" presId="urn:microsoft.com/office/officeart/2018/5/layout/IconLeafLabelList"/>
    <dgm:cxn modelId="{4A4CD4F4-CB75-46A7-8D45-7A961DAE237B}" type="presParOf" srcId="{49483585-4FC5-4086-8194-32A3FC5B793A}" destId="{DC6D03BE-71CC-4EA5-AA3B-8382D3D1259D}" srcOrd="0" destOrd="0" presId="urn:microsoft.com/office/officeart/2018/5/layout/IconLeafLabelList"/>
    <dgm:cxn modelId="{6190E630-448E-46A4-81D8-9D4EC6CA8863}" type="presParOf" srcId="{49483585-4FC5-4086-8194-32A3FC5B793A}" destId="{FB807D32-9E9B-455C-AD20-3B81B5F6DEFE}" srcOrd="1" destOrd="0" presId="urn:microsoft.com/office/officeart/2018/5/layout/IconLeafLabelList"/>
    <dgm:cxn modelId="{2BCE6306-A119-4494-8AC3-77BF4DADFB17}" type="presParOf" srcId="{49483585-4FC5-4086-8194-32A3FC5B793A}" destId="{16966B53-658F-4845-AFAB-5164FA27C2E7}" srcOrd="2" destOrd="0" presId="urn:microsoft.com/office/officeart/2018/5/layout/IconLeafLabelList"/>
    <dgm:cxn modelId="{4A8F13C2-72F0-4EE4-A597-27F935E6C24A}" type="presParOf" srcId="{49483585-4FC5-4086-8194-32A3FC5B793A}" destId="{D94E4104-7690-4F9D-87D3-424F39229338}" srcOrd="3" destOrd="0" presId="urn:microsoft.com/office/officeart/2018/5/layout/IconLeafLabelList"/>
    <dgm:cxn modelId="{F7063808-33A9-415A-A4AD-514F3CFCEB5C}" type="presParOf" srcId="{61F29B81-B1C3-418F-BB89-832D960E8BAC}" destId="{1F107A08-A87D-47CB-A88B-80DE99124BFE}" srcOrd="13" destOrd="0" presId="urn:microsoft.com/office/officeart/2018/5/layout/IconLeafLabelList"/>
    <dgm:cxn modelId="{8BC1A179-2540-4F3D-9377-941AA51C428C}" type="presParOf" srcId="{61F29B81-B1C3-418F-BB89-832D960E8BAC}" destId="{2EB6874B-1DA8-492C-8801-FBE139B74E1D}" srcOrd="14" destOrd="0" presId="urn:microsoft.com/office/officeart/2018/5/layout/IconLeafLabelList"/>
    <dgm:cxn modelId="{FCB96A71-C206-4DA3-8DD9-5E68AD4F804C}" type="presParOf" srcId="{2EB6874B-1DA8-492C-8801-FBE139B74E1D}" destId="{74237592-95BE-403C-AEA2-05DF3DB755D5}" srcOrd="0" destOrd="0" presId="urn:microsoft.com/office/officeart/2018/5/layout/IconLeafLabelList"/>
    <dgm:cxn modelId="{02A84A41-2B54-4364-AABA-F331328CA7B9}" type="presParOf" srcId="{2EB6874B-1DA8-492C-8801-FBE139B74E1D}" destId="{DF67A827-1826-489D-9BE8-F1B1107E0798}" srcOrd="1" destOrd="0" presId="urn:microsoft.com/office/officeart/2018/5/layout/IconLeafLabelList"/>
    <dgm:cxn modelId="{EA14478F-64F3-4B6E-8C90-92DC8DD433CA}" type="presParOf" srcId="{2EB6874B-1DA8-492C-8801-FBE139B74E1D}" destId="{D054BFBF-7A81-475E-A492-89567D51F7A3}" srcOrd="2" destOrd="0" presId="urn:microsoft.com/office/officeart/2018/5/layout/IconLeafLabelList"/>
    <dgm:cxn modelId="{40CE3245-8B62-43EF-A8B7-6DCB48DC00AA}" type="presParOf" srcId="{2EB6874B-1DA8-492C-8801-FBE139B74E1D}" destId="{E5AF07B1-FF3A-4213-A6B1-C4C5D7C30594}"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23FA4-237D-450D-9E5D-8045AA68BD67}">
      <dsp:nvSpPr>
        <dsp:cNvPr id="0" name=""/>
        <dsp:cNvSpPr/>
      </dsp:nvSpPr>
      <dsp:spPr>
        <a:xfrm>
          <a:off x="260809" y="108374"/>
          <a:ext cx="808488" cy="80848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E60ED0-13AB-4346-8D40-A4599B4DEA77}">
      <dsp:nvSpPr>
        <dsp:cNvPr id="0" name=""/>
        <dsp:cNvSpPr/>
      </dsp:nvSpPr>
      <dsp:spPr>
        <a:xfrm>
          <a:off x="433110" y="280675"/>
          <a:ext cx="463886" cy="463886"/>
        </a:xfrm>
        <a:prstGeom prst="rect">
          <a:avLst/>
        </a:prstGeom>
        <a:blipFill>
          <a:blip xmlns:r="http://schemas.openxmlformats.org/officeDocument/2006/relationships" r:embed="rId1" cstate="email">
            <a:extLst>
              <a:ext uri="{28A0092B-C50C-407E-A947-70E740481C1C}">
                <a14:useLocalDpi xmlns:a14="http://schemas.microsoft.com/office/drawing/2010/main"/>
              </a:ext>
              <a:ext uri="{96DAC541-7B7A-43D3-8B79-37D633B846F1}">
                <asvg:svgBlip xmlns=""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C27B08-031B-4142-9C44-D6A8712AC48F}">
      <dsp:nvSpPr>
        <dsp:cNvPr id="0" name=""/>
        <dsp:cNvSpPr/>
      </dsp:nvSpPr>
      <dsp:spPr>
        <a:xfrm>
          <a:off x="2358" y="1168686"/>
          <a:ext cx="1325390" cy="53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Marketing plan of Sesilia Hotel mainly focused to manage.</a:t>
          </a:r>
          <a:endParaRPr lang="en-US" sz="1100" kern="1200"/>
        </a:p>
      </dsp:txBody>
      <dsp:txXfrm>
        <a:off x="2358" y="1168686"/>
        <a:ext cx="1325390" cy="530156"/>
      </dsp:txXfrm>
    </dsp:sp>
    <dsp:sp modelId="{B69CAFA8-910E-4112-B69F-7C23213E0C30}">
      <dsp:nvSpPr>
        <dsp:cNvPr id="0" name=""/>
        <dsp:cNvSpPr/>
      </dsp:nvSpPr>
      <dsp:spPr>
        <a:xfrm>
          <a:off x="1818143" y="108374"/>
          <a:ext cx="808488" cy="80848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7128E-2A12-443A-901A-B96FA0BB75F9}">
      <dsp:nvSpPr>
        <dsp:cNvPr id="0" name=""/>
        <dsp:cNvSpPr/>
      </dsp:nvSpPr>
      <dsp:spPr>
        <a:xfrm>
          <a:off x="1990444" y="280675"/>
          <a:ext cx="463886" cy="463886"/>
        </a:xfrm>
        <a:prstGeom prst="rect">
          <a:avLst/>
        </a:prstGeom>
        <a:blipFill>
          <a:blip xmlns:r="http://schemas.openxmlformats.org/officeDocument/2006/relationships" r:embed="rId3" cstate="email">
            <a:extLst>
              <a:ext uri="{28A0092B-C50C-407E-A947-70E740481C1C}">
                <a14:useLocalDpi xmlns:a14="http://schemas.microsoft.com/office/drawing/2010/main"/>
              </a:ext>
              <a:ext uri="{96DAC541-7B7A-43D3-8B79-37D633B846F1}">
                <asvg:svgBlip xmlns=""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03919A-E403-47C8-A106-688876206C65}">
      <dsp:nvSpPr>
        <dsp:cNvPr id="0" name=""/>
        <dsp:cNvSpPr/>
      </dsp:nvSpPr>
      <dsp:spPr>
        <a:xfrm>
          <a:off x="1559692" y="1168686"/>
          <a:ext cx="1325390" cy="53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Proper communication process with the right customers.</a:t>
          </a:r>
          <a:endParaRPr lang="en-US" sz="1100" kern="1200"/>
        </a:p>
      </dsp:txBody>
      <dsp:txXfrm>
        <a:off x="1559692" y="1168686"/>
        <a:ext cx="1325390" cy="530156"/>
      </dsp:txXfrm>
    </dsp:sp>
    <dsp:sp modelId="{7CF48729-38F8-46CC-94C3-7C01F4068106}">
      <dsp:nvSpPr>
        <dsp:cNvPr id="0" name=""/>
        <dsp:cNvSpPr/>
      </dsp:nvSpPr>
      <dsp:spPr>
        <a:xfrm>
          <a:off x="3375477" y="108374"/>
          <a:ext cx="808488" cy="80848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E44D4-8A1C-482F-B71B-F63C5B51366B}">
      <dsp:nvSpPr>
        <dsp:cNvPr id="0" name=""/>
        <dsp:cNvSpPr/>
      </dsp:nvSpPr>
      <dsp:spPr>
        <a:xfrm>
          <a:off x="3547778" y="280675"/>
          <a:ext cx="463886" cy="463886"/>
        </a:xfrm>
        <a:prstGeom prst="rect">
          <a:avLst/>
        </a:prstGeom>
        <a:blipFill>
          <a:blip xmlns:r="http://schemas.openxmlformats.org/officeDocument/2006/relationships" r:embed="rId5" cstate="email">
            <a:extLst>
              <a:ext uri="{28A0092B-C50C-407E-A947-70E740481C1C}">
                <a14:useLocalDpi xmlns:a14="http://schemas.microsoft.com/office/drawing/2010/main"/>
              </a:ext>
              <a:ext uri="{96DAC541-7B7A-43D3-8B79-37D633B846F1}">
                <asvg:svgBlip xmlns=""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D4DE43-A07D-47AB-A6F5-88ABB07BC10C}">
      <dsp:nvSpPr>
        <dsp:cNvPr id="0" name=""/>
        <dsp:cNvSpPr/>
      </dsp:nvSpPr>
      <dsp:spPr>
        <a:xfrm>
          <a:off x="3117026" y="1168686"/>
          <a:ext cx="1325390" cy="53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Encourages to perform and engage in the right direction.</a:t>
          </a:r>
          <a:endParaRPr lang="en-US" sz="1100" kern="1200"/>
        </a:p>
      </dsp:txBody>
      <dsp:txXfrm>
        <a:off x="3117026" y="1168686"/>
        <a:ext cx="1325390" cy="530156"/>
      </dsp:txXfrm>
    </dsp:sp>
    <dsp:sp modelId="{EBC361C8-60D6-409D-9D01-AA2912407216}">
      <dsp:nvSpPr>
        <dsp:cNvPr id="0" name=""/>
        <dsp:cNvSpPr/>
      </dsp:nvSpPr>
      <dsp:spPr>
        <a:xfrm>
          <a:off x="4932811" y="108374"/>
          <a:ext cx="808488" cy="80848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096DD1-B094-4A46-9E5E-2D0816BDC2A9}">
      <dsp:nvSpPr>
        <dsp:cNvPr id="0" name=""/>
        <dsp:cNvSpPr/>
      </dsp:nvSpPr>
      <dsp:spPr>
        <a:xfrm>
          <a:off x="5105112" y="280675"/>
          <a:ext cx="463886" cy="463886"/>
        </a:xfrm>
        <a:prstGeom prst="rect">
          <a:avLst/>
        </a:prstGeom>
        <a:blipFill>
          <a:blip xmlns:r="http://schemas.openxmlformats.org/officeDocument/2006/relationships" r:embed="rId7" cstate="email">
            <a:extLst>
              <a:ext uri="{28A0092B-C50C-407E-A947-70E740481C1C}">
                <a14:useLocalDpi xmlns:a14="http://schemas.microsoft.com/office/drawing/2010/main"/>
              </a:ext>
              <a:ext uri="{96DAC541-7B7A-43D3-8B79-37D633B846F1}">
                <asvg:svgBlip xmlns=""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142B33-D5E0-4AB1-A6CA-E32DEB9F359B}">
      <dsp:nvSpPr>
        <dsp:cNvPr id="0" name=""/>
        <dsp:cNvSpPr/>
      </dsp:nvSpPr>
      <dsp:spPr>
        <a:xfrm>
          <a:off x="4674360" y="1168686"/>
          <a:ext cx="1325390" cy="53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Collaboration with the customers are rises.</a:t>
          </a:r>
          <a:endParaRPr lang="en-US" sz="1100" kern="1200"/>
        </a:p>
      </dsp:txBody>
      <dsp:txXfrm>
        <a:off x="4674360" y="1168686"/>
        <a:ext cx="1325390" cy="530156"/>
      </dsp:txXfrm>
    </dsp:sp>
    <dsp:sp modelId="{C4CDB380-BCD6-41F3-9861-C8C49A17B65E}">
      <dsp:nvSpPr>
        <dsp:cNvPr id="0" name=""/>
        <dsp:cNvSpPr/>
      </dsp:nvSpPr>
      <dsp:spPr>
        <a:xfrm>
          <a:off x="260809" y="2030190"/>
          <a:ext cx="808488" cy="80848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187AF-8078-4BFB-B126-19D2E46BAA24}">
      <dsp:nvSpPr>
        <dsp:cNvPr id="0" name=""/>
        <dsp:cNvSpPr/>
      </dsp:nvSpPr>
      <dsp:spPr>
        <a:xfrm>
          <a:off x="433110" y="2202491"/>
          <a:ext cx="463886" cy="463886"/>
        </a:xfrm>
        <a:prstGeom prst="rect">
          <a:avLst/>
        </a:prstGeom>
        <a:blipFill>
          <a:blip xmlns:r="http://schemas.openxmlformats.org/officeDocument/2006/relationships" r:embed="rId9" cstate="email">
            <a:extLst>
              <a:ext uri="{28A0092B-C50C-407E-A947-70E740481C1C}">
                <a14:useLocalDpi xmlns:a14="http://schemas.microsoft.com/office/drawing/2010/main"/>
              </a:ext>
              <a:ext uri="{96DAC541-7B7A-43D3-8B79-37D633B846F1}">
                <asvg:svgBlip xmlns=""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CE9696-EC80-4F91-A5AF-FBA32C35425F}">
      <dsp:nvSpPr>
        <dsp:cNvPr id="0" name=""/>
        <dsp:cNvSpPr/>
      </dsp:nvSpPr>
      <dsp:spPr>
        <a:xfrm>
          <a:off x="2358" y="3090503"/>
          <a:ext cx="1325390" cy="53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Constant development practices and seeking for the possibilities.</a:t>
          </a:r>
          <a:endParaRPr lang="en-US" sz="1100" kern="1200"/>
        </a:p>
      </dsp:txBody>
      <dsp:txXfrm>
        <a:off x="2358" y="3090503"/>
        <a:ext cx="1325390" cy="530156"/>
      </dsp:txXfrm>
    </dsp:sp>
    <dsp:sp modelId="{54CD3CDB-C841-4BE2-B4B7-63B8A43C43F9}">
      <dsp:nvSpPr>
        <dsp:cNvPr id="0" name=""/>
        <dsp:cNvSpPr/>
      </dsp:nvSpPr>
      <dsp:spPr>
        <a:xfrm>
          <a:off x="1818143" y="2030190"/>
          <a:ext cx="808488" cy="80848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3739C-590C-491D-BE20-9C0402EAE9FB}">
      <dsp:nvSpPr>
        <dsp:cNvPr id="0" name=""/>
        <dsp:cNvSpPr/>
      </dsp:nvSpPr>
      <dsp:spPr>
        <a:xfrm>
          <a:off x="1990444" y="2202491"/>
          <a:ext cx="463886" cy="463886"/>
        </a:xfrm>
        <a:prstGeom prst="rect">
          <a:avLst/>
        </a:prstGeom>
        <a:blipFill>
          <a:blip xmlns:r="http://schemas.openxmlformats.org/officeDocument/2006/relationships" r:embed="rId11" cstate="email">
            <a:extLst>
              <a:ext uri="{28A0092B-C50C-407E-A947-70E740481C1C}">
                <a14:useLocalDpi xmlns:a14="http://schemas.microsoft.com/office/drawing/2010/main"/>
              </a:ext>
              <a:ext uri="{96DAC541-7B7A-43D3-8B79-37D633B846F1}">
                <asvg:svgBlip xmlns=""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50356D-2629-411E-A428-0D094DF5FFD6}">
      <dsp:nvSpPr>
        <dsp:cNvPr id="0" name=""/>
        <dsp:cNvSpPr/>
      </dsp:nvSpPr>
      <dsp:spPr>
        <a:xfrm>
          <a:off x="1559692" y="3090503"/>
          <a:ext cx="1325390" cy="53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Seeking for the customer benefits and engagement.</a:t>
          </a:r>
          <a:endParaRPr lang="en-US" sz="1100" kern="1200"/>
        </a:p>
      </dsp:txBody>
      <dsp:txXfrm>
        <a:off x="1559692" y="3090503"/>
        <a:ext cx="1325390" cy="530156"/>
      </dsp:txXfrm>
    </dsp:sp>
    <dsp:sp modelId="{DC6D03BE-71CC-4EA5-AA3B-8382D3D1259D}">
      <dsp:nvSpPr>
        <dsp:cNvPr id="0" name=""/>
        <dsp:cNvSpPr/>
      </dsp:nvSpPr>
      <dsp:spPr>
        <a:xfrm>
          <a:off x="3375477" y="2030190"/>
          <a:ext cx="808488" cy="80848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807D32-9E9B-455C-AD20-3B81B5F6DEFE}">
      <dsp:nvSpPr>
        <dsp:cNvPr id="0" name=""/>
        <dsp:cNvSpPr/>
      </dsp:nvSpPr>
      <dsp:spPr>
        <a:xfrm>
          <a:off x="3547778" y="2202491"/>
          <a:ext cx="463886" cy="463886"/>
        </a:xfrm>
        <a:prstGeom prst="rect">
          <a:avLst/>
        </a:prstGeom>
        <a:blipFill>
          <a:blip xmlns:r="http://schemas.openxmlformats.org/officeDocument/2006/relationships" r:embed="rId13" cstate="email">
            <a:extLst>
              <a:ext uri="{28A0092B-C50C-407E-A947-70E740481C1C}">
                <a14:useLocalDpi xmlns:a14="http://schemas.microsoft.com/office/drawing/2010/main"/>
              </a:ext>
              <a:ext uri="{96DAC541-7B7A-43D3-8B79-37D633B846F1}">
                <asvg:svgBlip xmlns=""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4E4104-7690-4F9D-87D3-424F39229338}">
      <dsp:nvSpPr>
        <dsp:cNvPr id="0" name=""/>
        <dsp:cNvSpPr/>
      </dsp:nvSpPr>
      <dsp:spPr>
        <a:xfrm>
          <a:off x="3117026" y="3090503"/>
          <a:ext cx="1325390" cy="53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Towards the possibilities that can allow to generate profit margin.</a:t>
          </a:r>
          <a:endParaRPr lang="en-US" sz="1100" kern="1200"/>
        </a:p>
      </dsp:txBody>
      <dsp:txXfrm>
        <a:off x="3117026" y="3090503"/>
        <a:ext cx="1325390" cy="530156"/>
      </dsp:txXfrm>
    </dsp:sp>
    <dsp:sp modelId="{74237592-95BE-403C-AEA2-05DF3DB755D5}">
      <dsp:nvSpPr>
        <dsp:cNvPr id="0" name=""/>
        <dsp:cNvSpPr/>
      </dsp:nvSpPr>
      <dsp:spPr>
        <a:xfrm>
          <a:off x="4932811" y="2030190"/>
          <a:ext cx="808488" cy="80848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67A827-1826-489D-9BE8-F1B1107E0798}">
      <dsp:nvSpPr>
        <dsp:cNvPr id="0" name=""/>
        <dsp:cNvSpPr/>
      </dsp:nvSpPr>
      <dsp:spPr>
        <a:xfrm>
          <a:off x="5105112" y="2202491"/>
          <a:ext cx="463886" cy="463886"/>
        </a:xfrm>
        <a:prstGeom prst="rect">
          <a:avLst/>
        </a:prstGeom>
        <a:blipFill>
          <a:blip xmlns:r="http://schemas.openxmlformats.org/officeDocument/2006/relationships" r:embed="rId15" cstate="email">
            <a:extLst>
              <a:ext uri="{28A0092B-C50C-407E-A947-70E740481C1C}">
                <a14:useLocalDpi xmlns:a14="http://schemas.microsoft.com/office/drawing/2010/main"/>
              </a:ext>
              <a:ext uri="{96DAC541-7B7A-43D3-8B79-37D633B846F1}">
                <asvg:svgBlip xmlns=""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AF07B1-FF3A-4213-A6B1-C4C5D7C30594}">
      <dsp:nvSpPr>
        <dsp:cNvPr id="0" name=""/>
        <dsp:cNvSpPr/>
      </dsp:nvSpPr>
      <dsp:spPr>
        <a:xfrm>
          <a:off x="4674360" y="3090503"/>
          <a:ext cx="1325390" cy="530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Adequate marketing plan is essential to manage and collaborate.</a:t>
          </a:r>
          <a:endParaRPr lang="en-US" sz="1100" kern="1200"/>
        </a:p>
      </dsp:txBody>
      <dsp:txXfrm>
        <a:off x="4674360" y="3090503"/>
        <a:ext cx="1325390" cy="53015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FF8C52-3868-C54E-B5AF-B5407A63324A}" type="datetimeFigureOut">
              <a:rPr lang="en-GB" smtClean="0"/>
              <a:t>27/02/2023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E9FACE-E23D-5F4F-B7E1-E14149A2A44A}" type="slidenum">
              <a:rPr lang="en-GB" smtClean="0"/>
              <a:t>‹#›</a:t>
            </a:fld>
            <a:endParaRPr lang="en-GB"/>
          </a:p>
        </p:txBody>
      </p:sp>
    </p:spTree>
    <p:extLst>
      <p:ext uri="{BB962C8B-B14F-4D97-AF65-F5344CB8AC3E}">
        <p14:creationId xmlns:p14="http://schemas.microsoft.com/office/powerpoint/2010/main" val="1665326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51719"/>
                </a:solidFill>
                <a:effectLst/>
                <a:latin typeface="Times New Roman" panose="02020603050405020304" pitchFamily="18" charset="0"/>
                <a:ea typeface="Calibri" panose="020F0502020204030204" pitchFamily="34" charset="0"/>
              </a:rPr>
              <a:t>Marketing plan allows to perform diverse activities in the tight direction and setting up marketing plan is essential for an organisation to seek for attaining goals (</a:t>
            </a:r>
            <a:r>
              <a:rPr lang="en-GB" sz="1800" dirty="0" err="1">
                <a:solidFill>
                  <a:srgbClr val="222222"/>
                </a:solidFill>
                <a:effectLst/>
                <a:latin typeface="Times New Roman" panose="02020603050405020304" pitchFamily="18" charset="0"/>
                <a:ea typeface="Calibri" panose="020F0502020204030204" pitchFamily="34" charset="0"/>
              </a:rPr>
              <a:t>Chernev</a:t>
            </a:r>
            <a:r>
              <a:rPr lang="en-GB" sz="1800" dirty="0">
                <a:solidFill>
                  <a:srgbClr val="222222"/>
                </a:solidFill>
                <a:effectLst/>
                <a:latin typeface="Times New Roman" panose="02020603050405020304" pitchFamily="18" charset="0"/>
                <a:ea typeface="Calibri" panose="020F0502020204030204" pitchFamily="34" charset="0"/>
              </a:rPr>
              <a:t>, 2020)</a:t>
            </a:r>
            <a:r>
              <a:rPr lang="en-GB" sz="1800" dirty="0">
                <a:solidFill>
                  <a:srgbClr val="151719"/>
                </a:solidFill>
                <a:effectLst/>
                <a:latin typeface="Times New Roman" panose="02020603050405020304" pitchFamily="18" charset="0"/>
                <a:ea typeface="Calibri" panose="020F0502020204030204" pitchFamily="34" charset="0"/>
              </a:rPr>
              <a:t>. Marketing plan for the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can help to perform diverse activities in the right direction. Moreover, adequate planning from the beginning can allow to seek for the management process without difficulties. Strategic plan through situational analysis, objectives, strategy, tactics through marketing mix, action, and control are evaluated. </a:t>
            </a:r>
            <a:endParaRPr lang="x-none" sz="1800" dirty="0">
              <a:effectLst/>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CBE9FACE-E23D-5F4F-B7E1-E14149A2A44A}" type="slidenum">
              <a:rPr lang="en-GB" smtClean="0"/>
              <a:t>2</a:t>
            </a:fld>
            <a:endParaRPr lang="en-GB"/>
          </a:p>
        </p:txBody>
      </p:sp>
    </p:spTree>
    <p:extLst>
      <p:ext uri="{BB962C8B-B14F-4D97-AF65-F5344CB8AC3E}">
        <p14:creationId xmlns:p14="http://schemas.microsoft.com/office/powerpoint/2010/main" val="35511618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E9FACE-E23D-5F4F-B7E1-E14149A2A44A}" type="slidenum">
              <a:rPr lang="en-GB" smtClean="0"/>
              <a:t>3</a:t>
            </a:fld>
            <a:endParaRPr lang="en-GB"/>
          </a:p>
        </p:txBody>
      </p:sp>
    </p:spTree>
    <p:extLst>
      <p:ext uri="{BB962C8B-B14F-4D97-AF65-F5344CB8AC3E}">
        <p14:creationId xmlns:p14="http://schemas.microsoft.com/office/powerpoint/2010/main" val="41137184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Segmentation: Customers with intention to travelling can be segmented (</a:t>
            </a:r>
            <a:r>
              <a:rPr lang="en-GB" sz="1800" dirty="0" err="1">
                <a:solidFill>
                  <a:srgbClr val="222222"/>
                </a:solidFill>
                <a:effectLst/>
                <a:latin typeface="Times New Roman" panose="02020603050405020304" pitchFamily="18" charset="0"/>
                <a:ea typeface="Calibri" panose="020F0502020204030204" pitchFamily="34" charset="0"/>
              </a:rPr>
              <a:t>Yaghtin</a:t>
            </a:r>
            <a:r>
              <a:rPr lang="en-GB" sz="1800" dirty="0">
                <a:solidFill>
                  <a:srgbClr val="222222"/>
                </a:solidFill>
                <a:effectLst/>
                <a:latin typeface="Times New Roman" panose="02020603050405020304" pitchFamily="18" charset="0"/>
                <a:ea typeface="Calibri" panose="020F0502020204030204" pitchFamily="34" charset="0"/>
              </a:rPr>
              <a:t> et al., 2020)</a:t>
            </a:r>
            <a:r>
              <a:rPr lang="en-GB" sz="1800" dirty="0">
                <a:solidFill>
                  <a:srgbClr val="151719"/>
                </a:solidFill>
                <a:effectLst/>
                <a:latin typeface="Times New Roman" panose="02020603050405020304" pitchFamily="18" charset="0"/>
                <a:ea typeface="Calibri" panose="020F0502020204030204" pitchFamily="34" charset="0"/>
              </a:rPr>
              <a:t>. Focusing on the segmented customers are essential to reduce overall marketing cost and maintain adequate development activities in the right direction. </a:t>
            </a:r>
            <a:endParaRPr lang="x-none" sz="1800" dirty="0">
              <a:effectLst/>
              <a:latin typeface="Calibri" panose="020F0502020204030204" pitchFamily="34" charset="0"/>
              <a:ea typeface="Calibri" panose="020F0502020204030204" pitchFamily="34" charset="0"/>
            </a:endParaRPr>
          </a:p>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Targeting: Seeking customers profile and provide diverse offers. Making sure target process to the customers are helpful to secure business possibilities of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that can allow to manage techniques in the difficult situation. </a:t>
            </a:r>
            <a:endParaRPr lang="x-none" sz="1800" dirty="0">
              <a:effectLst/>
              <a:latin typeface="Calibri" panose="020F050202020403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CBE9FACE-E23D-5F4F-B7E1-E14149A2A44A}" type="slidenum">
              <a:rPr lang="en-GB" smtClean="0"/>
              <a:t>4</a:t>
            </a:fld>
            <a:endParaRPr lang="en-GB"/>
          </a:p>
        </p:txBody>
      </p:sp>
    </p:spTree>
    <p:extLst>
      <p:ext uri="{BB962C8B-B14F-4D97-AF65-F5344CB8AC3E}">
        <p14:creationId xmlns:p14="http://schemas.microsoft.com/office/powerpoint/2010/main" val="3211170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000"/>
              </a:spcAft>
            </a:pPr>
            <a:endParaRPr lang="x-none" sz="1800" dirty="0">
              <a:effectLst/>
              <a:latin typeface="Calibri" panose="020F050202020403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CBE9FACE-E23D-5F4F-B7E1-E14149A2A44A}" type="slidenum">
              <a:rPr lang="en-GB" smtClean="0"/>
              <a:t>5</a:t>
            </a:fld>
            <a:endParaRPr lang="en-GB"/>
          </a:p>
        </p:txBody>
      </p:sp>
    </p:spTree>
    <p:extLst>
      <p:ext uri="{BB962C8B-B14F-4D97-AF65-F5344CB8AC3E}">
        <p14:creationId xmlns:p14="http://schemas.microsoft.com/office/powerpoint/2010/main" val="735389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000"/>
              </a:spcAft>
            </a:pP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makes sure diverse collaboration activities to ensure relationship activities in the right process (</a:t>
            </a:r>
            <a:r>
              <a:rPr lang="en-GB" sz="1800" dirty="0">
                <a:solidFill>
                  <a:srgbClr val="222222"/>
                </a:solidFill>
                <a:effectLst/>
                <a:latin typeface="Times New Roman" panose="02020603050405020304" pitchFamily="18" charset="0"/>
                <a:ea typeface="Calibri" panose="020F0502020204030204" pitchFamily="34" charset="0"/>
              </a:rPr>
              <a:t>Westwood, 2013)</a:t>
            </a:r>
            <a:r>
              <a:rPr lang="en-GB" sz="1800" dirty="0">
                <a:solidFill>
                  <a:srgbClr val="151719"/>
                </a:solidFill>
                <a:effectLst/>
                <a:latin typeface="Times New Roman" panose="02020603050405020304" pitchFamily="18" charset="0"/>
                <a:ea typeface="Calibri" panose="020F0502020204030204" pitchFamily="34" charset="0"/>
              </a:rPr>
              <a:t>. B2B relationship with the suppliers and others can allow to manage diverse tasks and perform diverse tasks in the right aspects.</a:t>
            </a:r>
            <a:endParaRPr lang="x-none" sz="1800" dirty="0">
              <a:effectLst/>
              <a:latin typeface="Calibri" panose="020F050202020403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CBE9FACE-E23D-5F4F-B7E1-E14149A2A44A}" type="slidenum">
              <a:rPr lang="en-GB" smtClean="0"/>
              <a:t>6</a:t>
            </a:fld>
            <a:endParaRPr lang="en-GB"/>
          </a:p>
        </p:txBody>
      </p:sp>
    </p:spTree>
    <p:extLst>
      <p:ext uri="{BB962C8B-B14F-4D97-AF65-F5344CB8AC3E}">
        <p14:creationId xmlns:p14="http://schemas.microsoft.com/office/powerpoint/2010/main" val="16505603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000"/>
              </a:spcAft>
            </a:pPr>
            <a:endParaRPr lang="x-none" sz="1800" dirty="0">
              <a:effectLst/>
              <a:latin typeface="Calibri" panose="020F050202020403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CBE9FACE-E23D-5F4F-B7E1-E14149A2A44A}" type="slidenum">
              <a:rPr lang="en-GB" smtClean="0"/>
              <a:t>7</a:t>
            </a:fld>
            <a:endParaRPr lang="en-GB"/>
          </a:p>
        </p:txBody>
      </p:sp>
    </p:spTree>
    <p:extLst>
      <p:ext uri="{BB962C8B-B14F-4D97-AF65-F5344CB8AC3E}">
        <p14:creationId xmlns:p14="http://schemas.microsoft.com/office/powerpoint/2010/main" val="1484908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SMART target: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is focused to increase customer satisfaction level through diverse strategies and practices that can allow to gain overall impression. </a:t>
            </a:r>
            <a:endParaRPr lang="x-none" sz="1800" dirty="0">
              <a:effectLst/>
              <a:latin typeface="Calibri" panose="020F0502020204030204" pitchFamily="34" charset="0"/>
              <a:ea typeface="Calibri" panose="020F0502020204030204" pitchFamily="34" charset="0"/>
            </a:endParaRPr>
          </a:p>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Strategy </a:t>
            </a:r>
            <a:endParaRPr lang="x-none" sz="1800" dirty="0">
              <a:effectLst/>
              <a:latin typeface="Calibri" panose="020F0502020204030204" pitchFamily="34" charset="0"/>
              <a:ea typeface="Calibri" panose="020F0502020204030204" pitchFamily="34" charset="0"/>
            </a:endParaRPr>
          </a:p>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Setting up value proposition for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can allow to manage diverse advancement that can increase strategical advancement process (</a:t>
            </a:r>
            <a:r>
              <a:rPr lang="en-GB" sz="1800" dirty="0">
                <a:solidFill>
                  <a:srgbClr val="222222"/>
                </a:solidFill>
                <a:effectLst/>
                <a:latin typeface="Times New Roman" panose="02020603050405020304" pitchFamily="18" charset="0"/>
                <a:ea typeface="Calibri" panose="020F0502020204030204" pitchFamily="34" charset="0"/>
              </a:rPr>
              <a:t>Lehmann and Winer, 2008)</a:t>
            </a:r>
            <a:r>
              <a:rPr lang="en-GB" sz="1800" dirty="0">
                <a:solidFill>
                  <a:srgbClr val="151719"/>
                </a:solidFill>
                <a:effectLst/>
                <a:latin typeface="Times New Roman" panose="02020603050405020304" pitchFamily="18" charset="0"/>
                <a:ea typeface="Calibri" panose="020F0502020204030204" pitchFamily="34" charset="0"/>
              </a:rPr>
              <a:t>.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is different from others as it provides facilities to customers with low price range and dedicated customer services in all the areas. Constant advancement on the hospitality services to the target customers of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can allow to manage diverse activities in the right direction. Moreover, </a:t>
            </a:r>
            <a:r>
              <a:rPr lang="en-GB" sz="1800" dirty="0">
                <a:solidFill>
                  <a:srgbClr val="222222"/>
                </a:solidFill>
                <a:effectLst/>
                <a:latin typeface="Times New Roman" panose="02020603050405020304" pitchFamily="18" charset="0"/>
                <a:ea typeface="Calibri" panose="020F0502020204030204" pitchFamily="34" charset="0"/>
              </a:rPr>
              <a:t>Wilson (2010) argued that </a:t>
            </a:r>
            <a:r>
              <a:rPr lang="en-GB" sz="1800" dirty="0">
                <a:solidFill>
                  <a:srgbClr val="151719"/>
                </a:solidFill>
                <a:effectLst/>
                <a:latin typeface="Times New Roman" panose="02020603050405020304" pitchFamily="18" charset="0"/>
                <a:ea typeface="Calibri" panose="020F0502020204030204" pitchFamily="34" charset="0"/>
              </a:rPr>
              <a:t>positioning and targeting of the customers through evaluating them can allow to manage various areas and possibilities. For instance, strategy formulation activities in the continuous advancement activities of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can help them to secure business practices without difficulties. There are various facilities and management practices and followed at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to ensure overall development activities and constant management of them without difficulties. </a:t>
            </a:r>
            <a:endParaRPr lang="x-none" sz="1800" dirty="0">
              <a:effectLst/>
              <a:latin typeface="Calibri" panose="020F050202020403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CBE9FACE-E23D-5F4F-B7E1-E14149A2A44A}" type="slidenum">
              <a:rPr lang="en-GB" smtClean="0"/>
              <a:t>8</a:t>
            </a:fld>
            <a:endParaRPr lang="en-GB"/>
          </a:p>
        </p:txBody>
      </p:sp>
    </p:spTree>
    <p:extLst>
      <p:ext uri="{BB962C8B-B14F-4D97-AF65-F5344CB8AC3E}">
        <p14:creationId xmlns:p14="http://schemas.microsoft.com/office/powerpoint/2010/main" val="3055251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Product: Customer accommodation, food, services and other product category as per customers intention are provided at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a:t>
            </a:r>
            <a:r>
              <a:rPr lang="en-GB" sz="1800" dirty="0" err="1">
                <a:solidFill>
                  <a:srgbClr val="222222"/>
                </a:solidFill>
                <a:effectLst/>
                <a:latin typeface="Times New Roman" panose="02020603050405020304" pitchFamily="18" charset="0"/>
                <a:ea typeface="Calibri" panose="020F0502020204030204" pitchFamily="34" charset="0"/>
              </a:rPr>
              <a:t>Sumarwan</a:t>
            </a:r>
            <a:r>
              <a:rPr lang="en-GB" sz="1800" dirty="0">
                <a:solidFill>
                  <a:srgbClr val="222222"/>
                </a:solidFill>
                <a:effectLst/>
                <a:latin typeface="Times New Roman" panose="02020603050405020304" pitchFamily="18" charset="0"/>
                <a:ea typeface="Calibri" panose="020F0502020204030204" pitchFamily="34" charset="0"/>
              </a:rPr>
              <a:t>, 2019)</a:t>
            </a:r>
            <a:r>
              <a:rPr lang="en-GB" sz="1800" dirty="0">
                <a:solidFill>
                  <a:srgbClr val="151719"/>
                </a:solidFill>
                <a:effectLst/>
                <a:latin typeface="Times New Roman" panose="02020603050405020304" pitchFamily="18" charset="0"/>
                <a:ea typeface="Calibri" panose="020F0502020204030204" pitchFamily="34" charset="0"/>
              </a:rPr>
              <a:t>. Product placement activities of the hotel are highly essential to secure satisfaction level. Constant product advancement practices are related to the business process and management techniques. </a:t>
            </a:r>
            <a:endParaRPr lang="x-none" sz="1800" dirty="0">
              <a:effectLst/>
              <a:latin typeface="Calibri" panose="020F0502020204030204" pitchFamily="34" charset="0"/>
              <a:ea typeface="Calibri" panose="020F0502020204030204" pitchFamily="34" charset="0"/>
            </a:endParaRPr>
          </a:p>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Place: London centre is the major target place for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where customers can get there services at the right direction (</a:t>
            </a:r>
            <a:r>
              <a:rPr lang="en-GB" sz="1800" dirty="0">
                <a:solidFill>
                  <a:srgbClr val="222222"/>
                </a:solidFill>
                <a:effectLst/>
                <a:latin typeface="Times New Roman" panose="02020603050405020304" pitchFamily="18" charset="0"/>
                <a:ea typeface="Calibri" panose="020F0502020204030204" pitchFamily="34" charset="0"/>
              </a:rPr>
              <a:t>Desai and Vidyapeeth, 2019)</a:t>
            </a:r>
            <a:r>
              <a:rPr lang="en-GB" sz="1800" dirty="0">
                <a:solidFill>
                  <a:srgbClr val="151719"/>
                </a:solidFill>
                <a:effectLst/>
                <a:latin typeface="Times New Roman" panose="02020603050405020304" pitchFamily="18" charset="0"/>
                <a:ea typeface="Calibri" panose="020F0502020204030204" pitchFamily="34" charset="0"/>
              </a:rPr>
              <a:t>. Seeking for the place where customers mostly visit and spend leisure time is the major focus of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that can allow to manage current business environment aspects through marketing strategies. </a:t>
            </a:r>
            <a:endParaRPr lang="x-none" sz="1800" dirty="0">
              <a:effectLst/>
              <a:latin typeface="Calibri" panose="020F0502020204030204" pitchFamily="34" charset="0"/>
              <a:ea typeface="Calibri" panose="020F0502020204030204" pitchFamily="34" charset="0"/>
            </a:endParaRPr>
          </a:p>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Price: There will be followed adequate pricing strategy as per customers purchase behaviour and quality of the room services that can allow to enhance overall satisfaction level of the customers (</a:t>
            </a:r>
            <a:r>
              <a:rPr lang="en-GB" sz="1800" dirty="0" err="1">
                <a:solidFill>
                  <a:srgbClr val="222222"/>
                </a:solidFill>
                <a:effectLst/>
                <a:latin typeface="Times New Roman" panose="02020603050405020304" pitchFamily="18" charset="0"/>
                <a:ea typeface="Calibri" panose="020F0502020204030204" pitchFamily="34" charset="0"/>
              </a:rPr>
              <a:t>AlAwadhi</a:t>
            </a:r>
            <a:r>
              <a:rPr lang="en-GB" sz="1800" dirty="0">
                <a:solidFill>
                  <a:srgbClr val="222222"/>
                </a:solidFill>
                <a:effectLst/>
                <a:latin typeface="Times New Roman" panose="02020603050405020304" pitchFamily="18" charset="0"/>
                <a:ea typeface="Calibri" panose="020F0502020204030204" pitchFamily="34" charset="0"/>
              </a:rPr>
              <a:t> and Al-</a:t>
            </a:r>
            <a:r>
              <a:rPr lang="en-GB" sz="1800" dirty="0" err="1">
                <a:solidFill>
                  <a:srgbClr val="222222"/>
                </a:solidFill>
                <a:effectLst/>
                <a:latin typeface="Times New Roman" panose="02020603050405020304" pitchFamily="18" charset="0"/>
                <a:ea typeface="Calibri" panose="020F0502020204030204" pitchFamily="34" charset="0"/>
              </a:rPr>
              <a:t>Daihani</a:t>
            </a:r>
            <a:r>
              <a:rPr lang="en-GB" sz="1800" dirty="0">
                <a:solidFill>
                  <a:srgbClr val="222222"/>
                </a:solidFill>
                <a:effectLst/>
                <a:latin typeface="Times New Roman" panose="02020603050405020304" pitchFamily="18" charset="0"/>
                <a:ea typeface="Calibri" panose="020F0502020204030204" pitchFamily="34" charset="0"/>
              </a:rPr>
              <a:t>, 2019)</a:t>
            </a:r>
            <a:r>
              <a:rPr lang="en-GB" sz="1800" dirty="0">
                <a:solidFill>
                  <a:srgbClr val="151719"/>
                </a:solidFill>
                <a:effectLst/>
                <a:latin typeface="Times New Roman" panose="02020603050405020304" pitchFamily="18" charset="0"/>
                <a:ea typeface="Calibri" panose="020F0502020204030204" pitchFamily="34" charset="0"/>
              </a:rPr>
              <a:t>. Pricing will be start from £60 customers can avail rooms as per their requirements. Establishment of better pricing can allow to attain competitive advantages and manage tasks without barriers. </a:t>
            </a:r>
            <a:endParaRPr lang="x-none" sz="1800" dirty="0">
              <a:effectLst/>
              <a:latin typeface="Calibri" panose="020F0502020204030204" pitchFamily="34" charset="0"/>
              <a:ea typeface="Calibri" panose="020F0502020204030204" pitchFamily="34" charset="0"/>
            </a:endParaRPr>
          </a:p>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Promotion: Digital media, social media integration, billboards and other advertisement will be followed at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to manage promotional activities (</a:t>
            </a:r>
            <a:r>
              <a:rPr lang="en-GB" sz="1800" dirty="0" err="1">
                <a:solidFill>
                  <a:srgbClr val="222222"/>
                </a:solidFill>
                <a:effectLst/>
                <a:latin typeface="Times New Roman" panose="02020603050405020304" pitchFamily="18" charset="0"/>
                <a:ea typeface="Calibri" panose="020F0502020204030204" pitchFamily="34" charset="0"/>
              </a:rPr>
              <a:t>Asseraf</a:t>
            </a:r>
            <a:r>
              <a:rPr lang="en-GB" sz="1800" dirty="0">
                <a:solidFill>
                  <a:srgbClr val="222222"/>
                </a:solidFill>
                <a:effectLst/>
                <a:latin typeface="Times New Roman" panose="02020603050405020304" pitchFamily="18" charset="0"/>
                <a:ea typeface="Calibri" panose="020F0502020204030204" pitchFamily="34" charset="0"/>
              </a:rPr>
              <a:t> et al., 2019)</a:t>
            </a:r>
            <a:r>
              <a:rPr lang="en-GB" sz="1800" dirty="0">
                <a:solidFill>
                  <a:srgbClr val="151719"/>
                </a:solidFill>
                <a:effectLst/>
                <a:latin typeface="Times New Roman" panose="02020603050405020304" pitchFamily="18" charset="0"/>
                <a:ea typeface="Calibri" panose="020F0502020204030204" pitchFamily="34" charset="0"/>
              </a:rPr>
              <a:t>. Moreover, discounts, price deductions, coupon and others will be followed that can help to increase customer purchase behaviour.</a:t>
            </a:r>
            <a:endParaRPr lang="x-none" sz="1800" dirty="0">
              <a:effectLst/>
              <a:latin typeface="Calibri" panose="020F050202020403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CBE9FACE-E23D-5F4F-B7E1-E14149A2A44A}" type="slidenum">
              <a:rPr lang="en-GB" smtClean="0"/>
              <a:t>9</a:t>
            </a:fld>
            <a:endParaRPr lang="en-GB"/>
          </a:p>
        </p:txBody>
      </p:sp>
    </p:spTree>
    <p:extLst>
      <p:ext uri="{BB962C8B-B14F-4D97-AF65-F5344CB8AC3E}">
        <p14:creationId xmlns:p14="http://schemas.microsoft.com/office/powerpoint/2010/main" val="3659071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000"/>
              </a:spcAft>
            </a:pP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communication plan to customers are mainly focused to perform diverse activities that can allow to manage overall marketing strategies and process (</a:t>
            </a:r>
            <a:r>
              <a:rPr lang="en-GB" sz="1800" dirty="0">
                <a:solidFill>
                  <a:srgbClr val="222222"/>
                </a:solidFill>
                <a:effectLst/>
                <a:latin typeface="Times New Roman" panose="02020603050405020304" pitchFamily="18" charset="0"/>
                <a:ea typeface="Calibri" panose="020F0502020204030204" pitchFamily="34" charset="0"/>
              </a:rPr>
              <a:t>Lee and Kotler, 2019)</a:t>
            </a:r>
            <a:r>
              <a:rPr lang="en-GB" sz="1800" dirty="0">
                <a:solidFill>
                  <a:srgbClr val="151719"/>
                </a:solidFill>
                <a:effectLst/>
                <a:latin typeface="Times New Roman" panose="02020603050405020304" pitchFamily="18" charset="0"/>
                <a:ea typeface="Calibri" panose="020F0502020204030204" pitchFamily="34" charset="0"/>
              </a:rPr>
              <a:t>. Making sure adequate advancement activities through customer segmentation practices can allow to seek for the development activities that are essential to manage and collaborate with the customers (</a:t>
            </a:r>
            <a:r>
              <a:rPr lang="en-GB" sz="1800" dirty="0" err="1">
                <a:solidFill>
                  <a:srgbClr val="222222"/>
                </a:solidFill>
                <a:effectLst/>
                <a:latin typeface="Times New Roman" panose="02020603050405020304" pitchFamily="18" charset="0"/>
                <a:ea typeface="Calibri" panose="020F0502020204030204" pitchFamily="34" charset="0"/>
              </a:rPr>
              <a:t>Diyanova</a:t>
            </a:r>
            <a:r>
              <a:rPr lang="en-GB" sz="1800" dirty="0">
                <a:solidFill>
                  <a:srgbClr val="222222"/>
                </a:solidFill>
                <a:effectLst/>
                <a:latin typeface="Times New Roman" panose="02020603050405020304" pitchFamily="18" charset="0"/>
                <a:ea typeface="Calibri" panose="020F0502020204030204" pitchFamily="34" charset="0"/>
              </a:rPr>
              <a:t> et al., 2019)</a:t>
            </a:r>
            <a:r>
              <a:rPr lang="en-GB" sz="1800" dirty="0">
                <a:solidFill>
                  <a:srgbClr val="151719"/>
                </a:solidFill>
                <a:effectLst/>
                <a:latin typeface="Times New Roman" panose="02020603050405020304" pitchFamily="18" charset="0"/>
                <a:ea typeface="Calibri" panose="020F0502020204030204" pitchFamily="34" charset="0"/>
              </a:rPr>
              <a:t>. </a:t>
            </a:r>
            <a:endParaRPr lang="x-none" sz="1800" dirty="0">
              <a:effectLst/>
              <a:latin typeface="Calibri" panose="020F0502020204030204" pitchFamily="34" charset="0"/>
              <a:ea typeface="Calibri" panose="020F0502020204030204" pitchFamily="34" charset="0"/>
            </a:endParaRPr>
          </a:p>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Market research activities through channel distribution process can allow to ensure diverse gathering activities that can encourage to engage with the feedback activities process for the customers (</a:t>
            </a:r>
            <a:r>
              <a:rPr lang="en-GB" sz="1800" dirty="0">
                <a:solidFill>
                  <a:srgbClr val="222222"/>
                </a:solidFill>
                <a:effectLst/>
                <a:latin typeface="Times New Roman" panose="02020603050405020304" pitchFamily="18" charset="0"/>
                <a:ea typeface="Calibri" panose="020F0502020204030204" pitchFamily="34" charset="0"/>
              </a:rPr>
              <a:t>Fahy and Jobber, 2019)</a:t>
            </a:r>
            <a:r>
              <a:rPr lang="en-GB" sz="1800" dirty="0">
                <a:solidFill>
                  <a:srgbClr val="151719"/>
                </a:solidFill>
                <a:effectLst/>
                <a:latin typeface="Times New Roman" panose="02020603050405020304" pitchFamily="18" charset="0"/>
                <a:ea typeface="Calibri" panose="020F0502020204030204" pitchFamily="34" charset="0"/>
              </a:rPr>
              <a:t>. </a:t>
            </a:r>
            <a:endParaRPr lang="x-none" sz="1800" dirty="0">
              <a:effectLst/>
              <a:latin typeface="Calibri" panose="020F050202020403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CBE9FACE-E23D-5F4F-B7E1-E14149A2A44A}" type="slidenum">
              <a:rPr lang="en-GB" smtClean="0"/>
              <a:t>10</a:t>
            </a:fld>
            <a:endParaRPr lang="en-GB"/>
          </a:p>
        </p:txBody>
      </p:sp>
    </p:spTree>
    <p:extLst>
      <p:ext uri="{BB962C8B-B14F-4D97-AF65-F5344CB8AC3E}">
        <p14:creationId xmlns:p14="http://schemas.microsoft.com/office/powerpoint/2010/main" val="2507652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Product: Customer accommodation, food, services and other product category as per customers intention are provided at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a:t>
            </a:r>
            <a:r>
              <a:rPr lang="en-GB" sz="1800" dirty="0" err="1">
                <a:solidFill>
                  <a:srgbClr val="222222"/>
                </a:solidFill>
                <a:effectLst/>
                <a:latin typeface="Times New Roman" panose="02020603050405020304" pitchFamily="18" charset="0"/>
                <a:ea typeface="Calibri" panose="020F0502020204030204" pitchFamily="34" charset="0"/>
              </a:rPr>
              <a:t>Sumarwan</a:t>
            </a:r>
            <a:r>
              <a:rPr lang="en-GB" sz="1800" dirty="0">
                <a:solidFill>
                  <a:srgbClr val="222222"/>
                </a:solidFill>
                <a:effectLst/>
                <a:latin typeface="Times New Roman" panose="02020603050405020304" pitchFamily="18" charset="0"/>
                <a:ea typeface="Calibri" panose="020F0502020204030204" pitchFamily="34" charset="0"/>
              </a:rPr>
              <a:t>, 2019)</a:t>
            </a:r>
            <a:r>
              <a:rPr lang="en-GB" sz="1800" dirty="0">
                <a:solidFill>
                  <a:srgbClr val="151719"/>
                </a:solidFill>
                <a:effectLst/>
                <a:latin typeface="Times New Roman" panose="02020603050405020304" pitchFamily="18" charset="0"/>
                <a:ea typeface="Calibri" panose="020F0502020204030204" pitchFamily="34" charset="0"/>
              </a:rPr>
              <a:t>. Product placement activities of the hotel are highly essential to secure satisfaction level. Constant product advancement practices are related to the business process and management techniques. </a:t>
            </a:r>
            <a:endParaRPr lang="x-none" sz="1800" dirty="0">
              <a:effectLst/>
              <a:latin typeface="Calibri" panose="020F0502020204030204" pitchFamily="34" charset="0"/>
              <a:ea typeface="Calibri" panose="020F0502020204030204" pitchFamily="34" charset="0"/>
            </a:endParaRPr>
          </a:p>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Place: London centre is the major target place for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where customers can get there services at the right direction (</a:t>
            </a:r>
            <a:r>
              <a:rPr lang="en-GB" sz="1800" dirty="0">
                <a:solidFill>
                  <a:srgbClr val="222222"/>
                </a:solidFill>
                <a:effectLst/>
                <a:latin typeface="Times New Roman" panose="02020603050405020304" pitchFamily="18" charset="0"/>
                <a:ea typeface="Calibri" panose="020F0502020204030204" pitchFamily="34" charset="0"/>
              </a:rPr>
              <a:t>Desai and Vidyapeeth, 2019)</a:t>
            </a:r>
            <a:r>
              <a:rPr lang="en-GB" sz="1800" dirty="0">
                <a:solidFill>
                  <a:srgbClr val="151719"/>
                </a:solidFill>
                <a:effectLst/>
                <a:latin typeface="Times New Roman" panose="02020603050405020304" pitchFamily="18" charset="0"/>
                <a:ea typeface="Calibri" panose="020F0502020204030204" pitchFamily="34" charset="0"/>
              </a:rPr>
              <a:t>. Seeking for the place where customers mostly visit and spend leisure time is the major focus of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that can allow to manage current business environment aspects through marketing strategies. </a:t>
            </a:r>
            <a:endParaRPr lang="x-none" sz="1800" dirty="0">
              <a:effectLst/>
              <a:latin typeface="Calibri" panose="020F0502020204030204" pitchFamily="34" charset="0"/>
              <a:ea typeface="Calibri" panose="020F0502020204030204" pitchFamily="34" charset="0"/>
            </a:endParaRPr>
          </a:p>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Price: There will be followed adequate pricing strategy as per customers purchase behaviour and quality of the room services that can allow to enhance overall satisfaction level of the customers (</a:t>
            </a:r>
            <a:r>
              <a:rPr lang="en-GB" sz="1800" dirty="0" err="1">
                <a:solidFill>
                  <a:srgbClr val="222222"/>
                </a:solidFill>
                <a:effectLst/>
                <a:latin typeface="Times New Roman" panose="02020603050405020304" pitchFamily="18" charset="0"/>
                <a:ea typeface="Calibri" panose="020F0502020204030204" pitchFamily="34" charset="0"/>
              </a:rPr>
              <a:t>AlAwadhi</a:t>
            </a:r>
            <a:r>
              <a:rPr lang="en-GB" sz="1800" dirty="0">
                <a:solidFill>
                  <a:srgbClr val="222222"/>
                </a:solidFill>
                <a:effectLst/>
                <a:latin typeface="Times New Roman" panose="02020603050405020304" pitchFamily="18" charset="0"/>
                <a:ea typeface="Calibri" panose="020F0502020204030204" pitchFamily="34" charset="0"/>
              </a:rPr>
              <a:t> and Al-</a:t>
            </a:r>
            <a:r>
              <a:rPr lang="en-GB" sz="1800" dirty="0" err="1">
                <a:solidFill>
                  <a:srgbClr val="222222"/>
                </a:solidFill>
                <a:effectLst/>
                <a:latin typeface="Times New Roman" panose="02020603050405020304" pitchFamily="18" charset="0"/>
                <a:ea typeface="Calibri" panose="020F0502020204030204" pitchFamily="34" charset="0"/>
              </a:rPr>
              <a:t>Daihani</a:t>
            </a:r>
            <a:r>
              <a:rPr lang="en-GB" sz="1800" dirty="0">
                <a:solidFill>
                  <a:srgbClr val="222222"/>
                </a:solidFill>
                <a:effectLst/>
                <a:latin typeface="Times New Roman" panose="02020603050405020304" pitchFamily="18" charset="0"/>
                <a:ea typeface="Calibri" panose="020F0502020204030204" pitchFamily="34" charset="0"/>
              </a:rPr>
              <a:t>, 2019)</a:t>
            </a:r>
            <a:r>
              <a:rPr lang="en-GB" sz="1800" dirty="0">
                <a:solidFill>
                  <a:srgbClr val="151719"/>
                </a:solidFill>
                <a:effectLst/>
                <a:latin typeface="Times New Roman" panose="02020603050405020304" pitchFamily="18" charset="0"/>
                <a:ea typeface="Calibri" panose="020F0502020204030204" pitchFamily="34" charset="0"/>
              </a:rPr>
              <a:t>. Pricing will be start from £60 customers can avail rooms as per their requirements. Establishment of better pricing can allow to attain competitive advantages and manage tasks without barriers. </a:t>
            </a:r>
            <a:endParaRPr lang="x-none" sz="1800" dirty="0">
              <a:effectLst/>
              <a:latin typeface="Calibri" panose="020F0502020204030204" pitchFamily="34" charset="0"/>
              <a:ea typeface="Calibri" panose="020F0502020204030204" pitchFamily="34" charset="0"/>
            </a:endParaRPr>
          </a:p>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Promotion: Digital media, social media integration, billboards and other advertisement will be followed at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to manage promotional activities (</a:t>
            </a:r>
            <a:r>
              <a:rPr lang="en-GB" sz="1800" dirty="0" err="1">
                <a:solidFill>
                  <a:srgbClr val="222222"/>
                </a:solidFill>
                <a:effectLst/>
                <a:latin typeface="Times New Roman" panose="02020603050405020304" pitchFamily="18" charset="0"/>
                <a:ea typeface="Calibri" panose="020F0502020204030204" pitchFamily="34" charset="0"/>
              </a:rPr>
              <a:t>Asseraf</a:t>
            </a:r>
            <a:r>
              <a:rPr lang="en-GB" sz="1800" dirty="0">
                <a:solidFill>
                  <a:srgbClr val="222222"/>
                </a:solidFill>
                <a:effectLst/>
                <a:latin typeface="Times New Roman" panose="02020603050405020304" pitchFamily="18" charset="0"/>
                <a:ea typeface="Calibri" panose="020F0502020204030204" pitchFamily="34" charset="0"/>
              </a:rPr>
              <a:t> et al., 2019)</a:t>
            </a:r>
            <a:r>
              <a:rPr lang="en-GB" sz="1800" dirty="0">
                <a:solidFill>
                  <a:srgbClr val="151719"/>
                </a:solidFill>
                <a:effectLst/>
                <a:latin typeface="Times New Roman" panose="02020603050405020304" pitchFamily="18" charset="0"/>
                <a:ea typeface="Calibri" panose="020F0502020204030204" pitchFamily="34" charset="0"/>
              </a:rPr>
              <a:t>. Moreover, discounts, price deductions, coupon and others will be followed that can help to increase customer purchase behaviour.</a:t>
            </a:r>
            <a:endParaRPr lang="x-none" sz="1800" dirty="0">
              <a:effectLst/>
              <a:latin typeface="Calibri" panose="020F050202020403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CBE9FACE-E23D-5F4F-B7E1-E14149A2A44A}" type="slidenum">
              <a:rPr lang="en-GB" smtClean="0"/>
              <a:t>11</a:t>
            </a:fld>
            <a:endParaRPr lang="en-GB"/>
          </a:p>
        </p:txBody>
      </p:sp>
    </p:spTree>
    <p:extLst>
      <p:ext uri="{BB962C8B-B14F-4D97-AF65-F5344CB8AC3E}">
        <p14:creationId xmlns:p14="http://schemas.microsoft.com/office/powerpoint/2010/main" val="3439089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000"/>
              </a:spcAft>
            </a:pPr>
            <a:r>
              <a:rPr lang="en-GB" sz="1800" dirty="0">
                <a:solidFill>
                  <a:srgbClr val="151719"/>
                </a:solidFill>
                <a:effectLst/>
                <a:latin typeface="Times New Roman" panose="02020603050405020304" pitchFamily="18" charset="0"/>
                <a:ea typeface="Calibri" panose="020F0502020204030204" pitchFamily="34" charset="0"/>
              </a:rPr>
              <a:t>Marketing plan of </a:t>
            </a:r>
            <a:r>
              <a:rPr lang="en-GB" sz="1800" dirty="0" err="1">
                <a:solidFill>
                  <a:srgbClr val="151719"/>
                </a:solidFill>
                <a:effectLst/>
                <a:latin typeface="Times New Roman" panose="02020603050405020304" pitchFamily="18" charset="0"/>
                <a:ea typeface="Calibri" panose="020F0502020204030204" pitchFamily="34" charset="0"/>
              </a:rPr>
              <a:t>Sesilia</a:t>
            </a:r>
            <a:r>
              <a:rPr lang="en-GB" sz="1800" dirty="0">
                <a:solidFill>
                  <a:srgbClr val="151719"/>
                </a:solidFill>
                <a:effectLst/>
                <a:latin typeface="Times New Roman" panose="02020603050405020304" pitchFamily="18" charset="0"/>
                <a:ea typeface="Calibri" panose="020F0502020204030204" pitchFamily="34" charset="0"/>
              </a:rPr>
              <a:t> Hotel mainly focused to manage proper communication process with the right customers that encourages to perform and engage in the right direction. Collaboration with the customers are rises with the constant development practices and seeking for the possibilities to perform diverse areas. Seeking for the customer benefits and engagement are essential to manage towards the possibilities that can allow to generate profit margin and advancement process without difficulties. Adequate marketing plan is essential to manage and collaborate with the right customers to secure overall development practices.</a:t>
            </a:r>
            <a:endParaRPr lang="x-none" sz="1800" dirty="0">
              <a:effectLst/>
              <a:latin typeface="Calibri" panose="020F050202020403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CBE9FACE-E23D-5F4F-B7E1-E14149A2A44A}" type="slidenum">
              <a:rPr lang="en-GB" smtClean="0"/>
              <a:t>12</a:t>
            </a:fld>
            <a:endParaRPr lang="en-GB"/>
          </a:p>
        </p:txBody>
      </p:sp>
    </p:spTree>
    <p:extLst>
      <p:ext uri="{BB962C8B-B14F-4D97-AF65-F5344CB8AC3E}">
        <p14:creationId xmlns:p14="http://schemas.microsoft.com/office/powerpoint/2010/main" val="815998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58B6F7C-5CBB-3D24-66A4-59273E74200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 xmlns:a16="http://schemas.microsoft.com/office/drawing/2014/main" id="{62E73AAA-821C-2B6D-AE04-E151586CE0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 xmlns:a16="http://schemas.microsoft.com/office/drawing/2014/main" id="{3F095332-A141-4BDD-43B3-1E5C5E46FC41}"/>
              </a:ext>
            </a:extLst>
          </p:cNvPr>
          <p:cNvSpPr>
            <a:spLocks noGrp="1"/>
          </p:cNvSpPr>
          <p:nvPr>
            <p:ph type="dt" sz="half" idx="10"/>
          </p:nvPr>
        </p:nvSpPr>
        <p:spPr/>
        <p:txBody>
          <a:bodyPr/>
          <a:lstStyle/>
          <a:p>
            <a:fld id="{467C94E5-B19F-7A4C-89BC-633654003493}" type="datetimeFigureOut">
              <a:rPr lang="en-GB" smtClean="0"/>
              <a:t>27/02/2023</a:t>
            </a:fld>
            <a:endParaRPr lang="en-GB"/>
          </a:p>
        </p:txBody>
      </p:sp>
      <p:sp>
        <p:nvSpPr>
          <p:cNvPr id="5" name="Footer Placeholder 4">
            <a:extLst>
              <a:ext uri="{FF2B5EF4-FFF2-40B4-BE49-F238E27FC236}">
                <a16:creationId xmlns="" xmlns:a16="http://schemas.microsoft.com/office/drawing/2014/main" id="{4B27B310-0396-4193-594B-ECBAC096B1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BF4C3A67-8372-F227-1943-A1E54F5CEAA3}"/>
              </a:ext>
            </a:extLst>
          </p:cNvPr>
          <p:cNvSpPr>
            <a:spLocks noGrp="1"/>
          </p:cNvSpPr>
          <p:nvPr>
            <p:ph type="sldNum" sz="quarter" idx="12"/>
          </p:nvPr>
        </p:nvSpPr>
        <p:spPr/>
        <p:txBody>
          <a:bodyPr/>
          <a:lstStyle/>
          <a:p>
            <a:fld id="{579C314B-C365-3449-807A-A8D05E21C0BA}" type="slidenum">
              <a:rPr lang="en-GB" smtClean="0"/>
              <a:t>‹#›</a:t>
            </a:fld>
            <a:endParaRPr lang="en-GB"/>
          </a:p>
        </p:txBody>
      </p:sp>
    </p:spTree>
    <p:extLst>
      <p:ext uri="{BB962C8B-B14F-4D97-AF65-F5344CB8AC3E}">
        <p14:creationId xmlns:p14="http://schemas.microsoft.com/office/powerpoint/2010/main" val="2495315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33DBABD-36DD-7AC0-BA80-3569EE1FA19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 xmlns:a16="http://schemas.microsoft.com/office/drawing/2014/main" id="{C32B0CE3-EB18-A349-EFD6-5550D4DA81B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 xmlns:a16="http://schemas.microsoft.com/office/drawing/2014/main" id="{05415FC6-B3FB-AFFB-B781-6C201C288BFD}"/>
              </a:ext>
            </a:extLst>
          </p:cNvPr>
          <p:cNvSpPr>
            <a:spLocks noGrp="1"/>
          </p:cNvSpPr>
          <p:nvPr>
            <p:ph type="dt" sz="half" idx="10"/>
          </p:nvPr>
        </p:nvSpPr>
        <p:spPr/>
        <p:txBody>
          <a:bodyPr/>
          <a:lstStyle/>
          <a:p>
            <a:fld id="{467C94E5-B19F-7A4C-89BC-633654003493}" type="datetimeFigureOut">
              <a:rPr lang="en-GB" smtClean="0"/>
              <a:t>27/02/2023</a:t>
            </a:fld>
            <a:endParaRPr lang="en-GB"/>
          </a:p>
        </p:txBody>
      </p:sp>
      <p:sp>
        <p:nvSpPr>
          <p:cNvPr id="5" name="Footer Placeholder 4">
            <a:extLst>
              <a:ext uri="{FF2B5EF4-FFF2-40B4-BE49-F238E27FC236}">
                <a16:creationId xmlns="" xmlns:a16="http://schemas.microsoft.com/office/drawing/2014/main" id="{D9AB703B-903B-C555-57CA-A0BF4085A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A021F41C-EF7F-2641-B609-5E9956D663E9}"/>
              </a:ext>
            </a:extLst>
          </p:cNvPr>
          <p:cNvSpPr>
            <a:spLocks noGrp="1"/>
          </p:cNvSpPr>
          <p:nvPr>
            <p:ph type="sldNum" sz="quarter" idx="12"/>
          </p:nvPr>
        </p:nvSpPr>
        <p:spPr/>
        <p:txBody>
          <a:bodyPr/>
          <a:lstStyle/>
          <a:p>
            <a:fld id="{579C314B-C365-3449-807A-A8D05E21C0BA}" type="slidenum">
              <a:rPr lang="en-GB" smtClean="0"/>
              <a:t>‹#›</a:t>
            </a:fld>
            <a:endParaRPr lang="en-GB"/>
          </a:p>
        </p:txBody>
      </p:sp>
    </p:spTree>
    <p:extLst>
      <p:ext uri="{BB962C8B-B14F-4D97-AF65-F5344CB8AC3E}">
        <p14:creationId xmlns:p14="http://schemas.microsoft.com/office/powerpoint/2010/main" val="2136611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FF0DE40-828D-ACED-ACF4-4D5B16F9195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 xmlns:a16="http://schemas.microsoft.com/office/drawing/2014/main" id="{7802DEC9-8EF1-0FB7-10E8-F63E7D8B17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 xmlns:a16="http://schemas.microsoft.com/office/drawing/2014/main" id="{BF147788-67CE-4726-37ED-D92E1122CCBE}"/>
              </a:ext>
            </a:extLst>
          </p:cNvPr>
          <p:cNvSpPr>
            <a:spLocks noGrp="1"/>
          </p:cNvSpPr>
          <p:nvPr>
            <p:ph type="dt" sz="half" idx="10"/>
          </p:nvPr>
        </p:nvSpPr>
        <p:spPr/>
        <p:txBody>
          <a:bodyPr/>
          <a:lstStyle/>
          <a:p>
            <a:fld id="{467C94E5-B19F-7A4C-89BC-633654003493}" type="datetimeFigureOut">
              <a:rPr lang="en-GB" smtClean="0"/>
              <a:t>27/02/2023</a:t>
            </a:fld>
            <a:endParaRPr lang="en-GB"/>
          </a:p>
        </p:txBody>
      </p:sp>
      <p:sp>
        <p:nvSpPr>
          <p:cNvPr id="5" name="Footer Placeholder 4">
            <a:extLst>
              <a:ext uri="{FF2B5EF4-FFF2-40B4-BE49-F238E27FC236}">
                <a16:creationId xmlns="" xmlns:a16="http://schemas.microsoft.com/office/drawing/2014/main" id="{4ADBBA4A-565C-7562-455C-F7661A0D30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91C311E9-C385-EB36-5164-89B300802A40}"/>
              </a:ext>
            </a:extLst>
          </p:cNvPr>
          <p:cNvSpPr>
            <a:spLocks noGrp="1"/>
          </p:cNvSpPr>
          <p:nvPr>
            <p:ph type="sldNum" sz="quarter" idx="12"/>
          </p:nvPr>
        </p:nvSpPr>
        <p:spPr/>
        <p:txBody>
          <a:bodyPr/>
          <a:lstStyle/>
          <a:p>
            <a:fld id="{579C314B-C365-3449-807A-A8D05E21C0BA}" type="slidenum">
              <a:rPr lang="en-GB" smtClean="0"/>
              <a:t>‹#›</a:t>
            </a:fld>
            <a:endParaRPr lang="en-GB"/>
          </a:p>
        </p:txBody>
      </p:sp>
    </p:spTree>
    <p:extLst>
      <p:ext uri="{BB962C8B-B14F-4D97-AF65-F5344CB8AC3E}">
        <p14:creationId xmlns:p14="http://schemas.microsoft.com/office/powerpoint/2010/main" val="1276547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DC5B42-7687-7EB8-522C-3425936DC9F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 xmlns:a16="http://schemas.microsoft.com/office/drawing/2014/main" id="{530C4FAD-0D6A-F45E-96D7-97869E12C34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 xmlns:a16="http://schemas.microsoft.com/office/drawing/2014/main" id="{4A5CA0F1-E62F-0642-5BEF-85E6C86D14C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 xmlns:a16="http://schemas.microsoft.com/office/drawing/2014/main" id="{97D3E310-657A-C3B7-B107-03DD26C129C4}"/>
              </a:ext>
            </a:extLst>
          </p:cNvPr>
          <p:cNvSpPr>
            <a:spLocks noGrp="1"/>
          </p:cNvSpPr>
          <p:nvPr>
            <p:ph type="dt" sz="half" idx="10"/>
          </p:nvPr>
        </p:nvSpPr>
        <p:spPr/>
        <p:txBody>
          <a:bodyPr/>
          <a:lstStyle/>
          <a:p>
            <a:fld id="{467C94E5-B19F-7A4C-89BC-633654003493}" type="datetimeFigureOut">
              <a:rPr lang="en-GB" smtClean="0"/>
              <a:t>27/02/2023</a:t>
            </a:fld>
            <a:endParaRPr lang="en-GB"/>
          </a:p>
        </p:txBody>
      </p:sp>
      <p:sp>
        <p:nvSpPr>
          <p:cNvPr id="6" name="Footer Placeholder 5">
            <a:extLst>
              <a:ext uri="{FF2B5EF4-FFF2-40B4-BE49-F238E27FC236}">
                <a16:creationId xmlns="" xmlns:a16="http://schemas.microsoft.com/office/drawing/2014/main" id="{BC1935BD-8F99-3C7B-19B5-61461F0CC2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A6C4DB2B-0DF5-5DB8-CE4B-3F0572B02CB1}"/>
              </a:ext>
            </a:extLst>
          </p:cNvPr>
          <p:cNvSpPr>
            <a:spLocks noGrp="1"/>
          </p:cNvSpPr>
          <p:nvPr>
            <p:ph type="sldNum" sz="quarter" idx="12"/>
          </p:nvPr>
        </p:nvSpPr>
        <p:spPr/>
        <p:txBody>
          <a:bodyPr/>
          <a:lstStyle/>
          <a:p>
            <a:fld id="{579C314B-C365-3449-807A-A8D05E21C0BA}" type="slidenum">
              <a:rPr lang="en-GB" smtClean="0"/>
              <a:t>‹#›</a:t>
            </a:fld>
            <a:endParaRPr lang="en-GB"/>
          </a:p>
        </p:txBody>
      </p:sp>
    </p:spTree>
    <p:extLst>
      <p:ext uri="{BB962C8B-B14F-4D97-AF65-F5344CB8AC3E}">
        <p14:creationId xmlns:p14="http://schemas.microsoft.com/office/powerpoint/2010/main" val="1870700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4A1A921-6986-C1F9-65C8-06706775DB7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 xmlns:a16="http://schemas.microsoft.com/office/drawing/2014/main" id="{56A645B1-BF97-749B-204D-452D0415D0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 xmlns:a16="http://schemas.microsoft.com/office/drawing/2014/main" id="{99C65F7F-9B40-7FCD-E31C-A1B7B98744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 xmlns:a16="http://schemas.microsoft.com/office/drawing/2014/main" id="{83DFB99F-C044-F7D3-AF80-7A74C32AEA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 xmlns:a16="http://schemas.microsoft.com/office/drawing/2014/main" id="{18ED9858-BE9A-11ED-8A73-205558FE5A4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 xmlns:a16="http://schemas.microsoft.com/office/drawing/2014/main" id="{02AD87A4-9EAD-16B9-A779-F0DB363FCE8F}"/>
              </a:ext>
            </a:extLst>
          </p:cNvPr>
          <p:cNvSpPr>
            <a:spLocks noGrp="1"/>
          </p:cNvSpPr>
          <p:nvPr>
            <p:ph type="dt" sz="half" idx="10"/>
          </p:nvPr>
        </p:nvSpPr>
        <p:spPr/>
        <p:txBody>
          <a:bodyPr/>
          <a:lstStyle/>
          <a:p>
            <a:fld id="{467C94E5-B19F-7A4C-89BC-633654003493}" type="datetimeFigureOut">
              <a:rPr lang="en-GB" smtClean="0"/>
              <a:t>27/02/2023</a:t>
            </a:fld>
            <a:endParaRPr lang="en-GB"/>
          </a:p>
        </p:txBody>
      </p:sp>
      <p:sp>
        <p:nvSpPr>
          <p:cNvPr id="8" name="Footer Placeholder 7">
            <a:extLst>
              <a:ext uri="{FF2B5EF4-FFF2-40B4-BE49-F238E27FC236}">
                <a16:creationId xmlns="" xmlns:a16="http://schemas.microsoft.com/office/drawing/2014/main" id="{8A640B26-BC6D-A5A6-594A-1BFC612175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69BAB475-0DED-6F06-1138-3C4BD724B2F2}"/>
              </a:ext>
            </a:extLst>
          </p:cNvPr>
          <p:cNvSpPr>
            <a:spLocks noGrp="1"/>
          </p:cNvSpPr>
          <p:nvPr>
            <p:ph type="sldNum" sz="quarter" idx="12"/>
          </p:nvPr>
        </p:nvSpPr>
        <p:spPr/>
        <p:txBody>
          <a:bodyPr/>
          <a:lstStyle/>
          <a:p>
            <a:fld id="{579C314B-C365-3449-807A-A8D05E21C0BA}" type="slidenum">
              <a:rPr lang="en-GB" smtClean="0"/>
              <a:t>‹#›</a:t>
            </a:fld>
            <a:endParaRPr lang="en-GB"/>
          </a:p>
        </p:txBody>
      </p:sp>
    </p:spTree>
    <p:extLst>
      <p:ext uri="{BB962C8B-B14F-4D97-AF65-F5344CB8AC3E}">
        <p14:creationId xmlns:p14="http://schemas.microsoft.com/office/powerpoint/2010/main" val="562988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D42D074-B940-5CDB-9989-5B58F545E71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 xmlns:a16="http://schemas.microsoft.com/office/drawing/2014/main" id="{49FDBB67-C7EF-B7A5-B3D0-E9D803210BE2}"/>
              </a:ext>
            </a:extLst>
          </p:cNvPr>
          <p:cNvSpPr>
            <a:spLocks noGrp="1"/>
          </p:cNvSpPr>
          <p:nvPr>
            <p:ph type="dt" sz="half" idx="10"/>
          </p:nvPr>
        </p:nvSpPr>
        <p:spPr/>
        <p:txBody>
          <a:bodyPr/>
          <a:lstStyle/>
          <a:p>
            <a:fld id="{467C94E5-B19F-7A4C-89BC-633654003493}" type="datetimeFigureOut">
              <a:rPr lang="en-GB" smtClean="0"/>
              <a:t>27/02/2023</a:t>
            </a:fld>
            <a:endParaRPr lang="en-GB"/>
          </a:p>
        </p:txBody>
      </p:sp>
      <p:sp>
        <p:nvSpPr>
          <p:cNvPr id="4" name="Footer Placeholder 3">
            <a:extLst>
              <a:ext uri="{FF2B5EF4-FFF2-40B4-BE49-F238E27FC236}">
                <a16:creationId xmlns="" xmlns:a16="http://schemas.microsoft.com/office/drawing/2014/main" id="{19FD7201-D6DA-DEE3-72FA-D6922D867A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509460B5-6102-8E2A-80AB-021CD6AE6758}"/>
              </a:ext>
            </a:extLst>
          </p:cNvPr>
          <p:cNvSpPr>
            <a:spLocks noGrp="1"/>
          </p:cNvSpPr>
          <p:nvPr>
            <p:ph type="sldNum" sz="quarter" idx="12"/>
          </p:nvPr>
        </p:nvSpPr>
        <p:spPr/>
        <p:txBody>
          <a:bodyPr/>
          <a:lstStyle/>
          <a:p>
            <a:fld id="{579C314B-C365-3449-807A-A8D05E21C0BA}" type="slidenum">
              <a:rPr lang="en-GB" smtClean="0"/>
              <a:t>‹#›</a:t>
            </a:fld>
            <a:endParaRPr lang="en-GB"/>
          </a:p>
        </p:txBody>
      </p:sp>
    </p:spTree>
    <p:extLst>
      <p:ext uri="{BB962C8B-B14F-4D97-AF65-F5344CB8AC3E}">
        <p14:creationId xmlns:p14="http://schemas.microsoft.com/office/powerpoint/2010/main" val="430108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D3A252A1-93A6-FFBA-B8FD-AE4BECFF6DE0}"/>
              </a:ext>
            </a:extLst>
          </p:cNvPr>
          <p:cNvSpPr>
            <a:spLocks noGrp="1"/>
          </p:cNvSpPr>
          <p:nvPr>
            <p:ph type="dt" sz="half" idx="10"/>
          </p:nvPr>
        </p:nvSpPr>
        <p:spPr/>
        <p:txBody>
          <a:bodyPr/>
          <a:lstStyle/>
          <a:p>
            <a:fld id="{467C94E5-B19F-7A4C-89BC-633654003493}" type="datetimeFigureOut">
              <a:rPr lang="en-GB" smtClean="0"/>
              <a:t>27/02/2023</a:t>
            </a:fld>
            <a:endParaRPr lang="en-GB"/>
          </a:p>
        </p:txBody>
      </p:sp>
      <p:sp>
        <p:nvSpPr>
          <p:cNvPr id="3" name="Footer Placeholder 2">
            <a:extLst>
              <a:ext uri="{FF2B5EF4-FFF2-40B4-BE49-F238E27FC236}">
                <a16:creationId xmlns="" xmlns:a16="http://schemas.microsoft.com/office/drawing/2014/main" id="{D387835B-DCE3-1F18-1303-4EB8558AB6B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AC308D80-0A0C-219D-1230-8E5E984A48F7}"/>
              </a:ext>
            </a:extLst>
          </p:cNvPr>
          <p:cNvSpPr>
            <a:spLocks noGrp="1"/>
          </p:cNvSpPr>
          <p:nvPr>
            <p:ph type="sldNum" sz="quarter" idx="12"/>
          </p:nvPr>
        </p:nvSpPr>
        <p:spPr/>
        <p:txBody>
          <a:bodyPr/>
          <a:lstStyle/>
          <a:p>
            <a:fld id="{579C314B-C365-3449-807A-A8D05E21C0BA}" type="slidenum">
              <a:rPr lang="en-GB" smtClean="0"/>
              <a:t>‹#›</a:t>
            </a:fld>
            <a:endParaRPr lang="en-GB"/>
          </a:p>
        </p:txBody>
      </p:sp>
    </p:spTree>
    <p:extLst>
      <p:ext uri="{BB962C8B-B14F-4D97-AF65-F5344CB8AC3E}">
        <p14:creationId xmlns:p14="http://schemas.microsoft.com/office/powerpoint/2010/main" val="1816807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7ABB2E8-E719-630D-1EF3-63B3185B97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 xmlns:a16="http://schemas.microsoft.com/office/drawing/2014/main" id="{7CDA81D3-9912-8946-650C-1D1F903336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 xmlns:a16="http://schemas.microsoft.com/office/drawing/2014/main" id="{439B59B9-BE5A-4D3F-C876-E4989C429A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881B9DD4-F8E9-AD40-F977-343650F264D8}"/>
              </a:ext>
            </a:extLst>
          </p:cNvPr>
          <p:cNvSpPr>
            <a:spLocks noGrp="1"/>
          </p:cNvSpPr>
          <p:nvPr>
            <p:ph type="dt" sz="half" idx="10"/>
          </p:nvPr>
        </p:nvSpPr>
        <p:spPr/>
        <p:txBody>
          <a:bodyPr/>
          <a:lstStyle/>
          <a:p>
            <a:fld id="{467C94E5-B19F-7A4C-89BC-633654003493}" type="datetimeFigureOut">
              <a:rPr lang="en-GB" smtClean="0"/>
              <a:t>27/02/2023</a:t>
            </a:fld>
            <a:endParaRPr lang="en-GB"/>
          </a:p>
        </p:txBody>
      </p:sp>
      <p:sp>
        <p:nvSpPr>
          <p:cNvPr id="6" name="Footer Placeholder 5">
            <a:extLst>
              <a:ext uri="{FF2B5EF4-FFF2-40B4-BE49-F238E27FC236}">
                <a16:creationId xmlns="" xmlns:a16="http://schemas.microsoft.com/office/drawing/2014/main" id="{6FE44FAD-3F13-0834-8D79-C43392F251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D4FDEF7B-7964-D8DB-FB03-F467E837BB91}"/>
              </a:ext>
            </a:extLst>
          </p:cNvPr>
          <p:cNvSpPr>
            <a:spLocks noGrp="1"/>
          </p:cNvSpPr>
          <p:nvPr>
            <p:ph type="sldNum" sz="quarter" idx="12"/>
          </p:nvPr>
        </p:nvSpPr>
        <p:spPr/>
        <p:txBody>
          <a:bodyPr/>
          <a:lstStyle/>
          <a:p>
            <a:fld id="{579C314B-C365-3449-807A-A8D05E21C0BA}" type="slidenum">
              <a:rPr lang="en-GB" smtClean="0"/>
              <a:t>‹#›</a:t>
            </a:fld>
            <a:endParaRPr lang="en-GB"/>
          </a:p>
        </p:txBody>
      </p:sp>
    </p:spTree>
    <p:extLst>
      <p:ext uri="{BB962C8B-B14F-4D97-AF65-F5344CB8AC3E}">
        <p14:creationId xmlns:p14="http://schemas.microsoft.com/office/powerpoint/2010/main" val="1930358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51E3AC1-34A8-C855-88D4-0071005DFD7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 xmlns:a16="http://schemas.microsoft.com/office/drawing/2014/main" id="{629426DA-6170-07F1-F361-50C5662C97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7539F2B9-4C19-ED53-3853-594EC013F5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A0CE6899-3552-3B4E-186E-BDA511A5DA4D}"/>
              </a:ext>
            </a:extLst>
          </p:cNvPr>
          <p:cNvSpPr>
            <a:spLocks noGrp="1"/>
          </p:cNvSpPr>
          <p:nvPr>
            <p:ph type="dt" sz="half" idx="10"/>
          </p:nvPr>
        </p:nvSpPr>
        <p:spPr/>
        <p:txBody>
          <a:bodyPr/>
          <a:lstStyle/>
          <a:p>
            <a:fld id="{467C94E5-B19F-7A4C-89BC-633654003493}" type="datetimeFigureOut">
              <a:rPr lang="en-GB" smtClean="0"/>
              <a:t>27/02/2023</a:t>
            </a:fld>
            <a:endParaRPr lang="en-GB"/>
          </a:p>
        </p:txBody>
      </p:sp>
      <p:sp>
        <p:nvSpPr>
          <p:cNvPr id="6" name="Footer Placeholder 5">
            <a:extLst>
              <a:ext uri="{FF2B5EF4-FFF2-40B4-BE49-F238E27FC236}">
                <a16:creationId xmlns="" xmlns:a16="http://schemas.microsoft.com/office/drawing/2014/main" id="{84671C96-74D4-A166-17BF-D967209C5F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E608279E-F4D5-0960-9823-485A07CCF2AF}"/>
              </a:ext>
            </a:extLst>
          </p:cNvPr>
          <p:cNvSpPr>
            <a:spLocks noGrp="1"/>
          </p:cNvSpPr>
          <p:nvPr>
            <p:ph type="sldNum" sz="quarter" idx="12"/>
          </p:nvPr>
        </p:nvSpPr>
        <p:spPr/>
        <p:txBody>
          <a:bodyPr/>
          <a:lstStyle/>
          <a:p>
            <a:fld id="{579C314B-C365-3449-807A-A8D05E21C0BA}" type="slidenum">
              <a:rPr lang="en-GB" smtClean="0"/>
              <a:t>‹#›</a:t>
            </a:fld>
            <a:endParaRPr lang="en-GB"/>
          </a:p>
        </p:txBody>
      </p:sp>
    </p:spTree>
    <p:extLst>
      <p:ext uri="{BB962C8B-B14F-4D97-AF65-F5344CB8AC3E}">
        <p14:creationId xmlns:p14="http://schemas.microsoft.com/office/powerpoint/2010/main" val="4067703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DCC4D40-29E5-2A1E-AA9F-9708C026F01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 xmlns:a16="http://schemas.microsoft.com/office/drawing/2014/main" id="{BE620F7B-6509-A4FC-3C6D-B459182232D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 xmlns:a16="http://schemas.microsoft.com/office/drawing/2014/main" id="{7C0FD311-B181-859B-07B7-04B059558A42}"/>
              </a:ext>
            </a:extLst>
          </p:cNvPr>
          <p:cNvSpPr>
            <a:spLocks noGrp="1"/>
          </p:cNvSpPr>
          <p:nvPr>
            <p:ph type="dt" sz="half" idx="10"/>
          </p:nvPr>
        </p:nvSpPr>
        <p:spPr/>
        <p:txBody>
          <a:bodyPr/>
          <a:lstStyle/>
          <a:p>
            <a:fld id="{467C94E5-B19F-7A4C-89BC-633654003493}" type="datetimeFigureOut">
              <a:rPr lang="en-GB" smtClean="0"/>
              <a:t>27/02/2023</a:t>
            </a:fld>
            <a:endParaRPr lang="en-GB"/>
          </a:p>
        </p:txBody>
      </p:sp>
      <p:sp>
        <p:nvSpPr>
          <p:cNvPr id="5" name="Footer Placeholder 4">
            <a:extLst>
              <a:ext uri="{FF2B5EF4-FFF2-40B4-BE49-F238E27FC236}">
                <a16:creationId xmlns="" xmlns:a16="http://schemas.microsoft.com/office/drawing/2014/main" id="{86921461-6F08-74D3-0D12-A20B54D4EC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BF433518-1C5B-2F47-F082-24F3202E152A}"/>
              </a:ext>
            </a:extLst>
          </p:cNvPr>
          <p:cNvSpPr>
            <a:spLocks noGrp="1"/>
          </p:cNvSpPr>
          <p:nvPr>
            <p:ph type="sldNum" sz="quarter" idx="12"/>
          </p:nvPr>
        </p:nvSpPr>
        <p:spPr/>
        <p:txBody>
          <a:bodyPr/>
          <a:lstStyle/>
          <a:p>
            <a:fld id="{579C314B-C365-3449-807A-A8D05E21C0BA}" type="slidenum">
              <a:rPr lang="en-GB" smtClean="0"/>
              <a:t>‹#›</a:t>
            </a:fld>
            <a:endParaRPr lang="en-GB"/>
          </a:p>
        </p:txBody>
      </p:sp>
    </p:spTree>
    <p:extLst>
      <p:ext uri="{BB962C8B-B14F-4D97-AF65-F5344CB8AC3E}">
        <p14:creationId xmlns:p14="http://schemas.microsoft.com/office/powerpoint/2010/main" val="2121473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E7C281BE-859A-14E1-12D1-A0ECDDEECE3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 xmlns:a16="http://schemas.microsoft.com/office/drawing/2014/main" id="{E55586CA-A409-5F2A-8341-AEE0D1530F9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 xmlns:a16="http://schemas.microsoft.com/office/drawing/2014/main" id="{FC3C4CB6-13F4-4E9D-E47D-001DD5108708}"/>
              </a:ext>
            </a:extLst>
          </p:cNvPr>
          <p:cNvSpPr>
            <a:spLocks noGrp="1"/>
          </p:cNvSpPr>
          <p:nvPr>
            <p:ph type="dt" sz="half" idx="10"/>
          </p:nvPr>
        </p:nvSpPr>
        <p:spPr/>
        <p:txBody>
          <a:bodyPr/>
          <a:lstStyle/>
          <a:p>
            <a:fld id="{467C94E5-B19F-7A4C-89BC-633654003493}" type="datetimeFigureOut">
              <a:rPr lang="en-GB" smtClean="0"/>
              <a:t>27/02/2023</a:t>
            </a:fld>
            <a:endParaRPr lang="en-GB"/>
          </a:p>
        </p:txBody>
      </p:sp>
      <p:sp>
        <p:nvSpPr>
          <p:cNvPr id="5" name="Footer Placeholder 4">
            <a:extLst>
              <a:ext uri="{FF2B5EF4-FFF2-40B4-BE49-F238E27FC236}">
                <a16:creationId xmlns="" xmlns:a16="http://schemas.microsoft.com/office/drawing/2014/main" id="{4D65329A-86E7-6BED-8135-81F9672A5A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D750D640-34FB-CF45-85CF-BC4758919112}"/>
              </a:ext>
            </a:extLst>
          </p:cNvPr>
          <p:cNvSpPr>
            <a:spLocks noGrp="1"/>
          </p:cNvSpPr>
          <p:nvPr>
            <p:ph type="sldNum" sz="quarter" idx="12"/>
          </p:nvPr>
        </p:nvSpPr>
        <p:spPr/>
        <p:txBody>
          <a:bodyPr/>
          <a:lstStyle/>
          <a:p>
            <a:fld id="{579C314B-C365-3449-807A-A8D05E21C0BA}" type="slidenum">
              <a:rPr lang="en-GB" smtClean="0"/>
              <a:t>‹#›</a:t>
            </a:fld>
            <a:endParaRPr lang="en-GB"/>
          </a:p>
        </p:txBody>
      </p:sp>
    </p:spTree>
    <p:extLst>
      <p:ext uri="{BB962C8B-B14F-4D97-AF65-F5344CB8AC3E}">
        <p14:creationId xmlns:p14="http://schemas.microsoft.com/office/powerpoint/2010/main" val="3740712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DEAE35E5-0CEC-192A-EFD8-BE08A44F1B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 xmlns:a16="http://schemas.microsoft.com/office/drawing/2014/main" id="{33A14DFA-D8D4-7D52-8202-C3374C7E84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 xmlns:a16="http://schemas.microsoft.com/office/drawing/2014/main" id="{77422F01-E72C-9E67-2180-3621D450DD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7C94E5-B19F-7A4C-89BC-633654003493}" type="datetimeFigureOut">
              <a:rPr lang="en-GB" smtClean="0"/>
              <a:t>27/02/2023</a:t>
            </a:fld>
            <a:endParaRPr lang="en-GB"/>
          </a:p>
        </p:txBody>
      </p:sp>
      <p:sp>
        <p:nvSpPr>
          <p:cNvPr id="5" name="Footer Placeholder 4">
            <a:extLst>
              <a:ext uri="{FF2B5EF4-FFF2-40B4-BE49-F238E27FC236}">
                <a16:creationId xmlns="" xmlns:a16="http://schemas.microsoft.com/office/drawing/2014/main" id="{930F5EFA-0C8B-5543-5C52-F1FC3661F2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 xmlns:a16="http://schemas.microsoft.com/office/drawing/2014/main" id="{8E14A247-32A8-F474-939D-1BD78488E5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9C314B-C365-3449-807A-A8D05E21C0BA}" type="slidenum">
              <a:rPr lang="en-GB" smtClean="0"/>
              <a:t>‹#›</a:t>
            </a:fld>
            <a:endParaRPr lang="en-GB"/>
          </a:p>
        </p:txBody>
      </p:sp>
    </p:spTree>
    <p:extLst>
      <p:ext uri="{BB962C8B-B14F-4D97-AF65-F5344CB8AC3E}">
        <p14:creationId xmlns:p14="http://schemas.microsoft.com/office/powerpoint/2010/main" val="906577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jpeg"/><Relationship Id="rId7" Type="http://schemas.openxmlformats.org/officeDocument/2006/relationships/diagramColors" Target="../diagrams/colors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71B2258F-86CA-4D4D-8270-BC05FCDEBFB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reaching for a paper on a table full of paper and sticky notes">
            <a:extLst>
              <a:ext uri="{FF2B5EF4-FFF2-40B4-BE49-F238E27FC236}">
                <a16:creationId xmlns="" xmlns:a16="http://schemas.microsoft.com/office/drawing/2014/main" id="{60FB28C3-BA7A-EBB8-40DD-772EA5DD40FA}"/>
              </a:ext>
            </a:extLst>
          </p:cNvPr>
          <p:cNvPicPr>
            <a:picLocks noChangeAspect="1"/>
          </p:cNvPicPr>
          <p:nvPr/>
        </p:nvPicPr>
        <p:blipFill rotWithShape="1">
          <a:blip r:embed="rId2" cstate="email">
            <a:alphaModFix amt="50000"/>
            <a:extLst>
              <a:ext uri="{28A0092B-C50C-407E-A947-70E740481C1C}">
                <a14:useLocalDpi xmlns:a14="http://schemas.microsoft.com/office/drawing/2010/main"/>
              </a:ext>
            </a:extLst>
          </a:blip>
          <a:srcRect/>
          <a:stretch/>
        </p:blipFill>
        <p:spPr>
          <a:xfrm>
            <a:off x="10" y="1"/>
            <a:ext cx="12191980" cy="6857999"/>
          </a:xfrm>
          <a:prstGeom prst="rect">
            <a:avLst/>
          </a:prstGeom>
        </p:spPr>
      </p:pic>
      <p:sp>
        <p:nvSpPr>
          <p:cNvPr id="2" name="Title 1">
            <a:extLst>
              <a:ext uri="{FF2B5EF4-FFF2-40B4-BE49-F238E27FC236}">
                <a16:creationId xmlns="" xmlns:a16="http://schemas.microsoft.com/office/drawing/2014/main" id="{6DEC9450-16F4-466C-D29E-5D0FD5EFB791}"/>
              </a:ext>
            </a:extLst>
          </p:cNvPr>
          <p:cNvSpPr>
            <a:spLocks noGrp="1"/>
          </p:cNvSpPr>
          <p:nvPr>
            <p:ph type="ctrTitle"/>
          </p:nvPr>
        </p:nvSpPr>
        <p:spPr>
          <a:xfrm>
            <a:off x="1524000" y="1122362"/>
            <a:ext cx="9144000" cy="2900518"/>
          </a:xfrm>
        </p:spPr>
        <p:txBody>
          <a:bodyPr>
            <a:normAutofit/>
          </a:bodyPr>
          <a:lstStyle/>
          <a:p>
            <a:r>
              <a:rPr lang="en-GB">
                <a:solidFill>
                  <a:srgbClr val="FFFFFF"/>
                </a:solidFill>
              </a:rPr>
              <a:t>BMIH4005 Marketing Essentials</a:t>
            </a:r>
          </a:p>
        </p:txBody>
      </p:sp>
      <p:sp>
        <p:nvSpPr>
          <p:cNvPr id="3" name="TextBox 2"/>
          <p:cNvSpPr txBox="1"/>
          <p:nvPr/>
        </p:nvSpPr>
        <p:spPr>
          <a:xfrm>
            <a:off x="7209693" y="5385412"/>
            <a:ext cx="4439229" cy="1200329"/>
          </a:xfrm>
          <a:prstGeom prst="rect">
            <a:avLst/>
          </a:prstGeom>
          <a:noFill/>
        </p:spPr>
        <p:txBody>
          <a:bodyPr wrap="none" rtlCol="0">
            <a:spAutoFit/>
          </a:bodyPr>
          <a:lstStyle/>
          <a:p>
            <a:r>
              <a:rPr lang="en-GB" sz="2400" dirty="0" smtClean="0"/>
              <a:t>Student name</a:t>
            </a:r>
            <a:r>
              <a:rPr lang="ro-RO" sz="2400" dirty="0" smtClean="0"/>
              <a:t>: </a:t>
            </a:r>
            <a:r>
              <a:rPr lang="en-GB" sz="2400" b="1" dirty="0" smtClean="0"/>
              <a:t>PESCLEVEI ANA</a:t>
            </a:r>
            <a:endParaRPr lang="ro-RO" sz="2400" b="1" dirty="0" smtClean="0"/>
          </a:p>
          <a:p>
            <a:r>
              <a:rPr lang="ro-RO" sz="2400" dirty="0" smtClean="0"/>
              <a:t>Student number: </a:t>
            </a:r>
            <a:r>
              <a:rPr lang="ro-RO" sz="2400" b="1" dirty="0" smtClean="0"/>
              <a:t>2208738</a:t>
            </a:r>
          </a:p>
          <a:p>
            <a:r>
              <a:rPr lang="ro-RO" sz="2400" dirty="0" smtClean="0"/>
              <a:t>Lecture name: </a:t>
            </a:r>
            <a:r>
              <a:rPr lang="en-GB" sz="2400" b="1" dirty="0" smtClean="0"/>
              <a:t>Ruth </a:t>
            </a:r>
            <a:r>
              <a:rPr lang="en-GB" sz="2400" b="1" dirty="0"/>
              <a:t>Taylor Davies</a:t>
            </a:r>
          </a:p>
        </p:txBody>
      </p:sp>
    </p:spTree>
    <p:extLst>
      <p:ext uri="{BB962C8B-B14F-4D97-AF65-F5344CB8AC3E}">
        <p14:creationId xmlns:p14="http://schemas.microsoft.com/office/powerpoint/2010/main" val="404219088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DA4C705-B34D-E1A0-C91D-06207E650533}"/>
              </a:ext>
            </a:extLst>
          </p:cNvPr>
          <p:cNvSpPr>
            <a:spLocks noGrp="1"/>
          </p:cNvSpPr>
          <p:nvPr>
            <p:ph type="title"/>
          </p:nvPr>
        </p:nvSpPr>
        <p:spPr>
          <a:xfrm>
            <a:off x="4965430" y="629268"/>
            <a:ext cx="6586491" cy="1286160"/>
          </a:xfrm>
        </p:spPr>
        <p:txBody>
          <a:bodyPr anchor="b">
            <a:normAutofit/>
          </a:bodyPr>
          <a:lstStyle/>
          <a:p>
            <a:r>
              <a:rPr lang="en-GB" dirty="0"/>
              <a:t>Introduction </a:t>
            </a:r>
          </a:p>
        </p:txBody>
      </p:sp>
      <p:sp>
        <p:nvSpPr>
          <p:cNvPr id="3" name="Content Placeholder 2">
            <a:extLst>
              <a:ext uri="{FF2B5EF4-FFF2-40B4-BE49-F238E27FC236}">
                <a16:creationId xmlns="" xmlns:a16="http://schemas.microsoft.com/office/drawing/2014/main" id="{48E8BA8D-F256-0394-B6F8-CB685D667E6B}"/>
              </a:ext>
            </a:extLst>
          </p:cNvPr>
          <p:cNvSpPr>
            <a:spLocks noGrp="1"/>
          </p:cNvSpPr>
          <p:nvPr>
            <p:ph idx="1"/>
          </p:nvPr>
        </p:nvSpPr>
        <p:spPr>
          <a:xfrm>
            <a:off x="4965431" y="2438400"/>
            <a:ext cx="6586489" cy="3785419"/>
          </a:xfrm>
        </p:spPr>
        <p:txBody>
          <a:bodyPr>
            <a:normAutofit/>
          </a:bodyPr>
          <a:lstStyle/>
          <a:p>
            <a:r>
              <a:rPr lang="en-GB" sz="2000" dirty="0"/>
              <a:t>Marketing plan allows to perform diverse activities.</a:t>
            </a:r>
          </a:p>
          <a:p>
            <a:r>
              <a:rPr lang="en-GB" sz="2000" dirty="0"/>
              <a:t>Tight direction and setting up marketing plan is essential.</a:t>
            </a:r>
          </a:p>
          <a:p>
            <a:r>
              <a:rPr lang="en-GB" sz="2000" dirty="0"/>
              <a:t>Marketing plan for the </a:t>
            </a:r>
            <a:r>
              <a:rPr lang="en-GB" sz="2000" dirty="0" err="1"/>
              <a:t>Sesilia</a:t>
            </a:r>
            <a:r>
              <a:rPr lang="en-GB" sz="2000" dirty="0"/>
              <a:t> Hotel can help to perform.</a:t>
            </a:r>
          </a:p>
          <a:p>
            <a:r>
              <a:rPr lang="en-GB" sz="2000" dirty="0"/>
              <a:t>Adequate planning from the beginning can allow to seek.</a:t>
            </a:r>
          </a:p>
          <a:p>
            <a:r>
              <a:rPr lang="en-GB" sz="2000" dirty="0"/>
              <a:t>Management process without difficulties. </a:t>
            </a:r>
          </a:p>
          <a:p>
            <a:r>
              <a:rPr lang="en-GB" sz="2000" dirty="0"/>
              <a:t>Strategic plan through situational analysis, objectives, strategy, tactics through marketing mix, action, and control are evaluated. </a:t>
            </a:r>
          </a:p>
        </p:txBody>
      </p:sp>
      <p:pic>
        <p:nvPicPr>
          <p:cNvPr id="7170" name="Picture 2" descr="Best hotels in the UK and Ireland 2022: Callow Hall to Cliveden House |  British GQ">
            <a:extLst>
              <a:ext uri="{FF2B5EF4-FFF2-40B4-BE49-F238E27FC236}">
                <a16:creationId xmlns="" xmlns:a16="http://schemas.microsoft.com/office/drawing/2014/main" id="{44A57EAD-1944-B6C6-5998-0954409F8517}"/>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75" name="Straight Connector 7174">
            <a:extLst>
              <a:ext uri="{FF2B5EF4-FFF2-40B4-BE49-F238E27FC236}">
                <a16:creationId xmlns="" xmlns:a16="http://schemas.microsoft.com/office/drawing/2014/main" id="{A7F400EE-A8A5-48AF-B4D6-291B52C6F0B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080934" y="2115117"/>
            <a:ext cx="6309360" cy="0"/>
          </a:xfrm>
          <a:prstGeom prst="line">
            <a:avLst/>
          </a:prstGeom>
          <a:ln w="19050">
            <a:solidFill>
              <a:srgbClr val="6EC2C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760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F0DCC097-1DB8-4B6D-85D0-6FBA0E1CA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 xmlns:a16="http://schemas.microsoft.com/office/drawing/2014/main" id="{E0B58608-23C8-4441-994D-C6823EEE1DB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0DA4C705-B34D-E1A0-C91D-06207E650533}"/>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2500" kern="1200">
                <a:solidFill>
                  <a:schemeClr val="tx1"/>
                </a:solidFill>
                <a:latin typeface="+mj-lt"/>
                <a:ea typeface="+mj-ea"/>
                <a:cs typeface="+mj-cs"/>
              </a:rPr>
              <a:t>Situation analysis: 5C</a:t>
            </a:r>
            <a:br>
              <a:rPr lang="en-US" sz="2500" kern="1200">
                <a:solidFill>
                  <a:schemeClr val="tx1"/>
                </a:solidFill>
                <a:latin typeface="+mj-lt"/>
                <a:ea typeface="+mj-ea"/>
                <a:cs typeface="+mj-cs"/>
              </a:rPr>
            </a:br>
            <a:r>
              <a:rPr lang="en-US" sz="2500" kern="1200">
                <a:solidFill>
                  <a:schemeClr val="tx1"/>
                </a:solidFill>
                <a:latin typeface="+mj-lt"/>
                <a:ea typeface="+mj-ea"/>
                <a:cs typeface="+mj-cs"/>
              </a:rPr>
              <a:t>Company: SWOT analysis </a:t>
            </a:r>
          </a:p>
        </p:txBody>
      </p:sp>
      <p:graphicFrame>
        <p:nvGraphicFramePr>
          <p:cNvPr id="6" name="Table 5">
            <a:extLst>
              <a:ext uri="{FF2B5EF4-FFF2-40B4-BE49-F238E27FC236}">
                <a16:creationId xmlns="" xmlns:a16="http://schemas.microsoft.com/office/drawing/2014/main" id="{93E17EBD-5508-DF2A-7B9D-B6199952A2FE}"/>
              </a:ext>
            </a:extLst>
          </p:cNvPr>
          <p:cNvGraphicFramePr>
            <a:graphicFrameLocks noGrp="1"/>
          </p:cNvGraphicFramePr>
          <p:nvPr>
            <p:extLst>
              <p:ext uri="{D42A27DB-BD31-4B8C-83A1-F6EECF244321}">
                <p14:modId xmlns:p14="http://schemas.microsoft.com/office/powerpoint/2010/main" val="3015847618"/>
              </p:ext>
            </p:extLst>
          </p:nvPr>
        </p:nvGraphicFramePr>
        <p:xfrm>
          <a:off x="723900" y="2426572"/>
          <a:ext cx="10744201" cy="3971584"/>
        </p:xfrm>
        <a:graphic>
          <a:graphicData uri="http://schemas.openxmlformats.org/drawingml/2006/table">
            <a:tbl>
              <a:tblPr>
                <a:noFill/>
                <a:tableStyleId>{5C22544A-7EE6-4342-B048-85BDC9FD1C3A}</a:tableStyleId>
              </a:tblPr>
              <a:tblGrid>
                <a:gridCol w="5313459">
                  <a:extLst>
                    <a:ext uri="{9D8B030D-6E8A-4147-A177-3AD203B41FA5}">
                      <a16:colId xmlns="" xmlns:a16="http://schemas.microsoft.com/office/drawing/2014/main" val="3524126860"/>
                    </a:ext>
                  </a:extLst>
                </a:gridCol>
                <a:gridCol w="5430742">
                  <a:extLst>
                    <a:ext uri="{9D8B030D-6E8A-4147-A177-3AD203B41FA5}">
                      <a16:colId xmlns="" xmlns:a16="http://schemas.microsoft.com/office/drawing/2014/main" val="3398767916"/>
                    </a:ext>
                  </a:extLst>
                </a:gridCol>
              </a:tblGrid>
              <a:tr h="502334">
                <a:tc>
                  <a:txBody>
                    <a:bodyPr/>
                    <a:lstStyle/>
                    <a:p>
                      <a:pPr algn="just">
                        <a:lnSpc>
                          <a:spcPct val="150000"/>
                        </a:lnSpc>
                        <a:spcBef>
                          <a:spcPts val="600"/>
                        </a:spcBef>
                        <a:spcAft>
                          <a:spcPts val="1000"/>
                        </a:spcAft>
                      </a:pPr>
                      <a:r>
                        <a:rPr lang="en-GB" sz="1300" b="1" kern="100">
                          <a:solidFill>
                            <a:schemeClr val="tx1">
                              <a:lumMod val="85000"/>
                              <a:lumOff val="15000"/>
                            </a:schemeClr>
                          </a:solidFill>
                          <a:effectLst/>
                        </a:rPr>
                        <a:t>Strength</a:t>
                      </a:r>
                      <a:endParaRPr lang="x-none" sz="1300" b="1" kern="1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80209" marR="108126" marT="108126" marB="108126">
                    <a:lnL w="12700" cmpd="sng">
                      <a:no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lgn="just">
                        <a:lnSpc>
                          <a:spcPct val="150000"/>
                        </a:lnSpc>
                        <a:spcBef>
                          <a:spcPts val="600"/>
                        </a:spcBef>
                        <a:spcAft>
                          <a:spcPts val="1000"/>
                        </a:spcAft>
                      </a:pPr>
                      <a:r>
                        <a:rPr lang="en-GB" sz="1300" b="1" kern="100" dirty="0">
                          <a:solidFill>
                            <a:schemeClr val="tx1">
                              <a:lumMod val="85000"/>
                              <a:lumOff val="15000"/>
                            </a:schemeClr>
                          </a:solidFill>
                          <a:effectLst/>
                        </a:rPr>
                        <a:t>Weakness </a:t>
                      </a:r>
                      <a:endParaRPr lang="x-none" sz="1300" b="1" kern="1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80209" marR="108126" marT="108126" marB="108126">
                    <a:lnL w="38100" cap="flat" cmpd="sng" algn="ctr">
                      <a:solidFill>
                        <a:srgbClr val="FFFFFF"/>
                      </a:solidFill>
                      <a:prstDash val="solid"/>
                    </a:lnL>
                    <a:lnR w="12700" cmpd="sng">
                      <a:noFill/>
                      <a:prstDash val="solid"/>
                    </a:lnR>
                    <a:lnT w="12700" cmpd="sng">
                      <a:noFill/>
                      <a:prstDash val="solid"/>
                    </a:lnT>
                    <a:lnB w="38100" cap="flat" cmpd="sng" algn="ctr">
                      <a:solidFill>
                        <a:srgbClr val="FFFFFF"/>
                      </a:solidFill>
                      <a:prstDash val="solid"/>
                    </a:lnB>
                    <a:solidFill>
                      <a:srgbClr val="878E8B">
                        <a:alpha val="30196"/>
                      </a:srgbClr>
                    </a:solidFill>
                  </a:tcPr>
                </a:tc>
                <a:extLst>
                  <a:ext uri="{0D108BD9-81ED-4DB2-BD59-A6C34878D82A}">
                    <a16:rowId xmlns="" xmlns:a16="http://schemas.microsoft.com/office/drawing/2014/main" val="1037932619"/>
                  </a:ext>
                </a:extLst>
              </a:tr>
              <a:tr h="1399376">
                <a:tc>
                  <a:txBody>
                    <a:bodyPr/>
                    <a:lstStyle/>
                    <a:p>
                      <a:pPr algn="just">
                        <a:lnSpc>
                          <a:spcPct val="150000"/>
                        </a:lnSpc>
                        <a:spcBef>
                          <a:spcPts val="600"/>
                        </a:spcBef>
                        <a:spcAft>
                          <a:spcPts val="1000"/>
                        </a:spcAft>
                      </a:pPr>
                      <a:r>
                        <a:rPr lang="en-GB" sz="1300" kern="100" dirty="0">
                          <a:solidFill>
                            <a:schemeClr val="tx1">
                              <a:lumMod val="85000"/>
                              <a:lumOff val="15000"/>
                            </a:schemeClr>
                          </a:solidFill>
                          <a:effectLst/>
                        </a:rPr>
                        <a:t>Makes sure diverse process to increase performance. </a:t>
                      </a:r>
                      <a:endParaRPr lang="x-none" sz="1300" kern="100" dirty="0">
                        <a:solidFill>
                          <a:schemeClr val="tx1">
                            <a:lumMod val="85000"/>
                            <a:lumOff val="15000"/>
                          </a:schemeClr>
                        </a:solidFill>
                        <a:effectLst/>
                      </a:endParaRPr>
                    </a:p>
                    <a:p>
                      <a:pPr algn="just">
                        <a:lnSpc>
                          <a:spcPct val="150000"/>
                        </a:lnSpc>
                        <a:spcBef>
                          <a:spcPts val="600"/>
                        </a:spcBef>
                        <a:spcAft>
                          <a:spcPts val="1000"/>
                        </a:spcAft>
                      </a:pPr>
                      <a:r>
                        <a:rPr lang="en-GB" sz="1300" kern="100" dirty="0">
                          <a:solidFill>
                            <a:schemeClr val="tx1">
                              <a:lumMod val="85000"/>
                              <a:lumOff val="15000"/>
                            </a:schemeClr>
                          </a:solidFill>
                          <a:effectLst/>
                        </a:rPr>
                        <a:t>Constant development on the management activities. </a:t>
                      </a:r>
                      <a:endParaRPr lang="x-none" sz="1300" kern="100" dirty="0">
                        <a:solidFill>
                          <a:schemeClr val="tx1">
                            <a:lumMod val="85000"/>
                            <a:lumOff val="15000"/>
                          </a:schemeClr>
                        </a:solidFill>
                        <a:effectLst/>
                      </a:endParaRPr>
                    </a:p>
                    <a:p>
                      <a:pPr algn="just">
                        <a:lnSpc>
                          <a:spcPct val="150000"/>
                        </a:lnSpc>
                        <a:spcBef>
                          <a:spcPts val="600"/>
                        </a:spcBef>
                        <a:spcAft>
                          <a:spcPts val="1000"/>
                        </a:spcAft>
                      </a:pPr>
                      <a:r>
                        <a:rPr lang="en-GB" sz="1300" kern="100" dirty="0">
                          <a:solidFill>
                            <a:schemeClr val="tx1">
                              <a:lumMod val="85000"/>
                              <a:lumOff val="15000"/>
                            </a:schemeClr>
                          </a:solidFill>
                          <a:effectLst/>
                        </a:rPr>
                        <a:t>Employee motivation and development. </a:t>
                      </a:r>
                      <a:endParaRPr lang="x-none" sz="1300" kern="1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80209" marR="108126" marT="108126" marB="108126">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just">
                        <a:lnSpc>
                          <a:spcPct val="150000"/>
                        </a:lnSpc>
                        <a:spcBef>
                          <a:spcPts val="600"/>
                        </a:spcBef>
                        <a:spcAft>
                          <a:spcPts val="1000"/>
                        </a:spcAft>
                      </a:pPr>
                      <a:r>
                        <a:rPr lang="en-GB" sz="1300" kern="100">
                          <a:solidFill>
                            <a:schemeClr val="tx1">
                              <a:lumMod val="85000"/>
                              <a:lumOff val="15000"/>
                            </a:schemeClr>
                          </a:solidFill>
                          <a:effectLst/>
                        </a:rPr>
                        <a:t>Poor financial controlling. </a:t>
                      </a:r>
                      <a:endParaRPr lang="x-none" sz="1300" kern="100">
                        <a:solidFill>
                          <a:schemeClr val="tx1">
                            <a:lumMod val="85000"/>
                            <a:lumOff val="15000"/>
                          </a:schemeClr>
                        </a:solidFill>
                        <a:effectLst/>
                      </a:endParaRPr>
                    </a:p>
                    <a:p>
                      <a:pPr algn="just">
                        <a:lnSpc>
                          <a:spcPct val="150000"/>
                        </a:lnSpc>
                        <a:spcBef>
                          <a:spcPts val="600"/>
                        </a:spcBef>
                        <a:spcAft>
                          <a:spcPts val="1000"/>
                        </a:spcAft>
                      </a:pPr>
                      <a:r>
                        <a:rPr lang="en-GB" sz="1300" kern="100">
                          <a:solidFill>
                            <a:schemeClr val="tx1">
                              <a:lumMod val="85000"/>
                              <a:lumOff val="15000"/>
                            </a:schemeClr>
                          </a:solidFill>
                          <a:effectLst/>
                        </a:rPr>
                        <a:t>Difficulties to manage activities.</a:t>
                      </a:r>
                      <a:endParaRPr lang="x-none" sz="1300" kern="100">
                        <a:solidFill>
                          <a:schemeClr val="tx1">
                            <a:lumMod val="85000"/>
                            <a:lumOff val="15000"/>
                          </a:schemeClr>
                        </a:solidFill>
                        <a:effectLst/>
                      </a:endParaRPr>
                    </a:p>
                    <a:p>
                      <a:pPr algn="just">
                        <a:lnSpc>
                          <a:spcPct val="150000"/>
                        </a:lnSpc>
                        <a:spcBef>
                          <a:spcPts val="600"/>
                        </a:spcBef>
                        <a:spcAft>
                          <a:spcPts val="1000"/>
                        </a:spcAft>
                      </a:pPr>
                      <a:r>
                        <a:rPr lang="en-GB" sz="1300" kern="100">
                          <a:solidFill>
                            <a:schemeClr val="tx1">
                              <a:lumMod val="85000"/>
                              <a:lumOff val="15000"/>
                            </a:schemeClr>
                          </a:solidFill>
                          <a:effectLst/>
                        </a:rPr>
                        <a:t>Employee training barriers. </a:t>
                      </a:r>
                      <a:endParaRPr lang="x-none" sz="1300" kern="1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80209" marR="108126" marT="108126" marB="108126">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 xmlns:a16="http://schemas.microsoft.com/office/drawing/2014/main" val="2927985561"/>
                  </a:ext>
                </a:extLst>
              </a:tr>
              <a:tr h="502334">
                <a:tc>
                  <a:txBody>
                    <a:bodyPr/>
                    <a:lstStyle/>
                    <a:p>
                      <a:pPr algn="just">
                        <a:lnSpc>
                          <a:spcPct val="150000"/>
                        </a:lnSpc>
                        <a:spcBef>
                          <a:spcPts val="600"/>
                        </a:spcBef>
                        <a:spcAft>
                          <a:spcPts val="1000"/>
                        </a:spcAft>
                      </a:pPr>
                      <a:r>
                        <a:rPr lang="en-GB" sz="1300" b="1" kern="100">
                          <a:solidFill>
                            <a:schemeClr val="tx1">
                              <a:lumMod val="85000"/>
                              <a:lumOff val="15000"/>
                            </a:schemeClr>
                          </a:solidFill>
                          <a:effectLst/>
                        </a:rPr>
                        <a:t>Opportunities </a:t>
                      </a:r>
                      <a:endParaRPr lang="x-none" sz="1300" b="1" kern="1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80209" marR="108126" marT="108126" marB="108126">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lgn="just">
                        <a:lnSpc>
                          <a:spcPct val="150000"/>
                        </a:lnSpc>
                        <a:spcBef>
                          <a:spcPts val="600"/>
                        </a:spcBef>
                        <a:spcAft>
                          <a:spcPts val="1000"/>
                        </a:spcAft>
                      </a:pPr>
                      <a:r>
                        <a:rPr lang="en-GB" sz="1300" b="1" kern="100" dirty="0">
                          <a:solidFill>
                            <a:schemeClr val="tx1">
                              <a:lumMod val="85000"/>
                              <a:lumOff val="15000"/>
                            </a:schemeClr>
                          </a:solidFill>
                          <a:effectLst/>
                        </a:rPr>
                        <a:t>Threats </a:t>
                      </a:r>
                      <a:endParaRPr lang="x-none" sz="1300" b="1" kern="1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80209" marR="108126" marT="108126" marB="108126">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 xmlns:a16="http://schemas.microsoft.com/office/drawing/2014/main" val="1976926279"/>
                  </a:ext>
                </a:extLst>
              </a:tr>
              <a:tr h="1399376">
                <a:tc>
                  <a:txBody>
                    <a:bodyPr/>
                    <a:lstStyle/>
                    <a:p>
                      <a:pPr algn="just">
                        <a:lnSpc>
                          <a:spcPct val="150000"/>
                        </a:lnSpc>
                        <a:spcBef>
                          <a:spcPts val="600"/>
                        </a:spcBef>
                        <a:spcAft>
                          <a:spcPts val="1000"/>
                        </a:spcAft>
                      </a:pPr>
                      <a:r>
                        <a:rPr lang="en-GB" sz="1300" kern="100">
                          <a:solidFill>
                            <a:schemeClr val="tx1">
                              <a:lumMod val="85000"/>
                              <a:lumOff val="15000"/>
                            </a:schemeClr>
                          </a:solidFill>
                          <a:effectLst/>
                        </a:rPr>
                        <a:t>Facilities can allow to manage adequate planning. </a:t>
                      </a:r>
                      <a:endParaRPr lang="x-none" sz="1300" kern="100">
                        <a:solidFill>
                          <a:schemeClr val="tx1">
                            <a:lumMod val="85000"/>
                            <a:lumOff val="15000"/>
                          </a:schemeClr>
                        </a:solidFill>
                        <a:effectLst/>
                      </a:endParaRPr>
                    </a:p>
                    <a:p>
                      <a:pPr algn="just">
                        <a:lnSpc>
                          <a:spcPct val="150000"/>
                        </a:lnSpc>
                        <a:spcBef>
                          <a:spcPts val="600"/>
                        </a:spcBef>
                        <a:spcAft>
                          <a:spcPts val="1000"/>
                        </a:spcAft>
                      </a:pPr>
                      <a:r>
                        <a:rPr lang="en-GB" sz="1300" kern="100">
                          <a:solidFill>
                            <a:schemeClr val="tx1">
                              <a:lumMod val="85000"/>
                              <a:lumOff val="15000"/>
                            </a:schemeClr>
                          </a:solidFill>
                          <a:effectLst/>
                        </a:rPr>
                        <a:t>Segmentation and marketing can help to perform.</a:t>
                      </a:r>
                      <a:endParaRPr lang="x-none" sz="1300" kern="100">
                        <a:solidFill>
                          <a:schemeClr val="tx1">
                            <a:lumMod val="85000"/>
                            <a:lumOff val="15000"/>
                          </a:schemeClr>
                        </a:solidFill>
                        <a:effectLst/>
                      </a:endParaRPr>
                    </a:p>
                    <a:p>
                      <a:pPr algn="just">
                        <a:lnSpc>
                          <a:spcPct val="150000"/>
                        </a:lnSpc>
                        <a:spcBef>
                          <a:spcPts val="600"/>
                        </a:spcBef>
                        <a:spcAft>
                          <a:spcPts val="1000"/>
                        </a:spcAft>
                      </a:pPr>
                      <a:r>
                        <a:rPr lang="en-GB" sz="1300" kern="100">
                          <a:solidFill>
                            <a:schemeClr val="tx1">
                              <a:lumMod val="85000"/>
                              <a:lumOff val="15000"/>
                            </a:schemeClr>
                          </a:solidFill>
                          <a:effectLst/>
                        </a:rPr>
                        <a:t>Diverse advancement are requires to make sure. </a:t>
                      </a:r>
                      <a:endParaRPr lang="x-none" sz="1300" kern="1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80209" marR="108126" marT="108126" marB="108126">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lgn="just">
                        <a:lnSpc>
                          <a:spcPct val="150000"/>
                        </a:lnSpc>
                        <a:spcBef>
                          <a:spcPts val="600"/>
                        </a:spcBef>
                        <a:spcAft>
                          <a:spcPts val="1000"/>
                        </a:spcAft>
                      </a:pPr>
                      <a:r>
                        <a:rPr lang="en-GB" sz="1300" kern="100" dirty="0">
                          <a:solidFill>
                            <a:schemeClr val="tx1">
                              <a:lumMod val="85000"/>
                              <a:lumOff val="15000"/>
                            </a:schemeClr>
                          </a:solidFill>
                          <a:effectLst/>
                        </a:rPr>
                        <a:t>Difficulties to manage and collaborate. </a:t>
                      </a:r>
                      <a:endParaRPr lang="x-none" sz="1300" kern="100" dirty="0">
                        <a:solidFill>
                          <a:schemeClr val="tx1">
                            <a:lumMod val="85000"/>
                            <a:lumOff val="15000"/>
                          </a:schemeClr>
                        </a:solidFill>
                        <a:effectLst/>
                      </a:endParaRPr>
                    </a:p>
                    <a:p>
                      <a:pPr algn="just">
                        <a:lnSpc>
                          <a:spcPct val="150000"/>
                        </a:lnSpc>
                        <a:spcBef>
                          <a:spcPts val="600"/>
                        </a:spcBef>
                        <a:spcAft>
                          <a:spcPts val="1000"/>
                        </a:spcAft>
                      </a:pPr>
                      <a:r>
                        <a:rPr lang="en-GB" sz="1300" kern="100" dirty="0">
                          <a:solidFill>
                            <a:schemeClr val="tx1">
                              <a:lumMod val="85000"/>
                              <a:lumOff val="15000"/>
                            </a:schemeClr>
                          </a:solidFill>
                          <a:effectLst/>
                        </a:rPr>
                        <a:t>Management collaboration are requires to implement. </a:t>
                      </a:r>
                      <a:endParaRPr lang="x-none" sz="1300" kern="100" dirty="0">
                        <a:solidFill>
                          <a:schemeClr val="tx1">
                            <a:lumMod val="85000"/>
                            <a:lumOff val="15000"/>
                          </a:schemeClr>
                        </a:solidFill>
                        <a:effectLst/>
                      </a:endParaRPr>
                    </a:p>
                    <a:p>
                      <a:pPr algn="just">
                        <a:lnSpc>
                          <a:spcPct val="150000"/>
                        </a:lnSpc>
                        <a:spcBef>
                          <a:spcPts val="600"/>
                        </a:spcBef>
                        <a:spcAft>
                          <a:spcPts val="10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300" kern="100" dirty="0">
                          <a:solidFill>
                            <a:schemeClr val="tx1">
                              <a:lumMod val="85000"/>
                              <a:lumOff val="15000"/>
                            </a:schemeClr>
                          </a:solidFill>
                          <a:effectLst/>
                        </a:rPr>
                        <a:t> </a:t>
                      </a:r>
                      <a:endParaRPr lang="x-none" sz="1300" kern="1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80209" marR="108126" marT="108126" marB="108126">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 xmlns:a16="http://schemas.microsoft.com/office/drawing/2014/main" val="354616741"/>
                  </a:ext>
                </a:extLst>
              </a:tr>
            </a:tbl>
          </a:graphicData>
        </a:graphic>
      </p:graphicFrame>
    </p:spTree>
    <p:extLst>
      <p:ext uri="{BB962C8B-B14F-4D97-AF65-F5344CB8AC3E}">
        <p14:creationId xmlns:p14="http://schemas.microsoft.com/office/powerpoint/2010/main" val="936910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DA4C705-B34D-E1A0-C91D-06207E650533}"/>
              </a:ext>
            </a:extLst>
          </p:cNvPr>
          <p:cNvSpPr>
            <a:spLocks noGrp="1"/>
          </p:cNvSpPr>
          <p:nvPr>
            <p:ph type="title"/>
          </p:nvPr>
        </p:nvSpPr>
        <p:spPr>
          <a:xfrm>
            <a:off x="4965430" y="629268"/>
            <a:ext cx="6586491" cy="1286160"/>
          </a:xfrm>
        </p:spPr>
        <p:txBody>
          <a:bodyPr anchor="b">
            <a:normAutofit/>
          </a:bodyPr>
          <a:lstStyle/>
          <a:p>
            <a:r>
              <a:rPr lang="en-GB" sz="4100"/>
              <a:t>Situation analysis: 5C</a:t>
            </a:r>
            <a:br>
              <a:rPr lang="en-GB" sz="4100"/>
            </a:br>
            <a:r>
              <a:rPr lang="en-GB" sz="4100"/>
              <a:t>Customers </a:t>
            </a:r>
          </a:p>
        </p:txBody>
      </p:sp>
      <p:sp>
        <p:nvSpPr>
          <p:cNvPr id="3" name="Content Placeholder 2">
            <a:extLst>
              <a:ext uri="{FF2B5EF4-FFF2-40B4-BE49-F238E27FC236}">
                <a16:creationId xmlns="" xmlns:a16="http://schemas.microsoft.com/office/drawing/2014/main" id="{48E8BA8D-F256-0394-B6F8-CB685D667E6B}"/>
              </a:ext>
            </a:extLst>
          </p:cNvPr>
          <p:cNvSpPr>
            <a:spLocks noGrp="1"/>
          </p:cNvSpPr>
          <p:nvPr>
            <p:ph idx="1"/>
          </p:nvPr>
        </p:nvSpPr>
        <p:spPr>
          <a:xfrm>
            <a:off x="4965431" y="2438400"/>
            <a:ext cx="6586489" cy="3785419"/>
          </a:xfrm>
        </p:spPr>
        <p:txBody>
          <a:bodyPr>
            <a:normAutofit/>
          </a:bodyPr>
          <a:lstStyle/>
          <a:p>
            <a:pPr marL="0" indent="0">
              <a:buNone/>
            </a:pPr>
            <a:r>
              <a:rPr lang="en-GB" sz="2000" dirty="0"/>
              <a:t>Segmentation: </a:t>
            </a:r>
          </a:p>
          <a:p>
            <a:r>
              <a:rPr lang="en-GB" sz="2000" dirty="0"/>
              <a:t>Customers with intention to travelling.</a:t>
            </a:r>
          </a:p>
          <a:p>
            <a:pPr marL="0" indent="0">
              <a:buNone/>
            </a:pPr>
            <a:r>
              <a:rPr lang="en-GB" sz="2000" dirty="0"/>
              <a:t>Targeting: </a:t>
            </a:r>
          </a:p>
          <a:p>
            <a:r>
              <a:rPr lang="en-GB" sz="2000" dirty="0"/>
              <a:t>Seeking customers profile and provide diverse offers. </a:t>
            </a:r>
          </a:p>
        </p:txBody>
      </p:sp>
      <p:pic>
        <p:nvPicPr>
          <p:cNvPr id="5" name="Picture 4" descr="World map with flight paths">
            <a:extLst>
              <a:ext uri="{FF2B5EF4-FFF2-40B4-BE49-F238E27FC236}">
                <a16:creationId xmlns="" xmlns:a16="http://schemas.microsoft.com/office/drawing/2014/main" id="{9A33395B-1C79-ADA6-75FB-B99A9AF19D65}"/>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20" y="10"/>
            <a:ext cx="4635571" cy="6857990"/>
          </a:xfrm>
          <a:prstGeom prst="rect">
            <a:avLst/>
          </a:prstGeom>
          <a:effectLst/>
        </p:spPr>
      </p:pic>
      <p:cxnSp>
        <p:nvCxnSpPr>
          <p:cNvPr id="9" name="Straight Connector 8">
            <a:extLst>
              <a:ext uri="{FF2B5EF4-FFF2-40B4-BE49-F238E27FC236}">
                <a16:creationId xmlns="" xmlns:a16="http://schemas.microsoft.com/office/drawing/2014/main" id="{A7F400EE-A8A5-48AF-B4D6-291B52C6F0B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080934" y="2115117"/>
            <a:ext cx="6309360" cy="0"/>
          </a:xfrm>
          <a:prstGeom prst="line">
            <a:avLst/>
          </a:prstGeom>
          <a:ln w="19050">
            <a:solidFill>
              <a:srgbClr val="76E9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3352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A8384FB5-9ADC-4DDC-881B-597D56F5B1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1199E1B1-A8C0-4FE8-A5A8-1CB41D69F8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84A8DE83-DE75-4B41-9DB4-A7EC0B0DEC0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 xmlns:a16="http://schemas.microsoft.com/office/drawing/2014/main" id="{A7009A0A-BEF5-4EAC-AF15-E4F9F002E2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0DA4C705-B34D-E1A0-C91D-06207E650533}"/>
              </a:ext>
            </a:extLst>
          </p:cNvPr>
          <p:cNvSpPr>
            <a:spLocks noGrp="1"/>
          </p:cNvSpPr>
          <p:nvPr>
            <p:ph type="title"/>
          </p:nvPr>
        </p:nvSpPr>
        <p:spPr>
          <a:xfrm>
            <a:off x="699713" y="248038"/>
            <a:ext cx="8717664" cy="1159200"/>
          </a:xfrm>
        </p:spPr>
        <p:txBody>
          <a:bodyPr vert="horz" lIns="91440" tIns="45720" rIns="91440" bIns="45720" rtlCol="0" anchor="ctr">
            <a:normAutofit/>
          </a:bodyPr>
          <a:lstStyle/>
          <a:p>
            <a:r>
              <a:rPr lang="en-US" sz="2500" kern="1200" dirty="0">
                <a:solidFill>
                  <a:srgbClr val="FFFFFF"/>
                </a:solidFill>
                <a:latin typeface="+mj-lt"/>
                <a:ea typeface="+mj-ea"/>
                <a:cs typeface="+mj-cs"/>
              </a:rPr>
              <a:t>Situation analysis: 5C</a:t>
            </a:r>
            <a:br>
              <a:rPr lang="en-US" sz="2500" kern="1200" dirty="0">
                <a:solidFill>
                  <a:srgbClr val="FFFFFF"/>
                </a:solidFill>
                <a:latin typeface="+mj-lt"/>
                <a:ea typeface="+mj-ea"/>
                <a:cs typeface="+mj-cs"/>
              </a:rPr>
            </a:br>
            <a:r>
              <a:rPr lang="en-US" sz="2500" kern="1200" dirty="0">
                <a:solidFill>
                  <a:srgbClr val="FFFFFF"/>
                </a:solidFill>
                <a:latin typeface="+mj-lt"/>
                <a:ea typeface="+mj-ea"/>
                <a:cs typeface="+mj-cs"/>
              </a:rPr>
              <a:t>Competitors: Porters five forces analysis </a:t>
            </a:r>
          </a:p>
        </p:txBody>
      </p:sp>
      <p:graphicFrame>
        <p:nvGraphicFramePr>
          <p:cNvPr id="6" name="Table 5">
            <a:extLst>
              <a:ext uri="{FF2B5EF4-FFF2-40B4-BE49-F238E27FC236}">
                <a16:creationId xmlns="" xmlns:a16="http://schemas.microsoft.com/office/drawing/2014/main" id="{30EC85A1-9514-131E-30F5-4CE1F10C8AA5}"/>
              </a:ext>
            </a:extLst>
          </p:cNvPr>
          <p:cNvGraphicFramePr>
            <a:graphicFrameLocks noGrp="1"/>
          </p:cNvGraphicFramePr>
          <p:nvPr>
            <p:extLst>
              <p:ext uri="{D42A27DB-BD31-4B8C-83A1-F6EECF244321}">
                <p14:modId xmlns:p14="http://schemas.microsoft.com/office/powerpoint/2010/main" val="2095669696"/>
              </p:ext>
            </p:extLst>
          </p:nvPr>
        </p:nvGraphicFramePr>
        <p:xfrm>
          <a:off x="432225" y="2525692"/>
          <a:ext cx="11327550" cy="3333364"/>
        </p:xfrm>
        <a:graphic>
          <a:graphicData uri="http://schemas.openxmlformats.org/drawingml/2006/table">
            <a:tbl>
              <a:tblPr>
                <a:tableStyleId>{8799B23B-EC83-4686-B30A-512413B5E67A}</a:tableStyleId>
              </a:tblPr>
              <a:tblGrid>
                <a:gridCol w="4300518">
                  <a:extLst>
                    <a:ext uri="{9D8B030D-6E8A-4147-A177-3AD203B41FA5}">
                      <a16:colId xmlns="" xmlns:a16="http://schemas.microsoft.com/office/drawing/2014/main" val="499611011"/>
                    </a:ext>
                  </a:extLst>
                </a:gridCol>
                <a:gridCol w="7027032">
                  <a:extLst>
                    <a:ext uri="{9D8B030D-6E8A-4147-A177-3AD203B41FA5}">
                      <a16:colId xmlns="" xmlns:a16="http://schemas.microsoft.com/office/drawing/2014/main" val="1441370298"/>
                    </a:ext>
                  </a:extLst>
                </a:gridCol>
              </a:tblGrid>
              <a:tr h="384379">
                <a:tc>
                  <a:txBody>
                    <a:bodyPr/>
                    <a:lstStyle/>
                    <a:p>
                      <a:pPr algn="just">
                        <a:lnSpc>
                          <a:spcPct val="150000"/>
                        </a:lnSpc>
                        <a:spcBef>
                          <a:spcPts val="600"/>
                        </a:spcBef>
                        <a:spcAft>
                          <a:spcPts val="1000"/>
                        </a:spcAft>
                      </a:pPr>
                      <a:r>
                        <a:rPr lang="en-GB" sz="1600" b="1" kern="100">
                          <a:effectLst/>
                        </a:rPr>
                        <a:t>Porters five forces</a:t>
                      </a:r>
                      <a:endParaRPr lang="x-none" sz="1500" b="1" kern="100">
                        <a:effectLst/>
                        <a:latin typeface="Calibri" panose="020F0502020204030204" pitchFamily="34" charset="0"/>
                        <a:ea typeface="Calibri" panose="020F0502020204030204" pitchFamily="34" charset="0"/>
                        <a:cs typeface="Times New Roman" panose="02020603050405020304" pitchFamily="18" charset="0"/>
                      </a:endParaRPr>
                    </a:p>
                  </a:txBody>
                  <a:tcPr marL="93687" marR="93687" marT="0" marB="0"/>
                </a:tc>
                <a:tc>
                  <a:txBody>
                    <a:bodyPr/>
                    <a:lstStyle/>
                    <a:p>
                      <a:pPr algn="just">
                        <a:lnSpc>
                          <a:spcPct val="150000"/>
                        </a:lnSpc>
                        <a:spcBef>
                          <a:spcPts val="600"/>
                        </a:spcBef>
                        <a:spcAft>
                          <a:spcPts val="1000"/>
                        </a:spcAft>
                      </a:pPr>
                      <a:r>
                        <a:rPr lang="en-GB" sz="1600" b="1" kern="100" dirty="0">
                          <a:effectLst/>
                        </a:rPr>
                        <a:t>Analysis </a:t>
                      </a:r>
                      <a:endParaRPr lang="x-none" sz="1500" b="1"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3687" marR="93687" marT="0" marB="0"/>
                </a:tc>
                <a:extLst>
                  <a:ext uri="{0D108BD9-81ED-4DB2-BD59-A6C34878D82A}">
                    <a16:rowId xmlns="" xmlns:a16="http://schemas.microsoft.com/office/drawing/2014/main" val="1477452610"/>
                  </a:ext>
                </a:extLst>
              </a:tr>
              <a:tr h="1036720">
                <a:tc>
                  <a:txBody>
                    <a:bodyPr/>
                    <a:lstStyle/>
                    <a:p>
                      <a:pPr algn="just">
                        <a:lnSpc>
                          <a:spcPct val="150000"/>
                        </a:lnSpc>
                        <a:spcBef>
                          <a:spcPts val="600"/>
                        </a:spcBef>
                        <a:spcAft>
                          <a:spcPts val="1000"/>
                        </a:spcAft>
                      </a:pPr>
                      <a:r>
                        <a:rPr lang="en-GB" sz="1600" kern="100">
                          <a:effectLst/>
                        </a:rPr>
                        <a:t>Threat of new entrants </a:t>
                      </a:r>
                      <a:endParaRPr lang="x-none"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3687" marR="93687" marT="0" marB="0"/>
                </a:tc>
                <a:tc>
                  <a:txBody>
                    <a:bodyPr/>
                    <a:lstStyle/>
                    <a:p>
                      <a:pPr algn="just">
                        <a:lnSpc>
                          <a:spcPct val="150000"/>
                        </a:lnSpc>
                        <a:spcBef>
                          <a:spcPts val="600"/>
                        </a:spcBef>
                        <a:spcAft>
                          <a:spcPts val="1000"/>
                        </a:spcAft>
                      </a:pPr>
                      <a:r>
                        <a:rPr lang="en-GB" sz="1600" kern="100">
                          <a:effectLst/>
                        </a:rPr>
                        <a:t>Barriers to enter to perform diverse tasks. </a:t>
                      </a:r>
                      <a:endParaRPr lang="x-none" sz="1500" kern="100">
                        <a:effectLst/>
                      </a:endParaRPr>
                    </a:p>
                    <a:p>
                      <a:pPr algn="just">
                        <a:lnSpc>
                          <a:spcPct val="150000"/>
                        </a:lnSpc>
                        <a:spcBef>
                          <a:spcPts val="600"/>
                        </a:spcBef>
                        <a:spcAft>
                          <a:spcPts val="1000"/>
                        </a:spcAft>
                      </a:pPr>
                      <a:r>
                        <a:rPr lang="en-GB" sz="1600" kern="100">
                          <a:effectLst/>
                        </a:rPr>
                        <a:t>New entrants can impact on the regular performance. </a:t>
                      </a:r>
                      <a:endParaRPr lang="x-none"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3687" marR="93687" marT="0" marB="0"/>
                </a:tc>
                <a:extLst>
                  <a:ext uri="{0D108BD9-81ED-4DB2-BD59-A6C34878D82A}">
                    <a16:rowId xmlns="" xmlns:a16="http://schemas.microsoft.com/office/drawing/2014/main" val="3435574232"/>
                  </a:ext>
                </a:extLst>
              </a:tr>
              <a:tr h="384379">
                <a:tc>
                  <a:txBody>
                    <a:bodyPr/>
                    <a:lstStyle/>
                    <a:p>
                      <a:pPr algn="just">
                        <a:lnSpc>
                          <a:spcPct val="150000"/>
                        </a:lnSpc>
                        <a:spcBef>
                          <a:spcPts val="600"/>
                        </a:spcBef>
                        <a:spcAft>
                          <a:spcPts val="1000"/>
                        </a:spcAft>
                      </a:pPr>
                      <a:r>
                        <a:rPr lang="en-GB" sz="1600" kern="100" dirty="0">
                          <a:effectLst/>
                        </a:rPr>
                        <a:t>Bargaining power of suppliers</a:t>
                      </a:r>
                      <a:endParaRPr lang="x-none" sz="15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3687" marR="93687" marT="0" marB="0"/>
                </a:tc>
                <a:tc>
                  <a:txBody>
                    <a:bodyPr/>
                    <a:lstStyle/>
                    <a:p>
                      <a:pPr algn="just">
                        <a:lnSpc>
                          <a:spcPct val="150000"/>
                        </a:lnSpc>
                        <a:spcBef>
                          <a:spcPts val="600"/>
                        </a:spcBef>
                        <a:spcAft>
                          <a:spcPts val="1000"/>
                        </a:spcAft>
                      </a:pPr>
                      <a:r>
                        <a:rPr lang="en-GB" sz="1600" kern="100">
                          <a:effectLst/>
                        </a:rPr>
                        <a:t>Suppliers of Sesilia Hotel can create barriers as they have high power.</a:t>
                      </a:r>
                      <a:endParaRPr lang="x-none"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3687" marR="93687" marT="0" marB="0"/>
                </a:tc>
                <a:extLst>
                  <a:ext uri="{0D108BD9-81ED-4DB2-BD59-A6C34878D82A}">
                    <a16:rowId xmlns="" xmlns:a16="http://schemas.microsoft.com/office/drawing/2014/main" val="4100498483"/>
                  </a:ext>
                </a:extLst>
              </a:tr>
              <a:tr h="384379">
                <a:tc>
                  <a:txBody>
                    <a:bodyPr/>
                    <a:lstStyle/>
                    <a:p>
                      <a:pPr algn="just">
                        <a:lnSpc>
                          <a:spcPct val="150000"/>
                        </a:lnSpc>
                        <a:spcBef>
                          <a:spcPts val="600"/>
                        </a:spcBef>
                        <a:spcAft>
                          <a:spcPts val="1000"/>
                        </a:spcAft>
                      </a:pPr>
                      <a:r>
                        <a:rPr lang="en-GB" sz="1600" kern="100">
                          <a:effectLst/>
                        </a:rPr>
                        <a:t>Bargaining power of buyers </a:t>
                      </a:r>
                      <a:endParaRPr lang="x-none"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3687" marR="93687" marT="0" marB="0"/>
                </a:tc>
                <a:tc>
                  <a:txBody>
                    <a:bodyPr/>
                    <a:lstStyle/>
                    <a:p>
                      <a:pPr algn="just">
                        <a:lnSpc>
                          <a:spcPct val="150000"/>
                        </a:lnSpc>
                        <a:spcBef>
                          <a:spcPts val="600"/>
                        </a:spcBef>
                        <a:spcAft>
                          <a:spcPts val="1000"/>
                        </a:spcAft>
                      </a:pPr>
                      <a:r>
                        <a:rPr lang="en-GB" sz="1600" kern="100">
                          <a:effectLst/>
                        </a:rPr>
                        <a:t>Customers of Sesilia Hotel have high power to switch another hotel. </a:t>
                      </a:r>
                      <a:endParaRPr lang="x-none"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3687" marR="93687" marT="0" marB="0"/>
                </a:tc>
                <a:extLst>
                  <a:ext uri="{0D108BD9-81ED-4DB2-BD59-A6C34878D82A}">
                    <a16:rowId xmlns="" xmlns:a16="http://schemas.microsoft.com/office/drawing/2014/main" val="2938359186"/>
                  </a:ext>
                </a:extLst>
              </a:tr>
              <a:tr h="759128">
                <a:tc>
                  <a:txBody>
                    <a:bodyPr/>
                    <a:lstStyle/>
                    <a:p>
                      <a:pPr algn="just">
                        <a:lnSpc>
                          <a:spcPct val="150000"/>
                        </a:lnSpc>
                        <a:spcBef>
                          <a:spcPts val="600"/>
                        </a:spcBef>
                        <a:spcAft>
                          <a:spcPts val="1000"/>
                        </a:spcAft>
                      </a:pPr>
                      <a:r>
                        <a:rPr lang="en-GB" sz="1600" kern="100">
                          <a:effectLst/>
                        </a:rPr>
                        <a:t>Threat of substitutes</a:t>
                      </a:r>
                      <a:endParaRPr lang="x-none"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3687" marR="93687" marT="0" marB="0"/>
                </a:tc>
                <a:tc>
                  <a:txBody>
                    <a:bodyPr/>
                    <a:lstStyle/>
                    <a:p>
                      <a:pPr algn="just">
                        <a:lnSpc>
                          <a:spcPct val="150000"/>
                        </a:lnSpc>
                        <a:spcBef>
                          <a:spcPts val="600"/>
                        </a:spcBef>
                        <a:spcAft>
                          <a:spcPts val="1000"/>
                        </a:spcAft>
                      </a:pPr>
                      <a:r>
                        <a:rPr lang="en-GB" sz="1600" kern="100">
                          <a:effectLst/>
                        </a:rPr>
                        <a:t>Substitution can impact on the regular process of Sesilia Hotel and there are diverse substitution in the market. </a:t>
                      </a:r>
                      <a:endParaRPr lang="x-none"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3687" marR="93687" marT="0" marB="0"/>
                </a:tc>
                <a:extLst>
                  <a:ext uri="{0D108BD9-81ED-4DB2-BD59-A6C34878D82A}">
                    <a16:rowId xmlns="" xmlns:a16="http://schemas.microsoft.com/office/drawing/2014/main" val="2639834401"/>
                  </a:ext>
                </a:extLst>
              </a:tr>
              <a:tr h="384379">
                <a:tc>
                  <a:txBody>
                    <a:bodyPr/>
                    <a:lstStyle/>
                    <a:p>
                      <a:pPr algn="just">
                        <a:lnSpc>
                          <a:spcPct val="150000"/>
                        </a:lnSpc>
                        <a:spcBef>
                          <a:spcPts val="600"/>
                        </a:spcBef>
                        <a:spcAft>
                          <a:spcPts val="1000"/>
                        </a:spcAft>
                      </a:pPr>
                      <a:r>
                        <a:rPr lang="en-GB" sz="1600" kern="100">
                          <a:effectLst/>
                        </a:rPr>
                        <a:t>Rival among existing competitors </a:t>
                      </a:r>
                      <a:endParaRPr lang="x-none"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3687" marR="93687" marT="0" marB="0"/>
                </a:tc>
                <a:tc>
                  <a:txBody>
                    <a:bodyPr/>
                    <a:lstStyle/>
                    <a:p>
                      <a:pPr algn="just">
                        <a:lnSpc>
                          <a:spcPct val="150000"/>
                        </a:lnSpc>
                        <a:spcBef>
                          <a:spcPts val="600"/>
                        </a:spcBef>
                        <a:spcAft>
                          <a:spcPts val="1000"/>
                        </a:spcAft>
                      </a:pPr>
                      <a:r>
                        <a:rPr lang="en-GB" sz="1600" kern="100" dirty="0">
                          <a:effectLst/>
                        </a:rPr>
                        <a:t>Current rivals of </a:t>
                      </a:r>
                      <a:r>
                        <a:rPr lang="en-GB" sz="1600" kern="100" dirty="0" err="1">
                          <a:effectLst/>
                        </a:rPr>
                        <a:t>Sesilia</a:t>
                      </a:r>
                      <a:r>
                        <a:rPr lang="en-GB" sz="1600" kern="100" dirty="0">
                          <a:effectLst/>
                        </a:rPr>
                        <a:t> Hotel create difficulties to perform tasks. </a:t>
                      </a:r>
                      <a:endParaRPr lang="x-none" sz="15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3687" marR="93687" marT="0" marB="0"/>
                </a:tc>
                <a:extLst>
                  <a:ext uri="{0D108BD9-81ED-4DB2-BD59-A6C34878D82A}">
                    <a16:rowId xmlns="" xmlns:a16="http://schemas.microsoft.com/office/drawing/2014/main" val="2401663510"/>
                  </a:ext>
                </a:extLst>
              </a:tr>
            </a:tbl>
          </a:graphicData>
        </a:graphic>
      </p:graphicFrame>
    </p:spTree>
    <p:extLst>
      <p:ext uri="{BB962C8B-B14F-4D97-AF65-F5344CB8AC3E}">
        <p14:creationId xmlns:p14="http://schemas.microsoft.com/office/powerpoint/2010/main" val="1939004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 xmlns:a16="http://schemas.microsoft.com/office/drawing/2014/main" id="{04812C46-200A-4DEB-A05E-3ED6C68C23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5 Best Resorts in the U.K. and Ireland">
            <a:extLst>
              <a:ext uri="{FF2B5EF4-FFF2-40B4-BE49-F238E27FC236}">
                <a16:creationId xmlns="" xmlns:a16="http://schemas.microsoft.com/office/drawing/2014/main" id="{C0A4F789-649D-B858-41ED-7039A7055544}"/>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 xmlns:a16="http://schemas.microsoft.com/office/drawing/2014/main" id="{D1EA859B-E555-4109-94F3-6700E046E0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0DA4C705-B34D-E1A0-C91D-06207E650533}"/>
              </a:ext>
            </a:extLst>
          </p:cNvPr>
          <p:cNvSpPr>
            <a:spLocks noGrp="1"/>
          </p:cNvSpPr>
          <p:nvPr>
            <p:ph type="title"/>
          </p:nvPr>
        </p:nvSpPr>
        <p:spPr>
          <a:xfrm>
            <a:off x="7531610" y="365125"/>
            <a:ext cx="3822189" cy="1899912"/>
          </a:xfrm>
        </p:spPr>
        <p:txBody>
          <a:bodyPr>
            <a:normAutofit/>
          </a:bodyPr>
          <a:lstStyle/>
          <a:p>
            <a:r>
              <a:rPr lang="en-GB" sz="4000"/>
              <a:t>Situation analysis: 5C</a:t>
            </a:r>
            <a:br>
              <a:rPr lang="en-GB" sz="4000"/>
            </a:br>
            <a:r>
              <a:rPr lang="en-GB" sz="4000"/>
              <a:t>Collaborators</a:t>
            </a:r>
          </a:p>
        </p:txBody>
      </p:sp>
      <p:sp>
        <p:nvSpPr>
          <p:cNvPr id="3" name="Content Placeholder 2">
            <a:extLst>
              <a:ext uri="{FF2B5EF4-FFF2-40B4-BE49-F238E27FC236}">
                <a16:creationId xmlns="" xmlns:a16="http://schemas.microsoft.com/office/drawing/2014/main" id="{48E8BA8D-F256-0394-B6F8-CB685D667E6B}"/>
              </a:ext>
            </a:extLst>
          </p:cNvPr>
          <p:cNvSpPr>
            <a:spLocks noGrp="1"/>
          </p:cNvSpPr>
          <p:nvPr>
            <p:ph idx="1"/>
          </p:nvPr>
        </p:nvSpPr>
        <p:spPr>
          <a:xfrm>
            <a:off x="6438507" y="2434201"/>
            <a:ext cx="5495827" cy="3742762"/>
          </a:xfrm>
        </p:spPr>
        <p:txBody>
          <a:bodyPr>
            <a:normAutofit/>
          </a:bodyPr>
          <a:lstStyle/>
          <a:p>
            <a:r>
              <a:rPr lang="en-GB" sz="2000" dirty="0" err="1"/>
              <a:t>Sesilia</a:t>
            </a:r>
            <a:r>
              <a:rPr lang="en-GB" sz="2000" dirty="0"/>
              <a:t> Hotel makes sure diverse collaboration activities.</a:t>
            </a:r>
          </a:p>
          <a:p>
            <a:r>
              <a:rPr lang="en-GB" sz="2000" dirty="0"/>
              <a:t>Relationship activities in the right process.</a:t>
            </a:r>
          </a:p>
          <a:p>
            <a:r>
              <a:rPr lang="en-GB" sz="2000" dirty="0"/>
              <a:t>B2B relationship with the suppliers and others can allow.</a:t>
            </a:r>
          </a:p>
          <a:p>
            <a:r>
              <a:rPr lang="en-GB" sz="2000" dirty="0"/>
              <a:t>Manage diverse tasks and perform diverse tasks in the right aspects.</a:t>
            </a:r>
          </a:p>
        </p:txBody>
      </p:sp>
    </p:spTree>
    <p:extLst>
      <p:ext uri="{BB962C8B-B14F-4D97-AF65-F5344CB8AC3E}">
        <p14:creationId xmlns:p14="http://schemas.microsoft.com/office/powerpoint/2010/main" val="1150614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DA4C705-B34D-E1A0-C91D-06207E650533}"/>
              </a:ext>
            </a:extLst>
          </p:cNvPr>
          <p:cNvSpPr>
            <a:spLocks noGrp="1"/>
          </p:cNvSpPr>
          <p:nvPr>
            <p:ph type="title"/>
          </p:nvPr>
        </p:nvSpPr>
        <p:spPr>
          <a:xfrm>
            <a:off x="870204" y="606564"/>
            <a:ext cx="10451592" cy="1325563"/>
          </a:xfrm>
        </p:spPr>
        <p:txBody>
          <a:bodyPr anchor="ctr">
            <a:normAutofit/>
          </a:bodyPr>
          <a:lstStyle/>
          <a:p>
            <a:r>
              <a:rPr lang="en-GB" dirty="0"/>
              <a:t>Situation analysis: 5C</a:t>
            </a:r>
            <a:br>
              <a:rPr lang="en-GB" dirty="0"/>
            </a:br>
            <a:r>
              <a:rPr lang="en-GB" dirty="0"/>
              <a:t>Climate</a:t>
            </a:r>
          </a:p>
        </p:txBody>
      </p:sp>
      <p:sp>
        <p:nvSpPr>
          <p:cNvPr id="11" name="Rectangle 10">
            <a:extLst>
              <a:ext uri="{FF2B5EF4-FFF2-40B4-BE49-F238E27FC236}">
                <a16:creationId xmlns="" xmlns:a16="http://schemas.microsoft.com/office/drawing/2014/main" id="{A5711A0E-A428-4ED1-96CB-33D69FD842E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 xmlns:a16="http://schemas.microsoft.com/office/drawing/2014/main" id="{40DDA670-42D9-618C-5A28-12E630A051D4}"/>
              </a:ext>
            </a:extLst>
          </p:cNvPr>
          <p:cNvGraphicFramePr>
            <a:graphicFrameLocks noGrp="1"/>
          </p:cNvGraphicFramePr>
          <p:nvPr>
            <p:ph idx="1"/>
            <p:extLst>
              <p:ext uri="{D42A27DB-BD31-4B8C-83A1-F6EECF244321}">
                <p14:modId xmlns:p14="http://schemas.microsoft.com/office/powerpoint/2010/main" val="1131186417"/>
              </p:ext>
            </p:extLst>
          </p:nvPr>
        </p:nvGraphicFramePr>
        <p:xfrm>
          <a:off x="739535" y="2475363"/>
          <a:ext cx="10761165" cy="3642632"/>
        </p:xfrm>
        <a:graphic>
          <a:graphicData uri="http://schemas.openxmlformats.org/drawingml/2006/table">
            <a:tbl>
              <a:tblPr>
                <a:tableStyleId>{5C22544A-7EE6-4342-B048-85BDC9FD1C3A}</a:tableStyleId>
              </a:tblPr>
              <a:tblGrid>
                <a:gridCol w="1766889">
                  <a:extLst>
                    <a:ext uri="{9D8B030D-6E8A-4147-A177-3AD203B41FA5}">
                      <a16:colId xmlns="" xmlns:a16="http://schemas.microsoft.com/office/drawing/2014/main" val="2473849288"/>
                    </a:ext>
                  </a:extLst>
                </a:gridCol>
                <a:gridCol w="8994276">
                  <a:extLst>
                    <a:ext uri="{9D8B030D-6E8A-4147-A177-3AD203B41FA5}">
                      <a16:colId xmlns="" xmlns:a16="http://schemas.microsoft.com/office/drawing/2014/main" val="2272377605"/>
                    </a:ext>
                  </a:extLst>
                </a:gridCol>
              </a:tblGrid>
              <a:tr h="286772">
                <a:tc>
                  <a:txBody>
                    <a:bodyPr/>
                    <a:lstStyle/>
                    <a:p>
                      <a:pPr algn="just">
                        <a:lnSpc>
                          <a:spcPct val="150000"/>
                        </a:lnSpc>
                        <a:spcBef>
                          <a:spcPts val="600"/>
                        </a:spcBef>
                        <a:spcAft>
                          <a:spcPts val="1000"/>
                        </a:spcAft>
                      </a:pPr>
                      <a:r>
                        <a:rPr lang="en-GB" sz="1100" b="1" kern="100">
                          <a:effectLst/>
                        </a:rPr>
                        <a:t>PESTLE</a:t>
                      </a:r>
                      <a:endParaRPr lang="x-none" sz="1000" b="1" kern="10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tc>
                  <a:txBody>
                    <a:bodyPr/>
                    <a:lstStyle/>
                    <a:p>
                      <a:pPr algn="just">
                        <a:lnSpc>
                          <a:spcPct val="150000"/>
                        </a:lnSpc>
                        <a:spcBef>
                          <a:spcPts val="600"/>
                        </a:spcBef>
                        <a:spcAft>
                          <a:spcPts val="1000"/>
                        </a:spcAft>
                      </a:pPr>
                      <a:r>
                        <a:rPr lang="en-GB" sz="1100" b="1" kern="100" dirty="0">
                          <a:effectLst/>
                        </a:rPr>
                        <a:t>Analysis</a:t>
                      </a:r>
                      <a:endParaRPr lang="x-none" sz="1000" b="1"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extLst>
                  <a:ext uri="{0D108BD9-81ED-4DB2-BD59-A6C34878D82A}">
                    <a16:rowId xmlns="" xmlns:a16="http://schemas.microsoft.com/office/drawing/2014/main" val="2013313479"/>
                  </a:ext>
                </a:extLst>
              </a:tr>
              <a:tr h="559310">
                <a:tc>
                  <a:txBody>
                    <a:bodyPr/>
                    <a:lstStyle/>
                    <a:p>
                      <a:pPr algn="just">
                        <a:lnSpc>
                          <a:spcPct val="150000"/>
                        </a:lnSpc>
                        <a:spcBef>
                          <a:spcPts val="600"/>
                        </a:spcBef>
                        <a:spcAft>
                          <a:spcPts val="1000"/>
                        </a:spcAft>
                      </a:pPr>
                      <a:r>
                        <a:rPr lang="en-GB" sz="1100" kern="100">
                          <a:effectLst/>
                        </a:rPr>
                        <a:t>Political </a:t>
                      </a:r>
                      <a:endParaRPr lang="x-none"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tc>
                  <a:txBody>
                    <a:bodyPr/>
                    <a:lstStyle/>
                    <a:p>
                      <a:pPr algn="just">
                        <a:lnSpc>
                          <a:spcPct val="150000"/>
                        </a:lnSpc>
                        <a:spcBef>
                          <a:spcPts val="600"/>
                        </a:spcBef>
                        <a:spcAft>
                          <a:spcPts val="1000"/>
                        </a:spcAft>
                      </a:pPr>
                      <a:r>
                        <a:rPr lang="en-GB" sz="1100" kern="100">
                          <a:effectLst/>
                        </a:rPr>
                        <a:t>Changes on the political situation through government implementation, policies, and others (Paley, 2021). Advancement on the political situation through diverse facilities and evaluation practices can allow to manage and perform in the right direction. </a:t>
                      </a:r>
                      <a:endParaRPr lang="x-none"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extLst>
                  <a:ext uri="{0D108BD9-81ED-4DB2-BD59-A6C34878D82A}">
                    <a16:rowId xmlns="" xmlns:a16="http://schemas.microsoft.com/office/drawing/2014/main" val="1354549336"/>
                  </a:ext>
                </a:extLst>
              </a:tr>
              <a:tr h="559310">
                <a:tc>
                  <a:txBody>
                    <a:bodyPr/>
                    <a:lstStyle/>
                    <a:p>
                      <a:pPr algn="just">
                        <a:lnSpc>
                          <a:spcPct val="150000"/>
                        </a:lnSpc>
                        <a:spcBef>
                          <a:spcPts val="600"/>
                        </a:spcBef>
                        <a:spcAft>
                          <a:spcPts val="1000"/>
                        </a:spcAft>
                      </a:pPr>
                      <a:r>
                        <a:rPr lang="en-GB" sz="1100" kern="100">
                          <a:effectLst/>
                        </a:rPr>
                        <a:t>Economic </a:t>
                      </a:r>
                      <a:endParaRPr lang="x-none"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tc>
                  <a:txBody>
                    <a:bodyPr/>
                    <a:lstStyle/>
                    <a:p>
                      <a:pPr algn="just">
                        <a:lnSpc>
                          <a:spcPct val="150000"/>
                        </a:lnSpc>
                        <a:spcBef>
                          <a:spcPts val="600"/>
                        </a:spcBef>
                        <a:spcAft>
                          <a:spcPts val="1000"/>
                        </a:spcAft>
                      </a:pPr>
                      <a:r>
                        <a:rPr lang="en-GB" sz="1100" kern="100">
                          <a:effectLst/>
                        </a:rPr>
                        <a:t>Taxation, recession, inflation, economic barriers, and others. Changes on economic situation automatically impacts on the regular activities and employee performance. </a:t>
                      </a:r>
                      <a:endParaRPr lang="x-none"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extLst>
                  <a:ext uri="{0D108BD9-81ED-4DB2-BD59-A6C34878D82A}">
                    <a16:rowId xmlns="" xmlns:a16="http://schemas.microsoft.com/office/drawing/2014/main" val="2595543665"/>
                  </a:ext>
                </a:extLst>
              </a:tr>
              <a:tr h="559310">
                <a:tc>
                  <a:txBody>
                    <a:bodyPr/>
                    <a:lstStyle/>
                    <a:p>
                      <a:pPr algn="just">
                        <a:lnSpc>
                          <a:spcPct val="150000"/>
                        </a:lnSpc>
                        <a:spcBef>
                          <a:spcPts val="600"/>
                        </a:spcBef>
                        <a:spcAft>
                          <a:spcPts val="1000"/>
                        </a:spcAft>
                      </a:pPr>
                      <a:r>
                        <a:rPr lang="en-GB" sz="1100" kern="100">
                          <a:effectLst/>
                        </a:rPr>
                        <a:t>Social</a:t>
                      </a:r>
                      <a:endParaRPr lang="x-none"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tc>
                  <a:txBody>
                    <a:bodyPr/>
                    <a:lstStyle/>
                    <a:p>
                      <a:pPr algn="just">
                        <a:lnSpc>
                          <a:spcPct val="150000"/>
                        </a:lnSpc>
                        <a:spcBef>
                          <a:spcPts val="600"/>
                        </a:spcBef>
                        <a:spcAft>
                          <a:spcPts val="1000"/>
                        </a:spcAft>
                      </a:pPr>
                      <a:r>
                        <a:rPr lang="en-GB" sz="1100" kern="100">
                          <a:effectLst/>
                        </a:rPr>
                        <a:t>Norms, values, social guidelines, and practices. Social guidelines are requiring following by Sesilia Hotel to manage marketing communication practices that can allow to manage further advancement (Park, 2020). </a:t>
                      </a:r>
                      <a:endParaRPr lang="x-none"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extLst>
                  <a:ext uri="{0D108BD9-81ED-4DB2-BD59-A6C34878D82A}">
                    <a16:rowId xmlns="" xmlns:a16="http://schemas.microsoft.com/office/drawing/2014/main" val="3210545853"/>
                  </a:ext>
                </a:extLst>
              </a:tr>
              <a:tr h="559310">
                <a:tc>
                  <a:txBody>
                    <a:bodyPr/>
                    <a:lstStyle/>
                    <a:p>
                      <a:pPr algn="just">
                        <a:lnSpc>
                          <a:spcPct val="150000"/>
                        </a:lnSpc>
                        <a:spcBef>
                          <a:spcPts val="600"/>
                        </a:spcBef>
                        <a:spcAft>
                          <a:spcPts val="1000"/>
                        </a:spcAft>
                      </a:pPr>
                      <a:r>
                        <a:rPr lang="en-GB" sz="1100" kern="100">
                          <a:effectLst/>
                        </a:rPr>
                        <a:t>Technological </a:t>
                      </a:r>
                      <a:endParaRPr lang="x-none"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tc>
                  <a:txBody>
                    <a:bodyPr/>
                    <a:lstStyle/>
                    <a:p>
                      <a:pPr algn="just">
                        <a:lnSpc>
                          <a:spcPct val="150000"/>
                        </a:lnSpc>
                        <a:spcBef>
                          <a:spcPts val="600"/>
                        </a:spcBef>
                        <a:spcAft>
                          <a:spcPts val="1000"/>
                        </a:spcAft>
                      </a:pPr>
                      <a:r>
                        <a:rPr lang="en-GB" sz="1100" kern="100">
                          <a:effectLst/>
                        </a:rPr>
                        <a:t>Advancement on the technology through implementation and other practices. Improvement on the technology and regular evaluation process can make sure further management activities. </a:t>
                      </a:r>
                      <a:endParaRPr lang="x-none"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extLst>
                  <a:ext uri="{0D108BD9-81ED-4DB2-BD59-A6C34878D82A}">
                    <a16:rowId xmlns="" xmlns:a16="http://schemas.microsoft.com/office/drawing/2014/main" val="1884482848"/>
                  </a:ext>
                </a:extLst>
              </a:tr>
              <a:tr h="559310">
                <a:tc>
                  <a:txBody>
                    <a:bodyPr/>
                    <a:lstStyle/>
                    <a:p>
                      <a:pPr algn="just">
                        <a:lnSpc>
                          <a:spcPct val="150000"/>
                        </a:lnSpc>
                        <a:spcBef>
                          <a:spcPts val="600"/>
                        </a:spcBef>
                        <a:spcAft>
                          <a:spcPts val="1000"/>
                        </a:spcAft>
                      </a:pPr>
                      <a:r>
                        <a:rPr lang="en-GB" sz="1100" kern="100">
                          <a:effectLst/>
                        </a:rPr>
                        <a:t>Legal</a:t>
                      </a:r>
                      <a:endParaRPr lang="x-none"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tc>
                  <a:txBody>
                    <a:bodyPr/>
                    <a:lstStyle/>
                    <a:p>
                      <a:pPr algn="just">
                        <a:lnSpc>
                          <a:spcPct val="150000"/>
                        </a:lnSpc>
                        <a:spcBef>
                          <a:spcPts val="600"/>
                        </a:spcBef>
                        <a:spcAft>
                          <a:spcPts val="1000"/>
                        </a:spcAft>
                      </a:pPr>
                      <a:r>
                        <a:rPr lang="en-GB" sz="1100" kern="100">
                          <a:effectLst/>
                        </a:rPr>
                        <a:t>Legal guidelines and changes as per government guidelines or strategies are followed. Legal consideration and managing activities are highly essential to secure business activities. </a:t>
                      </a:r>
                      <a:endParaRPr lang="x-none"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extLst>
                  <a:ext uri="{0D108BD9-81ED-4DB2-BD59-A6C34878D82A}">
                    <a16:rowId xmlns="" xmlns:a16="http://schemas.microsoft.com/office/drawing/2014/main" val="3694673515"/>
                  </a:ext>
                </a:extLst>
              </a:tr>
              <a:tr h="559310">
                <a:tc>
                  <a:txBody>
                    <a:bodyPr/>
                    <a:lstStyle/>
                    <a:p>
                      <a:pPr algn="just">
                        <a:lnSpc>
                          <a:spcPct val="150000"/>
                        </a:lnSpc>
                        <a:spcBef>
                          <a:spcPts val="600"/>
                        </a:spcBef>
                        <a:spcAft>
                          <a:spcPts val="1000"/>
                        </a:spcAft>
                      </a:pPr>
                      <a:r>
                        <a:rPr lang="en-GB" sz="1100" kern="100">
                          <a:effectLst/>
                        </a:rPr>
                        <a:t>Environment </a:t>
                      </a:r>
                      <a:endParaRPr lang="x-none"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tc>
                  <a:txBody>
                    <a:bodyPr/>
                    <a:lstStyle/>
                    <a:p>
                      <a:pPr algn="just">
                        <a:lnSpc>
                          <a:spcPct val="150000"/>
                        </a:lnSpc>
                        <a:spcBef>
                          <a:spcPts val="600"/>
                        </a:spcBef>
                        <a:spcAft>
                          <a:spcPts val="1000"/>
                        </a:spcAft>
                      </a:pPr>
                      <a:r>
                        <a:rPr lang="en-GB" sz="1100" kern="100" dirty="0">
                          <a:effectLst/>
                        </a:rPr>
                        <a:t>Environmental sustainability, pollution management, health and safety, and customer safety are focused (McDonald, 2009).  Environmental guidelines and managing activities are the part of business communication practices for </a:t>
                      </a:r>
                      <a:r>
                        <a:rPr lang="en-GB" sz="1100" kern="100" dirty="0" err="1">
                          <a:effectLst/>
                        </a:rPr>
                        <a:t>Sesilia</a:t>
                      </a:r>
                      <a:r>
                        <a:rPr lang="en-GB" sz="1100" kern="100" dirty="0">
                          <a:effectLst/>
                        </a:rPr>
                        <a:t> Hotel. </a:t>
                      </a:r>
                      <a:endParaRPr lang="x-none"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7598" marR="57598" marT="0" marB="0"/>
                </a:tc>
                <a:extLst>
                  <a:ext uri="{0D108BD9-81ED-4DB2-BD59-A6C34878D82A}">
                    <a16:rowId xmlns="" xmlns:a16="http://schemas.microsoft.com/office/drawing/2014/main" val="3447589723"/>
                  </a:ext>
                </a:extLst>
              </a:tr>
            </a:tbl>
          </a:graphicData>
        </a:graphic>
      </p:graphicFrame>
    </p:spTree>
    <p:extLst>
      <p:ext uri="{BB962C8B-B14F-4D97-AF65-F5344CB8AC3E}">
        <p14:creationId xmlns:p14="http://schemas.microsoft.com/office/powerpoint/2010/main" val="22837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100EDD19-6802-4EC3-95CE-CFFAB042CF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0DA4C705-B34D-E1A0-C91D-06207E650533}"/>
              </a:ext>
            </a:extLst>
          </p:cNvPr>
          <p:cNvSpPr>
            <a:spLocks noGrp="1"/>
          </p:cNvSpPr>
          <p:nvPr>
            <p:ph type="title"/>
          </p:nvPr>
        </p:nvSpPr>
        <p:spPr>
          <a:xfrm>
            <a:off x="838200" y="365125"/>
            <a:ext cx="10515600" cy="1325563"/>
          </a:xfrm>
        </p:spPr>
        <p:txBody>
          <a:bodyPr>
            <a:normAutofit/>
          </a:bodyPr>
          <a:lstStyle/>
          <a:p>
            <a:r>
              <a:rPr lang="en-GB" sz="5400"/>
              <a:t>Objectives and Strategy </a:t>
            </a:r>
          </a:p>
        </p:txBody>
      </p:sp>
      <p:sp>
        <p:nvSpPr>
          <p:cNvPr id="11" name="sketch line">
            <a:extLst>
              <a:ext uri="{FF2B5EF4-FFF2-40B4-BE49-F238E27FC236}">
                <a16:creationId xmlns="" xmlns:a16="http://schemas.microsoft.com/office/drawing/2014/main" id="{DB17E863-922E-4C26-BD64-E8FD41D2866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 xmlns:a16="http://schemas.microsoft.com/office/drawing/2014/main" id="{A725969D-A25D-3A62-52F6-1E9FCF487EAF}"/>
              </a:ext>
            </a:extLst>
          </p:cNvPr>
          <p:cNvSpPr>
            <a:spLocks noGrp="1"/>
          </p:cNvSpPr>
          <p:nvPr>
            <p:ph idx="1"/>
          </p:nvPr>
        </p:nvSpPr>
        <p:spPr>
          <a:xfrm>
            <a:off x="838200" y="1929384"/>
            <a:ext cx="10515600" cy="4251960"/>
          </a:xfrm>
        </p:spPr>
        <p:txBody>
          <a:bodyPr>
            <a:normAutofit/>
          </a:bodyPr>
          <a:lstStyle/>
          <a:p>
            <a:pPr marL="0" indent="0">
              <a:buNone/>
            </a:pPr>
            <a:r>
              <a:rPr lang="en-GB" sz="1900" dirty="0"/>
              <a:t>Objectives </a:t>
            </a:r>
          </a:p>
          <a:p>
            <a:r>
              <a:rPr lang="en-GB" sz="1900" dirty="0"/>
              <a:t>SMART target: </a:t>
            </a:r>
            <a:r>
              <a:rPr lang="en-GB" sz="1900" dirty="0" err="1"/>
              <a:t>Sesilia</a:t>
            </a:r>
            <a:r>
              <a:rPr lang="en-GB" sz="1900" dirty="0"/>
              <a:t> Hotel is focused to increase customer satisfaction level.</a:t>
            </a:r>
          </a:p>
          <a:p>
            <a:pPr marL="0" indent="0">
              <a:buNone/>
            </a:pPr>
            <a:r>
              <a:rPr lang="en-GB" sz="1900" dirty="0"/>
              <a:t>Strategy </a:t>
            </a:r>
          </a:p>
          <a:p>
            <a:r>
              <a:rPr lang="en-GB" sz="1900" dirty="0"/>
              <a:t>Setting up value proposition for </a:t>
            </a:r>
            <a:r>
              <a:rPr lang="en-GB" sz="1900" dirty="0" err="1"/>
              <a:t>Sesilia</a:t>
            </a:r>
            <a:r>
              <a:rPr lang="en-GB" sz="1900" dirty="0"/>
              <a:t> Hotel can allow to manage.</a:t>
            </a:r>
          </a:p>
          <a:p>
            <a:r>
              <a:rPr lang="en-GB" sz="1900" dirty="0"/>
              <a:t>Diverse advancement that can increase strategical advancement.</a:t>
            </a:r>
          </a:p>
          <a:p>
            <a:r>
              <a:rPr lang="en-GB" sz="1900" dirty="0"/>
              <a:t>Different from others as it provides facilities to customers.</a:t>
            </a:r>
          </a:p>
          <a:p>
            <a:r>
              <a:rPr lang="en-GB" sz="1900" dirty="0"/>
              <a:t>Low price range and dedicated customer services in all the areas. </a:t>
            </a:r>
          </a:p>
          <a:p>
            <a:r>
              <a:rPr lang="en-GB" sz="1900" dirty="0"/>
              <a:t>Constant advancement on the hospitality services to the target customers.</a:t>
            </a:r>
          </a:p>
          <a:p>
            <a:r>
              <a:rPr lang="en-GB" sz="1900" dirty="0"/>
              <a:t>Positioning and targeting of the customers through evaluating them.</a:t>
            </a:r>
          </a:p>
          <a:p>
            <a:r>
              <a:rPr lang="en-GB" sz="1900" dirty="0"/>
              <a:t>Strategy formulation activities in the continuous advancement activities.</a:t>
            </a:r>
          </a:p>
          <a:p>
            <a:r>
              <a:rPr lang="en-GB" sz="1900" dirty="0"/>
              <a:t>Various facilities and management practices and followed.</a:t>
            </a:r>
          </a:p>
        </p:txBody>
      </p:sp>
    </p:spTree>
    <p:extLst>
      <p:ext uri="{BB962C8B-B14F-4D97-AF65-F5344CB8AC3E}">
        <p14:creationId xmlns:p14="http://schemas.microsoft.com/office/powerpoint/2010/main" val="848592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DA4C705-B34D-E1A0-C91D-06207E650533}"/>
              </a:ext>
            </a:extLst>
          </p:cNvPr>
          <p:cNvSpPr>
            <a:spLocks noGrp="1"/>
          </p:cNvSpPr>
          <p:nvPr>
            <p:ph type="title"/>
          </p:nvPr>
        </p:nvSpPr>
        <p:spPr>
          <a:xfrm>
            <a:off x="4965430" y="629268"/>
            <a:ext cx="6586491" cy="1286160"/>
          </a:xfrm>
        </p:spPr>
        <p:txBody>
          <a:bodyPr anchor="b">
            <a:normAutofit/>
          </a:bodyPr>
          <a:lstStyle/>
          <a:p>
            <a:r>
              <a:rPr lang="en-GB"/>
              <a:t>Tactics: Marketing mix </a:t>
            </a:r>
            <a:endParaRPr lang="en-GB" dirty="0"/>
          </a:p>
        </p:txBody>
      </p:sp>
      <p:sp>
        <p:nvSpPr>
          <p:cNvPr id="4" name="Content Placeholder 3">
            <a:extLst>
              <a:ext uri="{FF2B5EF4-FFF2-40B4-BE49-F238E27FC236}">
                <a16:creationId xmlns="" xmlns:a16="http://schemas.microsoft.com/office/drawing/2014/main" id="{A725969D-A25D-3A62-52F6-1E9FCF487EAF}"/>
              </a:ext>
            </a:extLst>
          </p:cNvPr>
          <p:cNvSpPr>
            <a:spLocks noGrp="1"/>
          </p:cNvSpPr>
          <p:nvPr>
            <p:ph idx="1"/>
          </p:nvPr>
        </p:nvSpPr>
        <p:spPr>
          <a:xfrm>
            <a:off x="4965431" y="2438400"/>
            <a:ext cx="6586489" cy="3785419"/>
          </a:xfrm>
        </p:spPr>
        <p:txBody>
          <a:bodyPr>
            <a:normAutofit/>
          </a:bodyPr>
          <a:lstStyle/>
          <a:p>
            <a:r>
              <a:rPr lang="en-GB" sz="2000"/>
              <a:t>Product: Customer accommodation, food, services and other product category.</a:t>
            </a:r>
          </a:p>
          <a:p>
            <a:r>
              <a:rPr lang="en-GB" sz="2000"/>
              <a:t>Place: London centre is the major target place for Sesilia Hotel where customers can get.</a:t>
            </a:r>
          </a:p>
          <a:p>
            <a:r>
              <a:rPr lang="en-GB" sz="2000"/>
              <a:t>Price: There will be followed adequate pricing strategy as per customers purchase.</a:t>
            </a:r>
          </a:p>
          <a:p>
            <a:r>
              <a:rPr lang="en-GB" sz="2000"/>
              <a:t>Promotion: Digital media, social media integration, billboards and other advertisement.</a:t>
            </a:r>
          </a:p>
        </p:txBody>
      </p:sp>
      <p:pic>
        <p:nvPicPr>
          <p:cNvPr id="14" name="Picture 5" descr="Stock numbers on a digital display">
            <a:extLst>
              <a:ext uri="{FF2B5EF4-FFF2-40B4-BE49-F238E27FC236}">
                <a16:creationId xmlns="" xmlns:a16="http://schemas.microsoft.com/office/drawing/2014/main" id="{E6CCC296-180B-B5C4-B547-411944C4635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20" y="10"/>
            <a:ext cx="4635571" cy="6857990"/>
          </a:xfrm>
          <a:prstGeom prst="rect">
            <a:avLst/>
          </a:prstGeom>
          <a:effectLst/>
        </p:spPr>
      </p:pic>
      <p:cxnSp>
        <p:nvCxnSpPr>
          <p:cNvPr id="15" name="Straight Connector 9">
            <a:extLst>
              <a:ext uri="{FF2B5EF4-FFF2-40B4-BE49-F238E27FC236}">
                <a16:creationId xmlns="" xmlns:a16="http://schemas.microsoft.com/office/drawing/2014/main" id="{A7F400EE-A8A5-48AF-B4D6-291B52C6F0B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080934" y="2115117"/>
            <a:ext cx="6309360" cy="0"/>
          </a:xfrm>
          <a:prstGeom prst="line">
            <a:avLst/>
          </a:prstGeom>
          <a:ln w="19050">
            <a:solidFill>
              <a:srgbClr val="F4AD3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9750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A4AC5506-6312-4701-8D3C-40187889A9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0DA4C705-B34D-E1A0-C91D-06207E650533}"/>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Action: Gantt Chart </a:t>
            </a:r>
          </a:p>
        </p:txBody>
      </p:sp>
      <p:pic>
        <p:nvPicPr>
          <p:cNvPr id="3" name="Content Placeholder 2" descr="Application&#10;&#10;Description automatically generated with medium confidence">
            <a:extLst>
              <a:ext uri="{FF2B5EF4-FFF2-40B4-BE49-F238E27FC236}">
                <a16:creationId xmlns="" xmlns:a16="http://schemas.microsoft.com/office/drawing/2014/main" id="{B1D32D60-3433-B5E3-0B01-14D6978C6F08}"/>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372533" y="1675228"/>
            <a:ext cx="11394923" cy="4838462"/>
          </a:xfrm>
          <a:prstGeom prst="rect">
            <a:avLst/>
          </a:prstGeom>
        </p:spPr>
      </p:pic>
    </p:spTree>
    <p:extLst>
      <p:ext uri="{BB962C8B-B14F-4D97-AF65-F5344CB8AC3E}">
        <p14:creationId xmlns:p14="http://schemas.microsoft.com/office/powerpoint/2010/main" val="638130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 xmlns:a16="http://schemas.microsoft.com/office/drawing/2014/main" id="{2C61293E-6EBE-43EF-A52C-9BEBFD7679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0DA4C705-B34D-E1A0-C91D-06207E650533}"/>
              </a:ext>
            </a:extLst>
          </p:cNvPr>
          <p:cNvSpPr>
            <a:spLocks noGrp="1"/>
          </p:cNvSpPr>
          <p:nvPr>
            <p:ph type="title"/>
          </p:nvPr>
        </p:nvSpPr>
        <p:spPr>
          <a:xfrm>
            <a:off x="5297762" y="329184"/>
            <a:ext cx="6251110" cy="1783080"/>
          </a:xfrm>
        </p:spPr>
        <p:txBody>
          <a:bodyPr anchor="b">
            <a:normAutofit/>
          </a:bodyPr>
          <a:lstStyle/>
          <a:p>
            <a:r>
              <a:rPr lang="en-GB" sz="5400"/>
              <a:t>Control </a:t>
            </a:r>
          </a:p>
        </p:txBody>
      </p:sp>
      <p:pic>
        <p:nvPicPr>
          <p:cNvPr id="8194" name="Picture 2" descr="14 Best Hotels in Edinburgh | Condé Nast Traveler">
            <a:extLst>
              <a:ext uri="{FF2B5EF4-FFF2-40B4-BE49-F238E27FC236}">
                <a16:creationId xmlns="" xmlns:a16="http://schemas.microsoft.com/office/drawing/2014/main" id="{DF6EF179-7F5D-A106-D50E-E681B3A688E3}"/>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8201" name="sketchy line">
            <a:extLst>
              <a:ext uri="{FF2B5EF4-FFF2-40B4-BE49-F238E27FC236}">
                <a16:creationId xmlns="" xmlns:a16="http://schemas.microsoft.com/office/drawing/2014/main" id="{21540236-BFD5-4A9D-8840-4703E7F7682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 xmlns:a16="http://schemas.microsoft.com/office/drawing/2014/main" id="{A725969D-A25D-3A62-52F6-1E9FCF487EAF}"/>
              </a:ext>
            </a:extLst>
          </p:cNvPr>
          <p:cNvSpPr>
            <a:spLocks noGrp="1"/>
          </p:cNvSpPr>
          <p:nvPr>
            <p:ph idx="1"/>
          </p:nvPr>
        </p:nvSpPr>
        <p:spPr>
          <a:xfrm>
            <a:off x="4845377" y="2706624"/>
            <a:ext cx="7079529" cy="3483864"/>
          </a:xfrm>
        </p:spPr>
        <p:txBody>
          <a:bodyPr>
            <a:normAutofit/>
          </a:bodyPr>
          <a:lstStyle/>
          <a:p>
            <a:r>
              <a:rPr lang="en-GB" sz="1700" dirty="0"/>
              <a:t>USP or unique selling proposition of </a:t>
            </a:r>
            <a:r>
              <a:rPr lang="en-GB" sz="1700" dirty="0" err="1"/>
              <a:t>Sesilia</a:t>
            </a:r>
            <a:r>
              <a:rPr lang="en-GB" sz="1700" dirty="0"/>
              <a:t> Hotel is low budget room.</a:t>
            </a:r>
          </a:p>
          <a:p>
            <a:r>
              <a:rPr lang="en-GB" sz="1700" dirty="0"/>
              <a:t>Services that can allow to engage with the customers.</a:t>
            </a:r>
          </a:p>
          <a:p>
            <a:r>
              <a:rPr lang="en-GB" sz="1700" dirty="0"/>
              <a:t>Customers of </a:t>
            </a:r>
            <a:r>
              <a:rPr lang="en-GB" sz="1700" dirty="0" err="1"/>
              <a:t>Sesilia</a:t>
            </a:r>
            <a:r>
              <a:rPr lang="en-GB" sz="1700" dirty="0"/>
              <a:t> Hotel can interact with the brand.</a:t>
            </a:r>
          </a:p>
          <a:p>
            <a:r>
              <a:rPr lang="en-GB" sz="1700" dirty="0"/>
              <a:t>Overall demand process to manage diverse tasks to perform. </a:t>
            </a:r>
          </a:p>
          <a:p>
            <a:r>
              <a:rPr lang="en-GB" sz="1700" dirty="0"/>
              <a:t>Constant promotional activities and communication process.</a:t>
            </a:r>
          </a:p>
          <a:p>
            <a:r>
              <a:rPr lang="en-GB" sz="1700" dirty="0"/>
              <a:t>Engage with the customers to perform diverse tasks in the right direction.</a:t>
            </a:r>
          </a:p>
          <a:p>
            <a:r>
              <a:rPr lang="en-GB" sz="1700" dirty="0"/>
              <a:t>Management activities through innovation.</a:t>
            </a:r>
          </a:p>
        </p:txBody>
      </p:sp>
    </p:spTree>
    <p:extLst>
      <p:ext uri="{BB962C8B-B14F-4D97-AF65-F5344CB8AC3E}">
        <p14:creationId xmlns:p14="http://schemas.microsoft.com/office/powerpoint/2010/main" val="1916995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D1D34770-47A8-402C-AF23-2B653F2D88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0DA4C705-B34D-E1A0-C91D-06207E650533}"/>
              </a:ext>
            </a:extLst>
          </p:cNvPr>
          <p:cNvSpPr>
            <a:spLocks noGrp="1"/>
          </p:cNvSpPr>
          <p:nvPr>
            <p:ph type="title"/>
          </p:nvPr>
        </p:nvSpPr>
        <p:spPr>
          <a:xfrm>
            <a:off x="2158737" y="723898"/>
            <a:ext cx="4680051" cy="1495425"/>
          </a:xfrm>
        </p:spPr>
        <p:txBody>
          <a:bodyPr>
            <a:normAutofit/>
          </a:bodyPr>
          <a:lstStyle/>
          <a:p>
            <a:r>
              <a:rPr lang="en-GB" sz="4000" dirty="0"/>
              <a:t>Conclusion</a:t>
            </a:r>
          </a:p>
        </p:txBody>
      </p:sp>
      <p:pic>
        <p:nvPicPr>
          <p:cNvPr id="7" name="Picture 6">
            <a:extLst>
              <a:ext uri="{FF2B5EF4-FFF2-40B4-BE49-F238E27FC236}">
                <a16:creationId xmlns="" xmlns:a16="http://schemas.microsoft.com/office/drawing/2014/main" id="{BD1DEAC5-4534-A0C1-BD3B-E085B87E85A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7199440" y="10"/>
            <a:ext cx="4992560" cy="6857990"/>
          </a:xfrm>
          <a:prstGeom prst="rect">
            <a:avLst/>
          </a:prstGeom>
          <a:effectLst/>
        </p:spPr>
      </p:pic>
      <p:graphicFrame>
        <p:nvGraphicFramePr>
          <p:cNvPr id="6" name="Content Placeholder 3">
            <a:extLst>
              <a:ext uri="{FF2B5EF4-FFF2-40B4-BE49-F238E27FC236}">
                <a16:creationId xmlns="" xmlns:a16="http://schemas.microsoft.com/office/drawing/2014/main" id="{5249655E-78C3-09C4-C373-895DFB34F3B1}"/>
              </a:ext>
            </a:extLst>
          </p:cNvPr>
          <p:cNvGraphicFramePr>
            <a:graphicFrameLocks noGrp="1"/>
          </p:cNvGraphicFramePr>
          <p:nvPr>
            <p:ph idx="1"/>
            <p:extLst>
              <p:ext uri="{D42A27DB-BD31-4B8C-83A1-F6EECF244321}">
                <p14:modId xmlns:p14="http://schemas.microsoft.com/office/powerpoint/2010/main" val="4280982133"/>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37991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A93A945-4FB8-9961-566C-4AB8E7F7D4A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 xmlns:a16="http://schemas.microsoft.com/office/drawing/2014/main" id="{CCEB56BF-8125-CF00-F1FB-BE31AC9851C6}"/>
              </a:ext>
            </a:extLst>
          </p:cNvPr>
          <p:cNvSpPr>
            <a:spLocks noGrp="1"/>
          </p:cNvSpPr>
          <p:nvPr>
            <p:ph idx="1"/>
          </p:nvPr>
        </p:nvSpPr>
        <p:spPr/>
        <p:txBody>
          <a:bodyPr>
            <a:normAutofit fontScale="77500" lnSpcReduction="20000"/>
          </a:bodyPr>
          <a:lstStyle/>
          <a:p>
            <a:pPr algn="just">
              <a:lnSpc>
                <a:spcPct val="150000"/>
              </a:lnSpc>
              <a:spcBef>
                <a:spcPts val="600"/>
              </a:spcBef>
              <a:spcAft>
                <a:spcPts val="1000"/>
              </a:spcAft>
            </a:pPr>
            <a:r>
              <a:rPr lang="en-GB" sz="1800" dirty="0" err="1">
                <a:solidFill>
                  <a:srgbClr val="222222"/>
                </a:solidFill>
                <a:effectLst/>
                <a:latin typeface="Times New Roman" panose="02020603050405020304" pitchFamily="18" charset="0"/>
                <a:ea typeface="Calibri" panose="020F0502020204030204" pitchFamily="34" charset="0"/>
              </a:rPr>
              <a:t>AlAwadhi</a:t>
            </a:r>
            <a:r>
              <a:rPr lang="en-GB" sz="1800" dirty="0">
                <a:solidFill>
                  <a:srgbClr val="222222"/>
                </a:solidFill>
                <a:effectLst/>
                <a:latin typeface="Times New Roman" panose="02020603050405020304" pitchFamily="18" charset="0"/>
                <a:ea typeface="Calibri" panose="020F0502020204030204" pitchFamily="34" charset="0"/>
              </a:rPr>
              <a:t>, S. and Al-</a:t>
            </a:r>
            <a:r>
              <a:rPr lang="en-GB" sz="1800" dirty="0" err="1">
                <a:solidFill>
                  <a:srgbClr val="222222"/>
                </a:solidFill>
                <a:effectLst/>
                <a:latin typeface="Times New Roman" panose="02020603050405020304" pitchFamily="18" charset="0"/>
                <a:ea typeface="Calibri" panose="020F0502020204030204" pitchFamily="34" charset="0"/>
              </a:rPr>
              <a:t>Daihani</a:t>
            </a:r>
            <a:r>
              <a:rPr lang="en-GB" sz="1800" dirty="0">
                <a:solidFill>
                  <a:srgbClr val="222222"/>
                </a:solidFill>
                <a:effectLst/>
                <a:latin typeface="Times New Roman" panose="02020603050405020304" pitchFamily="18" charset="0"/>
                <a:ea typeface="Calibri" panose="020F0502020204030204" pitchFamily="34" charset="0"/>
              </a:rPr>
              <a:t>, S.M., 2019. Marketing academic library information services using social media. </a:t>
            </a:r>
            <a:r>
              <a:rPr lang="x-none" sz="1800" i="1" dirty="0">
                <a:effectLst/>
                <a:latin typeface="Calibri" panose="020F0502020204030204" pitchFamily="34" charset="0"/>
                <a:ea typeface="Calibri" panose="020F0502020204030204" pitchFamily="34" charset="0"/>
              </a:rPr>
              <a:t>Library Management</a:t>
            </a:r>
            <a:r>
              <a:rPr lang="x-none" sz="1800" dirty="0">
                <a:effectLst/>
                <a:latin typeface="Calibri" panose="020F0502020204030204" pitchFamily="34" charset="0"/>
                <a:ea typeface="Calibri" panose="020F0502020204030204" pitchFamily="34" charset="0"/>
              </a:rPr>
              <a:t>, </a:t>
            </a:r>
            <a:r>
              <a:rPr lang="x-none" sz="1800" i="1" dirty="0">
                <a:effectLst/>
                <a:latin typeface="Calibri" panose="020F0502020204030204" pitchFamily="34" charset="0"/>
                <a:ea typeface="Calibri" panose="020F0502020204030204" pitchFamily="34" charset="0"/>
              </a:rPr>
              <a:t>40</a:t>
            </a:r>
            <a:r>
              <a:rPr lang="x-none" sz="1800" dirty="0">
                <a:effectLst/>
                <a:latin typeface="Calibri" panose="020F0502020204030204" pitchFamily="34" charset="0"/>
                <a:ea typeface="Calibri" panose="020F0502020204030204" pitchFamily="34" charset="0"/>
              </a:rPr>
              <a:t>(3/4), pp.228-239.</a:t>
            </a:r>
          </a:p>
          <a:p>
            <a:pPr algn="just">
              <a:lnSpc>
                <a:spcPct val="150000"/>
              </a:lnSpc>
              <a:spcBef>
                <a:spcPts val="600"/>
              </a:spcBef>
              <a:spcAft>
                <a:spcPts val="1000"/>
              </a:spcAft>
            </a:pPr>
            <a:r>
              <a:rPr lang="en-GB" sz="1800" dirty="0" err="1">
                <a:solidFill>
                  <a:srgbClr val="222222"/>
                </a:solidFill>
                <a:effectLst/>
                <a:latin typeface="Times New Roman" panose="02020603050405020304" pitchFamily="18" charset="0"/>
                <a:ea typeface="Calibri" panose="020F0502020204030204" pitchFamily="34" charset="0"/>
              </a:rPr>
              <a:t>Asseraf</a:t>
            </a:r>
            <a:r>
              <a:rPr lang="en-GB" sz="1800" dirty="0">
                <a:solidFill>
                  <a:srgbClr val="222222"/>
                </a:solidFill>
                <a:effectLst/>
                <a:latin typeface="Times New Roman" panose="02020603050405020304" pitchFamily="18" charset="0"/>
                <a:ea typeface="Calibri" panose="020F0502020204030204" pitchFamily="34" charset="0"/>
              </a:rPr>
              <a:t>, Y., Lages, L.F. and </a:t>
            </a:r>
            <a:r>
              <a:rPr lang="en-GB" sz="1800" dirty="0" err="1">
                <a:solidFill>
                  <a:srgbClr val="222222"/>
                </a:solidFill>
                <a:effectLst/>
                <a:latin typeface="Times New Roman" panose="02020603050405020304" pitchFamily="18" charset="0"/>
                <a:ea typeface="Calibri" panose="020F0502020204030204" pitchFamily="34" charset="0"/>
              </a:rPr>
              <a:t>Shoham</a:t>
            </a:r>
            <a:r>
              <a:rPr lang="en-GB" sz="1800" dirty="0">
                <a:solidFill>
                  <a:srgbClr val="222222"/>
                </a:solidFill>
                <a:effectLst/>
                <a:latin typeface="Times New Roman" panose="02020603050405020304" pitchFamily="18" charset="0"/>
                <a:ea typeface="Calibri" panose="020F0502020204030204" pitchFamily="34" charset="0"/>
              </a:rPr>
              <a:t>, A., 2019. Assessing the drivers and impact of international marketing agility. </a:t>
            </a:r>
            <a:r>
              <a:rPr lang="x-none" sz="1800" i="1" dirty="0">
                <a:effectLst/>
                <a:latin typeface="Calibri" panose="020F0502020204030204" pitchFamily="34" charset="0"/>
                <a:ea typeface="Calibri" panose="020F0502020204030204" pitchFamily="34" charset="0"/>
              </a:rPr>
              <a:t>International Marketing Review</a:t>
            </a:r>
            <a:r>
              <a:rPr lang="x-none" sz="1800" dirty="0">
                <a:effectLst/>
                <a:latin typeface="Calibri" panose="020F0502020204030204" pitchFamily="34" charset="0"/>
                <a:ea typeface="Calibri" panose="020F0502020204030204" pitchFamily="34" charset="0"/>
              </a:rPr>
              <a:t>, </a:t>
            </a:r>
            <a:r>
              <a:rPr lang="x-none" sz="1800" i="1" dirty="0">
                <a:effectLst/>
                <a:latin typeface="Calibri" panose="020F0502020204030204" pitchFamily="34" charset="0"/>
                <a:ea typeface="Calibri" panose="020F0502020204030204" pitchFamily="34" charset="0"/>
              </a:rPr>
              <a:t>36</a:t>
            </a:r>
            <a:r>
              <a:rPr lang="x-none" sz="1800" dirty="0">
                <a:effectLst/>
                <a:latin typeface="Calibri" panose="020F0502020204030204" pitchFamily="34" charset="0"/>
                <a:ea typeface="Calibri" panose="020F0502020204030204" pitchFamily="34" charset="0"/>
              </a:rPr>
              <a:t>(2), pp.289-315.</a:t>
            </a:r>
          </a:p>
          <a:p>
            <a:pPr algn="just">
              <a:lnSpc>
                <a:spcPct val="150000"/>
              </a:lnSpc>
              <a:spcBef>
                <a:spcPts val="600"/>
              </a:spcBef>
              <a:spcAft>
                <a:spcPts val="1000"/>
              </a:spcAft>
            </a:pPr>
            <a:r>
              <a:rPr lang="en-GB" sz="1800" dirty="0" err="1">
                <a:solidFill>
                  <a:srgbClr val="222222"/>
                </a:solidFill>
                <a:effectLst/>
                <a:latin typeface="Times New Roman" panose="02020603050405020304" pitchFamily="18" charset="0"/>
                <a:ea typeface="Calibri" panose="020F0502020204030204" pitchFamily="34" charset="0"/>
              </a:rPr>
              <a:t>Chernev</a:t>
            </a:r>
            <a:r>
              <a:rPr lang="en-GB" sz="1800" dirty="0">
                <a:solidFill>
                  <a:srgbClr val="222222"/>
                </a:solidFill>
                <a:effectLst/>
                <a:latin typeface="Times New Roman" panose="02020603050405020304" pitchFamily="18" charset="0"/>
                <a:ea typeface="Calibri" panose="020F0502020204030204" pitchFamily="34" charset="0"/>
              </a:rPr>
              <a:t>, A., 2020. </a:t>
            </a:r>
            <a:r>
              <a:rPr lang="x-none" sz="1800" i="1" dirty="0">
                <a:effectLst/>
                <a:latin typeface="Calibri" panose="020F0502020204030204" pitchFamily="34" charset="0"/>
                <a:ea typeface="Calibri" panose="020F0502020204030204" pitchFamily="34" charset="0"/>
              </a:rPr>
              <a:t>The marketing plan handbook</a:t>
            </a:r>
            <a:r>
              <a:rPr lang="x-none" sz="1800" dirty="0">
                <a:effectLst/>
                <a:latin typeface="Calibri" panose="020F0502020204030204" pitchFamily="34" charset="0"/>
                <a:ea typeface="Calibri" panose="020F0502020204030204" pitchFamily="34" charset="0"/>
              </a:rPr>
              <a:t>. Cerebellum Press.</a:t>
            </a:r>
          </a:p>
          <a:p>
            <a:pPr algn="just">
              <a:lnSpc>
                <a:spcPct val="150000"/>
              </a:lnSpc>
              <a:spcBef>
                <a:spcPts val="600"/>
              </a:spcBef>
              <a:spcAft>
                <a:spcPts val="1000"/>
              </a:spcAft>
            </a:pPr>
            <a:r>
              <a:rPr lang="en-GB" sz="1800" dirty="0">
                <a:solidFill>
                  <a:srgbClr val="222222"/>
                </a:solidFill>
                <a:effectLst/>
                <a:latin typeface="Times New Roman" panose="02020603050405020304" pitchFamily="18" charset="0"/>
                <a:ea typeface="Calibri" panose="020F0502020204030204" pitchFamily="34" charset="0"/>
              </a:rPr>
              <a:t>Desai, V. and Vidyapeeth, B., 2019. Digital marketing: A review. </a:t>
            </a:r>
            <a:r>
              <a:rPr lang="x-none" sz="1800" i="1" dirty="0">
                <a:effectLst/>
                <a:latin typeface="Calibri" panose="020F0502020204030204" pitchFamily="34" charset="0"/>
                <a:ea typeface="Calibri" panose="020F0502020204030204" pitchFamily="34" charset="0"/>
              </a:rPr>
              <a:t>International Journal of Trend in Scientific Research and Development</a:t>
            </a:r>
            <a:r>
              <a:rPr lang="x-none" sz="1800" dirty="0">
                <a:effectLst/>
                <a:latin typeface="Calibri" panose="020F0502020204030204" pitchFamily="34" charset="0"/>
                <a:ea typeface="Calibri" panose="020F0502020204030204" pitchFamily="34" charset="0"/>
              </a:rPr>
              <a:t>, </a:t>
            </a:r>
            <a:r>
              <a:rPr lang="x-none" sz="1800" i="1" dirty="0">
                <a:effectLst/>
                <a:latin typeface="Calibri" panose="020F0502020204030204" pitchFamily="34" charset="0"/>
                <a:ea typeface="Calibri" panose="020F0502020204030204" pitchFamily="34" charset="0"/>
              </a:rPr>
              <a:t>5</a:t>
            </a:r>
            <a:r>
              <a:rPr lang="x-none" sz="1800" dirty="0">
                <a:effectLst/>
                <a:latin typeface="Calibri" panose="020F0502020204030204" pitchFamily="34" charset="0"/>
                <a:ea typeface="Calibri" panose="020F0502020204030204" pitchFamily="34" charset="0"/>
              </a:rPr>
              <a:t>(5), pp.196-200.</a:t>
            </a:r>
          </a:p>
          <a:p>
            <a:pPr algn="just">
              <a:lnSpc>
                <a:spcPct val="150000"/>
              </a:lnSpc>
              <a:spcBef>
                <a:spcPts val="600"/>
              </a:spcBef>
              <a:spcAft>
                <a:spcPts val="1000"/>
              </a:spcAft>
            </a:pPr>
            <a:r>
              <a:rPr lang="en-GB" sz="1800" dirty="0" err="1">
                <a:solidFill>
                  <a:srgbClr val="222222"/>
                </a:solidFill>
                <a:effectLst/>
                <a:latin typeface="Times New Roman" panose="02020603050405020304" pitchFamily="18" charset="0"/>
                <a:ea typeface="Calibri" panose="020F0502020204030204" pitchFamily="34" charset="0"/>
              </a:rPr>
              <a:t>Diyanova</a:t>
            </a:r>
            <a:r>
              <a:rPr lang="en-GB" sz="1800" dirty="0">
                <a:solidFill>
                  <a:srgbClr val="222222"/>
                </a:solidFill>
                <a:effectLst/>
                <a:latin typeface="Times New Roman" panose="02020603050405020304" pitchFamily="18" charset="0"/>
                <a:ea typeface="Calibri" panose="020F0502020204030204" pitchFamily="34" charset="0"/>
              </a:rPr>
              <a:t>, S., Guba, E., </a:t>
            </a:r>
            <a:r>
              <a:rPr lang="en-GB" sz="1800" dirty="0" err="1">
                <a:solidFill>
                  <a:srgbClr val="222222"/>
                </a:solidFill>
                <a:effectLst/>
                <a:latin typeface="Times New Roman" panose="02020603050405020304" pitchFamily="18" charset="0"/>
                <a:ea typeface="Calibri" panose="020F0502020204030204" pitchFamily="34" charset="0"/>
              </a:rPr>
              <a:t>Guseva</a:t>
            </a:r>
            <a:r>
              <a:rPr lang="en-GB" sz="1800" dirty="0">
                <a:solidFill>
                  <a:srgbClr val="222222"/>
                </a:solidFill>
                <a:effectLst/>
                <a:latin typeface="Times New Roman" panose="02020603050405020304" pitchFamily="18" charset="0"/>
                <a:ea typeface="Calibri" panose="020F0502020204030204" pitchFamily="34" charset="0"/>
              </a:rPr>
              <a:t>, M. and Popova, T.S., 2019. Strategies and innovations in modern trade marketing.</a:t>
            </a:r>
            <a:endParaRPr lang="x-none" sz="1800" dirty="0">
              <a:effectLst/>
              <a:latin typeface="Calibri" panose="020F0502020204030204" pitchFamily="34" charset="0"/>
              <a:ea typeface="Calibri" panose="020F0502020204030204" pitchFamily="34" charset="0"/>
            </a:endParaRPr>
          </a:p>
          <a:p>
            <a:pPr algn="just">
              <a:lnSpc>
                <a:spcPct val="150000"/>
              </a:lnSpc>
              <a:spcBef>
                <a:spcPts val="600"/>
              </a:spcBef>
              <a:spcAft>
                <a:spcPts val="1000"/>
              </a:spcAft>
            </a:pPr>
            <a:r>
              <a:rPr lang="en-GB" sz="1800" dirty="0">
                <a:solidFill>
                  <a:srgbClr val="222222"/>
                </a:solidFill>
                <a:effectLst/>
                <a:latin typeface="Times New Roman" panose="02020603050405020304" pitchFamily="18" charset="0"/>
                <a:ea typeface="Calibri" panose="020F0502020204030204" pitchFamily="34" charset="0"/>
              </a:rPr>
              <a:t>Fahy, J. and Jobber, D., 2019. </a:t>
            </a:r>
            <a:r>
              <a:rPr lang="x-none" sz="1800" i="1" dirty="0">
                <a:effectLst/>
                <a:latin typeface="Calibri" panose="020F0502020204030204" pitchFamily="34" charset="0"/>
                <a:ea typeface="Calibri" panose="020F0502020204030204" pitchFamily="34" charset="0"/>
              </a:rPr>
              <a:t>EBOOK: Foundations of Marketing, 6e</a:t>
            </a:r>
            <a:r>
              <a:rPr lang="x-none" sz="1800" dirty="0">
                <a:effectLst/>
                <a:latin typeface="Calibri" panose="020F0502020204030204" pitchFamily="34" charset="0"/>
                <a:ea typeface="Calibri" panose="020F0502020204030204" pitchFamily="34" charset="0"/>
              </a:rPr>
              <a:t>. McGraw Hill.</a:t>
            </a:r>
          </a:p>
          <a:p>
            <a:pPr algn="just">
              <a:lnSpc>
                <a:spcPct val="150000"/>
              </a:lnSpc>
              <a:spcBef>
                <a:spcPts val="600"/>
              </a:spcBef>
              <a:spcAft>
                <a:spcPts val="1000"/>
              </a:spcAft>
            </a:pPr>
            <a:r>
              <a:rPr lang="en-GB" sz="1800" dirty="0">
                <a:solidFill>
                  <a:srgbClr val="222222"/>
                </a:solidFill>
                <a:effectLst/>
                <a:latin typeface="Times New Roman" panose="02020603050405020304" pitchFamily="18" charset="0"/>
                <a:ea typeface="Calibri" panose="020F0502020204030204" pitchFamily="34" charset="0"/>
              </a:rPr>
              <a:t>Ferrell, O.C., Hartline, M. and Hochstein, B.W., 2021. </a:t>
            </a:r>
            <a:r>
              <a:rPr lang="x-none" sz="1800" i="1" dirty="0">
                <a:effectLst/>
                <a:latin typeface="Calibri" panose="020F0502020204030204" pitchFamily="34" charset="0"/>
                <a:ea typeface="Calibri" panose="020F0502020204030204" pitchFamily="34" charset="0"/>
              </a:rPr>
              <a:t>Marketing strategy</a:t>
            </a:r>
            <a:r>
              <a:rPr lang="x-none" sz="1800" dirty="0">
                <a:effectLst/>
                <a:latin typeface="Calibri" panose="020F0502020204030204" pitchFamily="34" charset="0"/>
                <a:ea typeface="Calibri" panose="020F0502020204030204" pitchFamily="34" charset="0"/>
              </a:rPr>
              <a:t>. Cengage Learning.</a:t>
            </a:r>
          </a:p>
          <a:p>
            <a:endParaRPr lang="en-GB" dirty="0"/>
          </a:p>
        </p:txBody>
      </p:sp>
    </p:spTree>
    <p:extLst>
      <p:ext uri="{BB962C8B-B14F-4D97-AF65-F5344CB8AC3E}">
        <p14:creationId xmlns:p14="http://schemas.microsoft.com/office/powerpoint/2010/main" val="20959986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TotalTime>
  <Words>1912</Words>
  <Application>Microsoft Office PowerPoint</Application>
  <PresentationFormat>Custom</PresentationFormat>
  <Paragraphs>139</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BMIH4005 Marketing Essentials</vt:lpstr>
      <vt:lpstr>Introduction </vt:lpstr>
      <vt:lpstr>Situation analysis: 5C Company: SWOT analysis </vt:lpstr>
      <vt:lpstr>Situation analysis: 5C Customers </vt:lpstr>
      <vt:lpstr>Situation analysis: 5C Competitors: Porters five forces analysis </vt:lpstr>
      <vt:lpstr>Situation analysis: 5C Collaborators</vt:lpstr>
      <vt:lpstr>Situation analysis: 5C Climate</vt:lpstr>
      <vt:lpstr>Objectives and Strategy </vt:lpstr>
      <vt:lpstr>Tactics: Marketing mix </vt:lpstr>
      <vt:lpstr>Action: Gantt Chart </vt:lpstr>
      <vt:lpstr>Control </vt:lpstr>
      <vt:lpstr>Conclusion</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BMIH4005 Marketing Essentials</dc:title>
  <dc:creator>imran mahmood sarker</dc:creator>
  <cp:lastModifiedBy>secretar</cp:lastModifiedBy>
  <cp:revision>4</cp:revision>
  <dcterms:created xsi:type="dcterms:W3CDTF">2023-01-30T12:58:45Z</dcterms:created>
  <dcterms:modified xsi:type="dcterms:W3CDTF">2023-02-27T15:21:38Z</dcterms:modified>
</cp:coreProperties>
</file>