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64" r:id="rId4"/>
    <p:sldId id="260" r:id="rId5"/>
    <p:sldId id="259" r:id="rId6"/>
    <p:sldId id="265"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5F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1" autoAdjust="0"/>
    <p:restoredTop sz="96305" autoAdjust="0"/>
  </p:normalViewPr>
  <p:slideViewPr>
    <p:cSldViewPr snapToGrid="0">
      <p:cViewPr varScale="1">
        <p:scale>
          <a:sx n="103" d="100"/>
          <a:sy n="103" d="100"/>
        </p:scale>
        <p:origin x="150" y="22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5" d="100"/>
          <a:sy n="85" d="100"/>
        </p:scale>
        <p:origin x="316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A92390-1688-46D5-A27E-A4A8C7256855}" type="datetimeFigureOut">
              <a:rPr lang="en-GB" smtClean="0"/>
              <a:t>19/01/2019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218958-8705-4BCC-B547-510FA7BE3825}" type="slidenum">
              <a:rPr lang="en-GB" smtClean="0"/>
              <a:t>‹#›</a:t>
            </a:fld>
            <a:endParaRPr lang="en-GB" dirty="0"/>
          </a:p>
        </p:txBody>
      </p:sp>
    </p:spTree>
    <p:extLst>
      <p:ext uri="{BB962C8B-B14F-4D97-AF65-F5344CB8AC3E}">
        <p14:creationId xmlns:p14="http://schemas.microsoft.com/office/powerpoint/2010/main" val="2901323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 y="4312357"/>
            <a:ext cx="6856413" cy="3688644"/>
          </a:xfrm>
        </p:spPr>
        <p:txBody>
          <a:bodyPr/>
          <a:lstStyle/>
          <a:p>
            <a:endParaRPr lang="en-GB" dirty="0">
              <a:latin typeface="Calibri Light" panose="020F0302020204030204" pitchFamily="34" charset="0"/>
              <a:cs typeface="Calibri Light" panose="020F0302020204030204" pitchFamily="34" charset="0"/>
            </a:endParaRPr>
          </a:p>
        </p:txBody>
      </p:sp>
      <p:sp>
        <p:nvSpPr>
          <p:cNvPr id="4" name="Slide Number Placeholder 3"/>
          <p:cNvSpPr>
            <a:spLocks noGrp="1"/>
          </p:cNvSpPr>
          <p:nvPr>
            <p:ph type="sldNum" sz="quarter" idx="10"/>
          </p:nvPr>
        </p:nvSpPr>
        <p:spPr/>
        <p:txBody>
          <a:bodyPr/>
          <a:lstStyle/>
          <a:p>
            <a:fld id="{1A218958-8705-4BCC-B547-510FA7BE3825}" type="slidenum">
              <a:rPr lang="en-GB" smtClean="0"/>
              <a:t>1</a:t>
            </a:fld>
            <a:endParaRPr lang="en-GB" dirty="0"/>
          </a:p>
        </p:txBody>
      </p:sp>
    </p:spTree>
    <p:extLst>
      <p:ext uri="{BB962C8B-B14F-4D97-AF65-F5344CB8AC3E}">
        <p14:creationId xmlns:p14="http://schemas.microsoft.com/office/powerpoint/2010/main" val="61751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 y="4400550"/>
            <a:ext cx="6856413" cy="3600450"/>
          </a:xfrm>
        </p:spPr>
        <p:txBody>
          <a:bodyPr/>
          <a:lstStyle/>
          <a:p>
            <a:endParaRPr lang="en-GB" dirty="0"/>
          </a:p>
        </p:txBody>
      </p:sp>
      <p:sp>
        <p:nvSpPr>
          <p:cNvPr id="4" name="Slide Number Placeholder 3"/>
          <p:cNvSpPr>
            <a:spLocks noGrp="1"/>
          </p:cNvSpPr>
          <p:nvPr>
            <p:ph type="sldNum" sz="quarter" idx="10"/>
          </p:nvPr>
        </p:nvSpPr>
        <p:spPr/>
        <p:txBody>
          <a:bodyPr/>
          <a:lstStyle/>
          <a:p>
            <a:fld id="{1A218958-8705-4BCC-B547-510FA7BE3825}" type="slidenum">
              <a:rPr lang="en-GB" smtClean="0"/>
              <a:t>2</a:t>
            </a:fld>
            <a:endParaRPr lang="en-GB" dirty="0"/>
          </a:p>
        </p:txBody>
      </p:sp>
    </p:spTree>
    <p:extLst>
      <p:ext uri="{BB962C8B-B14F-4D97-AF65-F5344CB8AC3E}">
        <p14:creationId xmlns:p14="http://schemas.microsoft.com/office/powerpoint/2010/main" val="4721202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218958-8705-4BCC-B547-510FA7BE3825}" type="slidenum">
              <a:rPr lang="en-GB" smtClean="0"/>
              <a:t>3</a:t>
            </a:fld>
            <a:endParaRPr lang="en-GB" dirty="0"/>
          </a:p>
        </p:txBody>
      </p:sp>
    </p:spTree>
    <p:extLst>
      <p:ext uri="{BB962C8B-B14F-4D97-AF65-F5344CB8AC3E}">
        <p14:creationId xmlns:p14="http://schemas.microsoft.com/office/powerpoint/2010/main" val="5524467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 y="4229100"/>
            <a:ext cx="6856413" cy="3771900"/>
          </a:xfrm>
        </p:spPr>
        <p:txBody>
          <a:bodyPr/>
          <a:lstStyle/>
          <a:p>
            <a:pPr algn="just"/>
            <a:endParaRPr lang="en-GB" dirty="0"/>
          </a:p>
        </p:txBody>
      </p:sp>
      <p:sp>
        <p:nvSpPr>
          <p:cNvPr id="4" name="Slide Number Placeholder 3"/>
          <p:cNvSpPr>
            <a:spLocks noGrp="1"/>
          </p:cNvSpPr>
          <p:nvPr>
            <p:ph type="sldNum" sz="quarter" idx="10"/>
          </p:nvPr>
        </p:nvSpPr>
        <p:spPr/>
        <p:txBody>
          <a:bodyPr/>
          <a:lstStyle/>
          <a:p>
            <a:fld id="{1A218958-8705-4BCC-B547-510FA7BE3825}" type="slidenum">
              <a:rPr lang="en-GB" smtClean="0"/>
              <a:t>4</a:t>
            </a:fld>
            <a:endParaRPr lang="en-GB" dirty="0"/>
          </a:p>
        </p:txBody>
      </p:sp>
    </p:spTree>
    <p:extLst>
      <p:ext uri="{BB962C8B-B14F-4D97-AF65-F5344CB8AC3E}">
        <p14:creationId xmlns:p14="http://schemas.microsoft.com/office/powerpoint/2010/main" val="3949397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 y="4307840"/>
            <a:ext cx="6856412" cy="3693160"/>
          </a:xfrm>
        </p:spPr>
        <p:txBody>
          <a:bodyPr/>
          <a:lstStyle/>
          <a:p>
            <a:endParaRPr lang="en-GB" dirty="0"/>
          </a:p>
        </p:txBody>
      </p:sp>
      <p:sp>
        <p:nvSpPr>
          <p:cNvPr id="4" name="Slide Number Placeholder 3"/>
          <p:cNvSpPr>
            <a:spLocks noGrp="1"/>
          </p:cNvSpPr>
          <p:nvPr>
            <p:ph type="sldNum" sz="quarter" idx="10"/>
          </p:nvPr>
        </p:nvSpPr>
        <p:spPr>
          <a:xfrm>
            <a:off x="3884612" y="8685213"/>
            <a:ext cx="2971800" cy="458787"/>
          </a:xfrm>
        </p:spPr>
        <p:txBody>
          <a:bodyPr/>
          <a:lstStyle/>
          <a:p>
            <a:fld id="{1A218958-8705-4BCC-B547-510FA7BE3825}" type="slidenum">
              <a:rPr lang="en-GB" smtClean="0"/>
              <a:t>5</a:t>
            </a:fld>
            <a:endParaRPr lang="en-GB" dirty="0"/>
          </a:p>
        </p:txBody>
      </p:sp>
    </p:spTree>
    <p:extLst>
      <p:ext uri="{BB962C8B-B14F-4D97-AF65-F5344CB8AC3E}">
        <p14:creationId xmlns:p14="http://schemas.microsoft.com/office/powerpoint/2010/main" val="2400337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218958-8705-4BCC-B547-510FA7BE3825}" type="slidenum">
              <a:rPr lang="en-GB" smtClean="0"/>
              <a:t>6</a:t>
            </a:fld>
            <a:endParaRPr lang="en-GB" dirty="0"/>
          </a:p>
        </p:txBody>
      </p:sp>
    </p:spTree>
    <p:extLst>
      <p:ext uri="{BB962C8B-B14F-4D97-AF65-F5344CB8AC3E}">
        <p14:creationId xmlns:p14="http://schemas.microsoft.com/office/powerpoint/2010/main" val="21684949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218958-8705-4BCC-B547-510FA7BE3825}" type="slidenum">
              <a:rPr lang="en-GB" smtClean="0"/>
              <a:t>7</a:t>
            </a:fld>
            <a:endParaRPr lang="en-GB" dirty="0"/>
          </a:p>
        </p:txBody>
      </p:sp>
    </p:spTree>
    <p:extLst>
      <p:ext uri="{BB962C8B-B14F-4D97-AF65-F5344CB8AC3E}">
        <p14:creationId xmlns:p14="http://schemas.microsoft.com/office/powerpoint/2010/main" val="9051648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AD2B6B6-5B53-42FA-88A4-C4705B126AFA}" type="datetimeFigureOut">
              <a:rPr lang="en-GB" smtClean="0"/>
              <a:t>19/01/2019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74FAF1D-1DF3-4975-8082-26BE2C08E22E}" type="slidenum">
              <a:rPr lang="en-GB" smtClean="0"/>
              <a:t>‹#›</a:t>
            </a:fld>
            <a:endParaRPr lang="en-GB" dirty="0"/>
          </a:p>
        </p:txBody>
      </p:sp>
    </p:spTree>
    <p:extLst>
      <p:ext uri="{BB962C8B-B14F-4D97-AF65-F5344CB8AC3E}">
        <p14:creationId xmlns:p14="http://schemas.microsoft.com/office/powerpoint/2010/main" val="1522745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AD2B6B6-5B53-42FA-88A4-C4705B126AFA}" type="datetimeFigureOut">
              <a:rPr lang="en-GB" smtClean="0"/>
              <a:t>19/01/2019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74FAF1D-1DF3-4975-8082-26BE2C08E22E}" type="slidenum">
              <a:rPr lang="en-GB" smtClean="0"/>
              <a:t>‹#›</a:t>
            </a:fld>
            <a:endParaRPr lang="en-GB" dirty="0"/>
          </a:p>
        </p:txBody>
      </p:sp>
    </p:spTree>
    <p:extLst>
      <p:ext uri="{BB962C8B-B14F-4D97-AF65-F5344CB8AC3E}">
        <p14:creationId xmlns:p14="http://schemas.microsoft.com/office/powerpoint/2010/main" val="19473109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AD2B6B6-5B53-42FA-88A4-C4705B126AFA}" type="datetimeFigureOut">
              <a:rPr lang="en-GB" smtClean="0"/>
              <a:t>19/01/2019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74FAF1D-1DF3-4975-8082-26BE2C08E22E}" type="slidenum">
              <a:rPr lang="en-GB" smtClean="0"/>
              <a:t>‹#›</a:t>
            </a:fld>
            <a:endParaRPr lang="en-GB" dirty="0"/>
          </a:p>
        </p:txBody>
      </p:sp>
    </p:spTree>
    <p:extLst>
      <p:ext uri="{BB962C8B-B14F-4D97-AF65-F5344CB8AC3E}">
        <p14:creationId xmlns:p14="http://schemas.microsoft.com/office/powerpoint/2010/main" val="2359467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AD2B6B6-5B53-42FA-88A4-C4705B126AFA}" type="datetimeFigureOut">
              <a:rPr lang="en-GB" smtClean="0"/>
              <a:t>19/01/2019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74FAF1D-1DF3-4975-8082-26BE2C08E22E}" type="slidenum">
              <a:rPr lang="en-GB" smtClean="0"/>
              <a:t>‹#›</a:t>
            </a:fld>
            <a:endParaRPr lang="en-GB" dirty="0"/>
          </a:p>
        </p:txBody>
      </p:sp>
    </p:spTree>
    <p:extLst>
      <p:ext uri="{BB962C8B-B14F-4D97-AF65-F5344CB8AC3E}">
        <p14:creationId xmlns:p14="http://schemas.microsoft.com/office/powerpoint/2010/main" val="245586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AD2B6B6-5B53-42FA-88A4-C4705B126AFA}" type="datetimeFigureOut">
              <a:rPr lang="en-GB" smtClean="0"/>
              <a:t>19/01/2019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74FAF1D-1DF3-4975-8082-26BE2C08E22E}" type="slidenum">
              <a:rPr lang="en-GB" smtClean="0"/>
              <a:t>‹#›</a:t>
            </a:fld>
            <a:endParaRPr lang="en-GB" dirty="0"/>
          </a:p>
        </p:txBody>
      </p:sp>
    </p:spTree>
    <p:extLst>
      <p:ext uri="{BB962C8B-B14F-4D97-AF65-F5344CB8AC3E}">
        <p14:creationId xmlns:p14="http://schemas.microsoft.com/office/powerpoint/2010/main" val="1442990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AD2B6B6-5B53-42FA-88A4-C4705B126AFA}" type="datetimeFigureOut">
              <a:rPr lang="en-GB" smtClean="0"/>
              <a:t>19/01/2019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74FAF1D-1DF3-4975-8082-26BE2C08E22E}" type="slidenum">
              <a:rPr lang="en-GB" smtClean="0"/>
              <a:t>‹#›</a:t>
            </a:fld>
            <a:endParaRPr lang="en-GB" dirty="0"/>
          </a:p>
        </p:txBody>
      </p:sp>
    </p:spTree>
    <p:extLst>
      <p:ext uri="{BB962C8B-B14F-4D97-AF65-F5344CB8AC3E}">
        <p14:creationId xmlns:p14="http://schemas.microsoft.com/office/powerpoint/2010/main" val="2450781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D2B6B6-5B53-42FA-88A4-C4705B126AFA}" type="datetimeFigureOut">
              <a:rPr lang="en-GB" smtClean="0"/>
              <a:t>19/01/2019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74FAF1D-1DF3-4975-8082-26BE2C08E22E}" type="slidenum">
              <a:rPr lang="en-GB" smtClean="0"/>
              <a:t>‹#›</a:t>
            </a:fld>
            <a:endParaRPr lang="en-GB" dirty="0"/>
          </a:p>
        </p:txBody>
      </p:sp>
    </p:spTree>
    <p:extLst>
      <p:ext uri="{BB962C8B-B14F-4D97-AF65-F5344CB8AC3E}">
        <p14:creationId xmlns:p14="http://schemas.microsoft.com/office/powerpoint/2010/main" val="2885197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AD2B6B6-5B53-42FA-88A4-C4705B126AFA}" type="datetimeFigureOut">
              <a:rPr lang="en-GB" smtClean="0"/>
              <a:t>19/01/2019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74FAF1D-1DF3-4975-8082-26BE2C08E22E}" type="slidenum">
              <a:rPr lang="en-GB" smtClean="0"/>
              <a:t>‹#›</a:t>
            </a:fld>
            <a:endParaRPr lang="en-GB" dirty="0"/>
          </a:p>
        </p:txBody>
      </p:sp>
    </p:spTree>
    <p:extLst>
      <p:ext uri="{BB962C8B-B14F-4D97-AF65-F5344CB8AC3E}">
        <p14:creationId xmlns:p14="http://schemas.microsoft.com/office/powerpoint/2010/main" val="31012383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AD2B6B6-5B53-42FA-88A4-C4705B126AFA}" type="datetimeFigureOut">
              <a:rPr lang="en-GB" smtClean="0"/>
              <a:t>19/01/2019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74FAF1D-1DF3-4975-8082-26BE2C08E22E}" type="slidenum">
              <a:rPr lang="en-GB" smtClean="0"/>
              <a:t>‹#›</a:t>
            </a:fld>
            <a:endParaRPr lang="en-GB" dirty="0"/>
          </a:p>
        </p:txBody>
      </p:sp>
    </p:spTree>
    <p:extLst>
      <p:ext uri="{BB962C8B-B14F-4D97-AF65-F5344CB8AC3E}">
        <p14:creationId xmlns:p14="http://schemas.microsoft.com/office/powerpoint/2010/main" val="1666275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AD2B6B6-5B53-42FA-88A4-C4705B126AFA}" type="datetimeFigureOut">
              <a:rPr lang="en-GB" smtClean="0"/>
              <a:t>19/01/2019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74FAF1D-1DF3-4975-8082-26BE2C08E22E}" type="slidenum">
              <a:rPr lang="en-GB" smtClean="0"/>
              <a:t>‹#›</a:t>
            </a:fld>
            <a:endParaRPr lang="en-GB" dirty="0"/>
          </a:p>
        </p:txBody>
      </p:sp>
    </p:spTree>
    <p:extLst>
      <p:ext uri="{BB962C8B-B14F-4D97-AF65-F5344CB8AC3E}">
        <p14:creationId xmlns:p14="http://schemas.microsoft.com/office/powerpoint/2010/main" val="20458438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AD2B6B6-5B53-42FA-88A4-C4705B126AFA}" type="datetimeFigureOut">
              <a:rPr lang="en-GB" smtClean="0"/>
              <a:t>19/01/2019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74FAF1D-1DF3-4975-8082-26BE2C08E22E}" type="slidenum">
              <a:rPr lang="en-GB" smtClean="0"/>
              <a:t>‹#›</a:t>
            </a:fld>
            <a:endParaRPr lang="en-GB" dirty="0"/>
          </a:p>
        </p:txBody>
      </p:sp>
    </p:spTree>
    <p:extLst>
      <p:ext uri="{BB962C8B-B14F-4D97-AF65-F5344CB8AC3E}">
        <p14:creationId xmlns:p14="http://schemas.microsoft.com/office/powerpoint/2010/main" val="4028579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D2B6B6-5B53-42FA-88A4-C4705B126AFA}" type="datetimeFigureOut">
              <a:rPr lang="en-GB" smtClean="0"/>
              <a:t>19/01/2019</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4FAF1D-1DF3-4975-8082-26BE2C08E22E}" type="slidenum">
              <a:rPr lang="en-GB" smtClean="0"/>
              <a:t>‹#›</a:t>
            </a:fld>
            <a:endParaRPr lang="en-GB" dirty="0"/>
          </a:p>
        </p:txBody>
      </p:sp>
    </p:spTree>
    <p:extLst>
      <p:ext uri="{BB962C8B-B14F-4D97-AF65-F5344CB8AC3E}">
        <p14:creationId xmlns:p14="http://schemas.microsoft.com/office/powerpoint/2010/main" val="14106134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hyperlink" Target="https://www.economist.com/open-future/2018/07/02/why-lgbt-rights-are-under-threat-and-what-to-do-about-it" TargetMode="External"/><Relationship Id="rId13" Type="http://schemas.openxmlformats.org/officeDocument/2006/relationships/hyperlink" Target="https://www.straight.com/news/1112396/olena-semenova-and-brent-hawkes-what-does-world-needs-more-canada-mean-when-it-comes" TargetMode="External"/><Relationship Id="rId3" Type="http://schemas.openxmlformats.org/officeDocument/2006/relationships/hyperlink" Target="https://www.nglcc.org/blog/ERC-LGBTI-inclusive-economic-growth" TargetMode="External"/><Relationship Id="rId7" Type="http://schemas.openxmlformats.org/officeDocument/2006/relationships/hyperlink" Target="https://www.international.gc.ca/world-monde/issues_development-enjeux_developpement/human_rights-droits_homme/erc_joint_communique-cde_communique_commun.aspx?lang=eng" TargetMode="External"/><Relationship Id="rId12" Type="http://schemas.openxmlformats.org/officeDocument/2006/relationships/hyperlink" Target="https://www.hrw.org/news/2018/04/16/after-grim-year-lgbt-rights-way-forward"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hyperlink" Target="https://www.international.gc.ca/gac-amc/campaign-campagne/erc-cde/index.aspx?lang=eng" TargetMode="External"/><Relationship Id="rId11" Type="http://schemas.openxmlformats.org/officeDocument/2006/relationships/hyperlink" Target="http://unitedbelizeadvocacymovement.blogspot.com/2018/08/the-imperfect-evolution-of-equal-rights.html" TargetMode="External"/><Relationship Id="rId5" Type="http://schemas.openxmlformats.org/officeDocument/2006/relationships/hyperlink" Target="https://international.gc.ca/world-monde/issues_development-enjeux_developpement/human_rights-droits_homme/coalition-equal-rights-droits-egaux.aspx?lang=eng" TargetMode="External"/><Relationship Id="rId10" Type="http://schemas.openxmlformats.org/officeDocument/2006/relationships/hyperlink" Target="http://www.mrree.gub.uy/frontend/page?1,embajada-eeuu,ampliacion-embajada,O,en,0,PAG;CONC;442;5;D;world-human-rights-conference-lgbtis-no-violence-no-discrimination-and-social-inclusion-in-montevideo-speech-by-us-permanent-representative-to-the-un-ambassador-samantha-power;1;PAG" TargetMode="External"/><Relationship Id="rId4" Type="http://schemas.openxmlformats.org/officeDocument/2006/relationships/hyperlink" Target="https://youtu.be/jTOfum71XG4" TargetMode="External"/><Relationship Id="rId9" Type="http://schemas.openxmlformats.org/officeDocument/2006/relationships/hyperlink" Target="https://lgbtimontevideo2016.elis.biz/admin/files/lgbtimontevideo2016/upload/files/FINAL%20AGENDA%20(July12).pdf" TargetMode="External"/><Relationship Id="rId14" Type="http://schemas.openxmlformats.org/officeDocument/2006/relationships/hyperlink" Target="http://www.unaids.org/en/resources/presscentre/featurestories/2016/july/20160714_LGBT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89210" y="263887"/>
            <a:ext cx="12192000" cy="1754326"/>
          </a:xfrm>
          <a:prstGeom prst="rect">
            <a:avLst/>
          </a:prstGeom>
        </p:spPr>
        <p:txBody>
          <a:bodyPr wrap="square">
            <a:spAutoFit/>
          </a:bodyPr>
          <a:lstStyle/>
          <a:p>
            <a:pPr algn="ctr"/>
            <a:r>
              <a:rPr lang="en-GB" sz="3600" b="1" dirty="0" smtClean="0">
                <a:solidFill>
                  <a:srgbClr val="002060"/>
                </a:solidFill>
                <a:latin typeface="Corbel" panose="020B0503020204020204" pitchFamily="34" charset="0"/>
                <a:cs typeface="Arial" panose="020B0604020202020204" pitchFamily="34" charset="0"/>
              </a:rPr>
              <a:t>The Equal Rights Coalition:</a:t>
            </a:r>
          </a:p>
          <a:p>
            <a:pPr algn="ctr"/>
            <a:r>
              <a:rPr lang="en-GB" sz="3600" b="1" dirty="0" smtClean="0">
                <a:solidFill>
                  <a:srgbClr val="002060"/>
                </a:solidFill>
                <a:latin typeface="Corbel" panose="020B0503020204020204" pitchFamily="34" charset="0"/>
                <a:cs typeface="Arial" panose="020B0604020202020204" pitchFamily="34" charset="0"/>
              </a:rPr>
              <a:t>Non-Violence</a:t>
            </a:r>
            <a:r>
              <a:rPr lang="en-GB" sz="3600" b="1" dirty="0">
                <a:solidFill>
                  <a:srgbClr val="002060"/>
                </a:solidFill>
                <a:latin typeface="Corbel" panose="020B0503020204020204" pitchFamily="34" charset="0"/>
                <a:cs typeface="Arial" panose="020B0604020202020204" pitchFamily="34" charset="0"/>
              </a:rPr>
              <a:t>, </a:t>
            </a:r>
            <a:r>
              <a:rPr lang="en-GB" sz="3600" b="1" dirty="0" smtClean="0">
                <a:solidFill>
                  <a:srgbClr val="002060"/>
                </a:solidFill>
                <a:latin typeface="Corbel" panose="020B0503020204020204" pitchFamily="34" charset="0"/>
                <a:cs typeface="Arial" panose="020B0604020202020204" pitchFamily="34" charset="0"/>
              </a:rPr>
              <a:t>Non-Discrimination </a:t>
            </a:r>
            <a:r>
              <a:rPr lang="en-GB" sz="3600" b="1" dirty="0">
                <a:solidFill>
                  <a:srgbClr val="002060"/>
                </a:solidFill>
                <a:latin typeface="Corbel" panose="020B0503020204020204" pitchFamily="34" charset="0"/>
                <a:cs typeface="Arial" panose="020B0604020202020204" pitchFamily="34" charset="0"/>
              </a:rPr>
              <a:t>and </a:t>
            </a:r>
            <a:r>
              <a:rPr lang="en-GB" sz="3600" b="1" dirty="0" smtClean="0">
                <a:solidFill>
                  <a:srgbClr val="002060"/>
                </a:solidFill>
                <a:latin typeface="Corbel" panose="020B0503020204020204" pitchFamily="34" charset="0"/>
                <a:cs typeface="Arial" panose="020B0604020202020204" pitchFamily="34" charset="0"/>
              </a:rPr>
              <a:t>Social Inclusion Leaving No-One Behind</a:t>
            </a:r>
            <a:endParaRPr lang="en-GB" sz="3600" b="1" dirty="0">
              <a:solidFill>
                <a:srgbClr val="002060"/>
              </a:solidFill>
              <a:latin typeface="Corbel" panose="020B0503020204020204" pitchFamily="34" charset="0"/>
              <a:cs typeface="Arial" panose="020B0604020202020204" pitchFamily="34" charset="0"/>
            </a:endParaRPr>
          </a:p>
        </p:txBody>
      </p:sp>
      <p:pic>
        <p:nvPicPr>
          <p:cNvPr id="3" name="Picture 2"/>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235105" y="2435019"/>
            <a:ext cx="5543370" cy="3835152"/>
          </a:xfrm>
          <a:prstGeom prst="rect">
            <a:avLst/>
          </a:prstGeom>
        </p:spPr>
      </p:pic>
    </p:spTree>
    <p:extLst>
      <p:ext uri="{BB962C8B-B14F-4D97-AF65-F5344CB8AC3E}">
        <p14:creationId xmlns:p14="http://schemas.microsoft.com/office/powerpoint/2010/main" val="3255000288"/>
      </p:ext>
    </p:extLst>
  </p:cSld>
  <p:clrMapOvr>
    <a:masterClrMapping/>
  </p:clrMapOvr>
  <mc:AlternateContent xmlns:mc="http://schemas.openxmlformats.org/markup-compatibility/2006" xmlns:p14="http://schemas.microsoft.com/office/powerpoint/2010/main">
    <mc:Choice Requires="p14">
      <p:transition spd="med" p14:dur="700" advClick="0" advTm="171000">
        <p:fade/>
      </p:transition>
    </mc:Choice>
    <mc:Fallback xmlns="">
      <p:transition spd="med" advClick="0" advTm="171000">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0" y="0"/>
            <a:ext cx="12110223" cy="6858000"/>
          </a:xfrm>
          <a:prstGeom prst="rect">
            <a:avLst/>
          </a:prstGeom>
        </p:spPr>
      </p:pic>
    </p:spTree>
    <p:extLst>
      <p:ext uri="{BB962C8B-B14F-4D97-AF65-F5344CB8AC3E}">
        <p14:creationId xmlns:p14="http://schemas.microsoft.com/office/powerpoint/2010/main" val="1243806080"/>
      </p:ext>
    </p:extLst>
  </p:cSld>
  <p:clrMapOvr>
    <a:masterClrMapping/>
  </p:clrMapOvr>
  <mc:AlternateContent xmlns:mc="http://schemas.openxmlformats.org/markup-compatibility/2006" xmlns:p14="http://schemas.microsoft.com/office/powerpoint/2010/main">
    <mc:Choice Requires="p14">
      <p:transition spd="med" p14:dur="700" advClick="0" advTm="145000">
        <p:fade/>
      </p:transition>
    </mc:Choice>
    <mc:Fallback xmlns="">
      <p:transition spd="med" advClick="0" advTm="145000">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1138188" y="3993658"/>
            <a:ext cx="4100334" cy="2640563"/>
          </a:xfrm>
          <a:prstGeom prst="rect">
            <a:avLst/>
          </a:prstGeom>
        </p:spPr>
      </p:pic>
      <p:sp>
        <p:nvSpPr>
          <p:cNvPr id="2" name="Rectangle 1"/>
          <p:cNvSpPr/>
          <p:nvPr/>
        </p:nvSpPr>
        <p:spPr>
          <a:xfrm>
            <a:off x="0" y="374769"/>
            <a:ext cx="6239070" cy="3108543"/>
          </a:xfrm>
          <a:prstGeom prst="rect">
            <a:avLst/>
          </a:prstGeom>
        </p:spPr>
        <p:txBody>
          <a:bodyPr wrap="square">
            <a:spAutoFit/>
          </a:bodyPr>
          <a:lstStyle/>
          <a:p>
            <a:pPr algn="ctr"/>
            <a:r>
              <a:rPr lang="en-GB" sz="2400" i="1" dirty="0">
                <a:solidFill>
                  <a:srgbClr val="002060"/>
                </a:solidFill>
                <a:latin typeface="Corbel" panose="020B0503020204020204" pitchFamily="34" charset="0"/>
                <a:cs typeface="Arial" panose="020B0604020202020204" pitchFamily="34" charset="0"/>
              </a:rPr>
              <a:t>“Ensuring the rights of lesbian, gay, bisexual, transgender and intersex people requires courage and diligence. We have made some strides in the journey, but the distance to travel is still far. It is not just about HIV, but equal access to all health and development services.”</a:t>
            </a:r>
          </a:p>
          <a:p>
            <a:pPr algn="ctr"/>
            <a:endParaRPr lang="en-GB" sz="1200" dirty="0" smtClean="0">
              <a:solidFill>
                <a:srgbClr val="002060"/>
              </a:solidFill>
              <a:latin typeface="Corbel" panose="020B0503020204020204" pitchFamily="34" charset="0"/>
              <a:cs typeface="Arial" panose="020B0604020202020204" pitchFamily="34" charset="0"/>
            </a:endParaRPr>
          </a:p>
          <a:p>
            <a:pPr algn="ctr"/>
            <a:r>
              <a:rPr lang="en-GB" sz="2000" b="1" dirty="0" smtClean="0">
                <a:solidFill>
                  <a:srgbClr val="002060"/>
                </a:solidFill>
                <a:latin typeface="Corbel" panose="020B0503020204020204" pitchFamily="34" charset="0"/>
                <a:cs typeface="Arial" panose="020B0604020202020204" pitchFamily="34" charset="0"/>
              </a:rPr>
              <a:t>Luiz Loures </a:t>
            </a:r>
          </a:p>
          <a:p>
            <a:pPr algn="ctr"/>
            <a:r>
              <a:rPr lang="en-GB" sz="2000" b="1" dirty="0" smtClean="0">
                <a:solidFill>
                  <a:srgbClr val="002060"/>
                </a:solidFill>
                <a:latin typeface="Corbel" panose="020B0503020204020204" pitchFamily="34" charset="0"/>
                <a:cs typeface="Arial" panose="020B0604020202020204" pitchFamily="34" charset="0"/>
              </a:rPr>
              <a:t>UNAIDS </a:t>
            </a:r>
            <a:r>
              <a:rPr lang="en-GB" sz="2000" b="1" dirty="0">
                <a:solidFill>
                  <a:srgbClr val="002060"/>
                </a:solidFill>
                <a:latin typeface="Corbel" panose="020B0503020204020204" pitchFamily="34" charset="0"/>
                <a:cs typeface="Arial" panose="020B0604020202020204" pitchFamily="34" charset="0"/>
              </a:rPr>
              <a:t>Deputy Executive </a:t>
            </a:r>
            <a:r>
              <a:rPr lang="en-GB" sz="2000" b="1" dirty="0" smtClean="0">
                <a:solidFill>
                  <a:srgbClr val="002060"/>
                </a:solidFill>
                <a:latin typeface="Corbel" panose="020B0503020204020204" pitchFamily="34" charset="0"/>
                <a:cs typeface="Arial" panose="020B0604020202020204" pitchFamily="34" charset="0"/>
              </a:rPr>
              <a:t>Director (2016)</a:t>
            </a:r>
            <a:endParaRPr lang="en-GB" sz="2000" b="1" dirty="0">
              <a:solidFill>
                <a:srgbClr val="002060"/>
              </a:solidFill>
              <a:latin typeface="Corbel" panose="020B0503020204020204" pitchFamily="34" charset="0"/>
              <a:cs typeface="Arial" panose="020B0604020202020204" pitchFamily="34" charset="0"/>
            </a:endParaRPr>
          </a:p>
        </p:txBody>
      </p:sp>
      <p:sp>
        <p:nvSpPr>
          <p:cNvPr id="3" name="TextBox 2"/>
          <p:cNvSpPr txBox="1"/>
          <p:nvPr/>
        </p:nvSpPr>
        <p:spPr>
          <a:xfrm>
            <a:off x="6817567" y="350670"/>
            <a:ext cx="5299788" cy="3847207"/>
          </a:xfrm>
          <a:prstGeom prst="rect">
            <a:avLst/>
          </a:prstGeom>
          <a:noFill/>
        </p:spPr>
        <p:txBody>
          <a:bodyPr wrap="square" rtlCol="0">
            <a:spAutoFit/>
          </a:bodyPr>
          <a:lstStyle/>
          <a:p>
            <a:pPr algn="ctr"/>
            <a:r>
              <a:rPr lang="en-GB" sz="2400" i="1" dirty="0">
                <a:solidFill>
                  <a:srgbClr val="002060"/>
                </a:solidFill>
                <a:latin typeface="Corbel" panose="020B0503020204020204" pitchFamily="34" charset="0"/>
              </a:rPr>
              <a:t>“The Equal Rights Coalition would serve as a </a:t>
            </a:r>
            <a:r>
              <a:rPr lang="en-GB" sz="2400" i="1" dirty="0" smtClean="0">
                <a:solidFill>
                  <a:srgbClr val="002060"/>
                </a:solidFill>
                <a:latin typeface="Corbel" panose="020B0503020204020204" pitchFamily="34" charset="0"/>
              </a:rPr>
              <a:t>standing </a:t>
            </a:r>
            <a:r>
              <a:rPr lang="en-GB" sz="2400" i="1" dirty="0">
                <a:solidFill>
                  <a:srgbClr val="002060"/>
                </a:solidFill>
                <a:latin typeface="Corbel" panose="020B0503020204020204" pitchFamily="34" charset="0"/>
              </a:rPr>
              <a:t>body to ensure coordination and </a:t>
            </a:r>
            <a:r>
              <a:rPr lang="en-GB" sz="2400" i="1" dirty="0" smtClean="0">
                <a:solidFill>
                  <a:srgbClr val="002060"/>
                </a:solidFill>
                <a:latin typeface="Corbel" panose="020B0503020204020204" pitchFamily="34" charset="0"/>
              </a:rPr>
              <a:t>continuity </a:t>
            </a:r>
            <a:r>
              <a:rPr lang="en-GB" sz="2400" i="1" dirty="0">
                <a:solidFill>
                  <a:srgbClr val="002060"/>
                </a:solidFill>
                <a:latin typeface="Corbel" panose="020B0503020204020204" pitchFamily="34" charset="0"/>
              </a:rPr>
              <a:t>of our shared </a:t>
            </a:r>
            <a:r>
              <a:rPr lang="en-GB" sz="2400" i="1" dirty="0" smtClean="0">
                <a:solidFill>
                  <a:srgbClr val="002060"/>
                </a:solidFill>
                <a:latin typeface="Corbel" panose="020B0503020204020204" pitchFamily="34" charset="0"/>
              </a:rPr>
              <a:t>efforts. As </a:t>
            </a:r>
            <a:r>
              <a:rPr lang="en-GB" sz="2400" i="1" dirty="0">
                <a:solidFill>
                  <a:srgbClr val="002060"/>
                </a:solidFill>
                <a:latin typeface="Corbel" panose="020B0503020204020204" pitchFamily="34" charset="0"/>
              </a:rPr>
              <a:t>the name of the coalition indicates, </a:t>
            </a:r>
            <a:r>
              <a:rPr lang="en-GB" sz="2400" i="1" dirty="0" smtClean="0">
                <a:solidFill>
                  <a:srgbClr val="002060"/>
                </a:solidFill>
                <a:latin typeface="Corbel" panose="020B0503020204020204" pitchFamily="34" charset="0"/>
              </a:rPr>
              <a:t>we </a:t>
            </a:r>
            <a:r>
              <a:rPr lang="en-GB" sz="2400" i="1" dirty="0">
                <a:solidFill>
                  <a:srgbClr val="002060"/>
                </a:solidFill>
                <a:latin typeface="Corbel" panose="020B0503020204020204" pitchFamily="34" charset="0"/>
              </a:rPr>
              <a:t>do not advocate special rights for LGBTI persons, but rather equal rights that apply to everybody, without </a:t>
            </a:r>
            <a:r>
              <a:rPr lang="en-GB" sz="2400" i="1" dirty="0" smtClean="0">
                <a:solidFill>
                  <a:srgbClr val="002060"/>
                </a:solidFill>
                <a:latin typeface="Corbel" panose="020B0503020204020204" pitchFamily="34" charset="0"/>
              </a:rPr>
              <a:t>exception</a:t>
            </a:r>
            <a:r>
              <a:rPr lang="en-GB" sz="2400" i="1" dirty="0">
                <a:solidFill>
                  <a:srgbClr val="002060"/>
                </a:solidFill>
                <a:latin typeface="Corbel" panose="020B0503020204020204" pitchFamily="34" charset="0"/>
              </a:rPr>
              <a:t>. ”</a:t>
            </a:r>
          </a:p>
          <a:p>
            <a:pPr algn="ctr"/>
            <a:endParaRPr lang="en-GB" dirty="0">
              <a:solidFill>
                <a:srgbClr val="002060"/>
              </a:solidFill>
              <a:latin typeface="Corbel" panose="020B0503020204020204" pitchFamily="34" charset="0"/>
            </a:endParaRPr>
          </a:p>
          <a:p>
            <a:pPr algn="ctr"/>
            <a:r>
              <a:rPr lang="en-GB" sz="2000" b="1" dirty="0">
                <a:solidFill>
                  <a:srgbClr val="002060"/>
                </a:solidFill>
                <a:latin typeface="Corbel" panose="020B0503020204020204" pitchFamily="34" charset="0"/>
              </a:rPr>
              <a:t>Ban </a:t>
            </a:r>
            <a:r>
              <a:rPr lang="en-GB" sz="2000" b="1" dirty="0" smtClean="0">
                <a:solidFill>
                  <a:srgbClr val="002060"/>
                </a:solidFill>
                <a:latin typeface="Corbel" panose="020B0503020204020204" pitchFamily="34" charset="0"/>
              </a:rPr>
              <a:t>Ki-moon</a:t>
            </a:r>
            <a:endParaRPr lang="en-GB" sz="2000" b="1" dirty="0">
              <a:solidFill>
                <a:srgbClr val="002060"/>
              </a:solidFill>
              <a:latin typeface="Corbel" panose="020B0503020204020204" pitchFamily="34" charset="0"/>
            </a:endParaRPr>
          </a:p>
          <a:p>
            <a:pPr algn="ctr"/>
            <a:r>
              <a:rPr lang="en-GB" sz="2000" b="1" dirty="0" smtClean="0">
                <a:solidFill>
                  <a:srgbClr val="002060"/>
                </a:solidFill>
                <a:latin typeface="Corbel" panose="020B0503020204020204" pitchFamily="34" charset="0"/>
              </a:rPr>
              <a:t>UN </a:t>
            </a:r>
            <a:r>
              <a:rPr lang="en-GB" sz="2000" b="1" dirty="0">
                <a:solidFill>
                  <a:srgbClr val="002060"/>
                </a:solidFill>
                <a:latin typeface="Corbel" panose="020B0503020204020204" pitchFamily="34" charset="0"/>
              </a:rPr>
              <a:t>Secretary General </a:t>
            </a:r>
            <a:r>
              <a:rPr lang="en-GB" sz="2000" b="1" dirty="0" smtClean="0">
                <a:solidFill>
                  <a:srgbClr val="002060"/>
                </a:solidFill>
                <a:latin typeface="Corbel" panose="020B0503020204020204" pitchFamily="34" charset="0"/>
              </a:rPr>
              <a:t>(2016)</a:t>
            </a:r>
            <a:endParaRPr lang="en-GB" sz="2000" b="1" dirty="0">
              <a:solidFill>
                <a:srgbClr val="002060"/>
              </a:solidFill>
              <a:latin typeface="Corbel" panose="020B0503020204020204" pitchFamily="34" charset="0"/>
            </a:endParaRPr>
          </a:p>
          <a:p>
            <a:pPr algn="ctr"/>
            <a:endParaRPr lang="en-GB" dirty="0"/>
          </a:p>
        </p:txBody>
      </p:sp>
      <p:pic>
        <p:nvPicPr>
          <p:cNvPr id="4" name="Picture 3"/>
          <p:cNvPicPr>
            <a:picLocks noChangeAspect="1"/>
          </p:cNvPicPr>
          <p:nvPr/>
        </p:nvPicPr>
        <p:blipFill>
          <a:blip r:embed="rId4"/>
          <a:stretch>
            <a:fillRect/>
          </a:stretch>
        </p:blipFill>
        <p:spPr>
          <a:xfrm>
            <a:off x="8859345" y="4050654"/>
            <a:ext cx="1856938" cy="2583567"/>
          </a:xfrm>
          <a:prstGeom prst="rect">
            <a:avLst/>
          </a:prstGeom>
        </p:spPr>
      </p:pic>
    </p:spTree>
    <p:extLst>
      <p:ext uri="{BB962C8B-B14F-4D97-AF65-F5344CB8AC3E}">
        <p14:creationId xmlns:p14="http://schemas.microsoft.com/office/powerpoint/2010/main" val="2226266435"/>
      </p:ext>
    </p:extLst>
  </p:cSld>
  <p:clrMapOvr>
    <a:masterClrMapping/>
  </p:clrMapOvr>
  <mc:AlternateContent xmlns:mc="http://schemas.openxmlformats.org/markup-compatibility/2006" xmlns:p14="http://schemas.microsoft.com/office/powerpoint/2010/main">
    <mc:Choice Requires="p14">
      <p:transition spd="med" p14:dur="700" advClick="0" advTm="62000">
        <p:fade/>
      </p:transition>
    </mc:Choice>
    <mc:Fallback xmlns="">
      <p:transition spd="med" advClick="0" advTm="62000">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8217196" y="867747"/>
            <a:ext cx="3038982" cy="1118785"/>
          </a:xfrm>
          <a:prstGeom prst="rect">
            <a:avLst/>
          </a:prstGeom>
        </p:spPr>
      </p:pic>
      <p:sp>
        <p:nvSpPr>
          <p:cNvPr id="2" name="Rectangle 1"/>
          <p:cNvSpPr/>
          <p:nvPr/>
        </p:nvSpPr>
        <p:spPr>
          <a:xfrm>
            <a:off x="7386772" y="4298357"/>
            <a:ext cx="4375261" cy="1077218"/>
          </a:xfrm>
          <a:prstGeom prst="rect">
            <a:avLst/>
          </a:prstGeom>
        </p:spPr>
        <p:txBody>
          <a:bodyPr wrap="square">
            <a:spAutoFit/>
          </a:bodyPr>
          <a:lstStyle/>
          <a:p>
            <a:pPr algn="ctr"/>
            <a:r>
              <a:rPr lang="en-GB" sz="3200" b="1" dirty="0">
                <a:solidFill>
                  <a:schemeClr val="accent6">
                    <a:lumMod val="75000"/>
                  </a:schemeClr>
                </a:solidFill>
                <a:latin typeface="Arial" panose="020B0604020202020204" pitchFamily="34" charset="0"/>
                <a:cs typeface="Arial" panose="020B0604020202020204" pitchFamily="34" charset="0"/>
              </a:rPr>
              <a:t>United Belize </a:t>
            </a:r>
            <a:endParaRPr lang="en-GB" sz="3200" b="1" dirty="0" smtClean="0">
              <a:solidFill>
                <a:schemeClr val="accent6">
                  <a:lumMod val="75000"/>
                </a:schemeClr>
              </a:solidFill>
              <a:latin typeface="Arial" panose="020B0604020202020204" pitchFamily="34" charset="0"/>
              <a:cs typeface="Arial" panose="020B0604020202020204" pitchFamily="34" charset="0"/>
            </a:endParaRPr>
          </a:p>
          <a:p>
            <a:pPr algn="ctr"/>
            <a:r>
              <a:rPr lang="en-GB" sz="3200" b="1" dirty="0" smtClean="0">
                <a:solidFill>
                  <a:schemeClr val="accent6">
                    <a:lumMod val="75000"/>
                  </a:schemeClr>
                </a:solidFill>
                <a:latin typeface="Arial" panose="020B0604020202020204" pitchFamily="34" charset="0"/>
                <a:cs typeface="Arial" panose="020B0604020202020204" pitchFamily="34" charset="0"/>
              </a:rPr>
              <a:t>Advocacy Movement</a:t>
            </a:r>
            <a:endParaRPr lang="en-GB" sz="3200" b="1" dirty="0">
              <a:solidFill>
                <a:schemeClr val="accent6">
                  <a:lumMod val="75000"/>
                </a:schemeClr>
              </a:solidFill>
              <a:latin typeface="Arial" panose="020B0604020202020204" pitchFamily="34" charset="0"/>
              <a:cs typeface="Arial" panose="020B0604020202020204" pitchFamily="34" charset="0"/>
            </a:endParaRPr>
          </a:p>
        </p:txBody>
      </p:sp>
      <p:sp>
        <p:nvSpPr>
          <p:cNvPr id="4" name="TextBox 3"/>
          <p:cNvSpPr txBox="1"/>
          <p:nvPr/>
        </p:nvSpPr>
        <p:spPr>
          <a:xfrm>
            <a:off x="488379" y="479889"/>
            <a:ext cx="5305932" cy="2523768"/>
          </a:xfrm>
          <a:prstGeom prst="rect">
            <a:avLst/>
          </a:prstGeom>
          <a:noFill/>
        </p:spPr>
        <p:txBody>
          <a:bodyPr wrap="square" rtlCol="0">
            <a:spAutoFit/>
          </a:bodyPr>
          <a:lstStyle/>
          <a:p>
            <a:pPr marL="457200" indent="-457200">
              <a:buFont typeface="Arial" panose="020B0604020202020204" pitchFamily="34" charset="0"/>
              <a:buChar char="•"/>
            </a:pPr>
            <a:r>
              <a:rPr lang="en-GB" sz="2800" b="1" dirty="0" smtClean="0">
                <a:solidFill>
                  <a:srgbClr val="002060"/>
                </a:solidFill>
                <a:latin typeface="Corbel" panose="020B0503020204020204" pitchFamily="34" charset="0"/>
              </a:rPr>
              <a:t>Economic missed opportunity</a:t>
            </a:r>
          </a:p>
          <a:p>
            <a:endParaRPr lang="en-GB" sz="2800" b="1" dirty="0">
              <a:solidFill>
                <a:srgbClr val="002060"/>
              </a:solidFill>
              <a:latin typeface="Corbel" panose="020B0503020204020204" pitchFamily="34" charset="0"/>
            </a:endParaRPr>
          </a:p>
          <a:p>
            <a:pPr marL="457200" indent="-457200">
              <a:buFont typeface="Arial" panose="020B0604020202020204" pitchFamily="34" charset="0"/>
              <a:buChar char="•"/>
            </a:pPr>
            <a:r>
              <a:rPr lang="en-GB" sz="2800" b="1" dirty="0" smtClean="0">
                <a:solidFill>
                  <a:srgbClr val="002060"/>
                </a:solidFill>
                <a:latin typeface="Corbel" panose="020B0503020204020204" pitchFamily="34" charset="0"/>
              </a:rPr>
              <a:t>Poverty</a:t>
            </a:r>
          </a:p>
          <a:p>
            <a:endParaRPr lang="en-GB" sz="2800" b="1" dirty="0">
              <a:solidFill>
                <a:srgbClr val="002060"/>
              </a:solidFill>
              <a:latin typeface="Corbel" panose="020B0503020204020204" pitchFamily="34" charset="0"/>
            </a:endParaRPr>
          </a:p>
          <a:p>
            <a:pPr marL="457200" indent="-457200">
              <a:buFont typeface="Arial" panose="020B0604020202020204" pitchFamily="34" charset="0"/>
              <a:buChar char="•"/>
            </a:pPr>
            <a:r>
              <a:rPr lang="en-GB" sz="2800" b="1" dirty="0" smtClean="0">
                <a:solidFill>
                  <a:srgbClr val="002060"/>
                </a:solidFill>
                <a:latin typeface="Corbel" panose="020B0503020204020204" pitchFamily="34" charset="0"/>
              </a:rPr>
              <a:t>LGBT inclusive strategies</a:t>
            </a:r>
            <a:endParaRPr lang="en-GB" sz="2800" b="1" dirty="0">
              <a:solidFill>
                <a:srgbClr val="002060"/>
              </a:solidFill>
              <a:latin typeface="Corbel" panose="020B0503020204020204" pitchFamily="34" charset="0"/>
            </a:endParaRPr>
          </a:p>
          <a:p>
            <a:pPr marL="285750" indent="-285750">
              <a:buFont typeface="Arial" panose="020B0604020202020204" pitchFamily="34" charset="0"/>
              <a:buChar char="•"/>
            </a:pPr>
            <a:endParaRPr lang="en-GB" dirty="0">
              <a:latin typeface="Corbel" panose="020B0503020204020204" pitchFamily="34" charset="0"/>
            </a:endParaRPr>
          </a:p>
        </p:txBody>
      </p:sp>
      <p:sp>
        <p:nvSpPr>
          <p:cNvPr id="5" name="TextBox 4"/>
          <p:cNvSpPr txBox="1"/>
          <p:nvPr/>
        </p:nvSpPr>
        <p:spPr>
          <a:xfrm>
            <a:off x="610017" y="4040154"/>
            <a:ext cx="6182669" cy="2246769"/>
          </a:xfrm>
          <a:prstGeom prst="rect">
            <a:avLst/>
          </a:prstGeom>
          <a:noFill/>
        </p:spPr>
        <p:txBody>
          <a:bodyPr wrap="square" rtlCol="0">
            <a:spAutoFit/>
          </a:bodyPr>
          <a:lstStyle/>
          <a:p>
            <a:pPr marL="457200" indent="-457200">
              <a:buFont typeface="Arial" panose="020B0604020202020204" pitchFamily="34" charset="0"/>
              <a:buChar char="•"/>
            </a:pPr>
            <a:r>
              <a:rPr lang="en-GB" sz="2800" b="1" dirty="0" smtClean="0">
                <a:solidFill>
                  <a:srgbClr val="002060"/>
                </a:solidFill>
                <a:latin typeface="Corbel" panose="020B0503020204020204" pitchFamily="34" charset="0"/>
              </a:rPr>
              <a:t>No actionable outcomes</a:t>
            </a:r>
          </a:p>
          <a:p>
            <a:pPr marL="457200" indent="-457200">
              <a:buFont typeface="Arial" panose="020B0604020202020204" pitchFamily="34" charset="0"/>
              <a:buChar char="•"/>
            </a:pPr>
            <a:endParaRPr lang="en-GB" sz="2800" b="1" dirty="0">
              <a:solidFill>
                <a:srgbClr val="002060"/>
              </a:solidFill>
              <a:latin typeface="Corbel" panose="020B0503020204020204" pitchFamily="34" charset="0"/>
            </a:endParaRPr>
          </a:p>
          <a:p>
            <a:pPr marL="457200" indent="-457200">
              <a:buFont typeface="Arial" panose="020B0604020202020204" pitchFamily="34" charset="0"/>
              <a:buChar char="•"/>
            </a:pPr>
            <a:r>
              <a:rPr lang="en-GB" sz="2800" b="1" dirty="0" smtClean="0">
                <a:solidFill>
                  <a:srgbClr val="002060"/>
                </a:solidFill>
                <a:latin typeface="Corbel" panose="020B0503020204020204" pitchFamily="34" charset="0"/>
              </a:rPr>
              <a:t>Organisations carry the burden</a:t>
            </a:r>
          </a:p>
          <a:p>
            <a:pPr marL="457200" indent="-457200">
              <a:buFont typeface="Arial" panose="020B0604020202020204" pitchFamily="34" charset="0"/>
              <a:buChar char="•"/>
            </a:pPr>
            <a:endParaRPr lang="en-GB" sz="2800" b="1" dirty="0">
              <a:solidFill>
                <a:srgbClr val="002060"/>
              </a:solidFill>
              <a:latin typeface="Corbel" panose="020B0503020204020204" pitchFamily="34" charset="0"/>
            </a:endParaRPr>
          </a:p>
          <a:p>
            <a:pPr marL="457200" indent="-457200">
              <a:buFont typeface="Arial" panose="020B0604020202020204" pitchFamily="34" charset="0"/>
              <a:buChar char="•"/>
            </a:pPr>
            <a:r>
              <a:rPr lang="en-GB" sz="2800" b="1" dirty="0" smtClean="0">
                <a:solidFill>
                  <a:srgbClr val="002060"/>
                </a:solidFill>
                <a:latin typeface="Corbel" panose="020B0503020204020204" pitchFamily="34" charset="0"/>
              </a:rPr>
              <a:t>Inequality is a generational concern</a:t>
            </a:r>
            <a:endParaRPr lang="en-GB" sz="2800" b="1" dirty="0">
              <a:solidFill>
                <a:srgbClr val="002060"/>
              </a:solidFill>
              <a:latin typeface="Corbel" panose="020B0503020204020204" pitchFamily="34" charset="0"/>
            </a:endParaRPr>
          </a:p>
        </p:txBody>
      </p:sp>
    </p:spTree>
    <p:extLst>
      <p:ext uri="{BB962C8B-B14F-4D97-AF65-F5344CB8AC3E}">
        <p14:creationId xmlns:p14="http://schemas.microsoft.com/office/powerpoint/2010/main" val="2935097706"/>
      </p:ext>
    </p:extLst>
  </p:cSld>
  <p:clrMapOvr>
    <a:masterClrMapping/>
  </p:clrMapOvr>
  <mc:AlternateContent xmlns:mc="http://schemas.openxmlformats.org/markup-compatibility/2006" xmlns:p14="http://schemas.microsoft.com/office/powerpoint/2010/main">
    <mc:Choice Requires="p14">
      <p:transition spd="med" p14:dur="700" advClick="0" advTm="200000">
        <p:fade/>
      </p:transition>
    </mc:Choice>
    <mc:Fallback xmlns="">
      <p:transition spd="med" advClick="0" advTm="200000">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59321" y="634482"/>
            <a:ext cx="3570287" cy="5355431"/>
          </a:xfrm>
          <a:prstGeom prst="rect">
            <a:avLst/>
          </a:prstGeom>
        </p:spPr>
      </p:pic>
      <p:sp>
        <p:nvSpPr>
          <p:cNvPr id="7" name="TextBox 6"/>
          <p:cNvSpPr txBox="1"/>
          <p:nvPr/>
        </p:nvSpPr>
        <p:spPr>
          <a:xfrm>
            <a:off x="4152122" y="767881"/>
            <a:ext cx="7333861" cy="5109091"/>
          </a:xfrm>
          <a:prstGeom prst="rect">
            <a:avLst/>
          </a:prstGeom>
          <a:noFill/>
        </p:spPr>
        <p:txBody>
          <a:bodyPr wrap="square" rtlCol="0">
            <a:spAutoFit/>
          </a:bodyPr>
          <a:lstStyle/>
          <a:p>
            <a:pPr algn="ctr">
              <a:lnSpc>
                <a:spcPct val="150000"/>
              </a:lnSpc>
            </a:pPr>
            <a:r>
              <a:rPr lang="en-GB" sz="2400" i="1" dirty="0" smtClean="0">
                <a:solidFill>
                  <a:srgbClr val="002060"/>
                </a:solidFill>
                <a:latin typeface="Corbel" panose="020B0503020204020204" pitchFamily="34" charset="0"/>
                <a:cs typeface="Calibri" panose="020F0502020204030204" pitchFamily="34" charset="0"/>
              </a:rPr>
              <a:t>‘‘Our society has moved </a:t>
            </a:r>
            <a:r>
              <a:rPr lang="en-GB" sz="2400" i="1" dirty="0">
                <a:solidFill>
                  <a:srgbClr val="002060"/>
                </a:solidFill>
                <a:latin typeface="Corbel" panose="020B0503020204020204" pitchFamily="34" charset="0"/>
                <a:cs typeface="Calibri" panose="020F0502020204030204" pitchFamily="34" charset="0"/>
              </a:rPr>
              <a:t>from one where existence of LGBTI persons is not even acknowledged – much less embraced – to one where we are finally recognizing LGBTI rights as human rights. Our work – the work of governments and of civil society – will not be finished until LGBTI people are welcome in every nation, every </a:t>
            </a:r>
            <a:r>
              <a:rPr lang="en-GB" sz="2400" i="1" dirty="0" smtClean="0">
                <a:solidFill>
                  <a:srgbClr val="002060"/>
                </a:solidFill>
                <a:latin typeface="Corbel" panose="020B0503020204020204" pitchFamily="34" charset="0"/>
                <a:cs typeface="Calibri" panose="020F0502020204030204" pitchFamily="34" charset="0"/>
              </a:rPr>
              <a:t>community </a:t>
            </a:r>
            <a:r>
              <a:rPr lang="en-GB" sz="2400" i="1" dirty="0">
                <a:solidFill>
                  <a:srgbClr val="002060"/>
                </a:solidFill>
                <a:latin typeface="Corbel" panose="020B0503020204020204" pitchFamily="34" charset="0"/>
                <a:cs typeface="Calibri" panose="020F0502020204030204" pitchFamily="34" charset="0"/>
              </a:rPr>
              <a:t>and every family</a:t>
            </a:r>
            <a:r>
              <a:rPr lang="en-GB" sz="2400" i="1" dirty="0" smtClean="0">
                <a:solidFill>
                  <a:srgbClr val="002060"/>
                </a:solidFill>
                <a:latin typeface="Corbel" panose="020B0503020204020204" pitchFamily="34" charset="0"/>
                <a:cs typeface="Calibri" panose="020F0502020204030204" pitchFamily="34" charset="0"/>
              </a:rPr>
              <a:t>.’’</a:t>
            </a:r>
          </a:p>
          <a:p>
            <a:pPr algn="ctr"/>
            <a:endParaRPr lang="en-GB" sz="2800" dirty="0" smtClean="0">
              <a:solidFill>
                <a:srgbClr val="002060"/>
              </a:solidFill>
              <a:latin typeface="Corbel" panose="020B0503020204020204" pitchFamily="34" charset="0"/>
              <a:cs typeface="Calibri" panose="020F0502020204030204" pitchFamily="34" charset="0"/>
            </a:endParaRPr>
          </a:p>
          <a:p>
            <a:pPr algn="ctr"/>
            <a:r>
              <a:rPr lang="en-GB" sz="2200" b="1" dirty="0" smtClean="0">
                <a:solidFill>
                  <a:srgbClr val="002060"/>
                </a:solidFill>
                <a:latin typeface="Corbel" panose="020B0503020204020204" pitchFamily="34" charset="0"/>
                <a:cs typeface="Calibri" panose="020F0502020204030204" pitchFamily="34" charset="0"/>
              </a:rPr>
              <a:t>Ambassador Samantha Power</a:t>
            </a:r>
          </a:p>
          <a:p>
            <a:pPr algn="ctr"/>
            <a:r>
              <a:rPr lang="en-GB" sz="2200" b="1" dirty="0">
                <a:solidFill>
                  <a:srgbClr val="002060"/>
                </a:solidFill>
                <a:latin typeface="Corbel" panose="020B0503020204020204" pitchFamily="34" charset="0"/>
                <a:cs typeface="Calibri" panose="020F0502020204030204" pitchFamily="34" charset="0"/>
              </a:rPr>
              <a:t>US Permanent Representative to the </a:t>
            </a:r>
            <a:r>
              <a:rPr lang="en-GB" sz="2200" b="1" dirty="0" smtClean="0">
                <a:solidFill>
                  <a:srgbClr val="002060"/>
                </a:solidFill>
                <a:latin typeface="Corbel" panose="020B0503020204020204" pitchFamily="34" charset="0"/>
                <a:cs typeface="Calibri" panose="020F0502020204030204" pitchFamily="34" charset="0"/>
              </a:rPr>
              <a:t>United Nations (2016</a:t>
            </a:r>
            <a:r>
              <a:rPr lang="en-GB" sz="2400" b="1" dirty="0" smtClean="0">
                <a:solidFill>
                  <a:srgbClr val="002060"/>
                </a:solidFill>
                <a:latin typeface="Corbel" panose="020B0503020204020204" pitchFamily="34" charset="0"/>
                <a:cs typeface="Calibri" panose="020F0502020204030204" pitchFamily="34" charset="0"/>
              </a:rPr>
              <a:t>)</a:t>
            </a:r>
            <a:endParaRPr lang="en-GB" sz="2400" b="1" dirty="0">
              <a:solidFill>
                <a:srgbClr val="002060"/>
              </a:solidFill>
              <a:latin typeface="Corbel" panose="020B0503020204020204" pitchFamily="34" charset="0"/>
              <a:cs typeface="Calibri" panose="020F0502020204030204" pitchFamily="34" charset="0"/>
            </a:endParaRPr>
          </a:p>
        </p:txBody>
      </p:sp>
    </p:spTree>
    <p:extLst>
      <p:ext uri="{BB962C8B-B14F-4D97-AF65-F5344CB8AC3E}">
        <p14:creationId xmlns:p14="http://schemas.microsoft.com/office/powerpoint/2010/main" val="89576693"/>
      </p:ext>
    </p:extLst>
  </p:cSld>
  <p:clrMapOvr>
    <a:masterClrMapping/>
  </p:clrMapOvr>
  <mc:AlternateContent xmlns:mc="http://schemas.openxmlformats.org/markup-compatibility/2006" xmlns:p14="http://schemas.microsoft.com/office/powerpoint/2010/main">
    <mc:Choice Requires="p14">
      <p:transition spd="med" p14:dur="700" advClick="0" advTm="192000">
        <p:fade/>
      </p:transition>
    </mc:Choice>
    <mc:Fallback xmlns="">
      <p:transition spd="med" advClick="0" advTm="192000">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Ensuring the health rights of LGBTI people">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760830099"/>
      </p:ext>
    </p:extLst>
  </p:cSld>
  <p:clrMapOvr>
    <a:masterClrMapping/>
  </p:clrMapOvr>
  <mc:AlternateContent xmlns:mc="http://schemas.openxmlformats.org/markup-compatibility/2006" xmlns:p14="http://schemas.microsoft.com/office/powerpoint/2010/main">
    <mc:Choice Requires="p14">
      <p:transition spd="med" p14:dur="700" advClick="0" advTm="128000">
        <p:fade/>
      </p:transition>
    </mc:Choice>
    <mc:Fallback xmlns="">
      <p:transition spd="med" advClick="0" advTm="128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650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after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0"/>
            <a:ext cx="12191999" cy="7094250"/>
          </a:xfrm>
          <a:prstGeom prst="rect">
            <a:avLst/>
          </a:prstGeom>
          <a:noFill/>
        </p:spPr>
        <p:txBody>
          <a:bodyPr wrap="square" rtlCol="0">
            <a:spAutoFit/>
          </a:bodyPr>
          <a:lstStyle/>
          <a:p>
            <a:r>
              <a:rPr lang="en-GB" sz="1600" b="1" u="sng" dirty="0" smtClean="0">
                <a:cs typeface="Arial" panose="020B0604020202020204" pitchFamily="34" charset="0"/>
              </a:rPr>
              <a:t>REFERENCE LIST</a:t>
            </a:r>
          </a:p>
          <a:p>
            <a:endParaRPr lang="en-GB" sz="800" b="1" u="sng" dirty="0" smtClean="0">
              <a:latin typeface="Arial" panose="020B0604020202020204" pitchFamily="34" charset="0"/>
              <a:cs typeface="Arial" panose="020B0604020202020204" pitchFamily="34" charset="0"/>
            </a:endParaRPr>
          </a:p>
          <a:p>
            <a:r>
              <a:rPr lang="en-GB" sz="1100" dirty="0" smtClean="0">
                <a:cs typeface="Arial" panose="020B0604020202020204" pitchFamily="34" charset="0"/>
              </a:rPr>
              <a:t>Crehan</a:t>
            </a:r>
            <a:r>
              <a:rPr lang="en-GB" sz="1100" dirty="0">
                <a:cs typeface="Arial" panose="020B0604020202020204" pitchFamily="34" charset="0"/>
              </a:rPr>
              <a:t>, P. (2018) ‘The Equal Rights Coalition in Vancouver - A political win but an economic missed opportunity’, </a:t>
            </a:r>
            <a:r>
              <a:rPr lang="en-GB" sz="1100" i="1" dirty="0">
                <a:cs typeface="Arial" panose="020B0604020202020204" pitchFamily="34" charset="0"/>
              </a:rPr>
              <a:t>National LBGT Chamber of Commerce</a:t>
            </a:r>
            <a:r>
              <a:rPr lang="en-GB" sz="1100" dirty="0">
                <a:cs typeface="Arial" panose="020B0604020202020204" pitchFamily="34" charset="0"/>
              </a:rPr>
              <a:t>. Available at: </a:t>
            </a:r>
            <a:r>
              <a:rPr lang="en-GB" sz="1100" u="sng" dirty="0">
                <a:cs typeface="Arial" panose="020B0604020202020204" pitchFamily="34" charset="0"/>
                <a:hlinkClick r:id="rId3"/>
              </a:rPr>
              <a:t>https://www.nglcc.org/blog/ERC-LGBTI-inclusive-economic-growth</a:t>
            </a:r>
            <a:r>
              <a:rPr lang="en-GB" sz="1100" dirty="0">
                <a:cs typeface="Arial" panose="020B0604020202020204" pitchFamily="34" charset="0"/>
              </a:rPr>
              <a:t>  </a:t>
            </a:r>
            <a:r>
              <a:rPr lang="en-GB" sz="1100" dirty="0" smtClean="0">
                <a:cs typeface="Arial" panose="020B0604020202020204" pitchFamily="34" charset="0"/>
              </a:rPr>
              <a:t>(Accessed</a:t>
            </a:r>
            <a:r>
              <a:rPr lang="en-GB" sz="1100" dirty="0">
                <a:cs typeface="Arial" panose="020B0604020202020204" pitchFamily="34" charset="0"/>
              </a:rPr>
              <a:t>: 10 January 2019).</a:t>
            </a:r>
          </a:p>
          <a:p>
            <a:r>
              <a:rPr lang="en-GB" sz="1100" dirty="0">
                <a:cs typeface="Arial" panose="020B0604020202020204" pitchFamily="34" charset="0"/>
              </a:rPr>
              <a:t> </a:t>
            </a:r>
          </a:p>
          <a:p>
            <a:r>
              <a:rPr lang="en-GB" sz="1100" dirty="0">
                <a:cs typeface="Arial" panose="020B0604020202020204" pitchFamily="34" charset="0"/>
              </a:rPr>
              <a:t>Ghebreyesus, T. A. (2018) </a:t>
            </a:r>
            <a:r>
              <a:rPr lang="en-GB" sz="1100" i="1" dirty="0">
                <a:cs typeface="Arial" panose="020B0604020202020204" pitchFamily="34" charset="0"/>
              </a:rPr>
              <a:t>Ensuring the health rights of LGBTI people</a:t>
            </a:r>
            <a:r>
              <a:rPr lang="en-GB" sz="1100" dirty="0">
                <a:cs typeface="Arial" panose="020B0604020202020204" pitchFamily="34" charset="0"/>
              </a:rPr>
              <a:t>, World Health Organization</a:t>
            </a:r>
            <a:r>
              <a:rPr lang="en-GB" sz="1100" i="1" dirty="0">
                <a:cs typeface="Arial" panose="020B0604020202020204" pitchFamily="34" charset="0"/>
              </a:rPr>
              <a:t>. </a:t>
            </a:r>
            <a:r>
              <a:rPr lang="en-GB" sz="1100" dirty="0">
                <a:cs typeface="Arial" panose="020B0604020202020204" pitchFamily="34" charset="0"/>
              </a:rPr>
              <a:t>Available at </a:t>
            </a:r>
            <a:r>
              <a:rPr lang="en-GB" sz="1100" u="sng" dirty="0">
                <a:cs typeface="Arial" panose="020B0604020202020204" pitchFamily="34" charset="0"/>
                <a:hlinkClick r:id="rId4"/>
              </a:rPr>
              <a:t>https://youtu.be/jTOfum71XG4</a:t>
            </a:r>
            <a:r>
              <a:rPr lang="en-GB" sz="1100" dirty="0">
                <a:cs typeface="Arial" panose="020B0604020202020204" pitchFamily="34" charset="0"/>
              </a:rPr>
              <a:t> (Accessed: 10 January 2019</a:t>
            </a:r>
            <a:r>
              <a:rPr lang="en-GB" sz="1100" dirty="0" smtClean="0">
                <a:cs typeface="Arial" panose="020B0604020202020204" pitchFamily="34" charset="0"/>
              </a:rPr>
              <a:t>).</a:t>
            </a:r>
          </a:p>
          <a:p>
            <a:endParaRPr lang="en-GB" sz="800" dirty="0">
              <a:cs typeface="Arial" panose="020B0604020202020204" pitchFamily="34" charset="0"/>
            </a:endParaRPr>
          </a:p>
          <a:p>
            <a:r>
              <a:rPr lang="en-GB" sz="1100" i="1" dirty="0" smtClean="0">
                <a:cs typeface="Arial" panose="020B0604020202020204" pitchFamily="34" charset="0"/>
              </a:rPr>
              <a:t>Government </a:t>
            </a:r>
            <a:r>
              <a:rPr lang="en-GB" sz="1100" i="1" dirty="0">
                <a:cs typeface="Arial" panose="020B0604020202020204" pitchFamily="34" charset="0"/>
              </a:rPr>
              <a:t>of Canada</a:t>
            </a:r>
            <a:r>
              <a:rPr lang="en-GB" sz="1100" dirty="0">
                <a:cs typeface="Arial" panose="020B0604020202020204" pitchFamily="34" charset="0"/>
              </a:rPr>
              <a:t> (2016) International human rights, governance and democracy: Equal Rights Coalition. Available at: </a:t>
            </a:r>
            <a:r>
              <a:rPr lang="en-GB" sz="1100" u="sng" dirty="0">
                <a:cs typeface="Arial" panose="020B0604020202020204" pitchFamily="34" charset="0"/>
                <a:hlinkClick r:id="rId5"/>
              </a:rPr>
              <a:t>https://international.gc.ca/world-monde/issues_development-enjeux_developpement/human_rights-droits_homme/coalition-equal-rights-droits-egaux.aspx?lang=eng</a:t>
            </a:r>
            <a:r>
              <a:rPr lang="en-GB" sz="1100" dirty="0">
                <a:cs typeface="Arial" panose="020B0604020202020204" pitchFamily="34" charset="0"/>
              </a:rPr>
              <a:t> (Accessed: 10 January 2019).</a:t>
            </a:r>
          </a:p>
          <a:p>
            <a:r>
              <a:rPr lang="en-GB" sz="1100" dirty="0">
                <a:cs typeface="Arial" panose="020B0604020202020204" pitchFamily="34" charset="0"/>
              </a:rPr>
              <a:t> </a:t>
            </a:r>
          </a:p>
          <a:p>
            <a:r>
              <a:rPr lang="en-GB" sz="1100" i="1" dirty="0">
                <a:cs typeface="Arial" panose="020B0604020202020204" pitchFamily="34" charset="0"/>
              </a:rPr>
              <a:t>Government of Canada</a:t>
            </a:r>
            <a:r>
              <a:rPr lang="en-GB" sz="1100" dirty="0">
                <a:cs typeface="Arial" panose="020B0604020202020204" pitchFamily="34" charset="0"/>
              </a:rPr>
              <a:t> (2018) Global affairs: Leaving no one behind: the Equal Rights Coalition global conference on LGBTI human rights and inclusive development. Available at: </a:t>
            </a:r>
            <a:r>
              <a:rPr lang="en-GB" sz="1100" u="sng" dirty="0">
                <a:cs typeface="Arial" panose="020B0604020202020204" pitchFamily="34" charset="0"/>
                <a:hlinkClick r:id="rId6"/>
              </a:rPr>
              <a:t>https://www.international.gc.ca/gac-amc/campaign-campagne/erc-cde/index.aspx?lang=eng</a:t>
            </a:r>
            <a:r>
              <a:rPr lang="en-GB" sz="1100" dirty="0">
                <a:cs typeface="Arial" panose="020B0604020202020204" pitchFamily="34" charset="0"/>
              </a:rPr>
              <a:t> (Accessed: 10 January 2019).</a:t>
            </a:r>
          </a:p>
          <a:p>
            <a:r>
              <a:rPr lang="en-GB" sz="1100" dirty="0">
                <a:cs typeface="Arial" panose="020B0604020202020204" pitchFamily="34" charset="0"/>
              </a:rPr>
              <a:t> </a:t>
            </a:r>
          </a:p>
          <a:p>
            <a:r>
              <a:rPr lang="en-GB" sz="1100" i="1" dirty="0">
                <a:cs typeface="Arial" panose="020B0604020202020204" pitchFamily="34" charset="0"/>
              </a:rPr>
              <a:t>Government of Canada</a:t>
            </a:r>
            <a:r>
              <a:rPr lang="en-GB" sz="1100" dirty="0">
                <a:cs typeface="Arial" panose="020B0604020202020204" pitchFamily="34" charset="0"/>
              </a:rPr>
              <a:t> (2018) International human rights, governance and democracy: Joint communiqué of the Equal Rights Coalition global conference 2018. Available at: </a:t>
            </a:r>
            <a:r>
              <a:rPr lang="en-GB" sz="1100" u="sng" dirty="0">
                <a:cs typeface="Arial" panose="020B0604020202020204" pitchFamily="34" charset="0"/>
                <a:hlinkClick r:id="rId7"/>
              </a:rPr>
              <a:t>https://www.international.gc.ca/world-monde/issues_development-enjeux_developpement/human_rights-droits_homme/erc_joint_communique-cde_communique_commun.aspx?lang=eng</a:t>
            </a:r>
            <a:r>
              <a:rPr lang="en-GB" sz="1100" dirty="0">
                <a:cs typeface="Arial" panose="020B0604020202020204" pitchFamily="34" charset="0"/>
              </a:rPr>
              <a:t> (Accessed: 10 January 2019).</a:t>
            </a:r>
          </a:p>
          <a:p>
            <a:r>
              <a:rPr lang="en-GB" sz="1100" dirty="0">
                <a:cs typeface="Arial" panose="020B0604020202020204" pitchFamily="34" charset="0"/>
              </a:rPr>
              <a:t> </a:t>
            </a:r>
          </a:p>
          <a:p>
            <a:r>
              <a:rPr lang="en-GB" sz="1100" dirty="0">
                <a:cs typeface="Arial" panose="020B0604020202020204" pitchFamily="34" charset="0"/>
              </a:rPr>
              <a:t>Houdart, F. (2018) ‘Why LGBT rights are under threat—and what to do about it’, </a:t>
            </a:r>
            <a:r>
              <a:rPr lang="en-GB" sz="1100" i="1" dirty="0">
                <a:cs typeface="Arial" panose="020B0604020202020204" pitchFamily="34" charset="0"/>
              </a:rPr>
              <a:t>The Economist, </a:t>
            </a:r>
            <a:r>
              <a:rPr lang="en-GB" sz="1100" dirty="0">
                <a:cs typeface="Arial" panose="020B0604020202020204" pitchFamily="34" charset="0"/>
              </a:rPr>
              <a:t>(July). Available at: </a:t>
            </a:r>
            <a:r>
              <a:rPr lang="en-GB" sz="1100" u="sng" dirty="0">
                <a:cs typeface="Arial" panose="020B0604020202020204" pitchFamily="34" charset="0"/>
                <a:hlinkClick r:id="rId8"/>
              </a:rPr>
              <a:t>https://www.economist.com/open-future/2018/07/02/why-lgbt-rights-are-under-threat-and-what-to-do-about-it</a:t>
            </a:r>
            <a:r>
              <a:rPr lang="en-GB" sz="1100" dirty="0">
                <a:cs typeface="Arial" panose="020B0604020202020204" pitchFamily="34" charset="0"/>
              </a:rPr>
              <a:t> (Accessed: 17 January 2019</a:t>
            </a:r>
            <a:r>
              <a:rPr lang="en-GB" sz="1100" dirty="0" smtClean="0">
                <a:cs typeface="Arial" panose="020B0604020202020204" pitchFamily="34" charset="0"/>
              </a:rPr>
              <a:t>).</a:t>
            </a:r>
          </a:p>
          <a:p>
            <a:endParaRPr lang="en-GB" sz="800" dirty="0">
              <a:cs typeface="Arial" panose="020B0604020202020204" pitchFamily="34" charset="0"/>
            </a:endParaRPr>
          </a:p>
          <a:p>
            <a:r>
              <a:rPr lang="en-GB" sz="1100" dirty="0" smtClean="0">
                <a:cs typeface="Arial" panose="020B0604020202020204" pitchFamily="34" charset="0"/>
              </a:rPr>
              <a:t>Ki-moon, B. (2016</a:t>
            </a:r>
            <a:r>
              <a:rPr lang="en-GB" sz="1100" dirty="0">
                <a:cs typeface="Arial" panose="020B0604020202020204" pitchFamily="34" charset="0"/>
              </a:rPr>
              <a:t>) ‘No Violence, No Discrimination and Social Inclusion’, </a:t>
            </a:r>
            <a:r>
              <a:rPr lang="en-GB" sz="1100" i="1" dirty="0">
                <a:cs typeface="Arial" panose="020B0604020202020204" pitchFamily="34" charset="0"/>
              </a:rPr>
              <a:t>Proceedings of the global LGBTI human rights conference</a:t>
            </a:r>
            <a:r>
              <a:rPr lang="en-GB" sz="1100" dirty="0">
                <a:cs typeface="Arial" panose="020B0604020202020204" pitchFamily="34" charset="0"/>
              </a:rPr>
              <a:t>, Montevideo, Uruguay, 13-15 July 2016. </a:t>
            </a:r>
            <a:r>
              <a:rPr lang="en-GB" sz="1100" dirty="0" smtClean="0">
                <a:cs typeface="Arial" panose="020B0604020202020204" pitchFamily="34" charset="0"/>
              </a:rPr>
              <a:t>Available at: </a:t>
            </a:r>
            <a:r>
              <a:rPr lang="en-GB" sz="1100" dirty="0" smtClean="0">
                <a:cs typeface="Arial" panose="020B0604020202020204" pitchFamily="34" charset="0"/>
                <a:hlinkClick r:id="rId9"/>
              </a:rPr>
              <a:t>https</a:t>
            </a:r>
            <a:r>
              <a:rPr lang="en-GB" sz="1100" dirty="0">
                <a:cs typeface="Arial" panose="020B0604020202020204" pitchFamily="34" charset="0"/>
                <a:hlinkClick r:id="rId9"/>
              </a:rPr>
              <a:t>://</a:t>
            </a:r>
            <a:r>
              <a:rPr lang="en-GB" sz="1100" dirty="0" smtClean="0">
                <a:cs typeface="Arial" panose="020B0604020202020204" pitchFamily="34" charset="0"/>
                <a:hlinkClick r:id="rId9"/>
              </a:rPr>
              <a:t>lgbtimontevideo2016.elis.biz/admin/files/lgbtimontevideo2016/upload/files/FINAL%20AGENDA%20%28July12%29.pdf</a:t>
            </a:r>
            <a:r>
              <a:rPr lang="en-GB" sz="1100" dirty="0">
                <a:cs typeface="Arial" panose="020B0604020202020204" pitchFamily="34" charset="0"/>
              </a:rPr>
              <a:t> (Accessed: 10 January 2019).</a:t>
            </a:r>
          </a:p>
          <a:p>
            <a:r>
              <a:rPr lang="en-GB" sz="1100" dirty="0">
                <a:cs typeface="Arial" panose="020B0604020202020204" pitchFamily="34" charset="0"/>
              </a:rPr>
              <a:t> </a:t>
            </a:r>
          </a:p>
          <a:p>
            <a:r>
              <a:rPr lang="en-GB" sz="1100" dirty="0">
                <a:cs typeface="Arial" panose="020B0604020202020204" pitchFamily="34" charset="0"/>
              </a:rPr>
              <a:t>Power, S. (2016) ‘No Violence, No Discrimination and Social Inclusion’, </a:t>
            </a:r>
            <a:r>
              <a:rPr lang="en-GB" sz="1100" i="1" dirty="0">
                <a:cs typeface="Arial" panose="020B0604020202020204" pitchFamily="34" charset="0"/>
              </a:rPr>
              <a:t>Proceedings of the global LGBTI human rights conference</a:t>
            </a:r>
            <a:r>
              <a:rPr lang="en-GB" sz="1100" dirty="0">
                <a:cs typeface="Arial" panose="020B0604020202020204" pitchFamily="34" charset="0"/>
              </a:rPr>
              <a:t>, Montevideo, Uruguay, 13-15 July 2016. Available at: </a:t>
            </a:r>
            <a:r>
              <a:rPr lang="en-GB" sz="1100" u="sng" dirty="0">
                <a:cs typeface="Arial" panose="020B0604020202020204" pitchFamily="34" charset="0"/>
                <a:hlinkClick r:id="rId10"/>
              </a:rPr>
              <a:t>http://www.mrree.gub.uy/frontend/page?1,embajada-eeuu,ampliacion-embajada,O,en,0,PAG;CONC;442;5;D;world-human-rights-conference-lgbtis-no-violence-no-discrimination-and-social-inclusion-in-montevideo-speech-by-us-permanent-representative-to-the-un-ambassador-samantha-power;1;PAG</a:t>
            </a:r>
            <a:r>
              <a:rPr lang="en-GB" sz="1100" dirty="0">
                <a:cs typeface="Arial" panose="020B0604020202020204" pitchFamily="34" charset="0"/>
              </a:rPr>
              <a:t> (Accessed: 20 December 2018</a:t>
            </a:r>
            <a:r>
              <a:rPr lang="en-GB" sz="1100" dirty="0" smtClean="0">
                <a:cs typeface="Arial" panose="020B0604020202020204" pitchFamily="34" charset="0"/>
              </a:rPr>
              <a:t>).</a:t>
            </a:r>
          </a:p>
          <a:p>
            <a:endParaRPr lang="en-GB" sz="800" dirty="0" smtClean="0">
              <a:cs typeface="Arial" panose="020B0604020202020204" pitchFamily="34" charset="0"/>
            </a:endParaRPr>
          </a:p>
          <a:p>
            <a:r>
              <a:rPr lang="en-GB" sz="1100" dirty="0" smtClean="0">
                <a:cs typeface="Arial" panose="020B0604020202020204" pitchFamily="34" charset="0"/>
              </a:rPr>
              <a:t>‘</a:t>
            </a:r>
            <a:r>
              <a:rPr lang="en-GB" sz="1100" dirty="0">
                <a:cs typeface="Arial" panose="020B0604020202020204" pitchFamily="34" charset="0"/>
              </a:rPr>
              <a:t>Proceedings of the Global LGBTI Human Rights Conference, Montevideo, 13-15 July 2016’ </a:t>
            </a:r>
            <a:r>
              <a:rPr lang="en-GB" sz="1100" i="1" dirty="0">
                <a:cs typeface="Arial" panose="020B0604020202020204" pitchFamily="34" charset="0"/>
              </a:rPr>
              <a:t>Non-Violence, Non-Discrimination and Social Inclusion</a:t>
            </a:r>
            <a:r>
              <a:rPr lang="en-GB" sz="1100" dirty="0">
                <a:cs typeface="Arial" panose="020B0604020202020204" pitchFamily="34" charset="0"/>
              </a:rPr>
              <a:t>. Available at: </a:t>
            </a:r>
            <a:r>
              <a:rPr lang="en-GB" sz="1100" dirty="0">
                <a:cs typeface="Arial" panose="020B0604020202020204" pitchFamily="34" charset="0"/>
                <a:hlinkClick r:id="rId9"/>
              </a:rPr>
              <a:t>https://</a:t>
            </a:r>
            <a:r>
              <a:rPr lang="en-GB" sz="1100" dirty="0" smtClean="0">
                <a:cs typeface="Arial" panose="020B0604020202020204" pitchFamily="34" charset="0"/>
                <a:hlinkClick r:id="rId9"/>
              </a:rPr>
              <a:t>lgbtimontevideo2016.elis.biz/admin/files/lgbtimontevideo2016/upload/files/FINAL%20AGENDA%20%28July12%29.pdf</a:t>
            </a:r>
            <a:r>
              <a:rPr lang="en-GB" sz="1100" dirty="0">
                <a:cs typeface="Arial" panose="020B0604020202020204" pitchFamily="34" charset="0"/>
              </a:rPr>
              <a:t> (Accessed: 10 January 2019).</a:t>
            </a:r>
          </a:p>
          <a:p>
            <a:r>
              <a:rPr lang="en-GB" sz="1100" dirty="0">
                <a:cs typeface="Arial" panose="020B0604020202020204" pitchFamily="34" charset="0"/>
              </a:rPr>
              <a:t> </a:t>
            </a:r>
          </a:p>
          <a:p>
            <a:r>
              <a:rPr lang="en-GB" sz="1100" dirty="0">
                <a:cs typeface="Arial" panose="020B0604020202020204" pitchFamily="34" charset="0"/>
              </a:rPr>
              <a:t>Prozco, C. (2018) ‘The perfect, imperfect evolution of The Equal Rights Coalition as a mechanism’, </a:t>
            </a:r>
            <a:r>
              <a:rPr lang="en-GB" sz="1100" i="1" dirty="0">
                <a:cs typeface="Arial" panose="020B0604020202020204" pitchFamily="34" charset="0"/>
              </a:rPr>
              <a:t>United Belize Advocacy Movement, </a:t>
            </a:r>
            <a:r>
              <a:rPr lang="en-GB" sz="1100" dirty="0">
                <a:cs typeface="Arial" panose="020B0604020202020204" pitchFamily="34" charset="0"/>
              </a:rPr>
              <a:t>(August). Available at: </a:t>
            </a:r>
            <a:r>
              <a:rPr lang="en-GB" sz="1100" u="sng" dirty="0">
                <a:cs typeface="Arial" panose="020B0604020202020204" pitchFamily="34" charset="0"/>
                <a:hlinkClick r:id="rId11"/>
              </a:rPr>
              <a:t>http://unitedbelizeadvocacymovement.blogspot.com/2018/08/the-imperfect-evolution-of-equal-rights.html</a:t>
            </a:r>
            <a:r>
              <a:rPr lang="en-GB" sz="1100" dirty="0">
                <a:cs typeface="Arial" panose="020B0604020202020204" pitchFamily="34" charset="0"/>
              </a:rPr>
              <a:t> (Accessed: 10 January 2019).</a:t>
            </a:r>
          </a:p>
          <a:p>
            <a:r>
              <a:rPr lang="en-GB" sz="1100" dirty="0">
                <a:cs typeface="Arial" panose="020B0604020202020204" pitchFamily="34" charset="0"/>
              </a:rPr>
              <a:t> </a:t>
            </a:r>
          </a:p>
          <a:p>
            <a:r>
              <a:rPr lang="en-GB" sz="1100" dirty="0">
                <a:cs typeface="Arial" panose="020B0604020202020204" pitchFamily="34" charset="0"/>
              </a:rPr>
              <a:t>Reid, G. (2018) ‘After a grim year for LGBT rights, the way forward’, </a:t>
            </a:r>
            <a:r>
              <a:rPr lang="en-GB" sz="1100" i="1" dirty="0">
                <a:cs typeface="Arial" panose="020B0604020202020204" pitchFamily="34" charset="0"/>
              </a:rPr>
              <a:t>Human Rights Watch</a:t>
            </a:r>
            <a:r>
              <a:rPr lang="en-GB" sz="1100" dirty="0">
                <a:cs typeface="Arial" panose="020B0604020202020204" pitchFamily="34" charset="0"/>
              </a:rPr>
              <a:t>. Available at: </a:t>
            </a:r>
            <a:r>
              <a:rPr lang="en-GB" sz="1100" u="sng" dirty="0">
                <a:cs typeface="Arial" panose="020B0604020202020204" pitchFamily="34" charset="0"/>
                <a:hlinkClick r:id="rId12"/>
              </a:rPr>
              <a:t>https://www.hrw.org/news/2018/04/16/after-grim-year-lgbt-rights-way-forward</a:t>
            </a:r>
            <a:r>
              <a:rPr lang="en-GB" sz="1100" dirty="0">
                <a:cs typeface="Arial" panose="020B0604020202020204" pitchFamily="34" charset="0"/>
              </a:rPr>
              <a:t> (Accessed: 20 December 2018).</a:t>
            </a:r>
          </a:p>
          <a:p>
            <a:r>
              <a:rPr lang="en-GB" sz="1100" dirty="0">
                <a:cs typeface="Arial" panose="020B0604020202020204" pitchFamily="34" charset="0"/>
              </a:rPr>
              <a:t> </a:t>
            </a:r>
          </a:p>
          <a:p>
            <a:r>
              <a:rPr lang="en-GB" sz="1100" dirty="0">
                <a:cs typeface="Arial" panose="020B0604020202020204" pitchFamily="34" charset="0"/>
              </a:rPr>
              <a:t>Semenova, O. and Hawkes, B. (2018) ‘What does "the world needs more Canada" mean when it comes to LGBTI rights?’ </a:t>
            </a:r>
            <a:r>
              <a:rPr lang="en-GB" sz="1100" i="1" dirty="0">
                <a:cs typeface="Arial" panose="020B0604020202020204" pitchFamily="34" charset="0"/>
              </a:rPr>
              <a:t>The Georgia Straight</a:t>
            </a:r>
            <a:r>
              <a:rPr lang="en-GB" sz="1100" dirty="0">
                <a:cs typeface="Arial" panose="020B0604020202020204" pitchFamily="34" charset="0"/>
              </a:rPr>
              <a:t>, (August). Available at:</a:t>
            </a:r>
            <a:r>
              <a:rPr lang="en-GB" sz="1100" i="1" dirty="0">
                <a:cs typeface="Arial" panose="020B0604020202020204" pitchFamily="34" charset="0"/>
              </a:rPr>
              <a:t> </a:t>
            </a:r>
            <a:r>
              <a:rPr lang="en-GB" sz="1100" u="sng" dirty="0">
                <a:cs typeface="Arial" panose="020B0604020202020204" pitchFamily="34" charset="0"/>
                <a:hlinkClick r:id="rId13"/>
              </a:rPr>
              <a:t>https://www.straight.com/news/1112396/olena-semenova-and-brent-hawkes-what-does-world-needs-more-canada-mean-when-it-comes</a:t>
            </a:r>
            <a:r>
              <a:rPr lang="en-GB" sz="1100" dirty="0">
                <a:cs typeface="Arial" panose="020B0604020202020204" pitchFamily="34" charset="0"/>
              </a:rPr>
              <a:t> (Accessed: 20 December 2018).</a:t>
            </a:r>
          </a:p>
          <a:p>
            <a:r>
              <a:rPr lang="en-GB" sz="1100" dirty="0">
                <a:cs typeface="Arial" panose="020B0604020202020204" pitchFamily="34" charset="0"/>
              </a:rPr>
              <a:t> </a:t>
            </a:r>
          </a:p>
          <a:p>
            <a:r>
              <a:rPr lang="en-GB" sz="1100" dirty="0">
                <a:cs typeface="Arial" panose="020B0604020202020204" pitchFamily="34" charset="0"/>
              </a:rPr>
              <a:t>UNAIDS (2016) </a:t>
            </a:r>
            <a:r>
              <a:rPr lang="en-GB" sz="1100" i="1" dirty="0">
                <a:cs typeface="Arial" panose="020B0604020202020204" pitchFamily="34" charset="0"/>
              </a:rPr>
              <a:t>Government officials and global advocates launch Equal Rights Coalition for LGBTI people. </a:t>
            </a:r>
            <a:r>
              <a:rPr lang="en-GB" sz="1100" dirty="0">
                <a:cs typeface="Arial" panose="020B0604020202020204" pitchFamily="34" charset="0"/>
              </a:rPr>
              <a:t>Available at: </a:t>
            </a:r>
            <a:r>
              <a:rPr lang="en-GB" sz="1100" u="sng" dirty="0">
                <a:cs typeface="Arial" panose="020B0604020202020204" pitchFamily="34" charset="0"/>
                <a:hlinkClick r:id="rId14"/>
              </a:rPr>
              <a:t>http://www.unaids.org/en/resources/presscentre/featurestories/2016/july/20160714_LGBTI</a:t>
            </a:r>
            <a:r>
              <a:rPr lang="en-GB" sz="1100" dirty="0">
                <a:cs typeface="Arial" panose="020B0604020202020204" pitchFamily="34" charset="0"/>
              </a:rPr>
              <a:t> </a:t>
            </a:r>
            <a:r>
              <a:rPr lang="en-GB" sz="1100" dirty="0" smtClean="0">
                <a:cs typeface="Arial" panose="020B0604020202020204" pitchFamily="34" charset="0"/>
              </a:rPr>
              <a:t>(</a:t>
            </a:r>
            <a:r>
              <a:rPr lang="en-GB" sz="1100" dirty="0">
                <a:cs typeface="Arial" panose="020B0604020202020204" pitchFamily="34" charset="0"/>
              </a:rPr>
              <a:t>Accessed: 16 January 2019</a:t>
            </a:r>
            <a:r>
              <a:rPr lang="en-GB" sz="1100" dirty="0" smtClean="0">
                <a:cs typeface="Arial" panose="020B0604020202020204" pitchFamily="34" charset="0"/>
              </a:rPr>
              <a:t>).</a:t>
            </a:r>
            <a:endParaRPr lang="en-GB" sz="1100" b="1" u="sng" dirty="0">
              <a:cs typeface="Arial" panose="020B0604020202020204" pitchFamily="34" charset="0"/>
            </a:endParaRPr>
          </a:p>
        </p:txBody>
      </p:sp>
    </p:spTree>
    <p:extLst>
      <p:ext uri="{BB962C8B-B14F-4D97-AF65-F5344CB8AC3E}">
        <p14:creationId xmlns:p14="http://schemas.microsoft.com/office/powerpoint/2010/main" val="4536178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1158</TotalTime>
  <Words>291</Words>
  <Application>Microsoft Office PowerPoint</Application>
  <PresentationFormat>Widescreen</PresentationFormat>
  <Paragraphs>60</Paragraphs>
  <Slides>7</Slides>
  <Notes>7</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Corbel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Moog Inc.</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Charmian</dc:creator>
  <cp:lastModifiedBy>Charmian</cp:lastModifiedBy>
  <cp:revision>118</cp:revision>
  <dcterms:created xsi:type="dcterms:W3CDTF">2019-01-14T17:19:52Z</dcterms:created>
  <dcterms:modified xsi:type="dcterms:W3CDTF">2019-01-19T19:14:14Z</dcterms:modified>
</cp:coreProperties>
</file>