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15113000" cy="21374100"/>
  <p:notesSz cx="6858000" cy="9144000"/>
  <p:embeddedFontLst>
    <p:embeddedFont>
      <p:font typeface="Calibri" panose="020F0502020204030204" pitchFamily="34" charset="0"/>
      <p:regular r:id="rId5"/>
      <p:bold r:id="rId6"/>
      <p:italic r:id="rId7"/>
      <p:boldItalic r:id="rId8"/>
    </p:embeddedFont>
    <p:embeddedFont>
      <p:font typeface="Poppins" panose="00000500000000000000" pitchFamily="2" charset="0"/>
      <p:regular r:id="rId9"/>
      <p:bold r:id="rId10"/>
      <p:italic r:id="rId11"/>
      <p:boldItalic r:id="rId12"/>
    </p:embeddedFont>
    <p:embeddedFont>
      <p:font typeface="Poppins Bold" panose="00000800000000000000" charset="0"/>
      <p:regular r:id="rId13"/>
    </p:embeddedFont>
    <p:embeddedFont>
      <p:font typeface="Poppins Medium" panose="00000600000000000000" pitchFamily="2" charset="0"/>
      <p:regular r:id="rId14"/>
    </p:embeddedFont>
    <p:embeddedFont>
      <p:font typeface="Poppins Semi-Bol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EF23BE-3380-4B51-A3A3-AC53496F12A3}" v="1" dt="2025-10-28T17:28:56.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0" d="100"/>
          <a:sy n="20" d="100"/>
        </p:scale>
        <p:origin x="2252"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font" Target="fonts/font11.fntdata"/><Relationship Id="rId10" Type="http://schemas.openxmlformats.org/officeDocument/2006/relationships/font" Target="fonts/font6.fntdata"/><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font" Target="fonts/font1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n H" userId="843544d1b9cf714d" providerId="LiveId" clId="{0596C735-BF98-4BCC-A482-D26042CAA702}"/>
    <pc:docChg chg="modSld">
      <pc:chgData name="Eman H" userId="843544d1b9cf714d" providerId="LiveId" clId="{0596C735-BF98-4BCC-A482-D26042CAA702}" dt="2025-10-18T08:38:07.510" v="41"/>
      <pc:docMkLst>
        <pc:docMk/>
      </pc:docMkLst>
      <pc:sldChg chg="addSp modSp mod">
        <pc:chgData name="Eman H" userId="843544d1b9cf714d" providerId="LiveId" clId="{0596C735-BF98-4BCC-A482-D26042CAA702}" dt="2025-10-18T08:38:07.510" v="41"/>
        <pc:sldMkLst>
          <pc:docMk/>
          <pc:sldMk cId="2186198780" sldId="258"/>
        </pc:sldMkLst>
        <pc:graphicFrameChg chg="mod modGraphic">
          <ac:chgData name="Eman H" userId="843544d1b9cf714d" providerId="LiveId" clId="{0596C735-BF98-4BCC-A482-D26042CAA702}" dt="2025-10-18T08:38:07.510" v="41"/>
          <ac:graphicFrameMkLst>
            <pc:docMk/>
            <pc:sldMk cId="2186198780" sldId="258"/>
            <ac:graphicFrameMk id="3" creationId="{4777716C-7A45-8945-B659-865070798BE5}"/>
          </ac:graphicFrameMkLst>
        </pc:graphicFrameChg>
        <pc:picChg chg="add mod">
          <ac:chgData name="Eman H" userId="843544d1b9cf714d" providerId="LiveId" clId="{0596C735-BF98-4BCC-A482-D26042CAA702}" dt="2025-10-18T08:37:17.053" v="24" actId="1076"/>
          <ac:picMkLst>
            <pc:docMk/>
            <pc:sldMk cId="2186198780" sldId="258"/>
            <ac:picMk id="1026" creationId="{B57B33CF-3822-4424-8903-8554701389C8}"/>
          </ac:picMkLst>
        </pc:picChg>
      </pc:sldChg>
    </pc:docChg>
  </pc:docChgLst>
  <pc:docChgLst>
    <pc:chgData name="Eman H" userId="843544d1b9cf714d" providerId="LiveId" clId="{85574130-2993-4278-8322-2196F25FF1F0}"/>
    <pc:docChg chg="modSld">
      <pc:chgData name="Eman H" userId="843544d1b9cf714d" providerId="LiveId" clId="{85574130-2993-4278-8322-2196F25FF1F0}" dt="2025-10-29T09:59:45.011" v="16"/>
      <pc:docMkLst>
        <pc:docMk/>
      </pc:docMkLst>
      <pc:sldChg chg="modSp mod">
        <pc:chgData name="Eman H" userId="843544d1b9cf714d" providerId="LiveId" clId="{85574130-2993-4278-8322-2196F25FF1F0}" dt="2025-10-29T09:59:45.011" v="16"/>
        <pc:sldMkLst>
          <pc:docMk/>
          <pc:sldMk cId="2186198780" sldId="258"/>
        </pc:sldMkLst>
        <pc:spChg chg="mod">
          <ac:chgData name="Eman H" userId="843544d1b9cf714d" providerId="LiveId" clId="{85574130-2993-4278-8322-2196F25FF1F0}" dt="2025-10-29T09:59:45.011" v="16"/>
          <ac:spMkLst>
            <pc:docMk/>
            <pc:sldMk cId="2186198780" sldId="258"/>
            <ac:spMk id="2" creationId="{77CB0654-36E6-46F0-A419-339DD95ECF5E}"/>
          </ac:spMkLst>
        </pc:spChg>
      </pc:sldChg>
    </pc:docChg>
  </pc:docChgLst>
  <pc:docChgLst>
    <pc:chgData name="Eman H" userId="843544d1b9cf714d" providerId="LiveId" clId="{F2EF23BE-3380-4B51-A3A3-AC53496F12A3}"/>
    <pc:docChg chg="undo custSel modSld">
      <pc:chgData name="Eman H" userId="843544d1b9cf714d" providerId="LiveId" clId="{F2EF23BE-3380-4B51-A3A3-AC53496F12A3}" dt="2025-10-28T17:30:13.954" v="90"/>
      <pc:docMkLst>
        <pc:docMk/>
      </pc:docMkLst>
      <pc:sldChg chg="addSp delSp modSp mod">
        <pc:chgData name="Eman H" userId="843544d1b9cf714d" providerId="LiveId" clId="{F2EF23BE-3380-4B51-A3A3-AC53496F12A3}" dt="2025-10-28T17:30:13.954" v="90"/>
        <pc:sldMkLst>
          <pc:docMk/>
          <pc:sldMk cId="2186198780" sldId="258"/>
        </pc:sldMkLst>
        <pc:spChg chg="add del mod">
          <ac:chgData name="Eman H" userId="843544d1b9cf714d" providerId="LiveId" clId="{F2EF23BE-3380-4B51-A3A3-AC53496F12A3}" dt="2025-10-28T17:30:13.954" v="90"/>
          <ac:spMkLst>
            <pc:docMk/>
            <pc:sldMk cId="2186198780" sldId="258"/>
            <ac:spMk id="2" creationId="{77CB0654-36E6-46F0-A419-339DD95ECF5E}"/>
          </ac:spMkLst>
        </pc:spChg>
        <pc:graphicFrameChg chg="del modGraphic">
          <ac:chgData name="Eman H" userId="843544d1b9cf714d" providerId="LiveId" clId="{F2EF23BE-3380-4B51-A3A3-AC53496F12A3}" dt="2025-10-28T17:28:34.602" v="1" actId="478"/>
          <ac:graphicFrameMkLst>
            <pc:docMk/>
            <pc:sldMk cId="2186198780" sldId="258"/>
            <ac:graphicFrameMk id="3" creationId="{4777716C-7A45-8945-B659-865070798BE5}"/>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openxmlformats.org/officeDocument/2006/relationships/hyperlink" Target="https://www.mentalhealth.org.uk/about-us/impact-report" TargetMode="External"/><Relationship Id="rId3" Type="http://schemas.openxmlformats.org/officeDocument/2006/relationships/image" Target="../media/image11.png"/><Relationship Id="rId7" Type="http://schemas.openxmlformats.org/officeDocument/2006/relationships/hyperlink" Target="https://www.legislation.gov.uk/ukpga/2010/15/contents"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www.legislation.gov.uk/ukpga/2007/12/contents" TargetMode="External"/><Relationship Id="rId5" Type="http://schemas.openxmlformats.org/officeDocument/2006/relationships/hyperlink" Target="https://www.nationaleatingdisorders.org/pica/" TargetMode="External"/><Relationship Id="rId10" Type="http://schemas.openxmlformats.org/officeDocument/2006/relationships/hyperlink" Target="https://icd.who.int/browse/2025-01/mms/en#833390860" TargetMode="External"/><Relationship Id="rId4" Type="http://schemas.openxmlformats.org/officeDocument/2006/relationships/hyperlink" Target="https://www.legislation.gov.uk/ukpga/2014/23/contents" TargetMode="External"/><Relationship Id="rId9" Type="http://schemas.openxmlformats.org/officeDocument/2006/relationships/hyperlink" Target="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WTSD IT Status">
            <a:extLst>
              <a:ext uri="{FF2B5EF4-FFF2-40B4-BE49-F238E27FC236}">
                <a16:creationId xmlns:a16="http://schemas.microsoft.com/office/drawing/2014/main" id="{B57B33CF-3822-4424-8903-8554701389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4300" y="1695450"/>
            <a:ext cx="11103429" cy="38862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7CB0654-36E6-46F0-A419-339DD95ECF5E}"/>
              </a:ext>
            </a:extLst>
          </p:cNvPr>
          <p:cNvSpPr txBox="1"/>
          <p:nvPr/>
        </p:nvSpPr>
        <p:spPr>
          <a:xfrm>
            <a:off x="1384300" y="7258050"/>
            <a:ext cx="12954000" cy="8710077"/>
          </a:xfrm>
          <a:prstGeom prst="rect">
            <a:avLst/>
          </a:prstGeom>
          <a:noFill/>
        </p:spPr>
        <p:txBody>
          <a:bodyPr wrap="square" rtlCol="0">
            <a:spAutoFit/>
          </a:bodyPr>
          <a:lstStyle/>
          <a:p>
            <a:r>
              <a:rPr lang="en-US" sz="8000" dirty="0"/>
              <a:t>Student Name: </a:t>
            </a:r>
            <a:r>
              <a:rPr lang="en-US" sz="8000" dirty="0" err="1"/>
              <a:t>Sabya</a:t>
            </a:r>
            <a:r>
              <a:rPr lang="en-US" sz="8000"/>
              <a:t> Ali </a:t>
            </a:r>
          </a:p>
          <a:p>
            <a:r>
              <a:rPr lang="en-US" sz="8000" dirty="0"/>
              <a:t>Student ID: 2313056</a:t>
            </a:r>
          </a:p>
          <a:p>
            <a:r>
              <a:rPr lang="en-US" sz="8000" dirty="0"/>
              <a:t>Module Code: BMHP6029</a:t>
            </a:r>
          </a:p>
          <a:p>
            <a:r>
              <a:rPr lang="en-US" sz="8000" dirty="0"/>
              <a:t>Lecturer: </a:t>
            </a:r>
            <a:r>
              <a:rPr lang="en-US" sz="8000" dirty="0" err="1"/>
              <a:t>Tomy</a:t>
            </a:r>
            <a:r>
              <a:rPr lang="en-US" sz="8000" dirty="0"/>
              <a:t> </a:t>
            </a:r>
            <a:r>
              <a:rPr lang="en-US" sz="8000" dirty="0" err="1"/>
              <a:t>Adattu</a:t>
            </a:r>
            <a:r>
              <a:rPr lang="en-US" sz="8000" dirty="0"/>
              <a:t> Chacko</a:t>
            </a:r>
          </a:p>
          <a:p>
            <a:endParaRPr lang="en-US" sz="8000" dirty="0"/>
          </a:p>
          <a:p>
            <a:endParaRPr lang="en-US" sz="8000" dirty="0"/>
          </a:p>
          <a:p>
            <a:endParaRPr lang="en-AU" sz="8000" dirty="0"/>
          </a:p>
        </p:txBody>
      </p:sp>
    </p:spTree>
    <p:extLst>
      <p:ext uri="{BB962C8B-B14F-4D97-AF65-F5344CB8AC3E}">
        <p14:creationId xmlns:p14="http://schemas.microsoft.com/office/powerpoint/2010/main" val="2186198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9941008" y="1678342"/>
            <a:ext cx="2516969" cy="154575"/>
          </a:xfrm>
          <a:prstGeom prst="rect">
            <a:avLst/>
          </a:prstGeom>
        </p:spPr>
        <p:txBody>
          <a:bodyPr lIns="0" tIns="0" rIns="0" bIns="0" rtlCol="0" anchor="t">
            <a:spAutoFit/>
          </a:bodyPr>
          <a:lstStyle/>
          <a:p>
            <a:pPr algn="l">
              <a:lnSpc>
                <a:spcPts val="1157"/>
              </a:lnSpc>
            </a:pPr>
            <a:r>
              <a:rPr lang="en-US" sz="826" b="1">
                <a:solidFill>
                  <a:srgbClr val="304443"/>
                </a:solidFill>
                <a:latin typeface="Poppins Semi-Bold"/>
                <a:ea typeface="Poppins Semi-Bold"/>
                <a:cs typeface="Poppins Semi-Bold"/>
                <a:sym typeface="Poppins Semi-Bold"/>
              </a:rPr>
              <a:t>AUTHORS</a:t>
            </a:r>
          </a:p>
        </p:txBody>
      </p:sp>
      <p:sp>
        <p:nvSpPr>
          <p:cNvPr id="3" name="AutoShape 3"/>
          <p:cNvSpPr/>
          <p:nvPr/>
        </p:nvSpPr>
        <p:spPr>
          <a:xfrm>
            <a:off x="0" y="0"/>
            <a:ext cx="15120000" cy="5038820"/>
          </a:xfrm>
          <a:prstGeom prst="rect">
            <a:avLst/>
          </a:prstGeom>
          <a:solidFill>
            <a:srgbClr val="FFFFFF"/>
          </a:solidFill>
          <a:ln w="85725" cap="sq">
            <a:solidFill>
              <a:srgbClr val="000000"/>
            </a:solidFill>
            <a:prstDash val="solid"/>
            <a:miter/>
          </a:ln>
        </p:spPr>
      </p:sp>
      <p:sp>
        <p:nvSpPr>
          <p:cNvPr id="4" name="Freeform 4"/>
          <p:cNvSpPr/>
          <p:nvPr/>
        </p:nvSpPr>
        <p:spPr>
          <a:xfrm>
            <a:off x="11355989" y="187221"/>
            <a:ext cx="3570687" cy="4165802"/>
          </a:xfrm>
          <a:custGeom>
            <a:avLst/>
            <a:gdLst/>
            <a:ahLst/>
            <a:cxnLst/>
            <a:rect l="l" t="t" r="r" b="b"/>
            <a:pathLst>
              <a:path w="3570687" h="4165802">
                <a:moveTo>
                  <a:pt x="0" y="0"/>
                </a:moveTo>
                <a:lnTo>
                  <a:pt x="3570688" y="0"/>
                </a:lnTo>
                <a:lnTo>
                  <a:pt x="3570688" y="4165802"/>
                </a:lnTo>
                <a:lnTo>
                  <a:pt x="0" y="4165802"/>
                </a:lnTo>
                <a:lnTo>
                  <a:pt x="0" y="0"/>
                </a:lnTo>
                <a:close/>
              </a:path>
            </a:pathLst>
          </a:custGeom>
          <a:blipFill>
            <a:blip r:embed="rId2"/>
            <a:stretch>
              <a:fillRect l="-16114" t="-6459" r="-18654" b="-9057"/>
            </a:stretch>
          </a:blipFill>
        </p:spPr>
      </p:sp>
      <p:sp>
        <p:nvSpPr>
          <p:cNvPr id="5" name="AutoShape 5"/>
          <p:cNvSpPr/>
          <p:nvPr/>
        </p:nvSpPr>
        <p:spPr>
          <a:xfrm>
            <a:off x="81517" y="5139585"/>
            <a:ext cx="7245871" cy="6180081"/>
          </a:xfrm>
          <a:prstGeom prst="rect">
            <a:avLst/>
          </a:prstGeom>
          <a:solidFill>
            <a:srgbClr val="D9D9D9"/>
          </a:solidFill>
          <a:ln w="85725" cap="sq">
            <a:solidFill>
              <a:srgbClr val="000000"/>
            </a:solidFill>
            <a:prstDash val="solid"/>
            <a:miter/>
          </a:ln>
        </p:spPr>
      </p:sp>
      <p:sp>
        <p:nvSpPr>
          <p:cNvPr id="6" name="Freeform 6"/>
          <p:cNvSpPr/>
          <p:nvPr/>
        </p:nvSpPr>
        <p:spPr>
          <a:xfrm>
            <a:off x="251497" y="6052395"/>
            <a:ext cx="2930674" cy="2870247"/>
          </a:xfrm>
          <a:custGeom>
            <a:avLst/>
            <a:gdLst/>
            <a:ahLst/>
            <a:cxnLst/>
            <a:rect l="l" t="t" r="r" b="b"/>
            <a:pathLst>
              <a:path w="2930674" h="2870247">
                <a:moveTo>
                  <a:pt x="0" y="0"/>
                </a:moveTo>
                <a:lnTo>
                  <a:pt x="2930673" y="0"/>
                </a:lnTo>
                <a:lnTo>
                  <a:pt x="2930673" y="2870248"/>
                </a:lnTo>
                <a:lnTo>
                  <a:pt x="0" y="2870248"/>
                </a:lnTo>
                <a:lnTo>
                  <a:pt x="0" y="0"/>
                </a:lnTo>
                <a:close/>
              </a:path>
            </a:pathLst>
          </a:custGeom>
          <a:blipFill>
            <a:blip r:embed="rId3"/>
            <a:stretch>
              <a:fillRect l="-12363" t="-11907" r="-10640" b="-13686"/>
            </a:stretch>
          </a:blipFill>
        </p:spPr>
      </p:sp>
      <p:sp>
        <p:nvSpPr>
          <p:cNvPr id="7" name="AutoShape 7"/>
          <p:cNvSpPr/>
          <p:nvPr/>
        </p:nvSpPr>
        <p:spPr>
          <a:xfrm>
            <a:off x="499523" y="5276945"/>
            <a:ext cx="5974639" cy="580606"/>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8" name="AutoShape 8"/>
          <p:cNvSpPr/>
          <p:nvPr/>
        </p:nvSpPr>
        <p:spPr>
          <a:xfrm>
            <a:off x="7413113" y="9027418"/>
            <a:ext cx="7609080" cy="5354774"/>
          </a:xfrm>
          <a:prstGeom prst="rect">
            <a:avLst/>
          </a:prstGeom>
          <a:solidFill>
            <a:srgbClr val="D9D9D9"/>
          </a:solidFill>
          <a:ln w="85725" cap="sq">
            <a:solidFill>
              <a:srgbClr val="000000"/>
            </a:solidFill>
            <a:prstDash val="solid"/>
            <a:miter/>
          </a:ln>
        </p:spPr>
      </p:sp>
      <p:sp>
        <p:nvSpPr>
          <p:cNvPr id="9" name="Freeform 9"/>
          <p:cNvSpPr/>
          <p:nvPr/>
        </p:nvSpPr>
        <p:spPr>
          <a:xfrm>
            <a:off x="12935236" y="10362381"/>
            <a:ext cx="1879106" cy="2909000"/>
          </a:xfrm>
          <a:custGeom>
            <a:avLst/>
            <a:gdLst/>
            <a:ahLst/>
            <a:cxnLst/>
            <a:rect l="l" t="t" r="r" b="b"/>
            <a:pathLst>
              <a:path w="1879106" h="2909000">
                <a:moveTo>
                  <a:pt x="0" y="0"/>
                </a:moveTo>
                <a:lnTo>
                  <a:pt x="1879106" y="0"/>
                </a:lnTo>
                <a:lnTo>
                  <a:pt x="1879106" y="2909000"/>
                </a:lnTo>
                <a:lnTo>
                  <a:pt x="0" y="2909000"/>
                </a:lnTo>
                <a:lnTo>
                  <a:pt x="0" y="0"/>
                </a:lnTo>
                <a:close/>
              </a:path>
            </a:pathLst>
          </a:custGeom>
          <a:blipFill>
            <a:blip r:embed="rId4"/>
            <a:stretch>
              <a:fillRect l="-19921" t="-9521" r="-14296" b="-20609"/>
            </a:stretch>
          </a:blipFill>
        </p:spPr>
      </p:sp>
      <p:grpSp>
        <p:nvGrpSpPr>
          <p:cNvPr id="10" name="Group 10"/>
          <p:cNvGrpSpPr/>
          <p:nvPr/>
        </p:nvGrpSpPr>
        <p:grpSpPr>
          <a:xfrm>
            <a:off x="7741605" y="5139585"/>
            <a:ext cx="5974639" cy="580606"/>
            <a:chOff x="0" y="0"/>
            <a:chExt cx="7966186" cy="774141"/>
          </a:xfrm>
        </p:grpSpPr>
        <p:sp>
          <p:nvSpPr>
            <p:cNvPr id="11" name="AutoShape 11"/>
            <p:cNvSpPr/>
            <p:nvPr/>
          </p:nvSpPr>
          <p:spPr>
            <a:xfrm>
              <a:off x="0" y="0"/>
              <a:ext cx="7966186" cy="774141"/>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12" name="TextBox 12"/>
            <p:cNvSpPr txBox="1"/>
            <p:nvPr/>
          </p:nvSpPr>
          <p:spPr>
            <a:xfrm>
              <a:off x="406979" y="58525"/>
              <a:ext cx="6347849" cy="586238"/>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H</a:t>
              </a:r>
              <a:r>
                <a:rPr lang="en-US" sz="2564" b="1" u="none">
                  <a:solidFill>
                    <a:srgbClr val="000000"/>
                  </a:solidFill>
                  <a:latin typeface="Poppins Bold"/>
                  <a:ea typeface="Poppins Bold"/>
                  <a:cs typeface="Poppins Bold"/>
                  <a:sym typeface="Poppins Bold"/>
                </a:rPr>
                <a:t>ISTORICAL PERSPECTIVES</a:t>
              </a:r>
            </a:p>
          </p:txBody>
        </p:sp>
      </p:grpSp>
      <p:sp>
        <p:nvSpPr>
          <p:cNvPr id="13" name="AutoShape 13"/>
          <p:cNvSpPr/>
          <p:nvPr/>
        </p:nvSpPr>
        <p:spPr>
          <a:xfrm>
            <a:off x="7560000" y="9208458"/>
            <a:ext cx="7254342" cy="1049148"/>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14" name="AutoShape 14"/>
          <p:cNvSpPr/>
          <p:nvPr/>
        </p:nvSpPr>
        <p:spPr>
          <a:xfrm>
            <a:off x="81517" y="11357765"/>
            <a:ext cx="7207771" cy="1028281"/>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15" name="AutoShape 15"/>
          <p:cNvSpPr/>
          <p:nvPr/>
        </p:nvSpPr>
        <p:spPr>
          <a:xfrm>
            <a:off x="251497" y="16607673"/>
            <a:ext cx="14770697" cy="4253420"/>
          </a:xfrm>
          <a:prstGeom prst="rect">
            <a:avLst/>
          </a:prstGeom>
          <a:solidFill>
            <a:srgbClr val="D9D9D9"/>
          </a:solidFill>
          <a:ln w="85725" cap="sq">
            <a:solidFill>
              <a:srgbClr val="000000"/>
            </a:solidFill>
            <a:prstDash val="solid"/>
            <a:miter/>
          </a:ln>
        </p:spPr>
      </p:sp>
      <p:sp>
        <p:nvSpPr>
          <p:cNvPr id="16" name="AutoShape 16"/>
          <p:cNvSpPr/>
          <p:nvPr/>
        </p:nvSpPr>
        <p:spPr>
          <a:xfrm>
            <a:off x="382445" y="16774379"/>
            <a:ext cx="10609906" cy="729132"/>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17" name="Freeform 17"/>
          <p:cNvSpPr/>
          <p:nvPr/>
        </p:nvSpPr>
        <p:spPr>
          <a:xfrm>
            <a:off x="11455646" y="16774379"/>
            <a:ext cx="3358697" cy="2154198"/>
          </a:xfrm>
          <a:custGeom>
            <a:avLst/>
            <a:gdLst/>
            <a:ahLst/>
            <a:cxnLst/>
            <a:rect l="l" t="t" r="r" b="b"/>
            <a:pathLst>
              <a:path w="3358697" h="2154198">
                <a:moveTo>
                  <a:pt x="0" y="0"/>
                </a:moveTo>
                <a:lnTo>
                  <a:pt x="3358696" y="0"/>
                </a:lnTo>
                <a:lnTo>
                  <a:pt x="3358696" y="2154199"/>
                </a:lnTo>
                <a:lnTo>
                  <a:pt x="0" y="2154199"/>
                </a:lnTo>
                <a:lnTo>
                  <a:pt x="0" y="0"/>
                </a:lnTo>
                <a:close/>
              </a:path>
            </a:pathLst>
          </a:custGeom>
          <a:blipFill>
            <a:blip r:embed="rId5"/>
            <a:stretch>
              <a:fillRect l="-19876" t="-18039" r="-15327" b="-22407"/>
            </a:stretch>
          </a:blipFill>
        </p:spPr>
      </p:sp>
      <p:sp>
        <p:nvSpPr>
          <p:cNvPr id="18" name="Freeform 18"/>
          <p:cNvSpPr/>
          <p:nvPr/>
        </p:nvSpPr>
        <p:spPr>
          <a:xfrm>
            <a:off x="10728924" y="14401242"/>
            <a:ext cx="4085418" cy="2144844"/>
          </a:xfrm>
          <a:custGeom>
            <a:avLst/>
            <a:gdLst/>
            <a:ahLst/>
            <a:cxnLst/>
            <a:rect l="l" t="t" r="r" b="b"/>
            <a:pathLst>
              <a:path w="4085418" h="2144844">
                <a:moveTo>
                  <a:pt x="0" y="0"/>
                </a:moveTo>
                <a:lnTo>
                  <a:pt x="4085418" y="0"/>
                </a:lnTo>
                <a:lnTo>
                  <a:pt x="4085418" y="2144844"/>
                </a:lnTo>
                <a:lnTo>
                  <a:pt x="0" y="2144844"/>
                </a:lnTo>
                <a:lnTo>
                  <a:pt x="0" y="0"/>
                </a:lnTo>
                <a:close/>
              </a:path>
            </a:pathLst>
          </a:custGeom>
          <a:blipFill>
            <a:blip r:embed="rId6"/>
            <a:stretch>
              <a:fillRect/>
            </a:stretch>
          </a:blipFill>
        </p:spPr>
      </p:sp>
      <p:sp>
        <p:nvSpPr>
          <p:cNvPr id="19" name="Freeform 19"/>
          <p:cNvSpPr/>
          <p:nvPr/>
        </p:nvSpPr>
        <p:spPr>
          <a:xfrm>
            <a:off x="11455646" y="18990734"/>
            <a:ext cx="3471031" cy="1762533"/>
          </a:xfrm>
          <a:custGeom>
            <a:avLst/>
            <a:gdLst/>
            <a:ahLst/>
            <a:cxnLst/>
            <a:rect l="l" t="t" r="r" b="b"/>
            <a:pathLst>
              <a:path w="3471031" h="1762533">
                <a:moveTo>
                  <a:pt x="0" y="0"/>
                </a:moveTo>
                <a:lnTo>
                  <a:pt x="3471031" y="0"/>
                </a:lnTo>
                <a:lnTo>
                  <a:pt x="3471031" y="1762532"/>
                </a:lnTo>
                <a:lnTo>
                  <a:pt x="0" y="1762532"/>
                </a:lnTo>
                <a:lnTo>
                  <a:pt x="0" y="0"/>
                </a:lnTo>
                <a:close/>
              </a:path>
            </a:pathLst>
          </a:custGeom>
          <a:blipFill>
            <a:blip r:embed="rId7"/>
            <a:stretch>
              <a:fillRect t="-5387" b="-5387"/>
            </a:stretch>
          </a:blipFill>
        </p:spPr>
      </p:sp>
      <p:sp>
        <p:nvSpPr>
          <p:cNvPr id="20" name="Freeform 20"/>
          <p:cNvSpPr/>
          <p:nvPr/>
        </p:nvSpPr>
        <p:spPr>
          <a:xfrm>
            <a:off x="7413113" y="14401242"/>
            <a:ext cx="3315811" cy="2149281"/>
          </a:xfrm>
          <a:custGeom>
            <a:avLst/>
            <a:gdLst/>
            <a:ahLst/>
            <a:cxnLst/>
            <a:rect l="l" t="t" r="r" b="b"/>
            <a:pathLst>
              <a:path w="3315811" h="2149281">
                <a:moveTo>
                  <a:pt x="0" y="0"/>
                </a:moveTo>
                <a:lnTo>
                  <a:pt x="3315811" y="0"/>
                </a:lnTo>
                <a:lnTo>
                  <a:pt x="3315811" y="2149281"/>
                </a:lnTo>
                <a:lnTo>
                  <a:pt x="0" y="2149281"/>
                </a:lnTo>
                <a:lnTo>
                  <a:pt x="0" y="0"/>
                </a:lnTo>
                <a:close/>
              </a:path>
            </a:pathLst>
          </a:custGeom>
          <a:blipFill>
            <a:blip r:embed="rId8"/>
            <a:stretch>
              <a:fillRect l="-98" t="-2987" r="-98"/>
            </a:stretch>
          </a:blipFill>
        </p:spPr>
      </p:sp>
      <p:sp>
        <p:nvSpPr>
          <p:cNvPr id="21" name="Freeform 21"/>
          <p:cNvSpPr/>
          <p:nvPr/>
        </p:nvSpPr>
        <p:spPr>
          <a:xfrm>
            <a:off x="3486842" y="14183786"/>
            <a:ext cx="3975359" cy="2301386"/>
          </a:xfrm>
          <a:custGeom>
            <a:avLst/>
            <a:gdLst/>
            <a:ahLst/>
            <a:cxnLst/>
            <a:rect l="l" t="t" r="r" b="b"/>
            <a:pathLst>
              <a:path w="3975359" h="2301386">
                <a:moveTo>
                  <a:pt x="0" y="0"/>
                </a:moveTo>
                <a:lnTo>
                  <a:pt x="3975359" y="0"/>
                </a:lnTo>
                <a:lnTo>
                  <a:pt x="3975359" y="2301386"/>
                </a:lnTo>
                <a:lnTo>
                  <a:pt x="0" y="2301386"/>
                </a:lnTo>
                <a:lnTo>
                  <a:pt x="0" y="0"/>
                </a:lnTo>
                <a:close/>
              </a:path>
            </a:pathLst>
          </a:custGeom>
          <a:blipFill>
            <a:blip r:embed="rId9"/>
            <a:stretch>
              <a:fillRect l="-7891" r="-7891"/>
            </a:stretch>
          </a:blipFill>
        </p:spPr>
      </p:sp>
      <p:sp>
        <p:nvSpPr>
          <p:cNvPr id="22" name="TextBox 22"/>
          <p:cNvSpPr txBox="1"/>
          <p:nvPr/>
        </p:nvSpPr>
        <p:spPr>
          <a:xfrm>
            <a:off x="196848" y="152925"/>
            <a:ext cx="11258797" cy="2508600"/>
          </a:xfrm>
          <a:prstGeom prst="rect">
            <a:avLst/>
          </a:prstGeom>
        </p:spPr>
        <p:txBody>
          <a:bodyPr lIns="0" tIns="0" rIns="0" bIns="0" rtlCol="0" anchor="t">
            <a:spAutoFit/>
          </a:bodyPr>
          <a:lstStyle/>
          <a:p>
            <a:pPr marL="0" lvl="1" indent="0" algn="ctr">
              <a:lnSpc>
                <a:spcPts val="6727"/>
              </a:lnSpc>
            </a:pPr>
            <a:r>
              <a:rPr lang="en-US" sz="4004" b="1" spc="40">
                <a:solidFill>
                  <a:srgbClr val="304443"/>
                </a:solidFill>
                <a:latin typeface="Poppins Bold"/>
                <a:ea typeface="Poppins Bold"/>
                <a:cs typeface="Poppins Bold"/>
                <a:sym typeface="Poppins Bold"/>
              </a:rPr>
              <a:t>P</a:t>
            </a:r>
            <a:r>
              <a:rPr lang="en-US" sz="4004" b="1" u="none" spc="40">
                <a:solidFill>
                  <a:srgbClr val="304443"/>
                </a:solidFill>
                <a:latin typeface="Poppins Bold"/>
                <a:ea typeface="Poppins Bold"/>
                <a:cs typeface="Poppins Bold"/>
                <a:sym typeface="Poppins Bold"/>
              </a:rPr>
              <a:t>ICA (ICD-11: 6B84): UNDERSTANDING THE HISTORICAL AND CONTEMPORARY CARE OF FEEDING AND EATING DISORDERS IN THE UK</a:t>
            </a:r>
          </a:p>
        </p:txBody>
      </p:sp>
      <p:sp>
        <p:nvSpPr>
          <p:cNvPr id="23" name="TextBox 23"/>
          <p:cNvSpPr txBox="1"/>
          <p:nvPr/>
        </p:nvSpPr>
        <p:spPr>
          <a:xfrm>
            <a:off x="333052" y="2829217"/>
            <a:ext cx="11258797" cy="1778000"/>
          </a:xfrm>
          <a:prstGeom prst="rect">
            <a:avLst/>
          </a:prstGeom>
        </p:spPr>
        <p:txBody>
          <a:bodyPr lIns="0" tIns="0" rIns="0" bIns="0" rtlCol="0" anchor="t">
            <a:spAutoFit/>
          </a:bodyPr>
          <a:lstStyle/>
          <a:p>
            <a:pPr marL="0" lvl="0" indent="0" algn="l">
              <a:lnSpc>
                <a:spcPts val="2800"/>
              </a:lnSpc>
              <a:spcBef>
                <a:spcPct val="0"/>
              </a:spcBef>
            </a:pPr>
            <a:r>
              <a:rPr lang="en-US" sz="2000" b="1" u="none">
                <a:solidFill>
                  <a:srgbClr val="304443"/>
                </a:solidFill>
                <a:latin typeface="Poppins Medium"/>
                <a:ea typeface="Poppins Medium"/>
                <a:cs typeface="Poppins Medium"/>
                <a:sym typeface="Poppins Medium"/>
              </a:rPr>
              <a:t>This poster critically examines Pica (WHO, 2025), a feeding and eating disorder defined in ICD-11 (6B84). It explores its historical and cultural interpretations, the evolution of care and policy in the UK, and the social, cultural, and political influences shaping stigma and treatment. Finally, it provides recommendations to improve mental health policy, equality, and service provision for individuals living with Pica.</a:t>
            </a:r>
          </a:p>
        </p:txBody>
      </p:sp>
      <p:sp>
        <p:nvSpPr>
          <p:cNvPr id="24" name="TextBox 24"/>
          <p:cNvSpPr txBox="1"/>
          <p:nvPr/>
        </p:nvSpPr>
        <p:spPr>
          <a:xfrm>
            <a:off x="3182170" y="5838385"/>
            <a:ext cx="3957289" cy="3154827"/>
          </a:xfrm>
          <a:prstGeom prst="rect">
            <a:avLst/>
          </a:prstGeom>
        </p:spPr>
        <p:txBody>
          <a:bodyPr lIns="0" tIns="0" rIns="0" bIns="0" rtlCol="0" anchor="t">
            <a:spAutoFit/>
          </a:bodyPr>
          <a:lstStyle/>
          <a:p>
            <a:pPr marL="0" lvl="0" indent="0" algn="l">
              <a:lnSpc>
                <a:spcPts val="2511"/>
              </a:lnSpc>
              <a:spcBef>
                <a:spcPct val="0"/>
              </a:spcBef>
            </a:pPr>
            <a:r>
              <a:rPr lang="en-US" sz="1794" b="1">
                <a:solidFill>
                  <a:srgbClr val="000000"/>
                </a:solidFill>
                <a:latin typeface="Poppins Medium"/>
                <a:ea typeface="Poppins Medium"/>
                <a:cs typeface="Poppins Medium"/>
                <a:sym typeface="Poppins Medium"/>
              </a:rPr>
              <a:t>According to IC</a:t>
            </a:r>
            <a:r>
              <a:rPr lang="en-US" sz="1794" b="1" u="none">
                <a:solidFill>
                  <a:srgbClr val="000000"/>
                </a:solidFill>
                <a:latin typeface="Poppins Medium"/>
                <a:ea typeface="Poppins Medium"/>
                <a:cs typeface="Poppins Medium"/>
                <a:sym typeface="Poppins Medium"/>
              </a:rPr>
              <a:t>D-11's Chapter 6 (WHO, 2025):</a:t>
            </a:r>
          </a:p>
          <a:p>
            <a:pPr algn="l">
              <a:lnSpc>
                <a:spcPts val="2511"/>
              </a:lnSpc>
              <a:spcBef>
                <a:spcPct val="0"/>
              </a:spcBef>
            </a:pPr>
            <a:r>
              <a:rPr lang="en-US" sz="1794" b="1" u="none">
                <a:solidFill>
                  <a:srgbClr val="000000"/>
                </a:solidFill>
                <a:latin typeface="Poppins Medium"/>
                <a:ea typeface="Poppins Medium"/>
                <a:cs typeface="Poppins Medium"/>
                <a:sym typeface="Poppins Medium"/>
              </a:rPr>
              <a:t> Pica is characterised by persistent consumption of non-nutritive substances (e.g., clay, chalk, paper, soil, or metal) despite knowing they are inedible. It must be clinically significant—causing health damage, risk, or functional impairment.</a:t>
            </a:r>
          </a:p>
        </p:txBody>
      </p:sp>
      <p:sp>
        <p:nvSpPr>
          <p:cNvPr id="25" name="TextBox 25"/>
          <p:cNvSpPr txBox="1"/>
          <p:nvPr/>
        </p:nvSpPr>
        <p:spPr>
          <a:xfrm>
            <a:off x="251497" y="8936062"/>
            <a:ext cx="6942611" cy="2211852"/>
          </a:xfrm>
          <a:prstGeom prst="rect">
            <a:avLst/>
          </a:prstGeom>
        </p:spPr>
        <p:txBody>
          <a:bodyPr lIns="0" tIns="0" rIns="0" bIns="0" rtlCol="0" anchor="t">
            <a:spAutoFit/>
          </a:bodyPr>
          <a:lstStyle/>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Onset: </a:t>
            </a:r>
            <a:r>
              <a:rPr lang="en-US" sz="1794" b="1">
                <a:solidFill>
                  <a:srgbClr val="000000"/>
                </a:solidFill>
                <a:latin typeface="Poppins Medium"/>
                <a:ea typeface="Poppins Medium"/>
                <a:cs typeface="Poppins Medium"/>
                <a:sym typeface="Poppins Medium"/>
              </a:rPr>
              <a:t>Can occur across lifespan, often in children, pregnant women, or individuals with intellectual disabilities (WHO, 2025).</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Prevalence:</a:t>
            </a:r>
            <a:r>
              <a:rPr lang="en-US" sz="1794" b="1">
                <a:solidFill>
                  <a:srgbClr val="000000"/>
                </a:solidFill>
                <a:latin typeface="Poppins Medium"/>
                <a:ea typeface="Poppins Medium"/>
                <a:cs typeface="Poppins Medium"/>
                <a:sym typeface="Poppins Medium"/>
              </a:rPr>
              <a:t> 1.1% of adults experience recurrent PICA behaviors (Dennis, 2024).</a:t>
            </a:r>
          </a:p>
          <a:p>
            <a:pPr marL="387372" lvl="1" indent="-193686" algn="l">
              <a:lnSpc>
                <a:spcPts val="2511"/>
              </a:lnSpc>
              <a:spcBef>
                <a:spcPct val="0"/>
              </a:spcBef>
              <a:buFont typeface="Arial"/>
              <a:buChar char="•"/>
            </a:pPr>
            <a:r>
              <a:rPr lang="en-US" sz="1794" b="1">
                <a:solidFill>
                  <a:srgbClr val="000000"/>
                </a:solidFill>
                <a:latin typeface="Poppins Bold"/>
                <a:ea typeface="Poppins Bold"/>
                <a:cs typeface="Poppins Bold"/>
                <a:sym typeface="Poppins Bold"/>
              </a:rPr>
              <a:t>Course: </a:t>
            </a:r>
            <a:r>
              <a:rPr lang="en-US" sz="1794" b="1">
                <a:solidFill>
                  <a:srgbClr val="000000"/>
                </a:solidFill>
                <a:latin typeface="Poppins Medium"/>
                <a:ea typeface="Poppins Medium"/>
                <a:cs typeface="Poppins Medium"/>
                <a:sym typeface="Poppins Medium"/>
              </a:rPr>
              <a:t>Can be episodic or chronic; often linked to stress or nutritional deficiencies (WHO, 2025).</a:t>
            </a:r>
          </a:p>
        </p:txBody>
      </p:sp>
      <p:sp>
        <p:nvSpPr>
          <p:cNvPr id="26" name="TextBox 26"/>
          <p:cNvSpPr txBox="1"/>
          <p:nvPr/>
        </p:nvSpPr>
        <p:spPr>
          <a:xfrm>
            <a:off x="7413113" y="5767816"/>
            <a:ext cx="7513564" cy="3154827"/>
          </a:xfrm>
          <a:prstGeom prst="rect">
            <a:avLst/>
          </a:prstGeom>
        </p:spPr>
        <p:txBody>
          <a:bodyPr lIns="0" tIns="0" rIns="0" bIns="0" rtlCol="0" anchor="t">
            <a:spAutoFit/>
          </a:bodyPr>
          <a:lstStyle/>
          <a:p>
            <a:pPr marL="0" lvl="0" indent="0" algn="l">
              <a:lnSpc>
                <a:spcPts val="2511"/>
              </a:lnSpc>
              <a:spcBef>
                <a:spcPct val="0"/>
              </a:spcBef>
            </a:pPr>
            <a:r>
              <a:rPr lang="en-US" sz="1794" b="1" u="none">
                <a:solidFill>
                  <a:srgbClr val="000000"/>
                </a:solidFill>
                <a:latin typeface="Poppins Medium"/>
                <a:ea typeface="Poppins Medium"/>
                <a:cs typeface="Poppins Medium"/>
                <a:sym typeface="Poppins Medium"/>
              </a:rPr>
              <a:t>Historically, Pica was misunderstood as moral weakness or superstition rather than a psychological condition.</a:t>
            </a:r>
          </a:p>
          <a:p>
            <a:pPr marL="387372" lvl="1" indent="-193686" algn="l">
              <a:lnSpc>
                <a:spcPts val="2511"/>
              </a:lnSpc>
              <a:spcBef>
                <a:spcPct val="0"/>
              </a:spcBef>
              <a:buFont typeface="Arial"/>
              <a:buChar char="•"/>
            </a:pPr>
            <a:r>
              <a:rPr lang="en-US" sz="1794" b="1" u="none">
                <a:solidFill>
                  <a:srgbClr val="000000"/>
                </a:solidFill>
                <a:latin typeface="Poppins Medium"/>
                <a:ea typeface="Poppins Medium"/>
                <a:cs typeface="Poppins Medium"/>
                <a:sym typeface="Poppins Medium"/>
              </a:rPr>
              <a:t>Documented in poor women and enslaved people; associated with poverty and pregnancy (“chalk eating”) (Ben-Alon and Ayalon, 2022).</a:t>
            </a:r>
          </a:p>
          <a:p>
            <a:pPr marL="387372" lvl="1" indent="-193686" algn="l">
              <a:lnSpc>
                <a:spcPts val="2511"/>
              </a:lnSpc>
              <a:spcBef>
                <a:spcPct val="0"/>
              </a:spcBef>
              <a:buFont typeface="Arial"/>
              <a:buChar char="•"/>
            </a:pPr>
            <a:r>
              <a:rPr lang="en-US" sz="1794" b="1" u="none">
                <a:solidFill>
                  <a:srgbClr val="000000"/>
                </a:solidFill>
                <a:latin typeface="Poppins Bold"/>
                <a:ea typeface="Poppins Bold"/>
                <a:cs typeface="Poppins Bold"/>
                <a:sym typeface="Poppins Bold"/>
              </a:rPr>
              <a:t>Early Treatments: </a:t>
            </a:r>
            <a:r>
              <a:rPr lang="en-US" sz="1794" b="1" u="none">
                <a:solidFill>
                  <a:srgbClr val="000000"/>
                </a:solidFill>
                <a:latin typeface="Poppins Medium"/>
                <a:ea typeface="Poppins Medium"/>
                <a:cs typeface="Poppins Medium"/>
                <a:sym typeface="Poppins Medium"/>
              </a:rPr>
              <a:t>Physical restraint, isolation, or punishment were common (</a:t>
            </a:r>
            <a:r>
              <a:rPr lang="en-US" sz="1794" u="none">
                <a:solidFill>
                  <a:srgbClr val="000000"/>
                </a:solidFill>
                <a:latin typeface="Poppins"/>
                <a:ea typeface="Poppins"/>
                <a:cs typeface="Poppins"/>
                <a:sym typeface="Poppins"/>
              </a:rPr>
              <a:t>‌Pizano et al., 2023)</a:t>
            </a:r>
            <a:r>
              <a:rPr lang="en-US" sz="1794" b="1" u="none">
                <a:solidFill>
                  <a:srgbClr val="000000"/>
                </a:solidFill>
                <a:latin typeface="Poppins Medium"/>
                <a:ea typeface="Poppins Medium"/>
                <a:cs typeface="Poppins Medium"/>
                <a:sym typeface="Poppins Medium"/>
              </a:rPr>
              <a:t>.</a:t>
            </a:r>
          </a:p>
          <a:p>
            <a:pPr marL="387372" lvl="1" indent="-193686" algn="l">
              <a:lnSpc>
                <a:spcPts val="2511"/>
              </a:lnSpc>
              <a:spcBef>
                <a:spcPct val="0"/>
              </a:spcBef>
              <a:buFont typeface="Arial"/>
              <a:buChar char="•"/>
            </a:pPr>
            <a:r>
              <a:rPr lang="en-US" sz="1794" b="1" u="none">
                <a:solidFill>
                  <a:srgbClr val="000000"/>
                </a:solidFill>
                <a:latin typeface="Poppins Bold"/>
                <a:ea typeface="Poppins Bold"/>
                <a:cs typeface="Poppins Bold"/>
                <a:sym typeface="Poppins Bold"/>
              </a:rPr>
              <a:t>Medical Shift: </a:t>
            </a:r>
            <a:r>
              <a:rPr lang="en-US" sz="1794" b="1" u="none">
                <a:solidFill>
                  <a:srgbClr val="000000"/>
                </a:solidFill>
                <a:latin typeface="Poppins Medium"/>
                <a:ea typeface="Poppins Medium"/>
                <a:cs typeface="Poppins Medium"/>
                <a:sym typeface="Poppins Medium"/>
              </a:rPr>
              <a:t>In the 20th century, psychiatry reframed Pica as linked to nutritional deficiency and mental disorder, marking a transition from blame to diagnosis (WHO, 2025).</a:t>
            </a:r>
          </a:p>
        </p:txBody>
      </p:sp>
      <p:sp>
        <p:nvSpPr>
          <p:cNvPr id="27" name="TextBox 27"/>
          <p:cNvSpPr txBox="1"/>
          <p:nvPr/>
        </p:nvSpPr>
        <p:spPr>
          <a:xfrm>
            <a:off x="795857" y="5284105"/>
            <a:ext cx="6531531" cy="458728"/>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D</a:t>
            </a:r>
            <a:r>
              <a:rPr lang="en-US" sz="2564" b="1" u="none">
                <a:solidFill>
                  <a:srgbClr val="000000"/>
                </a:solidFill>
                <a:latin typeface="Poppins Bold"/>
                <a:ea typeface="Poppins Bold"/>
                <a:cs typeface="Poppins Bold"/>
                <a:sym typeface="Poppins Bold"/>
              </a:rPr>
              <a:t>EFINITION AND CLASSIFICATION</a:t>
            </a:r>
          </a:p>
        </p:txBody>
      </p:sp>
      <p:sp>
        <p:nvSpPr>
          <p:cNvPr id="28" name="TextBox 28"/>
          <p:cNvSpPr txBox="1"/>
          <p:nvPr/>
        </p:nvSpPr>
        <p:spPr>
          <a:xfrm>
            <a:off x="7865234" y="9233302"/>
            <a:ext cx="6731516" cy="906403"/>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CON</a:t>
            </a:r>
            <a:r>
              <a:rPr lang="en-US" sz="2564" b="1" u="none">
                <a:solidFill>
                  <a:srgbClr val="000000"/>
                </a:solidFill>
                <a:latin typeface="Poppins Bold"/>
                <a:ea typeface="Poppins Bold"/>
                <a:cs typeface="Poppins Bold"/>
                <a:sym typeface="Poppins Bold"/>
              </a:rPr>
              <a:t>TEMPORARY UNDERSTANDING AND DIAGNOSIS</a:t>
            </a:r>
          </a:p>
        </p:txBody>
      </p:sp>
      <p:sp>
        <p:nvSpPr>
          <p:cNvPr id="29" name="TextBox 29"/>
          <p:cNvSpPr txBox="1"/>
          <p:nvPr/>
        </p:nvSpPr>
        <p:spPr>
          <a:xfrm>
            <a:off x="7560000" y="10305231"/>
            <a:ext cx="5247725" cy="2840502"/>
          </a:xfrm>
          <a:prstGeom prst="rect">
            <a:avLst/>
          </a:prstGeom>
        </p:spPr>
        <p:txBody>
          <a:bodyPr lIns="0" tIns="0" rIns="0" bIns="0" rtlCol="0" anchor="t">
            <a:spAutoFit/>
          </a:bodyPr>
          <a:lstStyle/>
          <a:p>
            <a:pPr algn="l">
              <a:lnSpc>
                <a:spcPts val="2511"/>
              </a:lnSpc>
            </a:pPr>
            <a:r>
              <a:rPr lang="en-US" sz="1794" b="1">
                <a:solidFill>
                  <a:srgbClr val="000000"/>
                </a:solidFill>
                <a:latin typeface="Poppins Medium"/>
                <a:ea typeface="Poppins Medium"/>
                <a:cs typeface="Poppins Medium"/>
                <a:sym typeface="Poppins Medium"/>
              </a:rPr>
              <a:t>Under ICD-11, diagnosis excludes cases where non-nutritive consumption is culturally accepted or due to nutritional deficiency alone.</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Comorbidities:</a:t>
            </a:r>
            <a:r>
              <a:rPr lang="en-US" sz="1794" b="1">
                <a:solidFill>
                  <a:srgbClr val="000000"/>
                </a:solidFill>
                <a:latin typeface="Poppins Medium"/>
                <a:ea typeface="Poppins Medium"/>
                <a:cs typeface="Poppins Medium"/>
                <a:sym typeface="Poppins Medium"/>
              </a:rPr>
              <a:t> Common with Autism Spectrum Disorder and Intellectual Disability (Demartini et al., 2021).</a:t>
            </a:r>
          </a:p>
          <a:p>
            <a:pPr marL="387372" lvl="1" indent="-193686" algn="l">
              <a:lnSpc>
                <a:spcPts val="2511"/>
              </a:lnSpc>
              <a:spcBef>
                <a:spcPct val="0"/>
              </a:spcBef>
              <a:buFont typeface="Arial"/>
              <a:buChar char="•"/>
            </a:pPr>
            <a:r>
              <a:rPr lang="en-US" sz="1794" b="1">
                <a:solidFill>
                  <a:srgbClr val="000000"/>
                </a:solidFill>
                <a:latin typeface="Poppins Bold"/>
                <a:ea typeface="Poppins Bold"/>
                <a:cs typeface="Poppins Bold"/>
                <a:sym typeface="Poppins Bold"/>
              </a:rPr>
              <a:t>Assessment:</a:t>
            </a:r>
            <a:r>
              <a:rPr lang="en-US" sz="1794" b="1">
                <a:solidFill>
                  <a:srgbClr val="000000"/>
                </a:solidFill>
                <a:latin typeface="Poppins Medium"/>
                <a:ea typeface="Poppins Medium"/>
                <a:cs typeface="Poppins Medium"/>
                <a:sym typeface="Poppins Medium"/>
              </a:rPr>
              <a:t> Includes medical, psychological, and social history.</a:t>
            </a:r>
          </a:p>
        </p:txBody>
      </p:sp>
      <p:sp>
        <p:nvSpPr>
          <p:cNvPr id="30" name="TextBox 30"/>
          <p:cNvSpPr txBox="1"/>
          <p:nvPr/>
        </p:nvSpPr>
        <p:spPr>
          <a:xfrm>
            <a:off x="7560000" y="13229234"/>
            <a:ext cx="7254342" cy="954552"/>
          </a:xfrm>
          <a:prstGeom prst="rect">
            <a:avLst/>
          </a:prstGeom>
        </p:spPr>
        <p:txBody>
          <a:bodyPr lIns="0" tIns="0" rIns="0" bIns="0" rtlCol="0" anchor="t">
            <a:spAutoFit/>
          </a:bodyPr>
          <a:lstStyle/>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UK Clinical Guidelines: </a:t>
            </a:r>
            <a:r>
              <a:rPr lang="en-US" sz="1794" b="1">
                <a:solidFill>
                  <a:srgbClr val="000000"/>
                </a:solidFill>
                <a:latin typeface="Poppins Medium"/>
                <a:ea typeface="Poppins Medium"/>
                <a:cs typeface="Poppins Medium"/>
                <a:sym typeface="Poppins Medium"/>
              </a:rPr>
              <a:t>NICE NG69 recommends early identification, holistic care, and multidisciplinary intervention for eating disorders (Vasey et al., 2024).</a:t>
            </a:r>
          </a:p>
        </p:txBody>
      </p:sp>
      <p:sp>
        <p:nvSpPr>
          <p:cNvPr id="31" name="TextBox 31"/>
          <p:cNvSpPr txBox="1"/>
          <p:nvPr/>
        </p:nvSpPr>
        <p:spPr>
          <a:xfrm>
            <a:off x="449749" y="11382609"/>
            <a:ext cx="6689710" cy="906403"/>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TREATMEN</a:t>
            </a:r>
            <a:r>
              <a:rPr lang="en-US" sz="2564" b="1" u="none">
                <a:solidFill>
                  <a:srgbClr val="000000"/>
                </a:solidFill>
                <a:latin typeface="Poppins Bold"/>
                <a:ea typeface="Poppins Bold"/>
                <a:cs typeface="Poppins Bold"/>
                <a:sym typeface="Poppins Bold"/>
              </a:rPr>
              <a:t>T AND PROVISION OF CARE (UK CONTEXT)</a:t>
            </a:r>
          </a:p>
        </p:txBody>
      </p:sp>
      <p:sp>
        <p:nvSpPr>
          <p:cNvPr id="32" name="TextBox 32"/>
          <p:cNvSpPr txBox="1"/>
          <p:nvPr/>
        </p:nvSpPr>
        <p:spPr>
          <a:xfrm>
            <a:off x="81517" y="12366996"/>
            <a:ext cx="7245871" cy="1897527"/>
          </a:xfrm>
          <a:prstGeom prst="rect">
            <a:avLst/>
          </a:prstGeom>
        </p:spPr>
        <p:txBody>
          <a:bodyPr lIns="0" tIns="0" rIns="0" bIns="0" rtlCol="0" anchor="t">
            <a:spAutoFit/>
          </a:bodyPr>
          <a:lstStyle/>
          <a:p>
            <a:pPr algn="l">
              <a:lnSpc>
                <a:spcPts val="2511"/>
              </a:lnSpc>
            </a:pPr>
            <a:r>
              <a:rPr lang="en-US" sz="1794" b="1">
                <a:solidFill>
                  <a:srgbClr val="000000"/>
                </a:solidFill>
                <a:latin typeface="Poppins Medium"/>
                <a:ea typeface="Poppins Medium"/>
                <a:cs typeface="Poppins Medium"/>
                <a:sym typeface="Poppins Medium"/>
              </a:rPr>
              <a:t>Current UK practice follows a multidisciplinary, person-centred approach:</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Medical:</a:t>
            </a:r>
            <a:r>
              <a:rPr lang="en-US" sz="1794" b="1">
                <a:solidFill>
                  <a:srgbClr val="000000"/>
                </a:solidFill>
                <a:latin typeface="Poppins Medium"/>
                <a:ea typeface="Poppins Medium"/>
                <a:cs typeface="Poppins Medium"/>
                <a:sym typeface="Poppins Medium"/>
              </a:rPr>
              <a:t> Correcting iron/zinc deficiencies, treating intestinal complications (Ganesan and Vasauskas, 2023).</a:t>
            </a:r>
          </a:p>
          <a:p>
            <a:pPr marL="387372" lvl="1" indent="-193686" algn="l">
              <a:lnSpc>
                <a:spcPts val="2511"/>
              </a:lnSpc>
              <a:spcBef>
                <a:spcPct val="0"/>
              </a:spcBef>
              <a:buFont typeface="Arial"/>
              <a:buChar char="•"/>
            </a:pPr>
            <a:r>
              <a:rPr lang="en-US" sz="1794" b="1">
                <a:solidFill>
                  <a:srgbClr val="000000"/>
                </a:solidFill>
                <a:latin typeface="Poppins Bold"/>
                <a:ea typeface="Poppins Bold"/>
                <a:cs typeface="Poppins Bold"/>
                <a:sym typeface="Poppins Bold"/>
              </a:rPr>
              <a:t>Psychological: </a:t>
            </a:r>
            <a:r>
              <a:rPr lang="en-US" sz="1794" b="1">
                <a:solidFill>
                  <a:srgbClr val="000000"/>
                </a:solidFill>
                <a:latin typeface="Poppins Medium"/>
                <a:ea typeface="Poppins Medium"/>
                <a:cs typeface="Poppins Medium"/>
                <a:sym typeface="Poppins Medium"/>
              </a:rPr>
              <a:t>Cognitive Behavioural Therapy (CBT) and Habit Reversal Training.</a:t>
            </a:r>
          </a:p>
        </p:txBody>
      </p:sp>
      <p:sp>
        <p:nvSpPr>
          <p:cNvPr id="33" name="TextBox 33"/>
          <p:cNvSpPr txBox="1"/>
          <p:nvPr/>
        </p:nvSpPr>
        <p:spPr>
          <a:xfrm>
            <a:off x="754671" y="16871481"/>
            <a:ext cx="13519239" cy="458728"/>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 S</a:t>
            </a:r>
            <a:r>
              <a:rPr lang="en-US" sz="2564" b="1" u="none">
                <a:solidFill>
                  <a:srgbClr val="000000"/>
                </a:solidFill>
                <a:latin typeface="Poppins Bold"/>
                <a:ea typeface="Poppins Bold"/>
                <a:cs typeface="Poppins Bold"/>
                <a:sym typeface="Poppins Bold"/>
              </a:rPr>
              <a:t>OCIAL, CULTURAL, AND POLITICAL INFLUENCES</a:t>
            </a:r>
          </a:p>
        </p:txBody>
      </p:sp>
      <p:sp>
        <p:nvSpPr>
          <p:cNvPr id="34" name="TextBox 34"/>
          <p:cNvSpPr txBox="1"/>
          <p:nvPr/>
        </p:nvSpPr>
        <p:spPr>
          <a:xfrm>
            <a:off x="351774" y="17507674"/>
            <a:ext cx="11103872" cy="3154827"/>
          </a:xfrm>
          <a:prstGeom prst="rect">
            <a:avLst/>
          </a:prstGeom>
        </p:spPr>
        <p:txBody>
          <a:bodyPr lIns="0" tIns="0" rIns="0" bIns="0" rtlCol="0" anchor="t">
            <a:spAutoFit/>
          </a:bodyPr>
          <a:lstStyle/>
          <a:p>
            <a:pPr algn="l">
              <a:lnSpc>
                <a:spcPts val="2511"/>
              </a:lnSpc>
            </a:pPr>
            <a:r>
              <a:rPr lang="en-US" sz="1794" b="1">
                <a:solidFill>
                  <a:srgbClr val="000000"/>
                </a:solidFill>
                <a:latin typeface="Poppins Medium"/>
                <a:ea typeface="Poppins Medium"/>
                <a:cs typeface="Poppins Medium"/>
                <a:sym typeface="Poppins Medium"/>
              </a:rPr>
              <a:t>Pica is shaped by multiple social and cultural factors:</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Cultural Practices:</a:t>
            </a:r>
            <a:r>
              <a:rPr lang="en-US" sz="1794" b="1">
                <a:solidFill>
                  <a:srgbClr val="000000"/>
                </a:solidFill>
                <a:latin typeface="Poppins Medium"/>
                <a:ea typeface="Poppins Medium"/>
                <a:cs typeface="Poppins Medium"/>
                <a:sym typeface="Poppins Medium"/>
              </a:rPr>
              <a:t> In African, South Asian, and Caribbean communities, geophagia (eating clay) may be seen as beneficial. Diagnosis requires cultural sensitivity (Ferrante et al., 2023).</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Social Inequality:</a:t>
            </a:r>
            <a:r>
              <a:rPr lang="en-US" sz="1794" b="1">
                <a:solidFill>
                  <a:srgbClr val="000000"/>
                </a:solidFill>
                <a:latin typeface="Poppins Medium"/>
                <a:ea typeface="Poppins Medium"/>
                <a:cs typeface="Poppins Medium"/>
                <a:sym typeface="Poppins Medium"/>
              </a:rPr>
              <a:t> Poverty, malnutrition, and limited healthcare access raise vulnerability.</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Political Dimension: </a:t>
            </a:r>
            <a:r>
              <a:rPr lang="en-US" sz="1794" b="1">
                <a:solidFill>
                  <a:srgbClr val="000000"/>
                </a:solidFill>
                <a:latin typeface="Poppins Medium"/>
                <a:ea typeface="Poppins Medium"/>
                <a:cs typeface="Poppins Medium"/>
                <a:sym typeface="Poppins Medium"/>
              </a:rPr>
              <a:t>The NHS Long Term Plan (NHS England, 2019) emphasises parity between mental and physical health and community-based intervention for early support.</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Legislative Context:</a:t>
            </a:r>
          </a:p>
          <a:p>
            <a:pPr marL="774743" lvl="2" indent="-258248" algn="l">
              <a:lnSpc>
                <a:spcPts val="2511"/>
              </a:lnSpc>
              <a:buFont typeface="Arial"/>
              <a:buChar char="⚬"/>
            </a:pPr>
            <a:r>
              <a:rPr lang="en-US" sz="1794" b="1">
                <a:solidFill>
                  <a:srgbClr val="000000"/>
                </a:solidFill>
                <a:latin typeface="Poppins Bold"/>
                <a:ea typeface="Poppins Bold"/>
                <a:cs typeface="Poppins Bold"/>
                <a:sym typeface="Poppins Bold"/>
              </a:rPr>
              <a:t>Care Act (2014):</a:t>
            </a:r>
            <a:r>
              <a:rPr lang="en-US" sz="1794" b="1">
                <a:solidFill>
                  <a:srgbClr val="000000"/>
                </a:solidFill>
                <a:latin typeface="Poppins Medium"/>
                <a:ea typeface="Poppins Medium"/>
                <a:cs typeface="Poppins Medium"/>
                <a:sym typeface="Poppins Medium"/>
              </a:rPr>
              <a:t> Promotes wellbeing and integrated care.</a:t>
            </a:r>
          </a:p>
          <a:p>
            <a:pPr marL="774743" lvl="2" indent="-258248" algn="l">
              <a:lnSpc>
                <a:spcPts val="2511"/>
              </a:lnSpc>
              <a:buFont typeface="Arial"/>
              <a:buChar char="⚬"/>
            </a:pPr>
            <a:r>
              <a:rPr lang="en-US" sz="1794" b="1">
                <a:solidFill>
                  <a:srgbClr val="000000"/>
                </a:solidFill>
                <a:latin typeface="Poppins Bold"/>
                <a:ea typeface="Poppins Bold"/>
                <a:cs typeface="Poppins Bold"/>
                <a:sym typeface="Poppins Bold"/>
              </a:rPr>
              <a:t>Mental Health Act (GOV.UK, 2007): </a:t>
            </a:r>
            <a:r>
              <a:rPr lang="en-US" sz="1794" b="1">
                <a:solidFill>
                  <a:srgbClr val="000000"/>
                </a:solidFill>
                <a:latin typeface="Poppins Medium"/>
                <a:ea typeface="Poppins Medium"/>
                <a:cs typeface="Poppins Medium"/>
                <a:sym typeface="Poppins Medium"/>
              </a:rPr>
              <a:t>Protects rights in compulsory treatment.</a:t>
            </a:r>
          </a:p>
          <a:p>
            <a:pPr marL="774743" lvl="2" indent="-258248" algn="l">
              <a:lnSpc>
                <a:spcPts val="2511"/>
              </a:lnSpc>
              <a:spcBef>
                <a:spcPct val="0"/>
              </a:spcBef>
              <a:buFont typeface="Arial"/>
              <a:buChar char="⚬"/>
            </a:pPr>
            <a:r>
              <a:rPr lang="en-US" sz="1794" b="1">
                <a:solidFill>
                  <a:srgbClr val="000000"/>
                </a:solidFill>
                <a:latin typeface="Poppins Bold"/>
                <a:ea typeface="Poppins Bold"/>
                <a:cs typeface="Poppins Bold"/>
                <a:sym typeface="Poppins Bold"/>
              </a:rPr>
              <a:t>Equality Act (GOV.UK, 2010): </a:t>
            </a:r>
            <a:r>
              <a:rPr lang="en-US" sz="1794" b="1">
                <a:solidFill>
                  <a:srgbClr val="000000"/>
                </a:solidFill>
                <a:latin typeface="Poppins Medium"/>
                <a:ea typeface="Poppins Medium"/>
                <a:cs typeface="Poppins Medium"/>
                <a:sym typeface="Poppins Medium"/>
              </a:rPr>
              <a:t>Prevents discrimination on mental health grounds.</a:t>
            </a:r>
          </a:p>
        </p:txBody>
      </p:sp>
      <p:sp>
        <p:nvSpPr>
          <p:cNvPr id="35" name="TextBox 35"/>
          <p:cNvSpPr txBox="1"/>
          <p:nvPr/>
        </p:nvSpPr>
        <p:spPr>
          <a:xfrm>
            <a:off x="196848" y="14275146"/>
            <a:ext cx="3289994" cy="2137283"/>
          </a:xfrm>
          <a:prstGeom prst="rect">
            <a:avLst/>
          </a:prstGeom>
        </p:spPr>
        <p:txBody>
          <a:bodyPr lIns="0" tIns="0" rIns="0" bIns="0" rtlCol="0" anchor="t">
            <a:spAutoFit/>
          </a:bodyPr>
          <a:lstStyle/>
          <a:p>
            <a:pPr marL="373508" lvl="1" indent="-186754" algn="l">
              <a:lnSpc>
                <a:spcPts val="2422"/>
              </a:lnSpc>
              <a:buFont typeface="Arial"/>
              <a:buChar char="•"/>
            </a:pPr>
            <a:r>
              <a:rPr lang="en-US" sz="1730" b="1">
                <a:solidFill>
                  <a:srgbClr val="000000"/>
                </a:solidFill>
                <a:latin typeface="Poppins Medium"/>
                <a:ea typeface="Poppins Medium"/>
                <a:cs typeface="Poppins Medium"/>
                <a:sym typeface="Poppins Medium"/>
              </a:rPr>
              <a:t>Family education, safeguarding, support plans.</a:t>
            </a:r>
          </a:p>
          <a:p>
            <a:pPr marL="373508" lvl="1" indent="-186754" algn="l">
              <a:lnSpc>
                <a:spcPts val="2422"/>
              </a:lnSpc>
              <a:spcBef>
                <a:spcPct val="0"/>
              </a:spcBef>
              <a:buFont typeface="Arial"/>
              <a:buChar char="•"/>
            </a:pPr>
            <a:r>
              <a:rPr lang="en-US" sz="1730" b="1">
                <a:solidFill>
                  <a:srgbClr val="000000"/>
                </a:solidFill>
                <a:latin typeface="Poppins Bold"/>
                <a:ea typeface="Poppins Bold"/>
                <a:cs typeface="Poppins Bold"/>
                <a:sym typeface="Poppins Bold"/>
              </a:rPr>
              <a:t>Integrated Care Systems (ICSs): </a:t>
            </a:r>
            <a:r>
              <a:rPr lang="en-US" sz="1730" b="1">
                <a:solidFill>
                  <a:srgbClr val="000000"/>
                </a:solidFill>
                <a:latin typeface="Poppins Medium"/>
                <a:ea typeface="Poppins Medium"/>
                <a:cs typeface="Poppins Medium"/>
                <a:sym typeface="Poppins Medium"/>
              </a:rPr>
              <a:t>Combine NHS and social services for follow-up (Massou et al.,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4247981" y="1189844"/>
            <a:ext cx="3006810" cy="2880776"/>
          </a:xfrm>
          <a:custGeom>
            <a:avLst/>
            <a:gdLst/>
            <a:ahLst/>
            <a:cxnLst/>
            <a:rect l="l" t="t" r="r" b="b"/>
            <a:pathLst>
              <a:path w="3006810" h="2880776">
                <a:moveTo>
                  <a:pt x="0" y="0"/>
                </a:moveTo>
                <a:lnTo>
                  <a:pt x="3006810" y="0"/>
                </a:lnTo>
                <a:lnTo>
                  <a:pt x="3006810" y="2880776"/>
                </a:lnTo>
                <a:lnTo>
                  <a:pt x="0" y="2880776"/>
                </a:lnTo>
                <a:lnTo>
                  <a:pt x="0" y="0"/>
                </a:lnTo>
                <a:close/>
              </a:path>
            </a:pathLst>
          </a:custGeom>
          <a:blipFill>
            <a:blip r:embed="rId2"/>
            <a:stretch>
              <a:fillRect l="-7205" t="-11846" r="-5764" b="-6065"/>
            </a:stretch>
          </a:blipFill>
        </p:spPr>
      </p:sp>
      <p:sp>
        <p:nvSpPr>
          <p:cNvPr id="3" name="AutoShape 3"/>
          <p:cNvSpPr/>
          <p:nvPr/>
        </p:nvSpPr>
        <p:spPr>
          <a:xfrm>
            <a:off x="196848" y="39912"/>
            <a:ext cx="7207771" cy="1028281"/>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4" name="AutoShape 4"/>
          <p:cNvSpPr/>
          <p:nvPr/>
        </p:nvSpPr>
        <p:spPr>
          <a:xfrm>
            <a:off x="7404620" y="39912"/>
            <a:ext cx="7560000" cy="2855452"/>
          </a:xfrm>
          <a:prstGeom prst="rect">
            <a:avLst/>
          </a:prstGeom>
          <a:solidFill>
            <a:srgbClr val="D9D9D9"/>
          </a:solidFill>
          <a:ln w="85725" cap="sq">
            <a:solidFill>
              <a:srgbClr val="000000"/>
            </a:solidFill>
            <a:prstDash val="solid"/>
            <a:miter/>
          </a:ln>
        </p:spPr>
      </p:sp>
      <p:sp>
        <p:nvSpPr>
          <p:cNvPr id="5" name="AutoShape 5"/>
          <p:cNvSpPr/>
          <p:nvPr/>
        </p:nvSpPr>
        <p:spPr>
          <a:xfrm>
            <a:off x="7580734" y="161563"/>
            <a:ext cx="7207771" cy="1028281"/>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6" name="AutoShape 6"/>
          <p:cNvSpPr/>
          <p:nvPr/>
        </p:nvSpPr>
        <p:spPr>
          <a:xfrm>
            <a:off x="0" y="6954523"/>
            <a:ext cx="14964620" cy="3008807"/>
          </a:xfrm>
          <a:prstGeom prst="rect">
            <a:avLst/>
          </a:prstGeom>
          <a:solidFill>
            <a:srgbClr val="D9D9D9"/>
          </a:solidFill>
          <a:ln w="85725" cap="sq">
            <a:solidFill>
              <a:srgbClr val="000000"/>
            </a:solidFill>
            <a:prstDash val="solid"/>
            <a:miter/>
          </a:ln>
        </p:spPr>
      </p:sp>
      <p:sp>
        <p:nvSpPr>
          <p:cNvPr id="7" name="AutoShape 7"/>
          <p:cNvSpPr/>
          <p:nvPr/>
        </p:nvSpPr>
        <p:spPr>
          <a:xfrm>
            <a:off x="196848" y="7105939"/>
            <a:ext cx="14332626" cy="688891"/>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8" name="Freeform 8"/>
          <p:cNvSpPr/>
          <p:nvPr/>
        </p:nvSpPr>
        <p:spPr>
          <a:xfrm>
            <a:off x="7363162" y="3000139"/>
            <a:ext cx="7601458" cy="3032414"/>
          </a:xfrm>
          <a:custGeom>
            <a:avLst/>
            <a:gdLst/>
            <a:ahLst/>
            <a:cxnLst/>
            <a:rect l="l" t="t" r="r" b="b"/>
            <a:pathLst>
              <a:path w="7601458" h="3032414">
                <a:moveTo>
                  <a:pt x="0" y="0"/>
                </a:moveTo>
                <a:lnTo>
                  <a:pt x="7601458" y="0"/>
                </a:lnTo>
                <a:lnTo>
                  <a:pt x="7601458" y="3032414"/>
                </a:lnTo>
                <a:lnTo>
                  <a:pt x="0" y="3032414"/>
                </a:lnTo>
                <a:lnTo>
                  <a:pt x="0" y="0"/>
                </a:lnTo>
                <a:close/>
              </a:path>
            </a:pathLst>
          </a:custGeom>
          <a:blipFill>
            <a:blip r:embed="rId3"/>
            <a:stretch>
              <a:fillRect l="-502" t="-645" r="-502"/>
            </a:stretch>
          </a:blipFill>
        </p:spPr>
      </p:sp>
      <p:sp>
        <p:nvSpPr>
          <p:cNvPr id="9" name="TextBox 9"/>
          <p:cNvSpPr txBox="1"/>
          <p:nvPr/>
        </p:nvSpPr>
        <p:spPr>
          <a:xfrm>
            <a:off x="565081" y="64756"/>
            <a:ext cx="6689710" cy="906403"/>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STIGM</a:t>
            </a:r>
            <a:r>
              <a:rPr lang="en-US" sz="2564" b="1" u="none">
                <a:solidFill>
                  <a:srgbClr val="000000"/>
                </a:solidFill>
                <a:latin typeface="Poppins Bold"/>
                <a:ea typeface="Poppins Bold"/>
                <a:cs typeface="Poppins Bold"/>
                <a:sym typeface="Poppins Bold"/>
              </a:rPr>
              <a:t>A, DISCRIMINATION, AND INEQUALITY</a:t>
            </a:r>
          </a:p>
        </p:txBody>
      </p:sp>
      <p:sp>
        <p:nvSpPr>
          <p:cNvPr id="10" name="TextBox 10"/>
          <p:cNvSpPr txBox="1"/>
          <p:nvPr/>
        </p:nvSpPr>
        <p:spPr>
          <a:xfrm>
            <a:off x="196848" y="1049143"/>
            <a:ext cx="4051133" cy="3154827"/>
          </a:xfrm>
          <a:prstGeom prst="rect">
            <a:avLst/>
          </a:prstGeom>
        </p:spPr>
        <p:txBody>
          <a:bodyPr lIns="0" tIns="0" rIns="0" bIns="0" rtlCol="0" anchor="t">
            <a:spAutoFit/>
          </a:bodyPr>
          <a:lstStyle/>
          <a:p>
            <a:pPr algn="l">
              <a:lnSpc>
                <a:spcPts val="2511"/>
              </a:lnSpc>
            </a:pPr>
            <a:r>
              <a:rPr lang="en-US" sz="1794" b="1">
                <a:solidFill>
                  <a:srgbClr val="000000"/>
                </a:solidFill>
                <a:latin typeface="Poppins Medium"/>
                <a:ea typeface="Poppins Medium"/>
                <a:cs typeface="Poppins Medium"/>
                <a:sym typeface="Poppins Medium"/>
              </a:rPr>
              <a:t>Despite medical recognition, stigma remains high:</a:t>
            </a:r>
          </a:p>
          <a:p>
            <a:pPr marL="387372" lvl="1" indent="-193686" algn="l">
              <a:lnSpc>
                <a:spcPts val="2511"/>
              </a:lnSpc>
              <a:buFont typeface="Arial"/>
              <a:buChar char="•"/>
            </a:pPr>
            <a:r>
              <a:rPr lang="en-US" sz="1794" b="1">
                <a:solidFill>
                  <a:srgbClr val="000000"/>
                </a:solidFill>
                <a:latin typeface="Poppins Medium"/>
                <a:ea typeface="Poppins Medium"/>
                <a:cs typeface="Poppins Medium"/>
                <a:sym typeface="Poppins Medium"/>
              </a:rPr>
              <a:t>Individuals often hide symptoms due to fear of judgement or being labelled abnormal (Owens et al., 2024).</a:t>
            </a:r>
          </a:p>
          <a:p>
            <a:pPr marL="387372" lvl="1" indent="-193686" algn="l">
              <a:lnSpc>
                <a:spcPts val="2511"/>
              </a:lnSpc>
              <a:spcBef>
                <a:spcPct val="0"/>
              </a:spcBef>
              <a:buFont typeface="Arial"/>
              <a:buChar char="•"/>
            </a:pPr>
            <a:r>
              <a:rPr lang="en-US" sz="1794" b="1">
                <a:solidFill>
                  <a:srgbClr val="000000"/>
                </a:solidFill>
                <a:latin typeface="Poppins Medium"/>
                <a:ea typeface="Poppins Medium"/>
                <a:cs typeface="Poppins Medium"/>
                <a:sym typeface="Poppins Medium"/>
              </a:rPr>
              <a:t>Pica in pregnant women or disabled individuals is sometimes dismissed as attention-seeking.</a:t>
            </a:r>
          </a:p>
        </p:txBody>
      </p:sp>
      <p:sp>
        <p:nvSpPr>
          <p:cNvPr id="11" name="TextBox 11"/>
          <p:cNvSpPr txBox="1"/>
          <p:nvPr/>
        </p:nvSpPr>
        <p:spPr>
          <a:xfrm>
            <a:off x="196848" y="4146820"/>
            <a:ext cx="7057943" cy="2526177"/>
          </a:xfrm>
          <a:prstGeom prst="rect">
            <a:avLst/>
          </a:prstGeom>
        </p:spPr>
        <p:txBody>
          <a:bodyPr lIns="0" tIns="0" rIns="0" bIns="0" rtlCol="0" anchor="t">
            <a:spAutoFit/>
          </a:bodyPr>
          <a:lstStyle/>
          <a:p>
            <a:pPr marL="387372" lvl="1" indent="-193686" algn="l">
              <a:lnSpc>
                <a:spcPts val="2511"/>
              </a:lnSpc>
              <a:buFont typeface="Arial"/>
              <a:buChar char="•"/>
            </a:pPr>
            <a:r>
              <a:rPr lang="en-US" sz="1794" b="1">
                <a:solidFill>
                  <a:srgbClr val="000000"/>
                </a:solidFill>
                <a:latin typeface="Poppins Medium"/>
                <a:ea typeface="Poppins Medium"/>
                <a:cs typeface="Poppins Medium"/>
                <a:sym typeface="Poppins Medium"/>
              </a:rPr>
              <a:t>UK Mental Health Foundation (2022) notes that 1 in 4 people with rare mental disorders report negative treatment by healthcare staff.</a:t>
            </a:r>
          </a:p>
          <a:p>
            <a:pPr algn="l">
              <a:lnSpc>
                <a:spcPts val="2511"/>
              </a:lnSpc>
            </a:pPr>
            <a:r>
              <a:rPr lang="en-US" sz="1794" b="1">
                <a:solidFill>
                  <a:srgbClr val="000000"/>
                </a:solidFill>
                <a:latin typeface="Poppins Bold"/>
                <a:ea typeface="Poppins Bold"/>
                <a:cs typeface="Poppins Bold"/>
                <a:sym typeface="Poppins Bold"/>
              </a:rPr>
              <a:t>To reduce stigma:</a:t>
            </a:r>
          </a:p>
          <a:p>
            <a:pPr marL="387372" lvl="1" indent="-193686" algn="l">
              <a:lnSpc>
                <a:spcPts val="2511"/>
              </a:lnSpc>
              <a:buFont typeface="Arial"/>
              <a:buChar char="•"/>
            </a:pPr>
            <a:r>
              <a:rPr lang="en-US" sz="1794" b="1">
                <a:solidFill>
                  <a:srgbClr val="000000"/>
                </a:solidFill>
                <a:latin typeface="Poppins Medium"/>
                <a:ea typeface="Poppins Medium"/>
                <a:cs typeface="Poppins Medium"/>
                <a:sym typeface="Poppins Medium"/>
              </a:rPr>
              <a:t>Improve professional training on culturally sensitive diagnosis.</a:t>
            </a:r>
          </a:p>
          <a:p>
            <a:pPr marL="387372" lvl="1" indent="-193686" algn="l">
              <a:lnSpc>
                <a:spcPts val="2511"/>
              </a:lnSpc>
              <a:spcBef>
                <a:spcPct val="0"/>
              </a:spcBef>
              <a:buFont typeface="Arial"/>
              <a:buChar char="•"/>
            </a:pPr>
            <a:r>
              <a:rPr lang="en-US" sz="1794" b="1">
                <a:solidFill>
                  <a:srgbClr val="000000"/>
                </a:solidFill>
                <a:latin typeface="Poppins Medium"/>
                <a:ea typeface="Poppins Medium"/>
                <a:cs typeface="Poppins Medium"/>
                <a:sym typeface="Poppins Medium"/>
              </a:rPr>
              <a:t>Promote public awareness that Pica is a disorder, not a behaviour choice (Moline et al., 2021).</a:t>
            </a:r>
          </a:p>
        </p:txBody>
      </p:sp>
      <p:sp>
        <p:nvSpPr>
          <p:cNvPr id="12" name="TextBox 12"/>
          <p:cNvSpPr txBox="1"/>
          <p:nvPr/>
        </p:nvSpPr>
        <p:spPr>
          <a:xfrm>
            <a:off x="7839765" y="199889"/>
            <a:ext cx="6689710" cy="906403"/>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CRITIC</a:t>
            </a:r>
            <a:r>
              <a:rPr lang="en-US" sz="2564" b="1" u="none">
                <a:solidFill>
                  <a:srgbClr val="000000"/>
                </a:solidFill>
                <a:latin typeface="Poppins Bold"/>
                <a:ea typeface="Poppins Bold"/>
                <a:cs typeface="Poppins Bold"/>
                <a:sym typeface="Poppins Bold"/>
              </a:rPr>
              <a:t>AL ANALYSIS: EVOLUTION OF ATTITUDES AND POLICY</a:t>
            </a:r>
          </a:p>
        </p:txBody>
      </p:sp>
      <p:sp>
        <p:nvSpPr>
          <p:cNvPr id="13" name="TextBox 13"/>
          <p:cNvSpPr txBox="1"/>
          <p:nvPr/>
        </p:nvSpPr>
        <p:spPr>
          <a:xfrm>
            <a:off x="7645183" y="1235891"/>
            <a:ext cx="7078873" cy="1268877"/>
          </a:xfrm>
          <a:prstGeom prst="rect">
            <a:avLst/>
          </a:prstGeom>
        </p:spPr>
        <p:txBody>
          <a:bodyPr lIns="0" tIns="0" rIns="0" bIns="0" rtlCol="0" anchor="t">
            <a:spAutoFit/>
          </a:bodyPr>
          <a:lstStyle/>
          <a:p>
            <a:pPr algn="l">
              <a:lnSpc>
                <a:spcPts val="2511"/>
              </a:lnSpc>
              <a:spcBef>
                <a:spcPct val="0"/>
              </a:spcBef>
            </a:pPr>
            <a:r>
              <a:rPr lang="en-US" sz="1794" b="1">
                <a:solidFill>
                  <a:srgbClr val="000000"/>
                </a:solidFill>
                <a:latin typeface="Poppins Medium"/>
                <a:ea typeface="Poppins Medium"/>
                <a:cs typeface="Poppins Medium"/>
                <a:sym typeface="Poppins Medium"/>
              </a:rPr>
              <a:t>UK mental health policy has shifted from containment to compassion. However, limited data and awareness mean Pica is still underdiagnosed, especially among vulnerable populations (e.g., people with disabilities or low income).</a:t>
            </a:r>
          </a:p>
        </p:txBody>
      </p:sp>
      <p:sp>
        <p:nvSpPr>
          <p:cNvPr id="14" name="TextBox 14"/>
          <p:cNvSpPr txBox="1"/>
          <p:nvPr/>
        </p:nvSpPr>
        <p:spPr>
          <a:xfrm>
            <a:off x="415253" y="7130783"/>
            <a:ext cx="13457541" cy="458728"/>
          </a:xfrm>
          <a:prstGeom prst="rect">
            <a:avLst/>
          </a:prstGeom>
        </p:spPr>
        <p:txBody>
          <a:bodyPr lIns="0" tIns="0" rIns="0" bIns="0" rtlCol="0" anchor="t">
            <a:spAutoFit/>
          </a:bodyPr>
          <a:lstStyle/>
          <a:p>
            <a:pPr marL="0" lvl="1" indent="0" algn="l">
              <a:lnSpc>
                <a:spcPts val="3590"/>
              </a:lnSpc>
              <a:spcBef>
                <a:spcPct val="0"/>
              </a:spcBef>
            </a:pPr>
            <a:r>
              <a:rPr lang="en-US" sz="2564" b="1">
                <a:solidFill>
                  <a:srgbClr val="000000"/>
                </a:solidFill>
                <a:latin typeface="Poppins Bold"/>
                <a:ea typeface="Poppins Bold"/>
                <a:cs typeface="Poppins Bold"/>
                <a:sym typeface="Poppins Bold"/>
              </a:rPr>
              <a:t>RE</a:t>
            </a:r>
            <a:r>
              <a:rPr lang="en-US" sz="2564" b="1" u="none">
                <a:solidFill>
                  <a:srgbClr val="000000"/>
                </a:solidFill>
                <a:latin typeface="Poppins Bold"/>
                <a:ea typeface="Poppins Bold"/>
                <a:cs typeface="Poppins Bold"/>
                <a:sym typeface="Poppins Bold"/>
              </a:rPr>
              <a:t>COMMENDATIONS FOR FUTURE PRACTICE AND POLICY</a:t>
            </a:r>
          </a:p>
        </p:txBody>
      </p:sp>
      <p:sp>
        <p:nvSpPr>
          <p:cNvPr id="15" name="TextBox 15"/>
          <p:cNvSpPr txBox="1"/>
          <p:nvPr/>
        </p:nvSpPr>
        <p:spPr>
          <a:xfrm>
            <a:off x="196848" y="7871030"/>
            <a:ext cx="14431912" cy="1897527"/>
          </a:xfrm>
          <a:prstGeom prst="rect">
            <a:avLst/>
          </a:prstGeom>
        </p:spPr>
        <p:txBody>
          <a:bodyPr lIns="0" tIns="0" rIns="0" bIns="0" rtlCol="0" anchor="t">
            <a:spAutoFit/>
          </a:bodyPr>
          <a:lstStyle/>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Policy Development:</a:t>
            </a:r>
            <a:r>
              <a:rPr lang="en-US" sz="1794" b="1">
                <a:solidFill>
                  <a:srgbClr val="000000"/>
                </a:solidFill>
                <a:latin typeface="Poppins Medium"/>
                <a:ea typeface="Poppins Medium"/>
                <a:cs typeface="Poppins Medium"/>
                <a:sym typeface="Poppins Medium"/>
              </a:rPr>
              <a:t> Introduce specific NICE addendum for rare eating disorders like Pica (Vasey et al., 2024).</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Training:</a:t>
            </a:r>
            <a:r>
              <a:rPr lang="en-US" sz="1794" b="1">
                <a:solidFill>
                  <a:srgbClr val="000000"/>
                </a:solidFill>
                <a:latin typeface="Poppins Medium"/>
                <a:ea typeface="Poppins Medium"/>
                <a:cs typeface="Poppins Medium"/>
                <a:sym typeface="Poppins Medium"/>
              </a:rPr>
              <a:t> Mandatory training for social care and NHS staff on rare disorders and cultural competence.</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Awareness: </a:t>
            </a:r>
            <a:r>
              <a:rPr lang="en-US" sz="1794" b="1">
                <a:solidFill>
                  <a:srgbClr val="000000"/>
                </a:solidFill>
                <a:latin typeface="Poppins Medium"/>
                <a:ea typeface="Poppins Medium"/>
                <a:cs typeface="Poppins Medium"/>
                <a:sym typeface="Poppins Medium"/>
              </a:rPr>
              <a:t>Integrate Pica education in maternal health and child welfare programmes.</a:t>
            </a:r>
          </a:p>
          <a:p>
            <a:pPr marL="387372" lvl="1" indent="-193686" algn="l">
              <a:lnSpc>
                <a:spcPts val="2511"/>
              </a:lnSpc>
              <a:buFont typeface="Arial"/>
              <a:buChar char="•"/>
            </a:pPr>
            <a:r>
              <a:rPr lang="en-US" sz="1794" b="1">
                <a:solidFill>
                  <a:srgbClr val="000000"/>
                </a:solidFill>
                <a:latin typeface="Poppins Bold"/>
                <a:ea typeface="Poppins Bold"/>
                <a:cs typeface="Poppins Bold"/>
                <a:sym typeface="Poppins Bold"/>
              </a:rPr>
              <a:t>Research: </a:t>
            </a:r>
            <a:r>
              <a:rPr lang="en-US" sz="1794" b="1">
                <a:solidFill>
                  <a:srgbClr val="000000"/>
                </a:solidFill>
                <a:latin typeface="Poppins Medium"/>
                <a:ea typeface="Poppins Medium"/>
                <a:cs typeface="Poppins Medium"/>
                <a:sym typeface="Poppins Medium"/>
              </a:rPr>
              <a:t>Fund UK-based studies on prevalence, comorbidity, and long-term outcomes.</a:t>
            </a:r>
          </a:p>
          <a:p>
            <a:pPr marL="387372" lvl="1" indent="-193686" algn="l">
              <a:lnSpc>
                <a:spcPts val="2511"/>
              </a:lnSpc>
              <a:spcBef>
                <a:spcPct val="0"/>
              </a:spcBef>
              <a:buFont typeface="Arial"/>
              <a:buChar char="•"/>
            </a:pPr>
            <a:r>
              <a:rPr lang="en-US" sz="1794" b="1">
                <a:solidFill>
                  <a:srgbClr val="000000"/>
                </a:solidFill>
                <a:latin typeface="Poppins Bold"/>
                <a:ea typeface="Poppins Bold"/>
                <a:cs typeface="Poppins Bold"/>
                <a:sym typeface="Poppins Bold"/>
              </a:rPr>
              <a:t>Community Integration: </a:t>
            </a:r>
            <a:r>
              <a:rPr lang="en-US" sz="1794" b="1">
                <a:solidFill>
                  <a:srgbClr val="000000"/>
                </a:solidFill>
                <a:latin typeface="Poppins Medium"/>
                <a:ea typeface="Poppins Medium"/>
                <a:cs typeface="Poppins Medium"/>
                <a:sym typeface="Poppins Medium"/>
              </a:rPr>
              <a:t>Strengthen cross-sector collaboration between GPs, CAMHS, and community support groups (Phang et al., 2024).</a:t>
            </a:r>
          </a:p>
        </p:txBody>
      </p:sp>
      <p:sp>
        <p:nvSpPr>
          <p:cNvPr id="16" name="AutoShape 16"/>
          <p:cNvSpPr/>
          <p:nvPr/>
        </p:nvSpPr>
        <p:spPr>
          <a:xfrm>
            <a:off x="79972" y="10096680"/>
            <a:ext cx="14884647" cy="10398512"/>
          </a:xfrm>
          <a:prstGeom prst="rect">
            <a:avLst/>
          </a:prstGeom>
          <a:solidFill>
            <a:srgbClr val="FFFFFF"/>
          </a:solidFill>
          <a:ln w="85725" cap="sq">
            <a:solidFill>
              <a:srgbClr val="000000"/>
            </a:solidFill>
            <a:prstDash val="solid"/>
            <a:miter/>
          </a:ln>
        </p:spPr>
      </p:sp>
      <p:sp>
        <p:nvSpPr>
          <p:cNvPr id="17" name="AutoShape 17"/>
          <p:cNvSpPr/>
          <p:nvPr/>
        </p:nvSpPr>
        <p:spPr>
          <a:xfrm>
            <a:off x="296134" y="10249080"/>
            <a:ext cx="14492371" cy="688891"/>
          </a:xfrm>
          <a:prstGeom prst="rect">
            <a:avLst/>
          </a:prstGeom>
          <a:gradFill rotWithShape="1">
            <a:gsLst>
              <a:gs pos="0">
                <a:srgbClr val="0CC0DF">
                  <a:alpha val="100000"/>
                </a:srgbClr>
              </a:gs>
              <a:gs pos="100000">
                <a:srgbClr val="FFDE59">
                  <a:alpha val="100000"/>
                </a:srgbClr>
              </a:gs>
            </a:gsLst>
            <a:lin ang="0"/>
          </a:gradFill>
          <a:ln w="85725" cap="sq">
            <a:solidFill>
              <a:srgbClr val="000000"/>
            </a:solidFill>
            <a:prstDash val="solid"/>
            <a:miter/>
          </a:ln>
        </p:spPr>
      </p:sp>
      <p:sp>
        <p:nvSpPr>
          <p:cNvPr id="18" name="TextBox 18"/>
          <p:cNvSpPr txBox="1"/>
          <p:nvPr/>
        </p:nvSpPr>
        <p:spPr>
          <a:xfrm>
            <a:off x="415253" y="10315755"/>
            <a:ext cx="14308803" cy="458728"/>
          </a:xfrm>
          <a:prstGeom prst="rect">
            <a:avLst/>
          </a:prstGeom>
        </p:spPr>
        <p:txBody>
          <a:bodyPr lIns="0" tIns="0" rIns="0" bIns="0" rtlCol="0" anchor="t">
            <a:spAutoFit/>
          </a:bodyPr>
          <a:lstStyle/>
          <a:p>
            <a:pPr marL="0" lvl="1" indent="0" algn="ctr">
              <a:lnSpc>
                <a:spcPts val="3590"/>
              </a:lnSpc>
              <a:spcBef>
                <a:spcPct val="0"/>
              </a:spcBef>
            </a:pPr>
            <a:r>
              <a:rPr lang="en-US" sz="2564" b="1">
                <a:solidFill>
                  <a:srgbClr val="000000"/>
                </a:solidFill>
                <a:latin typeface="Poppins Bold"/>
                <a:ea typeface="Poppins Bold"/>
                <a:cs typeface="Poppins Bold"/>
                <a:sym typeface="Poppins Bold"/>
              </a:rPr>
              <a:t>REFERENCES</a:t>
            </a:r>
          </a:p>
        </p:txBody>
      </p:sp>
      <p:sp>
        <p:nvSpPr>
          <p:cNvPr id="19" name="TextBox 19"/>
          <p:cNvSpPr txBox="1"/>
          <p:nvPr/>
        </p:nvSpPr>
        <p:spPr>
          <a:xfrm>
            <a:off x="353698" y="11023697"/>
            <a:ext cx="14431912" cy="9122410"/>
          </a:xfrm>
          <a:prstGeom prst="rect">
            <a:avLst/>
          </a:prstGeom>
        </p:spPr>
        <p:txBody>
          <a:bodyPr lIns="0" tIns="0" rIns="0" bIns="0" rtlCol="0" anchor="t">
            <a:spAutoFit/>
          </a:bodyPr>
          <a:lstStyle/>
          <a:p>
            <a:pPr algn="l">
              <a:lnSpc>
                <a:spcPts val="2239"/>
              </a:lnSpc>
            </a:pPr>
            <a:r>
              <a:rPr lang="en-US" sz="1599" b="1">
                <a:solidFill>
                  <a:srgbClr val="000000"/>
                </a:solidFill>
                <a:latin typeface="Poppins Medium"/>
                <a:ea typeface="Poppins Medium"/>
                <a:cs typeface="Poppins Medium"/>
                <a:sym typeface="Poppins Medium"/>
              </a:rPr>
              <a:t>Ben-Alon, L. and Ayalon, S.Y. (2022). Can we eat Earth Buildings? The mineralogical common of earth building and edible earth practices.</a:t>
            </a:r>
          </a:p>
          <a:p>
            <a:pPr algn="l">
              <a:lnSpc>
                <a:spcPts val="2239"/>
              </a:lnSpc>
            </a:pPr>
            <a:r>
              <a:rPr lang="en-US" sz="1599" b="1">
                <a:solidFill>
                  <a:srgbClr val="000000"/>
                </a:solidFill>
                <a:latin typeface="Poppins Medium"/>
                <a:ea typeface="Poppins Medium"/>
                <a:cs typeface="Poppins Medium"/>
                <a:sym typeface="Poppins Medium"/>
              </a:rPr>
              <a:t>Care Act (2014). Care Act 2014. [online] Legislation.gov.uk. Available at: </a:t>
            </a:r>
            <a:r>
              <a:rPr lang="en-US" sz="1599" b="1" u="sng">
                <a:solidFill>
                  <a:srgbClr val="000000"/>
                </a:solidFill>
                <a:latin typeface="Poppins Medium"/>
                <a:ea typeface="Poppins Medium"/>
                <a:cs typeface="Poppins Medium"/>
                <a:sym typeface="Poppins Medium"/>
                <a:hlinkClick r:id="rId4" tooltip="https://www.legislation.gov.uk/ukpga/2014/23/contents"/>
              </a:rPr>
              <a:t>https://www.legislation.gov.uk/ukpga/2014/23/contents</a:t>
            </a:r>
            <a:r>
              <a:rPr lang="en-US" sz="1599" b="1">
                <a:solidFill>
                  <a:srgbClr val="000000"/>
                </a:solidFill>
                <a:latin typeface="Poppins Medium"/>
                <a:ea typeface="Poppins Medium"/>
                <a:cs typeface="Poppins Medium"/>
                <a:sym typeface="Poppins Medium"/>
              </a:rPr>
              <a:t>[Accessed 16 Oct. 2025].</a:t>
            </a:r>
          </a:p>
          <a:p>
            <a:pPr algn="l">
              <a:lnSpc>
                <a:spcPts val="2239"/>
              </a:lnSpc>
            </a:pPr>
            <a:r>
              <a:rPr lang="en-US" sz="1599" b="1">
                <a:solidFill>
                  <a:srgbClr val="000000"/>
                </a:solidFill>
                <a:latin typeface="Poppins Medium"/>
                <a:ea typeface="Poppins Medium"/>
                <a:cs typeface="Poppins Medium"/>
                <a:sym typeface="Poppins Medium"/>
              </a:rPr>
              <a:t>Demartini, B., Nisticò, V., Bertino, V., Tedesco, R., Faggioli, R., Priori, A. and Gambini, O. (2021). Eating disturbances in adults with autism spectrum disorder without intellectual disabilities. Autism Research, 14(7), pp.1434-1443.</a:t>
            </a:r>
          </a:p>
          <a:p>
            <a:pPr algn="l">
              <a:lnSpc>
                <a:spcPts val="2239"/>
              </a:lnSpc>
            </a:pPr>
            <a:r>
              <a:rPr lang="en-US" sz="1599" b="1">
                <a:solidFill>
                  <a:srgbClr val="000000"/>
                </a:solidFill>
                <a:latin typeface="Poppins Medium"/>
                <a:ea typeface="Poppins Medium"/>
                <a:cs typeface="Poppins Medium"/>
                <a:sym typeface="Poppins Medium"/>
              </a:rPr>
              <a:t>Dennis, A. (2024). Pica - National Eating Disorders Association. [online] National Eating Disorders Association. Available at: </a:t>
            </a:r>
            <a:r>
              <a:rPr lang="en-US" sz="1599" b="1" u="sng">
                <a:solidFill>
                  <a:srgbClr val="000000"/>
                </a:solidFill>
                <a:latin typeface="Poppins Medium"/>
                <a:ea typeface="Poppins Medium"/>
                <a:cs typeface="Poppins Medium"/>
                <a:sym typeface="Poppins Medium"/>
                <a:hlinkClick r:id="rId5" tooltip="https://www.nationaleatingdisorders.org/pica/"/>
              </a:rPr>
              <a:t>https://www.nationaleatingdisorders.org/pica/</a:t>
            </a:r>
            <a:r>
              <a:rPr lang="en-US" sz="1599" b="1">
                <a:solidFill>
                  <a:srgbClr val="000000"/>
                </a:solidFill>
                <a:latin typeface="Poppins Medium"/>
                <a:ea typeface="Poppins Medium"/>
                <a:cs typeface="Poppins Medium"/>
                <a:sym typeface="Poppins Medium"/>
              </a:rPr>
              <a:t>[Accessed 16 Oct. 2025].</a:t>
            </a:r>
          </a:p>
          <a:p>
            <a:pPr algn="l">
              <a:lnSpc>
                <a:spcPts val="2239"/>
              </a:lnSpc>
            </a:pPr>
            <a:r>
              <a:rPr lang="en-US" sz="1599" b="1">
                <a:solidFill>
                  <a:srgbClr val="000000"/>
                </a:solidFill>
                <a:latin typeface="Poppins Medium"/>
                <a:ea typeface="Poppins Medium"/>
                <a:cs typeface="Poppins Medium"/>
                <a:sym typeface="Poppins Medium"/>
              </a:rPr>
              <a:t>Ferrante, J., Fisher, J., Sung, T. and Wenzel, S. (2023). Pica: The Mysterious Eating Disorder.</a:t>
            </a:r>
          </a:p>
          <a:p>
            <a:pPr algn="l">
              <a:lnSpc>
                <a:spcPts val="2239"/>
              </a:lnSpc>
            </a:pPr>
            <a:r>
              <a:rPr lang="en-US" sz="1599" b="1">
                <a:solidFill>
                  <a:srgbClr val="000000"/>
                </a:solidFill>
                <a:latin typeface="Poppins Medium"/>
                <a:ea typeface="Poppins Medium"/>
                <a:cs typeface="Poppins Medium"/>
                <a:sym typeface="Poppins Medium"/>
              </a:rPr>
              <a:t>Ganesan, P.R. and Vasauskas, A.A. (2023). The association between pica and iron-deficiency anemia: a scoping review. Cureus, 15(4).</a:t>
            </a:r>
          </a:p>
          <a:p>
            <a:pPr algn="l">
              <a:lnSpc>
                <a:spcPts val="2239"/>
              </a:lnSpc>
            </a:pPr>
            <a:r>
              <a:rPr lang="en-US" sz="1599" b="1">
                <a:solidFill>
                  <a:srgbClr val="000000"/>
                </a:solidFill>
                <a:latin typeface="Poppins Medium"/>
                <a:ea typeface="Poppins Medium"/>
                <a:cs typeface="Poppins Medium"/>
                <a:sym typeface="Poppins Medium"/>
              </a:rPr>
              <a:t>GOV.UK (2007). Mental Health Act 2007. [online] Legislation.gov.uk. Available at: </a:t>
            </a:r>
            <a:r>
              <a:rPr lang="en-US" sz="1599" b="1" u="sng">
                <a:solidFill>
                  <a:srgbClr val="000000"/>
                </a:solidFill>
                <a:latin typeface="Poppins Medium"/>
                <a:ea typeface="Poppins Medium"/>
                <a:cs typeface="Poppins Medium"/>
                <a:sym typeface="Poppins Medium"/>
                <a:hlinkClick r:id="rId6" tooltip="https://www.legislation.gov.uk/ukpga/2007/12/contents"/>
              </a:rPr>
              <a:t>https://www.legislation.gov.uk/ukpga/2007/12/contents</a:t>
            </a:r>
            <a:r>
              <a:rPr lang="en-US" sz="1599" b="1">
                <a:solidFill>
                  <a:srgbClr val="000000"/>
                </a:solidFill>
                <a:latin typeface="Poppins Medium"/>
                <a:ea typeface="Poppins Medium"/>
                <a:cs typeface="Poppins Medium"/>
                <a:sym typeface="Poppins Medium"/>
              </a:rPr>
              <a:t>[Accessed 16 Oct. 2025].</a:t>
            </a:r>
          </a:p>
          <a:p>
            <a:pPr algn="l">
              <a:lnSpc>
                <a:spcPts val="2239"/>
              </a:lnSpc>
            </a:pPr>
            <a:r>
              <a:rPr lang="en-US" sz="1599" b="1">
                <a:solidFill>
                  <a:srgbClr val="000000"/>
                </a:solidFill>
                <a:latin typeface="Poppins Medium"/>
                <a:ea typeface="Poppins Medium"/>
                <a:cs typeface="Poppins Medium"/>
                <a:sym typeface="Poppins Medium"/>
              </a:rPr>
              <a:t>GOV.UK (2010). Equality Act 2010. [online] Legislation.gov.uk. Available at: </a:t>
            </a:r>
            <a:r>
              <a:rPr lang="en-US" sz="1599" b="1" u="sng">
                <a:solidFill>
                  <a:srgbClr val="000000"/>
                </a:solidFill>
                <a:latin typeface="Poppins Medium"/>
                <a:ea typeface="Poppins Medium"/>
                <a:cs typeface="Poppins Medium"/>
                <a:sym typeface="Poppins Medium"/>
                <a:hlinkClick r:id="rId7" tooltip="https://www.legislation.gov.uk/ukpga/2010/15/contents"/>
              </a:rPr>
              <a:t>https://www.legislation.gov.uk/ukpga/2010/15/contents</a:t>
            </a:r>
            <a:r>
              <a:rPr lang="en-US" sz="1599" b="1">
                <a:solidFill>
                  <a:srgbClr val="000000"/>
                </a:solidFill>
                <a:latin typeface="Poppins Medium"/>
                <a:ea typeface="Poppins Medium"/>
                <a:cs typeface="Poppins Medium"/>
                <a:sym typeface="Poppins Medium"/>
              </a:rPr>
              <a:t>[Accessed 16 Oct. 2025].</a:t>
            </a:r>
          </a:p>
          <a:p>
            <a:pPr algn="l">
              <a:lnSpc>
                <a:spcPts val="2239"/>
              </a:lnSpc>
            </a:pPr>
            <a:r>
              <a:rPr lang="en-US" sz="1599" b="1">
                <a:solidFill>
                  <a:srgbClr val="000000"/>
                </a:solidFill>
                <a:latin typeface="Poppins Medium"/>
                <a:ea typeface="Poppins Medium"/>
                <a:cs typeface="Poppins Medium"/>
                <a:sym typeface="Poppins Medium"/>
              </a:rPr>
              <a:t>Massou, E., Magnusson, J., Fulop, N.J., Fulop, N., Gandhi, S., Ramsay, A.I., Ramsay, A., Heyman, I., O’Curry, S., Bennett, S. and Ford, T. (2025). Systematic review of integrated mental and physical health services for children and young people with eating and functional symptoms. Health and Social Care Delivery Research, pp.1-24.</a:t>
            </a:r>
          </a:p>
          <a:p>
            <a:pPr algn="l">
              <a:lnSpc>
                <a:spcPts val="2239"/>
              </a:lnSpc>
            </a:pPr>
            <a:r>
              <a:rPr lang="en-US" sz="1599" b="1">
                <a:solidFill>
                  <a:srgbClr val="000000"/>
                </a:solidFill>
                <a:latin typeface="Poppins Medium"/>
                <a:ea typeface="Poppins Medium"/>
                <a:cs typeface="Poppins Medium"/>
                <a:sym typeface="Poppins Medium"/>
              </a:rPr>
              <a:t>Mental Health Foundation (2022). Mental Health Foundation Impact Report 2020 - 2021. [online] www.mentalhealth.org.uk. Available at: </a:t>
            </a:r>
            <a:r>
              <a:rPr lang="en-US" sz="1599" b="1" u="sng">
                <a:solidFill>
                  <a:srgbClr val="000000"/>
                </a:solidFill>
                <a:latin typeface="Poppins Medium"/>
                <a:ea typeface="Poppins Medium"/>
                <a:cs typeface="Poppins Medium"/>
                <a:sym typeface="Poppins Medium"/>
                <a:hlinkClick r:id="rId8" tooltip="https://www.mentalhealth.org.uk/about-us/impact-report"/>
              </a:rPr>
              <a:t>https://www.mentalhealth.org.uk/about-us/impact-report</a:t>
            </a:r>
            <a:r>
              <a:rPr lang="en-US" sz="1599" b="1">
                <a:solidFill>
                  <a:srgbClr val="000000"/>
                </a:solidFill>
                <a:latin typeface="Poppins Medium"/>
                <a:ea typeface="Poppins Medium"/>
                <a:cs typeface="Poppins Medium"/>
                <a:sym typeface="Poppins Medium"/>
              </a:rPr>
              <a:t>[Accessed 16 Oct. 2025].</a:t>
            </a:r>
          </a:p>
          <a:p>
            <a:pPr algn="l">
              <a:lnSpc>
                <a:spcPts val="2239"/>
              </a:lnSpc>
            </a:pPr>
            <a:r>
              <a:rPr lang="en-US" sz="1599" b="1">
                <a:solidFill>
                  <a:srgbClr val="000000"/>
                </a:solidFill>
                <a:latin typeface="Poppins Medium"/>
                <a:ea typeface="Poppins Medium"/>
                <a:cs typeface="Poppins Medium"/>
                <a:sym typeface="Poppins Medium"/>
              </a:rPr>
              <a:t>Moline, R., Hou, S., Chevrier, J. and Thomassin, K. (2021). A systematic review of the effectiveness of behavioural treatments for pica in youths. Clinical Psychology &amp; Psychotherapy, 28(1), pp.39-55.</a:t>
            </a:r>
          </a:p>
          <a:p>
            <a:pPr algn="l">
              <a:lnSpc>
                <a:spcPts val="2239"/>
              </a:lnSpc>
            </a:pPr>
            <a:r>
              <a:rPr lang="en-US" sz="1599" b="1">
                <a:solidFill>
                  <a:srgbClr val="000000"/>
                </a:solidFill>
                <a:latin typeface="Poppins Medium"/>
                <a:ea typeface="Poppins Medium"/>
                <a:cs typeface="Poppins Medium"/>
                <a:sym typeface="Poppins Medium"/>
              </a:rPr>
              <a:t>NHS England (2019). NHS Long Term Plan. [online] NHS England. Available at: </a:t>
            </a:r>
            <a:r>
              <a:rPr lang="en-US" sz="1599" b="1" u="sng">
                <a:solidFill>
                  <a:srgbClr val="000000"/>
                </a:solidFill>
                <a:latin typeface="Poppins Medium"/>
                <a:ea typeface="Poppins Medium"/>
                <a:cs typeface="Poppins Medium"/>
                <a:sym typeface="Poppins Medium"/>
                <a:hlinkClick r:id="rId9" tooltip="https://www.longtermplan.nhs.uk"/>
              </a:rPr>
              <a:t>https://www.longtermplan.nhs.uk/</a:t>
            </a:r>
            <a:r>
              <a:rPr lang="en-US" sz="1599" b="1">
                <a:solidFill>
                  <a:srgbClr val="000000"/>
                </a:solidFill>
                <a:latin typeface="Poppins Medium"/>
                <a:ea typeface="Poppins Medium"/>
                <a:cs typeface="Poppins Medium"/>
                <a:sym typeface="Poppins Medium"/>
              </a:rPr>
              <a:t>[Accessed 16 Oct. 2025].</a:t>
            </a:r>
          </a:p>
          <a:p>
            <a:pPr algn="l">
              <a:lnSpc>
                <a:spcPts val="2239"/>
              </a:lnSpc>
            </a:pPr>
            <a:r>
              <a:rPr lang="en-US" sz="1599" b="1">
                <a:solidFill>
                  <a:srgbClr val="000000"/>
                </a:solidFill>
                <a:latin typeface="Poppins Medium"/>
                <a:ea typeface="Poppins Medium"/>
                <a:cs typeface="Poppins Medium"/>
                <a:sym typeface="Poppins Medium"/>
              </a:rPr>
              <a:t>Owens, N., Buswell, D., Mundhra, S., Okoro, M., Crabbe, M.J., Chawner, D., Selly, T., Layton, S., Holland, L., Mycock, G. and Rebecca, L. (2024). Eating disorders don’t discriminate: Stories of illness, hope and recovery from diverse voices. Jessica Kingsley Publishers.</a:t>
            </a:r>
          </a:p>
          <a:p>
            <a:pPr algn="l">
              <a:lnSpc>
                <a:spcPts val="2239"/>
              </a:lnSpc>
            </a:pPr>
            <a:r>
              <a:rPr lang="en-US" sz="1599" b="1">
                <a:solidFill>
                  <a:srgbClr val="000000"/>
                </a:solidFill>
                <a:latin typeface="Poppins Medium"/>
                <a:ea typeface="Poppins Medium"/>
                <a:cs typeface="Poppins Medium"/>
                <a:sym typeface="Poppins Medium"/>
              </a:rPr>
              <a:t>Phang, T.H.F., Hall, S., Woodrow, A., Jameson, J. and Krishnasamy, R.M. (2024). Assessment and Management of Eating Disorders at Community CAMHS in South Lanarkshire: A Quality Improvement Project. BJPsych Open, 10(S1), pp.S159-S160.</a:t>
            </a:r>
          </a:p>
          <a:p>
            <a:pPr algn="l">
              <a:lnSpc>
                <a:spcPts val="2239"/>
              </a:lnSpc>
            </a:pPr>
            <a:r>
              <a:rPr lang="en-US" sz="1599" b="1">
                <a:solidFill>
                  <a:srgbClr val="000000"/>
                </a:solidFill>
                <a:latin typeface="Poppins Medium"/>
                <a:ea typeface="Poppins Medium"/>
                <a:cs typeface="Poppins Medium"/>
                <a:sym typeface="Poppins Medium"/>
              </a:rPr>
              <a:t>‌Pizano, D., Pizano, N., Martin, C., Garcia, P. and IsHak, W.W. (2023). Eating disorders, feeding, and elimination disorders. In Atlas of Psychiatry (pp. 671-709). Cham: Springer International Publishing.</a:t>
            </a:r>
          </a:p>
          <a:p>
            <a:pPr algn="l">
              <a:lnSpc>
                <a:spcPts val="2239"/>
              </a:lnSpc>
            </a:pPr>
            <a:r>
              <a:rPr lang="en-US" sz="1599" b="1">
                <a:solidFill>
                  <a:srgbClr val="000000"/>
                </a:solidFill>
                <a:latin typeface="Poppins Medium"/>
                <a:ea typeface="Poppins Medium"/>
                <a:cs typeface="Poppins Medium"/>
                <a:sym typeface="Poppins Medium"/>
              </a:rPr>
              <a:t>Vasey, M.J., Besag, F.M., Bronowska, Z. and Cini, E. (2024). The NICE guideline for the recognition and treatment of eating disorders. 5Issue, p.117.</a:t>
            </a:r>
          </a:p>
          <a:p>
            <a:pPr algn="l">
              <a:lnSpc>
                <a:spcPts val="2239"/>
              </a:lnSpc>
            </a:pPr>
            <a:r>
              <a:rPr lang="en-US" sz="1599" b="1">
                <a:solidFill>
                  <a:srgbClr val="000000"/>
                </a:solidFill>
                <a:latin typeface="Poppins Medium"/>
                <a:ea typeface="Poppins Medium"/>
                <a:cs typeface="Poppins Medium"/>
                <a:sym typeface="Poppins Medium"/>
              </a:rPr>
              <a:t>Vasey, M.J., Besag, F.M., Bronowska, Z. and Cini, E. (2024). The NICE guideline for the recognition and treatment of eating disorders. 5Issue, p.117.</a:t>
            </a:r>
          </a:p>
          <a:p>
            <a:pPr algn="l">
              <a:lnSpc>
                <a:spcPts val="2239"/>
              </a:lnSpc>
              <a:spcBef>
                <a:spcPct val="0"/>
              </a:spcBef>
            </a:pPr>
            <a:r>
              <a:rPr lang="en-US" sz="1599" b="1">
                <a:solidFill>
                  <a:srgbClr val="000000"/>
                </a:solidFill>
                <a:latin typeface="Poppins Medium"/>
                <a:ea typeface="Poppins Medium"/>
                <a:cs typeface="Poppins Medium"/>
                <a:sym typeface="Poppins Medium"/>
              </a:rPr>
              <a:t>WHO (2025). ICD-11 for Mortality and Morbidity Statistics: 6B84 Pica. [online] Available at: </a:t>
            </a:r>
            <a:r>
              <a:rPr lang="en-US" sz="1599" b="1" u="sng">
                <a:solidFill>
                  <a:srgbClr val="000000"/>
                </a:solidFill>
                <a:latin typeface="Poppins Medium"/>
                <a:ea typeface="Poppins Medium"/>
                <a:cs typeface="Poppins Medium"/>
                <a:sym typeface="Poppins Medium"/>
                <a:hlinkClick r:id="rId10" tooltip="https://icd.who.int/browse/2025-01/mms/en#833390860"/>
              </a:rPr>
              <a:t>https://icd.who.int/browse/2025-01/mms/en#833390860</a:t>
            </a:r>
            <a:r>
              <a:rPr lang="en-US" sz="1599" b="1">
                <a:solidFill>
                  <a:srgbClr val="000000"/>
                </a:solidFill>
                <a:latin typeface="Poppins Medium"/>
                <a:ea typeface="Poppins Medium"/>
                <a:cs typeface="Poppins Medium"/>
                <a:sym typeface="Poppins Medium"/>
              </a:rPr>
              <a:t>[Accessed 16 Oct.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1701</Words>
  <Application>Microsoft Office PowerPoint</Application>
  <PresentationFormat>Custom</PresentationFormat>
  <Paragraphs>74</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Poppins Bold</vt:lpstr>
      <vt:lpstr>Poppins</vt:lpstr>
      <vt:lpstr>Poppins Semi-Bold</vt:lpstr>
      <vt:lpstr>Poppins Medium</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Isabelline and Charcoal Structured Duotone Portrait University Research Poster</dc:title>
  <cp:revision>2</cp:revision>
  <dcterms:created xsi:type="dcterms:W3CDTF">2006-08-16T00:00:00Z</dcterms:created>
  <dcterms:modified xsi:type="dcterms:W3CDTF">2025-10-29T09:59:48Z</dcterms:modified>
  <dc:identifier>DAG19esysCM</dc:identifier>
</cp:coreProperties>
</file>