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2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FFECE2-3A0A-426F-A1C6-1A0931A67697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6C003AE-BCFC-4117-8508-F55FA3854D13}">
      <dgm:prSet/>
      <dgm:spPr/>
      <dgm:t>
        <a:bodyPr/>
        <a:lstStyle/>
        <a:p>
          <a:r>
            <a:rPr lang="en-GB"/>
            <a:t>Women’s contributions to mechanical engineering</a:t>
          </a:r>
          <a:endParaRPr lang="en-US"/>
        </a:p>
      </dgm:t>
    </dgm:pt>
    <dgm:pt modelId="{3CF6D589-E656-4F6A-8F8E-0AF332AC8969}" type="parTrans" cxnId="{B0966B1E-8C29-40AF-87DB-C32FC96154CF}">
      <dgm:prSet/>
      <dgm:spPr/>
      <dgm:t>
        <a:bodyPr/>
        <a:lstStyle/>
        <a:p>
          <a:endParaRPr lang="en-US"/>
        </a:p>
      </dgm:t>
    </dgm:pt>
    <dgm:pt modelId="{DF7373FA-8CB3-4777-83E4-024D6BA9AA8D}" type="sibTrans" cxnId="{B0966B1E-8C29-40AF-87DB-C32FC96154CF}">
      <dgm:prSet/>
      <dgm:spPr/>
      <dgm:t>
        <a:bodyPr/>
        <a:lstStyle/>
        <a:p>
          <a:endParaRPr lang="en-US"/>
        </a:p>
      </dgm:t>
    </dgm:pt>
    <dgm:pt modelId="{1863D14E-E4E9-400B-99DD-0699D5AA0FB6}">
      <dgm:prSet/>
      <dgm:spPr/>
      <dgm:t>
        <a:bodyPr/>
        <a:lstStyle/>
        <a:p>
          <a:r>
            <a:rPr lang="en-GB"/>
            <a:t>Underrepresentation challenges</a:t>
          </a:r>
          <a:endParaRPr lang="en-US"/>
        </a:p>
      </dgm:t>
    </dgm:pt>
    <dgm:pt modelId="{3AABAF13-634A-4505-997E-33966D5D1B1D}" type="parTrans" cxnId="{1524B72C-E68E-423D-964A-17A8E3D046B4}">
      <dgm:prSet/>
      <dgm:spPr/>
      <dgm:t>
        <a:bodyPr/>
        <a:lstStyle/>
        <a:p>
          <a:endParaRPr lang="en-US"/>
        </a:p>
      </dgm:t>
    </dgm:pt>
    <dgm:pt modelId="{2479C710-6CDC-4A2B-94C4-3054D2A5153F}" type="sibTrans" cxnId="{1524B72C-E68E-423D-964A-17A8E3D046B4}">
      <dgm:prSet/>
      <dgm:spPr/>
      <dgm:t>
        <a:bodyPr/>
        <a:lstStyle/>
        <a:p>
          <a:endParaRPr lang="en-US"/>
        </a:p>
      </dgm:t>
    </dgm:pt>
    <dgm:pt modelId="{60841F32-7399-444D-932F-9A5E03D600AD}" type="pres">
      <dgm:prSet presAssocID="{EDFFECE2-3A0A-426F-A1C6-1A0931A67697}" presName="diagram" presStyleCnt="0">
        <dgm:presLayoutVars>
          <dgm:dir/>
          <dgm:resizeHandles val="exact"/>
        </dgm:presLayoutVars>
      </dgm:prSet>
      <dgm:spPr/>
    </dgm:pt>
    <dgm:pt modelId="{251CBA77-CD57-45DC-B40E-15553E2BE63F}" type="pres">
      <dgm:prSet presAssocID="{56C003AE-BCFC-4117-8508-F55FA3854D13}" presName="node" presStyleLbl="node1" presStyleIdx="0" presStyleCnt="2">
        <dgm:presLayoutVars>
          <dgm:bulletEnabled val="1"/>
        </dgm:presLayoutVars>
      </dgm:prSet>
      <dgm:spPr/>
    </dgm:pt>
    <dgm:pt modelId="{5E13D069-747F-4BC0-A3C0-E01164C4F094}" type="pres">
      <dgm:prSet presAssocID="{DF7373FA-8CB3-4777-83E4-024D6BA9AA8D}" presName="sibTrans" presStyleCnt="0"/>
      <dgm:spPr/>
    </dgm:pt>
    <dgm:pt modelId="{F879B787-C1F2-499C-AEA5-1280B107D77F}" type="pres">
      <dgm:prSet presAssocID="{1863D14E-E4E9-400B-99DD-0699D5AA0FB6}" presName="node" presStyleLbl="node1" presStyleIdx="1" presStyleCnt="2">
        <dgm:presLayoutVars>
          <dgm:bulletEnabled val="1"/>
        </dgm:presLayoutVars>
      </dgm:prSet>
      <dgm:spPr/>
    </dgm:pt>
  </dgm:ptLst>
  <dgm:cxnLst>
    <dgm:cxn modelId="{B0966B1E-8C29-40AF-87DB-C32FC96154CF}" srcId="{EDFFECE2-3A0A-426F-A1C6-1A0931A67697}" destId="{56C003AE-BCFC-4117-8508-F55FA3854D13}" srcOrd="0" destOrd="0" parTransId="{3CF6D589-E656-4F6A-8F8E-0AF332AC8969}" sibTransId="{DF7373FA-8CB3-4777-83E4-024D6BA9AA8D}"/>
    <dgm:cxn modelId="{1524B72C-E68E-423D-964A-17A8E3D046B4}" srcId="{EDFFECE2-3A0A-426F-A1C6-1A0931A67697}" destId="{1863D14E-E4E9-400B-99DD-0699D5AA0FB6}" srcOrd="1" destOrd="0" parTransId="{3AABAF13-634A-4505-997E-33966D5D1B1D}" sibTransId="{2479C710-6CDC-4A2B-94C4-3054D2A5153F}"/>
    <dgm:cxn modelId="{CA676A76-32DC-4139-981A-55529D866EAD}" type="presOf" srcId="{56C003AE-BCFC-4117-8508-F55FA3854D13}" destId="{251CBA77-CD57-45DC-B40E-15553E2BE63F}" srcOrd="0" destOrd="0" presId="urn:microsoft.com/office/officeart/2005/8/layout/default"/>
    <dgm:cxn modelId="{9CA72C96-2113-4163-9E6E-676B363211F2}" type="presOf" srcId="{1863D14E-E4E9-400B-99DD-0699D5AA0FB6}" destId="{F879B787-C1F2-499C-AEA5-1280B107D77F}" srcOrd="0" destOrd="0" presId="urn:microsoft.com/office/officeart/2005/8/layout/default"/>
    <dgm:cxn modelId="{A8AE64B4-C48A-4519-80C6-35CA78C513E6}" type="presOf" srcId="{EDFFECE2-3A0A-426F-A1C6-1A0931A67697}" destId="{60841F32-7399-444D-932F-9A5E03D600AD}" srcOrd="0" destOrd="0" presId="urn:microsoft.com/office/officeart/2005/8/layout/default"/>
    <dgm:cxn modelId="{AC87BBD5-EFF0-44B3-BE70-8337898D55C6}" type="presParOf" srcId="{60841F32-7399-444D-932F-9A5E03D600AD}" destId="{251CBA77-CD57-45DC-B40E-15553E2BE63F}" srcOrd="0" destOrd="0" presId="urn:microsoft.com/office/officeart/2005/8/layout/default"/>
    <dgm:cxn modelId="{9CF63BF7-0762-47E0-8B49-32E0D44CD42F}" type="presParOf" srcId="{60841F32-7399-444D-932F-9A5E03D600AD}" destId="{5E13D069-747F-4BC0-A3C0-E01164C4F094}" srcOrd="1" destOrd="0" presId="urn:microsoft.com/office/officeart/2005/8/layout/default"/>
    <dgm:cxn modelId="{110E969E-E743-4580-8EAD-4DC8B6A69F37}" type="presParOf" srcId="{60841F32-7399-444D-932F-9A5E03D600AD}" destId="{F879B787-C1F2-499C-AEA5-1280B107D77F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3349C4-D051-405C-9B90-5118C6E2C965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7CD5DB3-37FE-44F3-A081-217A37E73360}">
      <dgm:prSet/>
      <dgm:spPr/>
      <dgm:t>
        <a:bodyPr/>
        <a:lstStyle/>
        <a:p>
          <a:r>
            <a:rPr lang="en-GB"/>
            <a:t>Notable figures: Mary Barra, Gwynne Shotwell, Evelyn Wang</a:t>
          </a:r>
          <a:endParaRPr lang="en-US"/>
        </a:p>
      </dgm:t>
    </dgm:pt>
    <dgm:pt modelId="{C4C3CCDC-DFC4-488A-9247-ECAEAA3409D5}" type="parTrans" cxnId="{03BFE26E-D583-46A2-AED5-18BB61399E7E}">
      <dgm:prSet/>
      <dgm:spPr/>
      <dgm:t>
        <a:bodyPr/>
        <a:lstStyle/>
        <a:p>
          <a:endParaRPr lang="en-US"/>
        </a:p>
      </dgm:t>
    </dgm:pt>
    <dgm:pt modelId="{B73D1F4C-6D10-4A93-AB00-ED3E59FB5E17}" type="sibTrans" cxnId="{03BFE26E-D583-46A2-AED5-18BB61399E7E}">
      <dgm:prSet/>
      <dgm:spPr/>
      <dgm:t>
        <a:bodyPr/>
        <a:lstStyle/>
        <a:p>
          <a:endParaRPr lang="en-US"/>
        </a:p>
      </dgm:t>
    </dgm:pt>
    <dgm:pt modelId="{2E30E023-7800-465C-8C36-5839F3B3892D}">
      <dgm:prSet/>
      <dgm:spPr/>
      <dgm:t>
        <a:bodyPr/>
        <a:lstStyle/>
        <a:p>
          <a:r>
            <a:rPr lang="en-GB"/>
            <a:t>Historical Pioneers: Karte Gleason, Lilian Gilbreth</a:t>
          </a:r>
          <a:endParaRPr lang="en-US"/>
        </a:p>
      </dgm:t>
    </dgm:pt>
    <dgm:pt modelId="{E5889844-7B3A-47E2-BBF2-E9E82604FF6B}" type="parTrans" cxnId="{2DAED5AF-B457-40A8-92C3-1F244B702CF2}">
      <dgm:prSet/>
      <dgm:spPr/>
      <dgm:t>
        <a:bodyPr/>
        <a:lstStyle/>
        <a:p>
          <a:endParaRPr lang="en-US"/>
        </a:p>
      </dgm:t>
    </dgm:pt>
    <dgm:pt modelId="{B10A5C00-0A67-4DA5-8D5A-9A8CB598BB6B}" type="sibTrans" cxnId="{2DAED5AF-B457-40A8-92C3-1F244B702CF2}">
      <dgm:prSet/>
      <dgm:spPr/>
      <dgm:t>
        <a:bodyPr/>
        <a:lstStyle/>
        <a:p>
          <a:endParaRPr lang="en-US"/>
        </a:p>
      </dgm:t>
    </dgm:pt>
    <dgm:pt modelId="{81EC74BB-0309-46D5-AE75-BFAC714E4ED9}">
      <dgm:prSet/>
      <dgm:spPr/>
      <dgm:t>
        <a:bodyPr/>
        <a:lstStyle/>
        <a:p>
          <a:r>
            <a:rPr lang="en-GB"/>
            <a:t>Strategies for change</a:t>
          </a:r>
          <a:endParaRPr lang="en-US"/>
        </a:p>
      </dgm:t>
    </dgm:pt>
    <dgm:pt modelId="{C3C2FB9E-41DB-4EC7-B3C5-57F6C4CA68F2}" type="parTrans" cxnId="{DF8FDDAE-AFBB-4C8F-A2F4-4CED8A566F30}">
      <dgm:prSet/>
      <dgm:spPr/>
      <dgm:t>
        <a:bodyPr/>
        <a:lstStyle/>
        <a:p>
          <a:endParaRPr lang="en-US"/>
        </a:p>
      </dgm:t>
    </dgm:pt>
    <dgm:pt modelId="{478CDC64-1F22-4D14-8AAC-39635B5C0B8D}" type="sibTrans" cxnId="{DF8FDDAE-AFBB-4C8F-A2F4-4CED8A566F30}">
      <dgm:prSet/>
      <dgm:spPr/>
      <dgm:t>
        <a:bodyPr/>
        <a:lstStyle/>
        <a:p>
          <a:endParaRPr lang="en-US"/>
        </a:p>
      </dgm:t>
    </dgm:pt>
    <dgm:pt modelId="{CC55D4E1-46A6-4D21-8E30-980EA815B18B}" type="pres">
      <dgm:prSet presAssocID="{9C3349C4-D051-405C-9B90-5118C6E2C965}" presName="Name0" presStyleCnt="0">
        <dgm:presLayoutVars>
          <dgm:dir/>
          <dgm:animLvl val="lvl"/>
          <dgm:resizeHandles val="exact"/>
        </dgm:presLayoutVars>
      </dgm:prSet>
      <dgm:spPr/>
    </dgm:pt>
    <dgm:pt modelId="{13592564-4FF8-410C-A787-3933801DFC8B}" type="pres">
      <dgm:prSet presAssocID="{E7CD5DB3-37FE-44F3-A081-217A37E73360}" presName="linNode" presStyleCnt="0"/>
      <dgm:spPr/>
    </dgm:pt>
    <dgm:pt modelId="{F1A3F2F6-BF7D-4073-B373-45E7CDC47CBD}" type="pres">
      <dgm:prSet presAssocID="{E7CD5DB3-37FE-44F3-A081-217A37E7336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0B5744C-227C-4BC5-9DD8-875D1D3EAC3D}" type="pres">
      <dgm:prSet presAssocID="{B73D1F4C-6D10-4A93-AB00-ED3E59FB5E17}" presName="sp" presStyleCnt="0"/>
      <dgm:spPr/>
    </dgm:pt>
    <dgm:pt modelId="{9ED01FE5-9E6E-4B9C-9596-077326765EC5}" type="pres">
      <dgm:prSet presAssocID="{2E30E023-7800-465C-8C36-5839F3B3892D}" presName="linNode" presStyleCnt="0"/>
      <dgm:spPr/>
    </dgm:pt>
    <dgm:pt modelId="{141812FF-BC4D-48F7-A85D-E59290DE7409}" type="pres">
      <dgm:prSet presAssocID="{2E30E023-7800-465C-8C36-5839F3B3892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EF4FDFB-92C5-4284-8A8E-A60790D2740B}" type="pres">
      <dgm:prSet presAssocID="{B10A5C00-0A67-4DA5-8D5A-9A8CB598BB6B}" presName="sp" presStyleCnt="0"/>
      <dgm:spPr/>
    </dgm:pt>
    <dgm:pt modelId="{2E3AA7A4-E1DB-49E3-B9CF-C89DD06A25CB}" type="pres">
      <dgm:prSet presAssocID="{81EC74BB-0309-46D5-AE75-BFAC714E4ED9}" presName="linNode" presStyleCnt="0"/>
      <dgm:spPr/>
    </dgm:pt>
    <dgm:pt modelId="{D18ED4F1-2660-4FD6-B39F-C6A612F06378}" type="pres">
      <dgm:prSet presAssocID="{81EC74BB-0309-46D5-AE75-BFAC714E4ED9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79CE702-D253-4AB1-A7FF-66E4088AB895}" type="presOf" srcId="{2E30E023-7800-465C-8C36-5839F3B3892D}" destId="{141812FF-BC4D-48F7-A85D-E59290DE7409}" srcOrd="0" destOrd="0" presId="urn:microsoft.com/office/officeart/2005/8/layout/vList5"/>
    <dgm:cxn modelId="{9BBF5D3B-6699-4A8F-884E-B6E009630FD9}" type="presOf" srcId="{9C3349C4-D051-405C-9B90-5118C6E2C965}" destId="{CC55D4E1-46A6-4D21-8E30-980EA815B18B}" srcOrd="0" destOrd="0" presId="urn:microsoft.com/office/officeart/2005/8/layout/vList5"/>
    <dgm:cxn modelId="{03BFE26E-D583-46A2-AED5-18BB61399E7E}" srcId="{9C3349C4-D051-405C-9B90-5118C6E2C965}" destId="{E7CD5DB3-37FE-44F3-A081-217A37E73360}" srcOrd="0" destOrd="0" parTransId="{C4C3CCDC-DFC4-488A-9247-ECAEAA3409D5}" sibTransId="{B73D1F4C-6D10-4A93-AB00-ED3E59FB5E17}"/>
    <dgm:cxn modelId="{98EA8E73-EE64-4BD7-AF57-22D3FF4B7F37}" type="presOf" srcId="{81EC74BB-0309-46D5-AE75-BFAC714E4ED9}" destId="{D18ED4F1-2660-4FD6-B39F-C6A612F06378}" srcOrd="0" destOrd="0" presId="urn:microsoft.com/office/officeart/2005/8/layout/vList5"/>
    <dgm:cxn modelId="{011D147F-123E-42F6-9B44-FAC6B9C1346D}" type="presOf" srcId="{E7CD5DB3-37FE-44F3-A081-217A37E73360}" destId="{F1A3F2F6-BF7D-4073-B373-45E7CDC47CBD}" srcOrd="0" destOrd="0" presId="urn:microsoft.com/office/officeart/2005/8/layout/vList5"/>
    <dgm:cxn modelId="{DF8FDDAE-AFBB-4C8F-A2F4-4CED8A566F30}" srcId="{9C3349C4-D051-405C-9B90-5118C6E2C965}" destId="{81EC74BB-0309-46D5-AE75-BFAC714E4ED9}" srcOrd="2" destOrd="0" parTransId="{C3C2FB9E-41DB-4EC7-B3C5-57F6C4CA68F2}" sibTransId="{478CDC64-1F22-4D14-8AAC-39635B5C0B8D}"/>
    <dgm:cxn modelId="{2DAED5AF-B457-40A8-92C3-1F244B702CF2}" srcId="{9C3349C4-D051-405C-9B90-5118C6E2C965}" destId="{2E30E023-7800-465C-8C36-5839F3B3892D}" srcOrd="1" destOrd="0" parTransId="{E5889844-7B3A-47E2-BBF2-E9E82604FF6B}" sibTransId="{B10A5C00-0A67-4DA5-8D5A-9A8CB598BB6B}"/>
    <dgm:cxn modelId="{2A16AB7C-D781-4D2E-80BF-6E257D442C07}" type="presParOf" srcId="{CC55D4E1-46A6-4D21-8E30-980EA815B18B}" destId="{13592564-4FF8-410C-A787-3933801DFC8B}" srcOrd="0" destOrd="0" presId="urn:microsoft.com/office/officeart/2005/8/layout/vList5"/>
    <dgm:cxn modelId="{13432EC5-0587-4F81-BDED-A8F32A3D19C2}" type="presParOf" srcId="{13592564-4FF8-410C-A787-3933801DFC8B}" destId="{F1A3F2F6-BF7D-4073-B373-45E7CDC47CBD}" srcOrd="0" destOrd="0" presId="urn:microsoft.com/office/officeart/2005/8/layout/vList5"/>
    <dgm:cxn modelId="{3BAC3CD1-477E-4FD3-9DF4-68652A55D9C7}" type="presParOf" srcId="{CC55D4E1-46A6-4D21-8E30-980EA815B18B}" destId="{20B5744C-227C-4BC5-9DD8-875D1D3EAC3D}" srcOrd="1" destOrd="0" presId="urn:microsoft.com/office/officeart/2005/8/layout/vList5"/>
    <dgm:cxn modelId="{1AF7D9C2-B7A5-473E-89EB-62423F78D6AC}" type="presParOf" srcId="{CC55D4E1-46A6-4D21-8E30-980EA815B18B}" destId="{9ED01FE5-9E6E-4B9C-9596-077326765EC5}" srcOrd="2" destOrd="0" presId="urn:microsoft.com/office/officeart/2005/8/layout/vList5"/>
    <dgm:cxn modelId="{93950EC1-6D72-433E-AAB4-A04A0E62C203}" type="presParOf" srcId="{9ED01FE5-9E6E-4B9C-9596-077326765EC5}" destId="{141812FF-BC4D-48F7-A85D-E59290DE7409}" srcOrd="0" destOrd="0" presId="urn:microsoft.com/office/officeart/2005/8/layout/vList5"/>
    <dgm:cxn modelId="{54F925DE-85C2-4300-AD67-9504ED5D0C15}" type="presParOf" srcId="{CC55D4E1-46A6-4D21-8E30-980EA815B18B}" destId="{1EF4FDFB-92C5-4284-8A8E-A60790D2740B}" srcOrd="3" destOrd="0" presId="urn:microsoft.com/office/officeart/2005/8/layout/vList5"/>
    <dgm:cxn modelId="{72A7DECA-DC1D-4085-811D-D77F37771A42}" type="presParOf" srcId="{CC55D4E1-46A6-4D21-8E30-980EA815B18B}" destId="{2E3AA7A4-E1DB-49E3-B9CF-C89DD06A25CB}" srcOrd="4" destOrd="0" presId="urn:microsoft.com/office/officeart/2005/8/layout/vList5"/>
    <dgm:cxn modelId="{DB50F092-92E8-415C-8ED9-B4D669943470}" type="presParOf" srcId="{2E3AA7A4-E1DB-49E3-B9CF-C89DD06A25CB}" destId="{D18ED4F1-2660-4FD6-B39F-C6A612F0637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CBA77-CD57-45DC-B40E-15553E2BE63F}">
      <dsp:nvSpPr>
        <dsp:cNvPr id="0" name=""/>
        <dsp:cNvSpPr/>
      </dsp:nvSpPr>
      <dsp:spPr>
        <a:xfrm>
          <a:off x="1092" y="820028"/>
          <a:ext cx="4259507" cy="255570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Women’s contributions to mechanical engineering</a:t>
          </a:r>
          <a:endParaRPr lang="en-US" sz="3100" kern="1200"/>
        </a:p>
      </dsp:txBody>
      <dsp:txXfrm>
        <a:off x="1092" y="820028"/>
        <a:ext cx="4259507" cy="2555704"/>
      </dsp:txXfrm>
    </dsp:sp>
    <dsp:sp modelId="{F879B787-C1F2-499C-AEA5-1280B107D77F}">
      <dsp:nvSpPr>
        <dsp:cNvPr id="0" name=""/>
        <dsp:cNvSpPr/>
      </dsp:nvSpPr>
      <dsp:spPr>
        <a:xfrm>
          <a:off x="4686550" y="820028"/>
          <a:ext cx="4259507" cy="2555704"/>
        </a:xfrm>
        <a:prstGeom prst="rect">
          <a:avLst/>
        </a:prstGeom>
        <a:gradFill rotWithShape="0">
          <a:gsLst>
            <a:gs pos="0">
              <a:schemeClr val="accent5">
                <a:hueOff val="6237238"/>
                <a:satOff val="-4013"/>
                <a:lumOff val="2744"/>
                <a:alphaOff val="0"/>
                <a:tint val="98000"/>
                <a:lumMod val="114000"/>
              </a:schemeClr>
            </a:gs>
            <a:gs pos="100000">
              <a:schemeClr val="accent5">
                <a:hueOff val="6237238"/>
                <a:satOff val="-4013"/>
                <a:lumOff val="2744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Underrepresentation challenges</a:t>
          </a:r>
          <a:endParaRPr lang="en-US" sz="3100" kern="1200"/>
        </a:p>
      </dsp:txBody>
      <dsp:txXfrm>
        <a:off x="4686550" y="820028"/>
        <a:ext cx="4259507" cy="25557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A3F2F6-BF7D-4073-B373-45E7CDC47CBD}">
      <dsp:nvSpPr>
        <dsp:cNvPr id="0" name=""/>
        <dsp:cNvSpPr/>
      </dsp:nvSpPr>
      <dsp:spPr>
        <a:xfrm>
          <a:off x="2863088" y="2048"/>
          <a:ext cx="3220974" cy="13521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Notable figures: Mary Barra, Gwynne Shotwell, Evelyn Wang</a:t>
          </a:r>
          <a:endParaRPr lang="en-US" sz="2100" kern="1200"/>
        </a:p>
      </dsp:txBody>
      <dsp:txXfrm>
        <a:off x="2929094" y="68054"/>
        <a:ext cx="3088962" cy="1220137"/>
      </dsp:txXfrm>
    </dsp:sp>
    <dsp:sp modelId="{141812FF-BC4D-48F7-A85D-E59290DE7409}">
      <dsp:nvSpPr>
        <dsp:cNvPr id="0" name=""/>
        <dsp:cNvSpPr/>
      </dsp:nvSpPr>
      <dsp:spPr>
        <a:xfrm>
          <a:off x="2863088" y="1421806"/>
          <a:ext cx="3220974" cy="135214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Historical Pioneers: Karte Gleason, Lilian Gilbreth</a:t>
          </a:r>
          <a:endParaRPr lang="en-US" sz="2100" kern="1200"/>
        </a:p>
      </dsp:txBody>
      <dsp:txXfrm>
        <a:off x="2929094" y="1487812"/>
        <a:ext cx="3088962" cy="1220137"/>
      </dsp:txXfrm>
    </dsp:sp>
    <dsp:sp modelId="{D18ED4F1-2660-4FD6-B39F-C6A612F06378}">
      <dsp:nvSpPr>
        <dsp:cNvPr id="0" name=""/>
        <dsp:cNvSpPr/>
      </dsp:nvSpPr>
      <dsp:spPr>
        <a:xfrm>
          <a:off x="2863088" y="2841563"/>
          <a:ext cx="3220974" cy="135214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Strategies for change</a:t>
          </a:r>
          <a:endParaRPr lang="en-US" sz="2100" kern="1200"/>
        </a:p>
      </dsp:txBody>
      <dsp:txXfrm>
        <a:off x="2929094" y="2907569"/>
        <a:ext cx="3088962" cy="1220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431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213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16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89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62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923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93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72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61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95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3735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1188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124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97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141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5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89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EA89943-7481-43B2-8F63-F111A9ECFDB6}" type="datetimeFigureOut">
              <a:rPr lang="en-GB" smtClean="0"/>
              <a:t>01/12/2024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14C14-C033-4131-A74D-8CB81B43C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1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EBBDB028-A1C4-20B8-BE4F-D23D2AC766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F7C30D-E172-9EC1-1FA8-3DE9719483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554845"/>
            <a:ext cx="10656891" cy="3902673"/>
          </a:xfrm>
        </p:spPr>
        <p:txBody>
          <a:bodyPr anchor="t">
            <a:normAutofit/>
          </a:bodyPr>
          <a:lstStyle/>
          <a:p>
            <a:pPr algn="l"/>
            <a:r>
              <a:rPr lang="en-GB" sz="5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Opportunities for Female Leaders in 21st Century Organisations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DC3E8F-45B2-602D-96D8-402E7C7C79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523" y="4718033"/>
            <a:ext cx="10678296" cy="1175039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Andrei Selaru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2112461</a:t>
            </a:r>
          </a:p>
        </p:txBody>
      </p:sp>
    </p:spTree>
    <p:extLst>
      <p:ext uri="{BB962C8B-B14F-4D97-AF65-F5344CB8AC3E}">
        <p14:creationId xmlns:p14="http://schemas.microsoft.com/office/powerpoint/2010/main" val="231557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216660-92E3-7336-D4D4-8DEB4167B2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7529" b="82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0AC547-EEDD-77B9-2BC8-2B9E0B1B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80D34E-91F7-739F-CE4C-C1C39781A8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8044586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25033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45A02F0-4351-9999-F6C1-0FA710C6BE4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7D6856-5951-65F7-8880-72F8E6BC5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1266B1-A51B-8EB9-4CB1-62BB061BCC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52256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242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9120-2631-43CA-0C89-4CD47E1F9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8883" y="202132"/>
            <a:ext cx="1106905" cy="323264"/>
          </a:xfrm>
        </p:spPr>
        <p:txBody>
          <a:bodyPr>
            <a:normAutofit fontScale="90000"/>
          </a:bodyPr>
          <a:lstStyle/>
          <a:p>
            <a:r>
              <a:rPr lang="en-GB" sz="1800" dirty="0"/>
              <a:t>Statistics</a:t>
            </a:r>
          </a:p>
        </p:txBody>
      </p:sp>
      <p:pic>
        <p:nvPicPr>
          <p:cNvPr id="11" name="Content Placeholder 10" descr="A graph of a number of women in leadership position&#10;&#10;Description automatically generated">
            <a:extLst>
              <a:ext uri="{FF2B5EF4-FFF2-40B4-BE49-F238E27FC236}">
                <a16:creationId xmlns:a16="http://schemas.microsoft.com/office/drawing/2014/main" id="{698BEE5F-8B0D-F647-3BE7-D36B44A987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" y="605003"/>
            <a:ext cx="5040628" cy="3112234"/>
          </a:xfrm>
        </p:spPr>
      </p:pic>
      <p:pic>
        <p:nvPicPr>
          <p:cNvPr id="13" name="Picture 12" descr="A graph of engineering and engineering&#10;&#10;Description automatically generated">
            <a:extLst>
              <a:ext uri="{FF2B5EF4-FFF2-40B4-BE49-F238E27FC236}">
                <a16:creationId xmlns:a16="http://schemas.microsoft.com/office/drawing/2014/main" id="{7D4EE254-4B4A-584F-8402-252B83C1D5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833" y="605003"/>
            <a:ext cx="5968029" cy="3112234"/>
          </a:xfrm>
          <a:prstGeom prst="rect">
            <a:avLst/>
          </a:prstGeom>
        </p:spPr>
      </p:pic>
      <p:pic>
        <p:nvPicPr>
          <p:cNvPr id="15" name="Picture 14" descr="A graph with green rectangles&#10;&#10;Description automatically generated">
            <a:extLst>
              <a:ext uri="{FF2B5EF4-FFF2-40B4-BE49-F238E27FC236}">
                <a16:creationId xmlns:a16="http://schemas.microsoft.com/office/drawing/2014/main" id="{DFF8567E-B74E-C8B1-4EC5-E7EC44C458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819" y="3717237"/>
            <a:ext cx="6529686" cy="3140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209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7DF67F67-28BD-5456-7642-5182F275E5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1052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0C81E2-8A46-2E45-777D-AEA100BC3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Diversity and Inclusion Benefits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56CCE-3B76-6F54-3D48-D0C2715B9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>
            <a:normAutofit/>
          </a:bodyPr>
          <a:lstStyle/>
          <a:p>
            <a:r>
              <a:rPr lang="en-GB"/>
              <a:t>diverse teams improve innovation, financial performance, and workplace satisfaction.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970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BA86CC-34C3-43C1-B328-62490FE69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903BC-0DBA-B5C0-C4AD-B81E067B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F4C9D6-90BC-48A0-91E8-0F0373CA1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15A1961A-B703-2C52-5A1B-3A79DB22C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9164" y="1645920"/>
            <a:ext cx="6294448" cy="4470821"/>
          </a:xfrm>
        </p:spPr>
        <p:txBody>
          <a:bodyPr>
            <a:normAutofit/>
          </a:bodyPr>
          <a:lstStyle/>
          <a:p>
            <a:r>
              <a:rPr lang="en-GB"/>
              <a:t>The importance of empowering women in engineering </a:t>
            </a:r>
          </a:p>
          <a:p>
            <a:r>
              <a:rPr lang="en-GB"/>
              <a:t>Call to action for supporting diversity</a:t>
            </a:r>
          </a:p>
        </p:txBody>
      </p:sp>
    </p:spTree>
    <p:extLst>
      <p:ext uri="{BB962C8B-B14F-4D97-AF65-F5344CB8AC3E}">
        <p14:creationId xmlns:p14="http://schemas.microsoft.com/office/powerpoint/2010/main" val="1445395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BD146-8B7A-C175-E5CD-530B6215B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7406" y="365125"/>
            <a:ext cx="1032388" cy="480449"/>
          </a:xfrm>
        </p:spPr>
        <p:txBody>
          <a:bodyPr>
            <a:normAutofit/>
          </a:bodyPr>
          <a:lstStyle/>
          <a:p>
            <a:r>
              <a:rPr lang="en-GB" sz="12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61DD4-9430-790D-85BD-20D681580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0467"/>
            <a:ext cx="10515600" cy="5449376"/>
          </a:xfrm>
        </p:spPr>
        <p:txBody>
          <a:bodyPr>
            <a:normAutofit fontScale="25000" lnSpcReduction="2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Alma Martinez Fallon (2024) Challenges and Prospects for Women in ME – ASME Foundation, Asmefoundation.org. Available at: https://www.asmefoundation.org/2024/05/20/leapfrog-to-the-new-generation-of-engineers-2/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Dempsey, Z. (2021) FEATURE: 5 ways diversity enhances engineering projects, www.imeche.org. Available at: https://www.imeche.org/news/news-article/feature-5-ways-diversity-enhances-engineering-projects (Accessed: 1 December 2024).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Dimitriadi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A. (2013) ‘Young women in science and technology: The importance of choice’, Journal of innovation and entrepreneurship, 2(1), pp. 1–14. Available at: https://doi.org/10.1186/2192-5372-2-5.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EDI (2023) Evidencing the business benefits of equality, diversity and inclusion (EDI) in engineering. Available at: https://raeng.org.uk/media/4mapcbqu/the-edi-engine-evidencing-the-business-benefits-of-equality-diversity-and-inclusion-edi-in-engineering.pdf (Accessed: 1 December 2024).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EngineeringUK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(2024) Research and insights listing, Engineeringuk.com. Available at: https://www.engineeringuk.com/research-and-insights/our-research-reports/?pageSize=12&amp;filters.research-topic=3317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Evans, C. (2024) Women in Engineering Statistics: 32 Notable Facts,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Fictiv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https://www.fictiv.com/articles/women-in-engineering-statistics-32-notable-facts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Franklin, S. (2024) Cultivating Diversity in Engineering for a Brighter Future, Jonathan Lee. Available at: https://www.jonlee.co.uk/inspiring-inclusion-women-in-engineering/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Garcia, C. (2024) Representation Matters - Society of Women Engineers, Society of Women Engineers. Available at: https://swe.org/magazine/asee-sow-24/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Hole, T. (2023) 20 Historic Female Engineers Who Shaped Our World: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Honoring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Their Achievements on International Women’s Day, Born to Engineer. Available at: https://www.borntoengineer.com/historic-female-engineers-shaping-our-world-international-womens-day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IGEM (2024) The power of inclusion: Why EDI is essential for engineering, Igem.org.uk. Available at: https://www.igem.org.uk/resource/the-power-of-inclusion-why-edi-is-essential-for-engineering.html (Accessed: 1 December 2024).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infocvconsulting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(2022) CV Consulting,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CVConsulting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https://www.cvconsulting.co.uk/encouraging-gender-diversity-in-engineering/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Morton, T.R. and Parsons, E.C. (2018) ‘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BlackGirlMagic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The identity conceptualization of Black women in undergraduate STEM education’, Science education (Salem, Mass.), 102(6), pp. 1363–1393. Available at: https://doi.org/10.1002/sce.21477.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Premier Group (2023) The Benefits of Diversity and Inclusion in Engineering, Premier Group. Available at: https://www.pg-rec.com/blog/the-benefits-of-diversity-and-inclusion-in-engineering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Sethi, C. (2020) 10 Influential Women in Engineering - ASME, www.asme.org. Available at: https://www.asme.org/topics-resources/content/10-influential-women-in-engineering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STEM Business Group (ed.) (2013) Addressing Gender Balance - Reaping the Gender Dividend in Science, Technology, Engineering and Mathematics (STEM), .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equalityni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 Employment and Learning. Available at: https://www.equalityni.org/ECNI/media/ECNI/Publications/Employers%20and%20Service%20Providers/STEM-Report-Addressing-gender-balance-in-STEM.pdf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GROWING PRESENCE OF WOMEN IN ENGINEERING (2018) UC Riverside. Available at: https://engineeringonline.ucr.edu/blog/the-growing-presence-of-women-in-engineering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Tyler, N. (2023) Blog - How Diversity Enriches Engineering Projects and The Technical Sector, Redline Group. Available at: https://www.redlinegroup.com/insight-details/how-diversity-enriches-engineering-projects-and-the-technical-sector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University of Survey (2021) Meet our female mechanical engineers | University of Surrey, Surrey.ac.uk. Available at: https://www.surrey.ac.uk/news/following-daphnes-footsteps-meet-our-female-mechanical-engineers (Accessed: 1 December 2024).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Vanterpool, L. (2023) What Is It Like To Be a Female Engineer? Read The ‘Bare-All’ Experience, The Sterling Choice. Available at: https://www.thesterlingchoice.com/blog/where-are-all-the-female-engineers-lets-hear-what-one-has-to-say/ (Accessed: 1 December 2024).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Whyatt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G. (2024) Empowering Engineering: Celebrating Women’s Achievements and Breaking Barriers, The Sterling Choice. Available at: https://www.thesterlingchoice.com/blog/empowering-engineering-celebrating-womens-achievements-and-breaking-barriers/ (Accessed: 1 December 2024).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667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46</TotalTime>
  <Words>969</Words>
  <Application>Microsoft Office PowerPoint</Application>
  <PresentationFormat>Widescreen</PresentationFormat>
  <Paragraphs>38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</vt:lpstr>
      <vt:lpstr>Opportunities for Female Leaders in 21st Century Organisations</vt:lpstr>
      <vt:lpstr>Introduction</vt:lpstr>
      <vt:lpstr>Findings</vt:lpstr>
      <vt:lpstr>Statistics</vt:lpstr>
      <vt:lpstr>Diversity and Inclusion Benefits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Andrei Selaru (2112461)</dc:creator>
  <cp:lastModifiedBy>Andrei Selaru (2112461)</cp:lastModifiedBy>
  <cp:revision>2</cp:revision>
  <dcterms:created xsi:type="dcterms:W3CDTF">2024-12-01T15:44:39Z</dcterms:created>
  <dcterms:modified xsi:type="dcterms:W3CDTF">2024-12-01T16:30:53Z</dcterms:modified>
</cp:coreProperties>
</file>