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24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ofPieChart>
        <c:ofPieType val="bar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Customer Satisfaction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CE47-4AB8-80E6-547C9D7DF07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CE47-4AB8-80E6-547C9D7DF07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CE47-4AB8-80E6-547C9D7DF07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CE47-4AB8-80E6-547C9D7DF07F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CE47-4AB8-80E6-547C9D7DF07F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numRef>
              <c:f>Sheet1!$A$2:$A$5</c:f>
              <c:numCache>
                <c:formatCode>General</c:formatCode>
                <c:ptCount val="4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2.7</c:v>
                </c:pt>
                <c:pt idx="1">
                  <c:v>2.9</c:v>
                </c:pt>
                <c:pt idx="2">
                  <c:v>4.5</c:v>
                </c:pt>
                <c:pt idx="3">
                  <c:v>6.9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F0C-468E-8065-CF5A61798B81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gapWidth val="100"/>
        <c:secondPieSize val="75"/>
        <c:serLines>
          <c:spPr>
            <a:ln w="9525">
              <a:solidFill>
                <a:schemeClr val="dk1">
                  <a:lumMod val="50000"/>
                  <a:lumOff val="50000"/>
                </a:schemeClr>
              </a:solidFill>
              <a:round/>
            </a:ln>
            <a:effectLst/>
          </c:spPr>
        </c:serLines>
      </c:of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72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99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7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62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26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62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041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950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89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89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080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1520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568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9135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704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51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216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B4B332E-44EE-4CBD-8D2C-5FA3CA9CF810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780D179-465B-49DE-83DD-73234A619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07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F74E-1DC2-850A-AA9C-2221CE5720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4086961"/>
            <a:ext cx="8825658" cy="1045477"/>
          </a:xfrm>
        </p:spPr>
        <p:txBody>
          <a:bodyPr/>
          <a:lstStyle/>
          <a:p>
            <a:r>
              <a:rPr lang="en-GB" dirty="0"/>
              <a:t>Effective Room Cleaning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4A3693-7651-EC15-8749-D24320627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132438"/>
            <a:ext cx="8825658" cy="506361"/>
          </a:xfrm>
        </p:spPr>
        <p:txBody>
          <a:bodyPr/>
          <a:lstStyle/>
          <a:p>
            <a:r>
              <a:rPr lang="en-GB" dirty="0"/>
              <a:t>Ensuring Brand Standards and Employee Engagement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74DA140-D98B-5F5D-B6CD-9D69E041D4F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934065" y="943897"/>
            <a:ext cx="2654709" cy="1042219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AFB945-3729-B2D7-F317-C0ACFD40724D}"/>
              </a:ext>
            </a:extLst>
          </p:cNvPr>
          <p:cNvSpPr txBox="1"/>
          <p:nvPr/>
        </p:nvSpPr>
        <p:spPr>
          <a:xfrm>
            <a:off x="4188541" y="540774"/>
            <a:ext cx="4699820" cy="2585323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Name: Constantin-Adrian Vasiliu</a:t>
            </a: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Student No.: 2229175</a:t>
            </a: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Module Tittle: Operating Hotel Facilities</a:t>
            </a: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Module Code: BMIH4006</a:t>
            </a: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Lecturer: Dan Payne</a:t>
            </a:r>
          </a:p>
        </p:txBody>
      </p:sp>
    </p:spTree>
    <p:extLst>
      <p:ext uri="{BB962C8B-B14F-4D97-AF65-F5344CB8AC3E}">
        <p14:creationId xmlns:p14="http://schemas.microsoft.com/office/powerpoint/2010/main" val="9798401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8AE22966-8B72-2B2E-65DD-20AA83188B88}"/>
              </a:ext>
            </a:extLst>
          </p:cNvPr>
          <p:cNvGrpSpPr/>
          <p:nvPr/>
        </p:nvGrpSpPr>
        <p:grpSpPr>
          <a:xfrm>
            <a:off x="7619992" y="1327150"/>
            <a:ext cx="4080395" cy="4905746"/>
            <a:chOff x="7503677" y="1513281"/>
            <a:chExt cx="3321647" cy="4366133"/>
          </a:xfrm>
          <a:blipFill>
            <a:blip r:embed="rId2"/>
            <a:stretch>
              <a:fillRect/>
            </a:stretch>
          </a:blipFill>
        </p:grpSpPr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5C3F01D3-8070-7F01-D06B-138A618D7CEE}"/>
                </a:ext>
              </a:extLst>
            </p:cNvPr>
            <p:cNvSpPr/>
            <p:nvPr/>
          </p:nvSpPr>
          <p:spPr>
            <a:xfrm>
              <a:off x="7512793" y="2095569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B445F0F7-2E4E-314C-07B1-9275CCB21DA4}"/>
                </a:ext>
              </a:extLst>
            </p:cNvPr>
            <p:cNvSpPr/>
            <p:nvPr/>
          </p:nvSpPr>
          <p:spPr>
            <a:xfrm>
              <a:off x="7539400" y="3091083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706FB238-3A08-46FF-3DC9-652CDE44BC19}"/>
                </a:ext>
              </a:extLst>
            </p:cNvPr>
            <p:cNvSpPr/>
            <p:nvPr/>
          </p:nvSpPr>
          <p:spPr>
            <a:xfrm>
              <a:off x="8537729" y="2625487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3C80446A-6483-6E77-D89B-A4053E6912E9}"/>
                </a:ext>
              </a:extLst>
            </p:cNvPr>
            <p:cNvSpPr/>
            <p:nvPr/>
          </p:nvSpPr>
          <p:spPr>
            <a:xfrm>
              <a:off x="9509430" y="4250676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83068DAE-BA88-B8F0-EF97-73378ED5EEB6}"/>
                </a:ext>
              </a:extLst>
            </p:cNvPr>
            <p:cNvSpPr/>
            <p:nvPr/>
          </p:nvSpPr>
          <p:spPr>
            <a:xfrm>
              <a:off x="8500029" y="4758811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0FA634CC-C9C0-575E-A13E-53AB2229BEF8}"/>
                </a:ext>
              </a:extLst>
            </p:cNvPr>
            <p:cNvSpPr/>
            <p:nvPr/>
          </p:nvSpPr>
          <p:spPr>
            <a:xfrm>
              <a:off x="7503677" y="4181303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D08E5F65-2247-962F-29A0-94F1C75E8C2A}"/>
                </a:ext>
              </a:extLst>
            </p:cNvPr>
            <p:cNvSpPr/>
            <p:nvPr/>
          </p:nvSpPr>
          <p:spPr>
            <a:xfrm>
              <a:off x="8463116" y="1513281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9F0F3691-5F77-A0E7-32A1-2CD5423626D7}"/>
                </a:ext>
              </a:extLst>
            </p:cNvPr>
            <p:cNvSpPr/>
            <p:nvPr/>
          </p:nvSpPr>
          <p:spPr>
            <a:xfrm>
              <a:off x="9493916" y="2025992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Hexagon 26">
              <a:extLst>
                <a:ext uri="{FF2B5EF4-FFF2-40B4-BE49-F238E27FC236}">
                  <a16:creationId xmlns:a16="http://schemas.microsoft.com/office/drawing/2014/main" id="{3D8F57D6-4096-BE83-6191-58FD7ED4D604}"/>
                </a:ext>
              </a:extLst>
            </p:cNvPr>
            <p:cNvSpPr/>
            <p:nvPr/>
          </p:nvSpPr>
          <p:spPr>
            <a:xfrm>
              <a:off x="8537729" y="3670300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Hexagon 27">
              <a:extLst>
                <a:ext uri="{FF2B5EF4-FFF2-40B4-BE49-F238E27FC236}">
                  <a16:creationId xmlns:a16="http://schemas.microsoft.com/office/drawing/2014/main" id="{58BB2E78-03DD-EBD7-54FE-5FB8FC8EBAF7}"/>
                </a:ext>
              </a:extLst>
            </p:cNvPr>
            <p:cNvSpPr/>
            <p:nvPr/>
          </p:nvSpPr>
          <p:spPr>
            <a:xfrm>
              <a:off x="9547130" y="3136490"/>
              <a:ext cx="1278194" cy="1120603"/>
            </a:xfrm>
            <a:prstGeom prst="hexagon">
              <a:avLst/>
            </a:prstGeom>
            <a:grp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AF628ABC-C212-C1C8-7B5F-215527AAB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Table of content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8F163-00E9-0B47-9B78-AD19DD0E7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Employee Engagement Model</a:t>
            </a:r>
          </a:p>
          <a:p>
            <a:r>
              <a:rPr lang="en-GB" dirty="0"/>
              <a:t>Room Cleaning Checklist Overview</a:t>
            </a:r>
          </a:p>
          <a:p>
            <a:r>
              <a:rPr lang="en-GB" dirty="0"/>
              <a:t>Linking Brand Standards</a:t>
            </a:r>
          </a:p>
          <a:p>
            <a:r>
              <a:rPr lang="en-GB" dirty="0"/>
              <a:t>Health and Safety Procedure</a:t>
            </a:r>
          </a:p>
          <a:p>
            <a:r>
              <a:rPr lang="en-GB" dirty="0"/>
              <a:t>Best Industry Practices</a:t>
            </a:r>
          </a:p>
          <a:p>
            <a:r>
              <a:rPr lang="en-GB" dirty="0"/>
              <a:t>Team Engagement Strategies</a:t>
            </a:r>
          </a:p>
          <a:p>
            <a:r>
              <a:rPr lang="en-GB" dirty="0"/>
              <a:t>Summary</a:t>
            </a:r>
          </a:p>
          <a:p>
            <a:r>
              <a:rPr lang="en-GB" dirty="0"/>
              <a:t>References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35215AA-9DC8-39E4-6515-2633004034CB}"/>
              </a:ext>
            </a:extLst>
          </p:cNvPr>
          <p:cNvSpPr/>
          <p:nvPr/>
        </p:nvSpPr>
        <p:spPr>
          <a:xfrm>
            <a:off x="491613" y="638413"/>
            <a:ext cx="2654709" cy="1042219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0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Content Placeholder 16" descr="Tray of food on a bed">
            <a:extLst>
              <a:ext uri="{FF2B5EF4-FFF2-40B4-BE49-F238E27FC236}">
                <a16:creationId xmlns:a16="http://schemas.microsoft.com/office/drawing/2014/main" id="{58F057A5-28EE-CACC-4DF4-55EA755A0F8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ph idx="1"/>
          </p:nvPr>
        </p:nvPicPr>
        <p:blipFill>
          <a:blip r:embed="rId2">
            <a:alphaModFix amt="4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stelsSmooth trans="100000" scaling="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4333" y="454145"/>
            <a:ext cx="5189538" cy="2112074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5144F9-682F-8FDB-6301-CF864415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Welcome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914496F-3FBB-B868-C3B7-3389C92C9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Brief overview of the importance cleanliness in hotel rooms.</a:t>
            </a:r>
          </a:p>
          <a:p>
            <a:endParaRPr lang="en-GB" dirty="0"/>
          </a:p>
          <a:p>
            <a:r>
              <a:rPr lang="en-GB" dirty="0"/>
              <a:t>Introduction to training objectives.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our brand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Familiariaze</a:t>
            </a:r>
            <a:r>
              <a:rPr lang="en-GB" dirty="0"/>
              <a:t>	with the team and our cleaning checklist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Employee engagement and team performance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55FFB5B-B36D-F8B9-F5BD-C07338C52238}"/>
              </a:ext>
            </a:extLst>
          </p:cNvPr>
          <p:cNvSpPr/>
          <p:nvPr/>
        </p:nvSpPr>
        <p:spPr>
          <a:xfrm>
            <a:off x="491613" y="638413"/>
            <a:ext cx="2654709" cy="1042219"/>
          </a:xfrm>
          <a:prstGeom prst="roundRect">
            <a:avLst/>
          </a:prstGeom>
          <a:blipFill>
            <a:blip r:embed="rId4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373591-E85F-18CB-817F-79D4FEACF094}"/>
              </a:ext>
            </a:extLst>
          </p:cNvPr>
          <p:cNvSpPr txBox="1">
            <a:spLocks/>
          </p:cNvSpPr>
          <p:nvPr/>
        </p:nvSpPr>
        <p:spPr>
          <a:xfrm>
            <a:off x="5486400" y="638413"/>
            <a:ext cx="48374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Guest satisfaction with </a:t>
            </a:r>
            <a:r>
              <a:rPr lang="en-GB" b="1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hotel</a:t>
            </a: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cleanliness</a:t>
            </a: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 is often cited as an </a:t>
            </a:r>
            <a:r>
              <a:rPr lang="en-GB" b="1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important</a:t>
            </a: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 factor in </a:t>
            </a:r>
            <a:r>
              <a:rPr lang="en-GB" b="1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hotel</a:t>
            </a: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 selection.</a:t>
            </a:r>
            <a:br>
              <a:rPr lang="en-GB" dirty="0">
                <a:solidFill>
                  <a:schemeClr val="bg2">
                    <a:lumMod val="10000"/>
                  </a:schemeClr>
                </a:solidFill>
              </a:rPr>
            </a:b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Arial" panose="020B0604020202020204" pitchFamily="34" charset="0"/>
              </a:rPr>
              <a:t>There is an expectation that a clean guestroom is a basic amenity (Torres and Kline, 2006)</a:t>
            </a:r>
            <a:endParaRPr lang="en-GB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74389B-736A-6CB7-6BF0-061BAABD69BB}"/>
              </a:ext>
            </a:extLst>
          </p:cNvPr>
          <p:cNvSpPr txBox="1"/>
          <p:nvPr/>
        </p:nvSpPr>
        <p:spPr>
          <a:xfrm>
            <a:off x="5134333" y="3129280"/>
            <a:ext cx="41178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 us you should expect to work in a very </a:t>
            </a:r>
            <a:r>
              <a:rPr lang="en-GB" b="1" dirty="0"/>
              <a:t>professiona</a:t>
            </a:r>
            <a:r>
              <a:rPr lang="en-GB" dirty="0"/>
              <a:t>l and friendly environment. We are focused on </a:t>
            </a:r>
            <a:r>
              <a:rPr lang="en-GB" b="1" dirty="0"/>
              <a:t>customer satisfaction </a:t>
            </a:r>
            <a:r>
              <a:rPr lang="en-GB" dirty="0"/>
              <a:t>and that’s why we create our 8 step’s cleaning checklist to ensure that our guest is highly satisfied.</a:t>
            </a:r>
          </a:p>
        </p:txBody>
      </p:sp>
      <p:pic>
        <p:nvPicPr>
          <p:cNvPr id="26" name="Picture 25" descr="A colorful gauge with different faces&#10;&#10;Description automatically generated">
            <a:extLst>
              <a:ext uri="{FF2B5EF4-FFF2-40B4-BE49-F238E27FC236}">
                <a16:creationId xmlns:a16="http://schemas.microsoft.com/office/drawing/2014/main" id="{55A24B38-C0C5-4515-28FB-1E7ADE6ACF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5815" y="4218373"/>
            <a:ext cx="5208187" cy="3010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79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CFE189-2771-2929-8016-8AB85F48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Employee Engagement Model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941FCE-95BA-3B81-5F2C-FA1E79A8E9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employee engagement model?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241F3E5-F5BD-7203-4DB7-66E181CC34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Google Sans"/>
              </a:rPr>
              <a:t>Employee engagement models outline the strategy required to maximise the employee experience, ensure job satisfaction, and build the kind of positive work culture where employees can thrive.</a:t>
            </a:r>
          </a:p>
          <a:p>
            <a:pPr marL="0" indent="0">
              <a:buNone/>
            </a:pPr>
            <a:endParaRPr lang="en-GB" dirty="0">
              <a:solidFill>
                <a:schemeClr val="bg2">
                  <a:lumMod val="10000"/>
                </a:schemeClr>
              </a:solidFill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Google Sans"/>
              </a:rPr>
              <a:t>In different words </a:t>
            </a:r>
            <a:r>
              <a:rPr lang="en-GB" b="1" u="sng" dirty="0">
                <a:solidFill>
                  <a:schemeClr val="bg2">
                    <a:lumMod val="10000"/>
                  </a:schemeClr>
                </a:solidFill>
                <a:latin typeface="Google Sans"/>
              </a:rPr>
              <a:t>IF YOU DO YOUR JOB GOOD and HAPPY WE ARE PLEASED.</a:t>
            </a:r>
            <a:endParaRPr lang="en-GB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FC4CFED-69AB-1C7D-A5E5-68CAA07205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 respect our employee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AA5BA84-1BA7-C045-7C07-C4E312033B7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We offer highly motivated salary</a:t>
            </a:r>
          </a:p>
          <a:p>
            <a:r>
              <a:rPr lang="en-GB" dirty="0"/>
              <a:t>Bonus Incentive </a:t>
            </a:r>
          </a:p>
          <a:p>
            <a:r>
              <a:rPr lang="en-GB" dirty="0"/>
              <a:t>Hotel discount </a:t>
            </a:r>
            <a:r>
              <a:rPr lang="en-GB"/>
              <a:t>across our </a:t>
            </a:r>
            <a:r>
              <a:rPr lang="en-GB" dirty="0"/>
              <a:t>hotel network and partners of 25%</a:t>
            </a:r>
          </a:p>
          <a:p>
            <a:r>
              <a:rPr lang="en-GB" dirty="0"/>
              <a:t>Free meal </a:t>
            </a:r>
          </a:p>
          <a:p>
            <a:r>
              <a:rPr lang="en-GB" dirty="0"/>
              <a:t>Opportunities for higher position</a:t>
            </a:r>
          </a:p>
          <a:p>
            <a:r>
              <a:rPr lang="en-GB" dirty="0"/>
              <a:t>Clean and Safety environment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31C4F58-53F7-096F-FE2E-667350F363D8}"/>
              </a:ext>
            </a:extLst>
          </p:cNvPr>
          <p:cNvSpPr/>
          <p:nvPr/>
        </p:nvSpPr>
        <p:spPr>
          <a:xfrm>
            <a:off x="442452" y="452559"/>
            <a:ext cx="2556387" cy="982952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319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307E1DB-090E-6DEA-2EF3-720D3E563F0A}"/>
              </a:ext>
            </a:extLst>
          </p:cNvPr>
          <p:cNvSpPr/>
          <p:nvPr/>
        </p:nvSpPr>
        <p:spPr>
          <a:xfrm>
            <a:off x="511278" y="482192"/>
            <a:ext cx="2556387" cy="982952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8307E-EAF2-5BED-A8CA-1BA9FEC7B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6026" y="973668"/>
            <a:ext cx="5580341" cy="706964"/>
          </a:xfrm>
        </p:spPr>
        <p:txBody>
          <a:bodyPr/>
          <a:lstStyle/>
          <a:p>
            <a:pPr algn="r"/>
            <a:r>
              <a:rPr lang="en-GB" dirty="0"/>
              <a:t> Room Cleaning Checklist 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AC987-0357-8FFB-EA8D-324E3AF20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8" cy="576262"/>
          </a:xfrm>
        </p:spPr>
        <p:txBody>
          <a:bodyPr/>
          <a:lstStyle/>
          <a:p>
            <a:r>
              <a:rPr lang="en-GB" dirty="0"/>
              <a:t>Key Parts of Our Checklist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BF610-DC58-CAEB-17D8-E7638A9DFB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General Cleaning</a:t>
            </a:r>
          </a:p>
          <a:p>
            <a:r>
              <a:rPr lang="en-GB" dirty="0"/>
              <a:t>Bed Area</a:t>
            </a:r>
          </a:p>
          <a:p>
            <a:r>
              <a:rPr lang="en-GB" dirty="0"/>
              <a:t>Bathroom</a:t>
            </a:r>
          </a:p>
          <a:p>
            <a:r>
              <a:rPr lang="en-GB" dirty="0"/>
              <a:t>Amenities</a:t>
            </a:r>
          </a:p>
          <a:p>
            <a:r>
              <a:rPr lang="en-GB" dirty="0"/>
              <a:t>Furniture and fixtures</a:t>
            </a:r>
          </a:p>
          <a:p>
            <a:r>
              <a:rPr lang="en-GB" dirty="0"/>
              <a:t>Flooring</a:t>
            </a:r>
          </a:p>
          <a:p>
            <a:r>
              <a:rPr lang="en-GB" dirty="0"/>
              <a:t>Final Inspection</a:t>
            </a:r>
          </a:p>
        </p:txBody>
      </p:sp>
      <p:pic>
        <p:nvPicPr>
          <p:cNvPr id="11" name="Content Placeholder 10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E730DCAC-9F07-CB53-AE39-1ECB3F64A12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0516">
            <a:off x="6646850" y="2625339"/>
            <a:ext cx="3948881" cy="3948881"/>
          </a:xfrm>
        </p:spPr>
      </p:pic>
    </p:spTree>
    <p:extLst>
      <p:ext uri="{BB962C8B-B14F-4D97-AF65-F5344CB8AC3E}">
        <p14:creationId xmlns:p14="http://schemas.microsoft.com/office/powerpoint/2010/main" val="2036673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520204F-EAD3-5B2F-3B44-E17E585BF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Brand Standards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E8AE6D-02C5-999C-5DA0-9C9663DA8B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Cleanliness</a:t>
            </a:r>
          </a:p>
        </p:txBody>
      </p:sp>
      <p:pic>
        <p:nvPicPr>
          <p:cNvPr id="19" name="Picture Placeholder 18" descr="A group of women standing next to a bed&#10;&#10;Description automatically generated">
            <a:extLst>
              <a:ext uri="{FF2B5EF4-FFF2-40B4-BE49-F238E27FC236}">
                <a16:creationId xmlns:a16="http://schemas.microsoft.com/office/drawing/2014/main" id="{C23DCC5F-D84B-CE20-27A6-34660593E306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6" b="1326"/>
          <a:stretch>
            <a:fillRect/>
          </a:stretch>
        </p:blipFill>
        <p:spPr/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4A29AD7-6DBA-9CE3-E45E-DB35743725C0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Our standards state out. We are very careful to details and we ensure that our guest receive the </a:t>
            </a:r>
            <a:r>
              <a:rPr lang="en-GB" b="1" dirty="0"/>
              <a:t>best service</a:t>
            </a:r>
            <a:r>
              <a:rPr lang="en-GB" dirty="0"/>
              <a:t>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0D2809C-3991-211B-914D-A2DEAFE86B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Culture of Respect</a:t>
            </a:r>
          </a:p>
        </p:txBody>
      </p:sp>
      <p:pic>
        <p:nvPicPr>
          <p:cNvPr id="21" name="Picture Placeholder 20" descr="A close-up of two people shaking hands&#10;&#10;Description automatically generated">
            <a:extLst>
              <a:ext uri="{FF2B5EF4-FFF2-40B4-BE49-F238E27FC236}">
                <a16:creationId xmlns:a16="http://schemas.microsoft.com/office/drawing/2014/main" id="{F6BA36AE-2217-FEDE-B5EE-AA72E35B0984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1" r="5851"/>
          <a:stretch>
            <a:fillRect/>
          </a:stretch>
        </p:blipFill>
        <p:spPr/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96E5AA0-B05A-F8BC-18EE-3525C06D2FEA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respect everyone from guest to staff. </a:t>
            </a:r>
            <a:r>
              <a:rPr lang="en-GB" b="1" dirty="0"/>
              <a:t>Our policy state 30 feet away keep eye contact, 15 feet away great.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6C51B20-CF20-393B-7150-8CB384C631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Quality </a:t>
            </a:r>
          </a:p>
        </p:txBody>
      </p:sp>
      <p:pic>
        <p:nvPicPr>
          <p:cNvPr id="23" name="Picture Placeholder 22" descr="A person drawing on a screen&#10;&#10;Description automatically generated">
            <a:extLst>
              <a:ext uri="{FF2B5EF4-FFF2-40B4-BE49-F238E27FC236}">
                <a16:creationId xmlns:a16="http://schemas.microsoft.com/office/drawing/2014/main" id="{6321CC6A-C05F-2EA3-E40B-43BB01A8336F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68" b="6968"/>
          <a:stretch>
            <a:fillRect/>
          </a:stretch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C33B113-F611-0857-AAFD-4B0D0E4E72AC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r>
              <a:rPr lang="en-GB" b="1" dirty="0"/>
              <a:t>Our brand offer very high-quality services</a:t>
            </a:r>
            <a:r>
              <a:rPr lang="en-GB" dirty="0"/>
              <a:t>. Without quality today we will never exist.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9BAF0D3-3C0F-B1C6-8B11-E99BC14C1C09}"/>
              </a:ext>
            </a:extLst>
          </p:cNvPr>
          <p:cNvSpPr/>
          <p:nvPr/>
        </p:nvSpPr>
        <p:spPr>
          <a:xfrm>
            <a:off x="511278" y="482192"/>
            <a:ext cx="2556387" cy="982952"/>
          </a:xfrm>
          <a:prstGeom prst="roundRect">
            <a:avLst/>
          </a:prstGeom>
          <a:blipFill>
            <a:blip r:embed="rId5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7731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1350A-5DB4-D53B-EBAB-2D39164DD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Health and Safety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7BF9F4-6F14-BE79-983C-385A53E65F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Always Check Label	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CB40E3-16A9-0D7D-86F7-39B2A29071B2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Our chemicals are </a:t>
            </a:r>
            <a:r>
              <a:rPr lang="en-GB" b="1" dirty="0"/>
              <a:t>not toxic </a:t>
            </a:r>
            <a:r>
              <a:rPr lang="en-GB" dirty="0"/>
              <a:t>but they can be </a:t>
            </a:r>
            <a:r>
              <a:rPr lang="en-GB" b="1" dirty="0"/>
              <a:t>hazardous</a:t>
            </a:r>
            <a:r>
              <a:rPr lang="en-GB" dirty="0"/>
              <a:t> if not use with care. Always keep and eye for label instruction.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A70282-255B-CF35-644E-47744AE3B8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Follow the PROCEDURE	</a:t>
            </a:r>
          </a:p>
        </p:txBody>
      </p:sp>
      <p:pic>
        <p:nvPicPr>
          <p:cNvPr id="22" name="Picture Placeholder 21" descr="A cartoon character holding a book&#10;&#10;Description automatically generated">
            <a:extLst>
              <a:ext uri="{FF2B5EF4-FFF2-40B4-BE49-F238E27FC236}">
                <a16:creationId xmlns:a16="http://schemas.microsoft.com/office/drawing/2014/main" id="{3930338E-598F-68E8-38D0-DAF6A440BFA9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51" b="10551"/>
          <a:stretch>
            <a:fillRect/>
          </a:stretch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0824E24-9E6B-E9FC-F51A-F59F03A763C9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Always follow the process that have been shown in your training. </a:t>
            </a:r>
            <a:r>
              <a:rPr lang="en-GB" b="1" dirty="0"/>
              <a:t>Use protective equipment that has been provided to avoid any injuries.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8D235BB-C848-3CC2-BA55-CC5FF49947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Employee Handbook	</a:t>
            </a:r>
          </a:p>
        </p:txBody>
      </p:sp>
      <p:pic>
        <p:nvPicPr>
          <p:cNvPr id="24" name="Picture Placeholder 23" descr="A red book with white text and yellow paper clips&#10;&#10;Description automatically generated">
            <a:extLst>
              <a:ext uri="{FF2B5EF4-FFF2-40B4-BE49-F238E27FC236}">
                <a16:creationId xmlns:a16="http://schemas.microsoft.com/office/drawing/2014/main" id="{AB774A8B-F026-BB98-29D4-80285E880812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1" b="2661"/>
          <a:stretch>
            <a:fillRect/>
          </a:stretch>
        </p:blipFill>
        <p:spPr/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C5B3DF-85A6-EE5D-D8D7-2593E98A418A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Don’t hesitate to read your </a:t>
            </a:r>
            <a:r>
              <a:rPr lang="en-GB" b="1" dirty="0"/>
              <a:t>handbook</a:t>
            </a:r>
            <a:r>
              <a:rPr lang="en-GB" dirty="0"/>
              <a:t> that has been provided. And if you need any help </a:t>
            </a:r>
            <a:r>
              <a:rPr lang="en-GB" b="1" dirty="0"/>
              <a:t>don’t hesitate to ask</a:t>
            </a:r>
            <a:r>
              <a:rPr lang="en-GB" dirty="0"/>
              <a:t>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1B1A1FE-1270-E3BB-3BB5-2577328A9525}"/>
              </a:ext>
            </a:extLst>
          </p:cNvPr>
          <p:cNvSpPr/>
          <p:nvPr/>
        </p:nvSpPr>
        <p:spPr>
          <a:xfrm>
            <a:off x="511278" y="482192"/>
            <a:ext cx="2556387" cy="982952"/>
          </a:xfrm>
          <a:prstGeom prst="roundRect">
            <a:avLst/>
          </a:prstGeom>
          <a:blipFill>
            <a:blip r:embed="rId4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Placeholder 19" descr="A yellow sign with black text&#10;&#10;Description automatically generated">
            <a:extLst>
              <a:ext uri="{FF2B5EF4-FFF2-40B4-BE49-F238E27FC236}">
                <a16:creationId xmlns:a16="http://schemas.microsoft.com/office/drawing/2014/main" id="{0F5AC0CC-0637-02D1-4AC8-4677DF2351F3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b="2041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229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4E7B14C-6088-AF82-C817-BF78B694D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Industry Success 	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69741E9C-80C4-D100-0151-6EEEBE322D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56640"/>
              </p:ext>
            </p:extLst>
          </p:nvPr>
        </p:nvGraphicFramePr>
        <p:xfrm>
          <a:off x="6096000" y="1452879"/>
          <a:ext cx="5189538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261E42-41B9-E1BA-E98F-2789DF6EE52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Since we implement the new strategy and cleaning checklist we </a:t>
            </a:r>
            <a:r>
              <a:rPr lang="en-GB" dirty="0" err="1"/>
              <a:t>achived</a:t>
            </a:r>
            <a:r>
              <a:rPr lang="en-GB" dirty="0"/>
              <a:t> 35% customer satisfaction increase. The change stay in us.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28FEA35-3CC0-30EF-20C2-7D2310EF8F90}"/>
              </a:ext>
            </a:extLst>
          </p:cNvPr>
          <p:cNvSpPr/>
          <p:nvPr/>
        </p:nvSpPr>
        <p:spPr>
          <a:xfrm>
            <a:off x="540775" y="516793"/>
            <a:ext cx="2556387" cy="982952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94082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71D996-4143-38BC-7CDE-793B94C15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Always Engaged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98DF8-1CB5-BD84-A846-01F58E7F256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In the last year we introduce </a:t>
            </a:r>
            <a:r>
              <a:rPr lang="en-GB" b="1" dirty="0"/>
              <a:t>cross-training</a:t>
            </a:r>
            <a:r>
              <a:rPr lang="en-GB" dirty="0"/>
              <a:t>. Cross training proven to be a very success with our employee, creating new work friendship between </a:t>
            </a:r>
            <a:r>
              <a:rPr lang="en-GB" dirty="0" err="1"/>
              <a:t>departament’s</a:t>
            </a:r>
            <a:r>
              <a:rPr lang="en-GB" dirty="0"/>
              <a:t>. </a:t>
            </a:r>
          </a:p>
          <a:p>
            <a:r>
              <a:rPr lang="en-GB" dirty="0"/>
              <a:t>We have also our </a:t>
            </a:r>
            <a:r>
              <a:rPr lang="en-GB" b="1" dirty="0"/>
              <a:t>employee of the month </a:t>
            </a:r>
            <a:r>
              <a:rPr lang="en-GB" dirty="0"/>
              <a:t>incentive, where you will have the picture in our wall of fame and receive extra 100£ to your salary.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C4947E2-62B5-FBCB-52AF-E6B718D5CE46}"/>
              </a:ext>
            </a:extLst>
          </p:cNvPr>
          <p:cNvSpPr/>
          <p:nvPr/>
        </p:nvSpPr>
        <p:spPr>
          <a:xfrm>
            <a:off x="471949" y="467632"/>
            <a:ext cx="2556387" cy="982952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895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37186-56C2-BCEE-36FD-D2830B01D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Welcome to our Team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306522-2201-14BE-0A43-CAF6800DC4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Follow the </a:t>
            </a:r>
            <a:r>
              <a:rPr lang="en-GB" b="1" dirty="0"/>
              <a:t>Checklist</a:t>
            </a:r>
          </a:p>
          <a:p>
            <a:endParaRPr lang="en-GB" b="1" dirty="0"/>
          </a:p>
          <a:p>
            <a:r>
              <a:rPr lang="en-GB" dirty="0"/>
              <a:t>Pay </a:t>
            </a:r>
            <a:r>
              <a:rPr lang="en-GB" b="1" dirty="0"/>
              <a:t>attention to details</a:t>
            </a:r>
          </a:p>
          <a:p>
            <a:endParaRPr lang="en-GB" b="1" dirty="0"/>
          </a:p>
          <a:p>
            <a:r>
              <a:rPr lang="en-GB" b="1" dirty="0"/>
              <a:t>Respect </a:t>
            </a:r>
            <a:r>
              <a:rPr lang="en-GB" dirty="0"/>
              <a:t>out guest and colleagues</a:t>
            </a:r>
          </a:p>
          <a:p>
            <a:endParaRPr lang="en-GB" dirty="0"/>
          </a:p>
          <a:p>
            <a:r>
              <a:rPr lang="en-GB" dirty="0"/>
              <a:t>Read the employee </a:t>
            </a:r>
            <a:r>
              <a:rPr lang="en-GB" b="1" dirty="0"/>
              <a:t>handbook</a:t>
            </a:r>
          </a:p>
          <a:p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49A045-0489-9993-B5DD-3B312EC2CC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Always check chemicals label</a:t>
            </a:r>
          </a:p>
          <a:p>
            <a:endParaRPr lang="en-GB" b="1" dirty="0"/>
          </a:p>
          <a:p>
            <a:r>
              <a:rPr lang="en-GB" b="1" dirty="0"/>
              <a:t>Respect</a:t>
            </a:r>
            <a:r>
              <a:rPr lang="en-GB" dirty="0"/>
              <a:t> meet and great rule</a:t>
            </a:r>
          </a:p>
          <a:p>
            <a:endParaRPr lang="en-GB" dirty="0"/>
          </a:p>
          <a:p>
            <a:r>
              <a:rPr lang="en-GB" dirty="0"/>
              <a:t>Any problems just </a:t>
            </a:r>
            <a:r>
              <a:rPr lang="en-GB" b="1" dirty="0"/>
              <a:t>ask 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Have Fun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C641095-292F-40D9-3DF5-484F0E398A66}"/>
              </a:ext>
            </a:extLst>
          </p:cNvPr>
          <p:cNvSpPr/>
          <p:nvPr/>
        </p:nvSpPr>
        <p:spPr>
          <a:xfrm>
            <a:off x="471949" y="467632"/>
            <a:ext cx="2556387" cy="982952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73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F61E6DE-F7DD-F3E4-F722-F2CA1A36094A}"/>
              </a:ext>
            </a:extLst>
          </p:cNvPr>
          <p:cNvSpPr txBox="1"/>
          <p:nvPr/>
        </p:nvSpPr>
        <p:spPr>
          <a:xfrm>
            <a:off x="5270091" y="309142"/>
            <a:ext cx="3864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84D44F-6CEF-1412-33B9-8D13EA690461}"/>
              </a:ext>
            </a:extLst>
          </p:cNvPr>
          <p:cNvSpPr txBox="1"/>
          <p:nvPr/>
        </p:nvSpPr>
        <p:spPr>
          <a:xfrm>
            <a:off x="206477" y="1101213"/>
            <a:ext cx="1189703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err="1">
                <a:effectLst/>
                <a:latin typeface="Times New Roman" panose="02020603050405020304" pitchFamily="18" charset="0"/>
              </a:rPr>
              <a:t>Aarron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Flaticon.com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2023, cdn-icons-png.flaticon.com/512/7050/7050554.png. Accessed 10 Nov. 2023.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“Attention Danger Caution Warning Danger Vector Stock Vector (Royalty Free) 1413312533 | Shutterstock | Yellow Sign, Signs, Warning Signs.”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Pinterest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nl.pinterest.com/pin/436286282651546372/. Accessed 10 Nov. 2023.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Mim101. “The Seven Quality Management Principles - WWISE Quality Management.”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WWISE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9 Feb. 2020, wwise.co.za/articles/the-seven-quality-management-principles/.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</a:rPr>
              <a:t>TRUST, BAT CONSERVATION. “Culture of Respect.”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Bats.org.uk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2023, cdn.bats.org.uk/uploads/events-training/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Culture-of-respect.png?v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=1677263625. Accessed 10 Nov. 2023.</a:t>
            </a:r>
          </a:p>
          <a:p>
            <a:r>
              <a:rPr lang="en-GB" sz="1800" i="1" dirty="0">
                <a:effectLst/>
                <a:latin typeface="Times New Roman" panose="02020603050405020304" pitchFamily="18" charset="0"/>
              </a:rPr>
              <a:t>Bournemouth.ac.uk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2023, blogs.bournemouth.ac.uk/research/files/2015/10/procedure-ww-300x225.gif. Accessed 10 Nov. 2023.</a:t>
            </a:r>
          </a:p>
          <a:p>
            <a:r>
              <a:rPr lang="en-GB" sz="1800" i="1" dirty="0">
                <a:effectLst/>
                <a:latin typeface="Times New Roman" panose="02020603050405020304" pitchFamily="18" charset="0"/>
              </a:rPr>
              <a:t>Imgix.net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2023, nova-live.imgix.net//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migration-MutualRespectIMGT.jpg?fit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crop&amp;w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=1200&amp;h=627. Accessed 10 Nov. 2023.</a:t>
            </a:r>
          </a:p>
          <a:p>
            <a:r>
              <a:rPr lang="en-GB" sz="1800" i="1" dirty="0">
                <a:effectLst/>
                <a:latin typeface="Times New Roman" panose="02020603050405020304" pitchFamily="18" charset="0"/>
              </a:rPr>
              <a:t>Crewcare.co.nz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2021, crewcare.co.nz/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admin_assets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/blog/hotel-cleaning.jpg. Accessed 10 Nov. 2023.</a:t>
            </a:r>
          </a:p>
          <a:p>
            <a:r>
              <a:rPr lang="en-GB" sz="1800" i="1" dirty="0">
                <a:effectLst/>
                <a:latin typeface="Times New Roman" panose="02020603050405020304" pitchFamily="18" charset="0"/>
              </a:rPr>
              <a:t>Poloandtweed.com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2023, poloandtweed.com/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wp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-content/uploads/2018/10/b521cab0-ba54-11e8-81c9-1b431fd718bc-rimg-w640-h277-dcf6e7de-gmir.jpg. Accessed 10 Nov. 2023.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Bradbury, A.J., 2006.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Successful presentation skills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(Vol. 111). Kogan Page Publishers.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Boyd, F.A., 1989. Developing presentation skills: A perspective derived from professional education.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English for Specific Purposes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pp.195-203.</a:t>
            </a: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Tak, S., 2016.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 assessment of occupational health and safety risks in the hospitality industry: The case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Sarova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Stanley Hotel, Nairobi, Kenya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(Doctoral dissertation, University of Nairobi).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51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194</TotalTime>
  <Words>900</Words>
  <Application>Microsoft Office PowerPoint</Application>
  <PresentationFormat>Widescreen</PresentationFormat>
  <Paragraphs>98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Century Gothic</vt:lpstr>
      <vt:lpstr>Google Sans</vt:lpstr>
      <vt:lpstr>Times New Roman</vt:lpstr>
      <vt:lpstr>Wingdings 3</vt:lpstr>
      <vt:lpstr>Ion Boardroom</vt:lpstr>
      <vt:lpstr>Effective Room Cleaning Training</vt:lpstr>
      <vt:lpstr>Table of content</vt:lpstr>
      <vt:lpstr>Welcome</vt:lpstr>
      <vt:lpstr>Employee Engagement Model</vt:lpstr>
      <vt:lpstr> Room Cleaning Checklist Overview</vt:lpstr>
      <vt:lpstr>Brand Standards</vt:lpstr>
      <vt:lpstr>Health and Safety</vt:lpstr>
      <vt:lpstr>Industry Success  </vt:lpstr>
      <vt:lpstr>Always Engaged</vt:lpstr>
      <vt:lpstr>Welcome to our Team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Room Cleaning Training</dc:title>
  <dc:creator>Constantin Vasiliu (2229175)</dc:creator>
  <cp:lastModifiedBy>Constantin Vasiliu (2229175)</cp:lastModifiedBy>
  <cp:revision>3</cp:revision>
  <dcterms:created xsi:type="dcterms:W3CDTF">2023-11-09T22:39:00Z</dcterms:created>
  <dcterms:modified xsi:type="dcterms:W3CDTF">2023-11-12T00:11:02Z</dcterms:modified>
</cp:coreProperties>
</file>