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59" r:id="rId6"/>
    <p:sldId id="260" r:id="rId7"/>
    <p:sldId id="261" r:id="rId8"/>
    <p:sldId id="262" r:id="rId9"/>
    <p:sldId id="278"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394B5-B766-49B3-B28D-8C9742D89BC2}" type="datetimeFigureOut">
              <a:rPr lang="en-GB" smtClean="0"/>
              <a:t>09/10/2018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7DB7A-1335-4F65-ACD9-92464B093211}" type="slidenum">
              <a:rPr lang="en-GB" smtClean="0"/>
              <a:t>‹#›</a:t>
            </a:fld>
            <a:endParaRPr lang="en-GB"/>
          </a:p>
        </p:txBody>
      </p:sp>
    </p:spTree>
    <p:extLst>
      <p:ext uri="{BB962C8B-B14F-4D97-AF65-F5344CB8AC3E}">
        <p14:creationId xmlns:p14="http://schemas.microsoft.com/office/powerpoint/2010/main" val="66980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09/10/2018</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Divider Slide (Wht Bckgr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2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rcRect t="14635"/>
          <a:stretch>
            <a:fillRect/>
          </a:stretch>
        </p:blipFill>
        <p:spPr bwMode="auto">
          <a:xfrm>
            <a:off x="0" y="6369050"/>
            <a:ext cx="91440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itle 1"/>
          <p:cNvSpPr>
            <a:spLocks noGrp="1"/>
          </p:cNvSpPr>
          <p:nvPr>
            <p:ph type="title"/>
          </p:nvPr>
        </p:nvSpPr>
        <p:spPr>
          <a:xfrm>
            <a:off x="503238" y="512044"/>
            <a:ext cx="5590964" cy="404768"/>
          </a:xfrm>
        </p:spPr>
        <p:txBody>
          <a:bodyPr/>
          <a:lstStyle>
            <a:lvl1pPr>
              <a:defRPr>
                <a:solidFill>
                  <a:srgbClr val="032977"/>
                </a:solidFill>
              </a:defRPr>
            </a:lvl1pPr>
          </a:lstStyle>
          <a:p>
            <a:r>
              <a:rPr lang="en-US" smtClean="0"/>
              <a:t>Click to edit Master title style</a:t>
            </a:r>
            <a:endParaRPr lang="en-GB" dirty="0"/>
          </a:p>
        </p:txBody>
      </p:sp>
      <p:sp>
        <p:nvSpPr>
          <p:cNvPr id="18" name="Text Placeholder 8"/>
          <p:cNvSpPr>
            <a:spLocks noGrp="1"/>
          </p:cNvSpPr>
          <p:nvPr>
            <p:ph type="body" sz="quarter" idx="19"/>
          </p:nvPr>
        </p:nvSpPr>
        <p:spPr>
          <a:xfrm>
            <a:off x="503549"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smtClean="0"/>
              <a:t>Click to edit Master text styles</a:t>
            </a:r>
          </a:p>
        </p:txBody>
      </p:sp>
      <p:sp>
        <p:nvSpPr>
          <p:cNvPr id="22" name="Picture Placeholder 15"/>
          <p:cNvSpPr>
            <a:spLocks noGrp="1"/>
          </p:cNvSpPr>
          <p:nvPr>
            <p:ph type="pic" sz="quarter" idx="17"/>
          </p:nvPr>
        </p:nvSpPr>
        <p:spPr>
          <a:xfrm>
            <a:off x="503548" y="6345368"/>
            <a:ext cx="1080000" cy="396000"/>
          </a:xfrm>
        </p:spPr>
        <p:txBody>
          <a:bodyPr>
            <a:noAutofit/>
          </a:bodyPr>
          <a:lstStyle>
            <a:lvl1pPr marL="0" indent="0">
              <a:buNone/>
              <a:defRPr sz="1600"/>
            </a:lvl1pPr>
          </a:lstStyle>
          <a:p>
            <a:pPr lvl="0"/>
            <a:r>
              <a:rPr lang="en-US" noProof="0" smtClean="0"/>
              <a:t>Click icon to add picture</a:t>
            </a:r>
            <a:endParaRPr lang="en-GB" noProof="0" dirty="0"/>
          </a:p>
        </p:txBody>
      </p:sp>
      <p:sp>
        <p:nvSpPr>
          <p:cNvPr id="23" name="Picture Placeholder 15"/>
          <p:cNvSpPr>
            <a:spLocks noGrp="1"/>
          </p:cNvSpPr>
          <p:nvPr>
            <p:ph type="pic" sz="quarter" idx="18"/>
          </p:nvPr>
        </p:nvSpPr>
        <p:spPr>
          <a:xfrm>
            <a:off x="1871820" y="6345368"/>
            <a:ext cx="1080000" cy="396000"/>
          </a:xfrm>
        </p:spPr>
        <p:txBody>
          <a:bodyPr>
            <a:noAutofit/>
          </a:bodyPr>
          <a:lstStyle>
            <a:lvl1pPr marL="0" indent="0">
              <a:buNone/>
              <a:defRPr sz="1600"/>
            </a:lvl1pPr>
          </a:lstStyle>
          <a:p>
            <a:pPr lvl="0"/>
            <a:r>
              <a:rPr lang="en-US" noProof="0" smtClean="0"/>
              <a:t>Click icon to add picture</a:t>
            </a:r>
            <a:endParaRPr lang="en-GB" noProof="0" dirty="0"/>
          </a:p>
        </p:txBody>
      </p:sp>
      <p:sp>
        <p:nvSpPr>
          <p:cNvPr id="24"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pPr lvl="0"/>
            <a:r>
              <a:rPr lang="en-US" noProof="0" smtClean="0"/>
              <a:t>Click icon to add picture</a:t>
            </a:r>
            <a:endParaRPr lang="en-GB" noProof="0" dirty="0"/>
          </a:p>
        </p:txBody>
      </p:sp>
      <p:sp>
        <p:nvSpPr>
          <p:cNvPr id="9" name="Slide Number Placeholder 13"/>
          <p:cNvSpPr>
            <a:spLocks noGrp="1"/>
          </p:cNvSpPr>
          <p:nvPr>
            <p:ph type="sldNum" sz="quarter" idx="21"/>
          </p:nvPr>
        </p:nvSpPr>
        <p:spPr>
          <a:xfrm>
            <a:off x="3954463" y="6308725"/>
            <a:ext cx="1233487" cy="365125"/>
          </a:xfrm>
        </p:spPr>
        <p:txBody>
          <a:bodyPr lIns="0" tIns="0" rIns="0" bIns="0" anchor="t"/>
          <a:lstStyle>
            <a:lvl1pPr algn="ctr">
              <a:defRPr smtClean="0"/>
            </a:lvl1pPr>
          </a:lstStyle>
          <a:p>
            <a:fld id="{0A493A1A-2A2E-46A1-9798-21310B705FCD}" type="slidenum">
              <a:rPr lang="en-GB" altLang="en-US"/>
              <a:pPr/>
              <a:t>‹#›</a:t>
            </a:fld>
            <a:endParaRPr lang="en-GB" altLang="en-US"/>
          </a:p>
        </p:txBody>
      </p:sp>
    </p:spTree>
    <p:extLst>
      <p:ext uri="{BB962C8B-B14F-4D97-AF65-F5344CB8AC3E}">
        <p14:creationId xmlns:p14="http://schemas.microsoft.com/office/powerpoint/2010/main" val="3625398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uwtsd.ac.uk/face/logistics-transport/" TargetMode="External"/><Relationship Id="rId2" Type="http://schemas.openxmlformats.org/officeDocument/2006/relationships/hyperlink" Target="http://uwtsd.ac.uk/staff/irina-neaga/" TargetMode="External"/><Relationship Id="rId1" Type="http://schemas.openxmlformats.org/officeDocument/2006/relationships/slideLayout" Target="../slideLayouts/slideLayout1.xml"/><Relationship Id="rId6" Type="http://schemas.openxmlformats.org/officeDocument/2006/relationships/hyperlink" Target="mailto:Irina.neaga@uwtsd.ac.uk" TargetMode="External"/><Relationship Id="rId5" Type="http://schemas.openxmlformats.org/officeDocument/2006/relationships/hyperlink" Target="http://www.uwtsd.ac.uk/" TargetMode="External"/><Relationship Id="rId4" Type="http://schemas.openxmlformats.org/officeDocument/2006/relationships/hyperlink" Target="http://www.uwtsd.ac.uk/face/"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cilt.org/" TargetMode="External"/><Relationship Id="rId2" Type="http://schemas.openxmlformats.org/officeDocument/2006/relationships/hyperlink" Target="http://www.ecsdev.org/" TargetMode="External"/><Relationship Id="rId1" Type="http://schemas.openxmlformats.org/officeDocument/2006/relationships/slideLayout" Target="../slideLayouts/slideLayout4.xml"/><Relationship Id="rId5" Type="http://schemas.openxmlformats.org/officeDocument/2006/relationships/hyperlink" Target="http://www.ism.ws/" TargetMode="External"/><Relationship Id="rId4" Type="http://schemas.openxmlformats.org/officeDocument/2006/relationships/hyperlink" Target="http://www.supplymanagement.co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youtube.com/watch?annotation_id=annotation_3610468391&amp;feature=iv&amp;src_vid=edyZ6l0i1pA&amp;v=4-QU7WiVxh8"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bookshelf.vitalsource.com/#/books/9781118794043/cfi/0"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aims.education/study-online/supply-chain-managem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hyperlink" Target="http://eu.wiley.com/WileyCDA/WileyTitle/productCd-1119117828.html"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endParaRPr lang="en-GB" dirty="0">
              <a:solidFill>
                <a:schemeClr val="bg1"/>
              </a:solidFill>
            </a:endParaRPr>
          </a:p>
        </p:txBody>
      </p:sp>
      <p:grpSp>
        <p:nvGrpSpPr>
          <p:cNvPr id="4" name="Group 4"/>
          <p:cNvGrpSpPr>
            <a:grpSpLocks noChangeAspect="1"/>
          </p:cNvGrpSpPr>
          <p:nvPr/>
        </p:nvGrpSpPr>
        <p:grpSpPr bwMode="auto">
          <a:xfrm>
            <a:off x="779007" y="1669220"/>
            <a:ext cx="8208675" cy="5990249"/>
            <a:chOff x="-2290" y="882"/>
            <a:chExt cx="8601" cy="4067"/>
          </a:xfrm>
        </p:grpSpPr>
        <p:sp>
          <p:nvSpPr>
            <p:cNvPr id="5" name="AutoShape 3"/>
            <p:cNvSpPr>
              <a:spLocks noChangeAspect="1" noChangeArrowheads="1" noTextEdit="1"/>
            </p:cNvSpPr>
            <p:nvPr/>
          </p:nvSpPr>
          <p:spPr bwMode="auto">
            <a:xfrm>
              <a:off x="567" y="1344"/>
              <a:ext cx="4119" cy="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a:spLocks noChangeArrowheads="1"/>
            </p:cNvSpPr>
            <p:nvPr/>
          </p:nvSpPr>
          <p:spPr bwMode="auto">
            <a:xfrm>
              <a:off x="-2290" y="882"/>
              <a:ext cx="8601" cy="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smtClean="0">
                  <a:effectLst>
                    <a:outerShdw blurRad="38100" dist="38100" dir="2700000" algn="tl">
                      <a:srgbClr val="000000">
                        <a:alpha val="43137"/>
                      </a:srgbClr>
                    </a:outerShdw>
                  </a:effectLst>
                </a:rPr>
                <a:t>Introduction </a:t>
              </a:r>
              <a:r>
                <a:rPr lang="en-US" altLang="en-US" sz="4400" b="1" dirty="0" smtClean="0">
                  <a:effectLst>
                    <a:outerShdw blurRad="38100" dist="38100" dir="2700000" algn="tl">
                      <a:srgbClr val="000000">
                        <a:alpha val="43137"/>
                      </a:srgbClr>
                    </a:outerShdw>
                  </a:effectLst>
                </a:rPr>
                <a:t>to Logistics</a:t>
              </a:r>
              <a:endParaRPr lang="en-US" altLang="en-US" sz="4400" b="1" dirty="0">
                <a:effectLst>
                  <a:outerShdw blurRad="38100" dist="38100" dir="2700000" algn="tl">
                    <a:srgbClr val="000000">
                      <a:alpha val="43137"/>
                    </a:srgbClr>
                  </a:outerShdw>
                </a:effectLst>
              </a:endParaRPr>
            </a:p>
          </p:txBody>
        </p:sp>
        <p:sp>
          <p:nvSpPr>
            <p:cNvPr id="7" name="Rectangle 6"/>
            <p:cNvSpPr>
              <a:spLocks noChangeArrowheads="1"/>
            </p:cNvSpPr>
            <p:nvPr/>
          </p:nvSpPr>
          <p:spPr bwMode="auto">
            <a:xfrm>
              <a:off x="-2240" y="1721"/>
              <a:ext cx="8376" cy="3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r"/>
              <a:r>
                <a:rPr lang="en-GB" dirty="0" smtClean="0"/>
                <a:t>	</a:t>
              </a:r>
              <a:r>
                <a:rPr lang="en-GB" sz="2000" b="1" dirty="0" smtClean="0">
                  <a:solidFill>
                    <a:srgbClr val="FFFF00"/>
                  </a:solidFill>
                  <a:effectLst>
                    <a:outerShdw blurRad="38100" dist="38100" dir="2700000" algn="tl">
                      <a:srgbClr val="000000">
                        <a:alpha val="43137"/>
                      </a:srgbClr>
                    </a:outerShdw>
                  </a:effectLst>
                  <a:uFill>
                    <a:solidFill>
                      <a:schemeClr val="bg1"/>
                    </a:solidFill>
                  </a:uFill>
                  <a:hlinkClick r:id="rId2"/>
                </a:rPr>
                <a:t>Dr </a:t>
              </a:r>
              <a:r>
                <a:rPr lang="en-GB" sz="2000" b="1" dirty="0">
                  <a:solidFill>
                    <a:srgbClr val="FFFF00"/>
                  </a:solidFill>
                  <a:effectLst>
                    <a:outerShdw blurRad="38100" dist="38100" dir="2700000" algn="tl">
                      <a:srgbClr val="000000">
                        <a:alpha val="43137"/>
                      </a:srgbClr>
                    </a:outerShdw>
                  </a:effectLst>
                  <a:uFill>
                    <a:solidFill>
                      <a:schemeClr val="bg1"/>
                    </a:solidFill>
                  </a:uFill>
                  <a:hlinkClick r:id="rId2"/>
                </a:rPr>
                <a:t>Irina Neaga</a:t>
              </a:r>
              <a:endParaRPr lang="en-GB" sz="2000" b="1" dirty="0">
                <a:solidFill>
                  <a:srgbClr val="FFFF00"/>
                </a:solidFill>
                <a:effectLst>
                  <a:outerShdw blurRad="38100" dist="38100" dir="2700000" algn="tl">
                    <a:srgbClr val="000000">
                      <a:alpha val="43137"/>
                    </a:srgbClr>
                  </a:outerShdw>
                </a:effectLst>
                <a:uFill>
                  <a:solidFill>
                    <a:schemeClr val="bg1"/>
                  </a:solidFill>
                </a:uFill>
              </a:endParaRPr>
            </a:p>
            <a:p>
              <a:pPr algn="r"/>
              <a:r>
                <a:rPr lang="en-GB" dirty="0"/>
                <a:t>Senior Lecturer in Logistics</a:t>
              </a:r>
            </a:p>
            <a:p>
              <a:pPr algn="r"/>
              <a:r>
                <a:rPr lang="en-GB" b="1" dirty="0">
                  <a:solidFill>
                    <a:schemeClr val="bg1"/>
                  </a:solidFill>
                  <a:latin typeface="Arial Narrow" panose="020B0606020202030204" pitchFamily="34" charset="0"/>
                </a:rPr>
                <a:t>School of Engineering, </a:t>
              </a:r>
              <a:r>
                <a:rPr lang="en-GB" b="1" u="sng" dirty="0">
                  <a:solidFill>
                    <a:schemeClr val="bg1"/>
                  </a:solidFill>
                  <a:latin typeface="Arial Narrow" panose="020B0606020202030204" pitchFamily="34" charset="0"/>
                  <a:hlinkClick r:id="rId3"/>
                </a:rPr>
                <a:t>Logistics and Transport</a:t>
              </a:r>
              <a:endParaRPr lang="en-GB" dirty="0">
                <a:solidFill>
                  <a:schemeClr val="bg1"/>
                </a:solidFill>
                <a:latin typeface="Arial Narrow" panose="020B0606020202030204" pitchFamily="34" charset="0"/>
              </a:endParaRPr>
            </a:p>
            <a:p>
              <a:pPr algn="r"/>
              <a:r>
                <a:rPr lang="en-GB" dirty="0" smtClean="0">
                  <a:solidFill>
                    <a:schemeClr val="bg1"/>
                  </a:solidFill>
                  <a:latin typeface="Arial Narrow" panose="020B0606020202030204" pitchFamily="34" charset="0"/>
                </a:rPr>
                <a:t>	</a:t>
              </a:r>
              <a:r>
                <a:rPr lang="en-GB" sz="1600" dirty="0" err="1" smtClean="0">
                  <a:solidFill>
                    <a:schemeClr val="bg1"/>
                  </a:solidFill>
                  <a:latin typeface="Arial Narrow" panose="020B0606020202030204" pitchFamily="34" charset="0"/>
                </a:rPr>
                <a:t>Cyfadran</a:t>
              </a:r>
              <a:r>
                <a:rPr lang="en-GB" sz="1600" dirty="0" smtClean="0">
                  <a:solidFill>
                    <a:schemeClr val="bg1"/>
                  </a:solidFill>
                  <a:latin typeface="Arial Narrow" panose="020B0606020202030204" pitchFamily="34" charset="0"/>
                </a:rPr>
                <a:t> </a:t>
              </a:r>
              <a:r>
                <a:rPr lang="en-GB" sz="1600" dirty="0" err="1">
                  <a:solidFill>
                    <a:schemeClr val="bg1"/>
                  </a:solidFill>
                  <a:latin typeface="Arial Narrow" panose="020B0606020202030204" pitchFamily="34" charset="0"/>
                </a:rPr>
                <a:t>Pensaernïaeth</a:t>
              </a:r>
              <a:r>
                <a:rPr lang="en-GB" sz="1600" dirty="0">
                  <a:solidFill>
                    <a:schemeClr val="bg1"/>
                  </a:solidFill>
                  <a:latin typeface="Arial Narrow" panose="020B0606020202030204" pitchFamily="34" charset="0"/>
                </a:rPr>
                <a:t>, </a:t>
              </a:r>
              <a:r>
                <a:rPr lang="en-GB" sz="1600" dirty="0" err="1">
                  <a:solidFill>
                    <a:schemeClr val="bg1"/>
                  </a:solidFill>
                  <a:latin typeface="Arial Narrow" panose="020B0606020202030204" pitchFamily="34" charset="0"/>
                </a:rPr>
                <a:t>Cyfrifiadura</a:t>
              </a:r>
              <a:r>
                <a:rPr lang="en-GB" sz="1600" dirty="0">
                  <a:solidFill>
                    <a:schemeClr val="bg1"/>
                  </a:solidFill>
                  <a:latin typeface="Arial Narrow" panose="020B0606020202030204" pitchFamily="34" charset="0"/>
                </a:rPr>
                <a:t> a </a:t>
              </a:r>
              <a:r>
                <a:rPr lang="en-GB" sz="1600" dirty="0" err="1">
                  <a:solidFill>
                    <a:schemeClr val="bg1"/>
                  </a:solidFill>
                  <a:latin typeface="Arial Narrow" panose="020B0606020202030204" pitchFamily="34" charset="0"/>
                </a:rPr>
                <a:t>Pheirianneg</a:t>
              </a:r>
              <a:r>
                <a:rPr lang="en-GB" sz="1600" dirty="0">
                  <a:solidFill>
                    <a:schemeClr val="bg1"/>
                  </a:solidFill>
                  <a:latin typeface="Arial Narrow" panose="020B0606020202030204" pitchFamily="34" charset="0"/>
                </a:rPr>
                <a:t> | </a:t>
              </a:r>
              <a:r>
                <a:rPr lang="en-GB" sz="1600" b="1" u="sng" dirty="0">
                  <a:solidFill>
                    <a:schemeClr val="bg1"/>
                  </a:solidFill>
                  <a:latin typeface="Arial Narrow" panose="020B0606020202030204" pitchFamily="34" charset="0"/>
                  <a:hlinkClick r:id="rId4"/>
                </a:rPr>
                <a:t>Faculty of Architecture, Computing and Engineering</a:t>
              </a:r>
              <a:endParaRPr lang="en-GB" sz="1600" dirty="0">
                <a:solidFill>
                  <a:schemeClr val="bg1"/>
                </a:solidFill>
                <a:latin typeface="Arial Narrow" panose="020B0606020202030204" pitchFamily="34" charset="0"/>
              </a:endParaRPr>
            </a:p>
            <a:p>
              <a:pPr algn="r"/>
              <a:r>
                <a:rPr lang="en-GB" dirty="0" err="1">
                  <a:solidFill>
                    <a:schemeClr val="bg1"/>
                  </a:solidFill>
                  <a:latin typeface="Arial Narrow" panose="020B0606020202030204" pitchFamily="34" charset="0"/>
                </a:rPr>
                <a:t>Prifysgol</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Cymru</a:t>
              </a:r>
              <a:r>
                <a:rPr lang="en-GB" dirty="0">
                  <a:solidFill>
                    <a:schemeClr val="bg1"/>
                  </a:solidFill>
                  <a:latin typeface="Arial Narrow" panose="020B0606020202030204" pitchFamily="34" charset="0"/>
                </a:rPr>
                <a:t> Y </a:t>
              </a:r>
              <a:r>
                <a:rPr lang="en-GB" dirty="0" err="1">
                  <a:solidFill>
                    <a:schemeClr val="bg1"/>
                  </a:solidFill>
                  <a:latin typeface="Arial Narrow" panose="020B0606020202030204" pitchFamily="34" charset="0"/>
                </a:rPr>
                <a:t>Drindod</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Dewi</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Sant</a:t>
              </a:r>
              <a:r>
                <a:rPr lang="en-GB" dirty="0">
                  <a:solidFill>
                    <a:schemeClr val="bg1"/>
                  </a:solidFill>
                  <a:latin typeface="Arial Narrow" panose="020B0606020202030204" pitchFamily="34" charset="0"/>
                </a:rPr>
                <a:t> | </a:t>
              </a:r>
              <a:r>
                <a:rPr lang="en-GB" b="1" u="sng" dirty="0">
                  <a:solidFill>
                    <a:schemeClr val="bg1"/>
                  </a:solidFill>
                  <a:latin typeface="Arial Narrow" panose="020B0606020202030204" pitchFamily="34" charset="0"/>
                  <a:hlinkClick r:id="rId5"/>
                </a:rPr>
                <a:t>University of Wales Trinity St David</a:t>
              </a:r>
              <a:endParaRPr lang="en-GB" dirty="0">
                <a:solidFill>
                  <a:schemeClr val="bg1"/>
                </a:solidFill>
                <a:latin typeface="Arial Narrow" panose="020B0606020202030204" pitchFamily="34" charset="0"/>
              </a:endParaRPr>
            </a:p>
            <a:p>
              <a:pPr algn="r"/>
              <a:r>
                <a:rPr lang="en-GB" b="1" dirty="0" err="1">
                  <a:solidFill>
                    <a:schemeClr val="bg1"/>
                  </a:solidFill>
                  <a:latin typeface="Arial Narrow" panose="020B0606020202030204" pitchFamily="34" charset="0"/>
                </a:rPr>
                <a:t>Cadogan</a:t>
              </a:r>
              <a:r>
                <a:rPr lang="en-GB" b="1" dirty="0">
                  <a:solidFill>
                    <a:schemeClr val="bg1"/>
                  </a:solidFill>
                  <a:latin typeface="Arial Narrow" panose="020B0606020202030204" pitchFamily="34" charset="0"/>
                </a:rPr>
                <a:t> Centre, MT201, Mount Pleasant Campus, Swansea, SA1 6ED</a:t>
              </a:r>
              <a:endParaRPr lang="en-GB" dirty="0">
                <a:solidFill>
                  <a:schemeClr val="bg1"/>
                </a:solidFill>
                <a:latin typeface="Arial Narrow" panose="020B0606020202030204" pitchFamily="34" charset="0"/>
              </a:endParaRPr>
            </a:p>
            <a:p>
              <a:pPr algn="r"/>
              <a:r>
                <a:rPr lang="en-GB" dirty="0" smtClean="0">
                  <a:solidFill>
                    <a:schemeClr val="bg1"/>
                  </a:solidFill>
                  <a:latin typeface="Arial Narrow" panose="020B0606020202030204" pitchFamily="34" charset="0"/>
                </a:rPr>
                <a:t>	</a:t>
              </a:r>
              <a:r>
                <a:rPr lang="en-GB" dirty="0" err="1" smtClean="0">
                  <a:solidFill>
                    <a:schemeClr val="bg1"/>
                  </a:solidFill>
                  <a:latin typeface="Arial Narrow" panose="020B0606020202030204" pitchFamily="34" charset="0"/>
                </a:rPr>
                <a:t>Rhif</a:t>
              </a:r>
              <a:r>
                <a:rPr lang="en-GB" dirty="0" smtClean="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ffôn</a:t>
              </a:r>
              <a:r>
                <a:rPr lang="en-GB" dirty="0">
                  <a:solidFill>
                    <a:schemeClr val="bg1"/>
                  </a:solidFill>
                  <a:latin typeface="Arial Narrow" panose="020B0606020202030204" pitchFamily="34" charset="0"/>
                </a:rPr>
                <a:t> | </a:t>
              </a:r>
              <a:r>
                <a:rPr lang="en-GB" b="1" dirty="0">
                  <a:solidFill>
                    <a:schemeClr val="bg1"/>
                  </a:solidFill>
                  <a:latin typeface="Arial Narrow" panose="020B0606020202030204" pitchFamily="34" charset="0"/>
                </a:rPr>
                <a:t>Tel: +44 (0)1792 481128</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Mewnol</a:t>
              </a:r>
              <a:r>
                <a:rPr lang="en-GB" dirty="0">
                  <a:solidFill>
                    <a:schemeClr val="bg1"/>
                  </a:solidFill>
                  <a:latin typeface="Arial Narrow" panose="020B0606020202030204" pitchFamily="34" charset="0"/>
                </a:rPr>
                <a:t> | Internal: 4128 / </a:t>
              </a:r>
              <a:endParaRPr lang="en-GB" dirty="0" smtClean="0">
                <a:solidFill>
                  <a:schemeClr val="bg1"/>
                </a:solidFill>
                <a:latin typeface="Arial Narrow" panose="020B0606020202030204" pitchFamily="34" charset="0"/>
              </a:endParaRPr>
            </a:p>
            <a:p>
              <a:pPr algn="r"/>
              <a:r>
                <a:rPr lang="en-GB" dirty="0" smtClean="0">
                  <a:solidFill>
                    <a:schemeClr val="bg1"/>
                  </a:solidFill>
                  <a:latin typeface="Arial Narrow" panose="020B0606020202030204" pitchFamily="34" charset="0"/>
                </a:rPr>
                <a:t>E-</a:t>
              </a:r>
              <a:r>
                <a:rPr lang="en-GB" dirty="0" err="1" smtClean="0">
                  <a:solidFill>
                    <a:schemeClr val="bg1"/>
                  </a:solidFill>
                  <a:latin typeface="Arial Narrow" panose="020B0606020202030204" pitchFamily="34" charset="0"/>
                </a:rPr>
                <a:t>Bost</a:t>
              </a:r>
              <a:r>
                <a:rPr lang="en-GB" dirty="0" smtClean="0">
                  <a:solidFill>
                    <a:schemeClr val="bg1"/>
                  </a:solidFill>
                  <a:latin typeface="Arial Narrow" panose="020B0606020202030204" pitchFamily="34" charset="0"/>
                </a:rPr>
                <a:t> </a:t>
              </a:r>
              <a:r>
                <a:rPr lang="en-GB" dirty="0">
                  <a:solidFill>
                    <a:schemeClr val="bg1"/>
                  </a:solidFill>
                  <a:latin typeface="Arial Narrow" panose="020B0606020202030204" pitchFamily="34" charset="0"/>
                </a:rPr>
                <a:t>| </a:t>
              </a:r>
              <a:r>
                <a:rPr lang="en-GB" b="1" dirty="0">
                  <a:solidFill>
                    <a:schemeClr val="bg1"/>
                  </a:solidFill>
                  <a:latin typeface="Arial Narrow" panose="020B0606020202030204" pitchFamily="34" charset="0"/>
                </a:rPr>
                <a:t>Email: </a:t>
              </a:r>
              <a:r>
                <a:rPr lang="en-GB" b="1" u="sng" dirty="0">
                  <a:solidFill>
                    <a:schemeClr val="bg1"/>
                  </a:solidFill>
                  <a:latin typeface="Arial Narrow" panose="020B0606020202030204" pitchFamily="34" charset="0"/>
                  <a:hlinkClick r:id="rId6"/>
                </a:rPr>
                <a:t>Irina.neaga@uwtsd.ac.uk</a:t>
              </a:r>
              <a:endParaRPr lang="en-GB" dirty="0">
                <a:solidFill>
                  <a:schemeClr val="bg1"/>
                </a:solidFill>
                <a:latin typeface="Arial Narrow" panose="020B0606020202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700" b="0" i="0" u="none" strike="noStrike" cap="none" normalizeH="0" baseline="0" dirty="0" smtClean="0">
                  <a:ln>
                    <a:noFill/>
                  </a:ln>
                  <a:solidFill>
                    <a:srgbClr val="000000"/>
                  </a:solidFill>
                  <a:effectLst/>
                  <a:latin typeface="Times New Roman" panose="02020603050405020304" pitchFamily="18" charset="0"/>
                </a:rPr>
                <a:t>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548680"/>
            <a:ext cx="8229600" cy="994122"/>
          </a:xfrm>
        </p:spPr>
        <p:txBody>
          <a:bodyPr>
            <a:normAutofit/>
          </a:bodyPr>
          <a:lstStyle/>
          <a:p>
            <a:pPr eaLnBrk="1" hangingPunct="1">
              <a:defRPr/>
            </a:pPr>
            <a:r>
              <a:rPr lang="en-US" altLang="en-US" sz="3600" b="1" dirty="0" smtClean="0">
                <a:solidFill>
                  <a:schemeClr val="tx2"/>
                </a:solidFill>
                <a:effectLst>
                  <a:outerShdw blurRad="38100" dist="38100" dir="2700000" algn="tl">
                    <a:srgbClr val="000000">
                      <a:alpha val="43137"/>
                    </a:srgbClr>
                  </a:outerShdw>
                </a:effectLst>
              </a:rPr>
              <a:t>Course Learning Objectives</a:t>
            </a:r>
          </a:p>
        </p:txBody>
      </p:sp>
      <p:sp>
        <p:nvSpPr>
          <p:cNvPr id="16387" name="Content Placeholder 2"/>
          <p:cNvSpPr>
            <a:spLocks noGrp="1"/>
          </p:cNvSpPr>
          <p:nvPr>
            <p:ph idx="1"/>
          </p:nvPr>
        </p:nvSpPr>
        <p:spPr>
          <a:xfrm>
            <a:off x="457200" y="1772816"/>
            <a:ext cx="8507412" cy="3312368"/>
          </a:xfrm>
        </p:spPr>
        <p:txBody>
          <a:bodyPr>
            <a:normAutofit fontScale="47500" lnSpcReduction="20000"/>
          </a:bodyPr>
          <a:lstStyle/>
          <a:p>
            <a:r>
              <a:rPr lang="en-GB" sz="3800" dirty="0" smtClean="0">
                <a:latin typeface="Arial" panose="020B0604020202020204" pitchFamily="34" charset="0"/>
                <a:cs typeface="Arial" panose="020B0604020202020204" pitchFamily="34" charset="0"/>
              </a:rPr>
              <a:t>Understand and describe </a:t>
            </a:r>
            <a:r>
              <a:rPr lang="en-GB" sz="3800" dirty="0">
                <a:latin typeface="Arial" panose="020B0604020202020204" pitchFamily="34" charset="0"/>
                <a:cs typeface="Arial" panose="020B0604020202020204" pitchFamily="34" charset="0"/>
              </a:rPr>
              <a:t>a global supply </a:t>
            </a:r>
            <a:r>
              <a:rPr lang="en-GB" sz="3800" dirty="0" smtClean="0">
                <a:latin typeface="Arial" panose="020B0604020202020204" pitchFamily="34" charset="0"/>
                <a:cs typeface="Arial" panose="020B0604020202020204" pitchFamily="34" charset="0"/>
              </a:rPr>
              <a:t>chain dealing with the critical issues  that </a:t>
            </a:r>
            <a:r>
              <a:rPr lang="en-GB" sz="3800" dirty="0">
                <a:latin typeface="Arial" panose="020B0604020202020204" pitchFamily="34" charset="0"/>
                <a:cs typeface="Arial" panose="020B0604020202020204" pitchFamily="34" charset="0"/>
              </a:rPr>
              <a:t>would typically involve, logistics, customer service, inventory management, transportation, materials handling, management of logistical information, inbound logistics and purchasing, </a:t>
            </a:r>
            <a:r>
              <a:rPr lang="en-GB" sz="3800" dirty="0" smtClean="0">
                <a:latin typeface="Arial" panose="020B0604020202020204" pitchFamily="34" charset="0"/>
                <a:cs typeface="Arial" panose="020B0604020202020204" pitchFamily="34" charset="0"/>
              </a:rPr>
              <a:t>and performance improvement.</a:t>
            </a:r>
          </a:p>
          <a:p>
            <a:endParaRPr lang="en-GB" sz="3800" dirty="0">
              <a:latin typeface="Arial" panose="020B0604020202020204" pitchFamily="34" charset="0"/>
              <a:cs typeface="Arial" panose="020B0604020202020204" pitchFamily="34" charset="0"/>
            </a:endParaRPr>
          </a:p>
          <a:p>
            <a:pPr lvl="0"/>
            <a:r>
              <a:rPr lang="en-GB" sz="3800" dirty="0" smtClean="0">
                <a:latin typeface="Arial" panose="020B0604020202020204" pitchFamily="34" charset="0"/>
                <a:cs typeface="Arial" panose="020B0604020202020204" pitchFamily="34" charset="0"/>
              </a:rPr>
              <a:t>Critically </a:t>
            </a:r>
            <a:r>
              <a:rPr lang="en-GB" sz="3800" dirty="0">
                <a:latin typeface="Arial" panose="020B0604020202020204" pitchFamily="34" charset="0"/>
                <a:cs typeface="Arial" panose="020B0604020202020204" pitchFamily="34" charset="0"/>
              </a:rPr>
              <a:t>examine the implications of spatial, economic, social and environmental (SESE) issues as these affect global logistics. </a:t>
            </a:r>
          </a:p>
          <a:p>
            <a:pPr marL="0" indent="0">
              <a:buNone/>
            </a:pPr>
            <a:r>
              <a:rPr lang="en-GB" sz="3800" dirty="0">
                <a:latin typeface="Arial" panose="020B0604020202020204" pitchFamily="34" charset="0"/>
                <a:cs typeface="Arial" panose="020B0604020202020204" pitchFamily="34" charset="0"/>
              </a:rPr>
              <a:t> </a:t>
            </a:r>
          </a:p>
          <a:p>
            <a:pPr lvl="0"/>
            <a:r>
              <a:rPr lang="en-GB" sz="3800" dirty="0">
                <a:latin typeface="Arial" panose="020B0604020202020204" pitchFamily="34" charset="0"/>
                <a:cs typeface="Arial" panose="020B0604020202020204" pitchFamily="34" charset="0"/>
              </a:rPr>
              <a:t>Produce an informed evaluative assessment of the main logistical issues and problems currently faced by logistics service providers, manufacturers and retailers in developing international markets. </a:t>
            </a:r>
            <a:endParaRPr lang="en-GB" sz="3800" dirty="0" smtClean="0">
              <a:latin typeface="Arial" panose="020B0604020202020204" pitchFamily="34" charset="0"/>
              <a:cs typeface="Arial" panose="020B0604020202020204" pitchFamily="34" charset="0"/>
            </a:endParaRPr>
          </a:p>
          <a:p>
            <a:pPr eaLnBrk="1" hangingPunct="1">
              <a:lnSpc>
                <a:spcPct val="90000"/>
              </a:lnSpc>
            </a:pPr>
            <a:endParaRPr lang="en-US" alt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58963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rPr>
              <a:t>Indicative Content</a:t>
            </a:r>
            <a:endParaRPr lang="en-GB" sz="36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417638"/>
            <a:ext cx="8229600" cy="3917032"/>
          </a:xfrm>
        </p:spPr>
        <p:txBody>
          <a:bodyPr>
            <a:normAutofit fontScale="62500" lnSpcReduction="20000"/>
          </a:bodyPr>
          <a:lstStyle/>
          <a:p>
            <a:pPr lvl="0"/>
            <a:r>
              <a:rPr lang="en-GB" dirty="0" smtClean="0"/>
              <a:t>The </a:t>
            </a:r>
            <a:r>
              <a:rPr lang="en-GB" dirty="0"/>
              <a:t>development of </a:t>
            </a:r>
            <a:r>
              <a:rPr lang="en-GB" b="1" dirty="0"/>
              <a:t>logistics infrastructures and practices</a:t>
            </a:r>
            <a:r>
              <a:rPr lang="en-GB" dirty="0"/>
              <a:t>.  The internationalisation of retailers, manufacturers and distributors.  The performance and control of international logistics functions and resilience.  Multi-modal transport developments and the use of road, rail, inland water, sea and air transport.   Transport: implications of deregulation </a:t>
            </a:r>
          </a:p>
          <a:p>
            <a:pPr lvl="0"/>
            <a:r>
              <a:rPr lang="en-GB" b="1" dirty="0"/>
              <a:t>International:</a:t>
            </a:r>
            <a:r>
              <a:rPr lang="en-GB" dirty="0"/>
              <a:t>  </a:t>
            </a:r>
            <a:r>
              <a:rPr lang="en-GB" dirty="0" smtClean="0"/>
              <a:t>Evaluation </a:t>
            </a:r>
            <a:r>
              <a:rPr lang="en-GB" dirty="0"/>
              <a:t>of different methods of entry into foreign markets. The importance of bilateral and multilateral agreements. Issues and progress relating to technical standardisation, financial harmonisation, and environmental considerations.</a:t>
            </a:r>
          </a:p>
          <a:p>
            <a:r>
              <a:rPr lang="en-GB" dirty="0"/>
              <a:t>Contextualise and elucidate the elements that constitute a global supply chain,  and </a:t>
            </a:r>
            <a:r>
              <a:rPr lang="en-GB" b="1" dirty="0" smtClean="0"/>
              <a:t>technology </a:t>
            </a:r>
            <a:r>
              <a:rPr lang="en-GB" b="1" dirty="0"/>
              <a:t>support </a:t>
            </a:r>
            <a:r>
              <a:rPr lang="en-GB" dirty="0"/>
              <a:t>solutions (i.e. RFID) for competitive advantage</a:t>
            </a:r>
          </a:p>
          <a:p>
            <a:endParaRPr lang="en-GB" dirty="0"/>
          </a:p>
        </p:txBody>
      </p:sp>
    </p:spTree>
    <p:extLst>
      <p:ext uri="{BB962C8B-B14F-4D97-AF65-F5344CB8AC3E}">
        <p14:creationId xmlns:p14="http://schemas.microsoft.com/office/powerpoint/2010/main" val="10160068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548680"/>
            <a:ext cx="8229600" cy="706090"/>
          </a:xfrm>
        </p:spPr>
        <p:txBody>
          <a:bodyPr>
            <a:normAutofit fontScale="90000"/>
          </a:bodyPr>
          <a:lstStyle/>
          <a:p>
            <a:r>
              <a:rPr lang="en-GB" sz="3600" b="1" dirty="0" smtClean="0"/>
              <a:t>Reading </a:t>
            </a:r>
            <a:r>
              <a:rPr lang="en-GB" sz="3600" dirty="0"/>
              <a:t/>
            </a:r>
            <a:br>
              <a:rPr lang="en-GB" sz="3600" dirty="0"/>
            </a:br>
            <a:endParaRPr lang="en-GB" sz="3600" dirty="0"/>
          </a:p>
        </p:txBody>
      </p:sp>
      <p:sp>
        <p:nvSpPr>
          <p:cNvPr id="5" name="Content Placeholder 4"/>
          <p:cNvSpPr>
            <a:spLocks noGrp="1"/>
          </p:cNvSpPr>
          <p:nvPr>
            <p:ph sz="half" idx="1"/>
          </p:nvPr>
        </p:nvSpPr>
        <p:spPr>
          <a:xfrm>
            <a:off x="169168" y="1830835"/>
            <a:ext cx="4258816" cy="4392488"/>
          </a:xfrm>
        </p:spPr>
        <p:txBody>
          <a:bodyPr>
            <a:normAutofit fontScale="40000" lnSpcReduction="20000"/>
          </a:bodyPr>
          <a:lstStyle/>
          <a:p>
            <a:pPr marL="0" indent="0">
              <a:buNone/>
            </a:pPr>
            <a:r>
              <a:rPr lang="en-GB" sz="3800" b="1" dirty="0" smtClean="0">
                <a:latin typeface="Arial Black" panose="020B0A04020102020204" pitchFamily="34" charset="0"/>
                <a:cs typeface="Arial" panose="020B0604020202020204" pitchFamily="34" charset="0"/>
              </a:rPr>
              <a:t>Essential</a:t>
            </a:r>
            <a:r>
              <a:rPr lang="en-GB" sz="3800" b="1" dirty="0">
                <a:latin typeface="Arial Black" panose="020B0A04020102020204" pitchFamily="34" charset="0"/>
                <a:cs typeface="Arial" panose="020B0604020202020204" pitchFamily="34" charset="0"/>
              </a:rPr>
              <a:t>:</a:t>
            </a:r>
            <a:endParaRPr lang="en-GB" sz="3800" dirty="0">
              <a:latin typeface="Arial Black" panose="020B0A04020102020204" pitchFamily="34" charset="0"/>
              <a:cs typeface="Arial" panose="020B0604020202020204" pitchFamily="34" charset="0"/>
            </a:endParaRPr>
          </a:p>
          <a:p>
            <a:pPr marL="0" indent="0">
              <a:buNone/>
            </a:pPr>
            <a:r>
              <a:rPr lang="en-GB" sz="3300" dirty="0" err="1">
                <a:latin typeface="Arial Narrow" panose="020B0606020202030204" pitchFamily="34" charset="0"/>
              </a:rPr>
              <a:t>Mangan</a:t>
            </a:r>
            <a:r>
              <a:rPr lang="en-GB" sz="3300" dirty="0">
                <a:latin typeface="Arial Narrow" panose="020B0606020202030204" pitchFamily="34" charset="0"/>
              </a:rPr>
              <a:t>, J. </a:t>
            </a:r>
            <a:r>
              <a:rPr lang="en-GB" sz="3300" dirty="0" err="1">
                <a:latin typeface="Arial Narrow" panose="020B0606020202030204" pitchFamily="34" charset="0"/>
              </a:rPr>
              <a:t>Lalwani</a:t>
            </a:r>
            <a:r>
              <a:rPr lang="en-GB" sz="3300" dirty="0">
                <a:latin typeface="Arial Narrow" panose="020B0606020202030204" pitchFamily="34" charset="0"/>
              </a:rPr>
              <a:t>, C. &amp; Butcher, T. (2012, 2016) Global Logistics and Supply Chain Management (2nd and 3rd </a:t>
            </a:r>
            <a:r>
              <a:rPr lang="en-GB" sz="3300" dirty="0" err="1">
                <a:latin typeface="Arial Narrow" panose="020B0606020202030204" pitchFamily="34" charset="0"/>
              </a:rPr>
              <a:t>Edn</a:t>
            </a:r>
            <a:r>
              <a:rPr lang="en-GB" sz="3300" dirty="0">
                <a:latin typeface="Arial Narrow" panose="020B0606020202030204" pitchFamily="34" charset="0"/>
              </a:rPr>
              <a:t>). Wiley, London.</a:t>
            </a:r>
          </a:p>
          <a:p>
            <a:pPr marL="0" indent="0">
              <a:buNone/>
            </a:pPr>
            <a:r>
              <a:rPr lang="en-GB" sz="3300" dirty="0" smtClean="0">
                <a:latin typeface="Arial Narrow" panose="020B0606020202030204" pitchFamily="34" charset="0"/>
              </a:rPr>
              <a:t>Rushton </a:t>
            </a:r>
            <a:r>
              <a:rPr lang="en-GB" sz="3300" dirty="0">
                <a:latin typeface="Arial Narrow" panose="020B0606020202030204" pitchFamily="34" charset="0"/>
              </a:rPr>
              <a:t>A and Walker S, (2007), International Logistics and Supply Chain Outsourcing:  From Local to Global, London: </a:t>
            </a:r>
            <a:r>
              <a:rPr lang="en-GB" sz="3300" dirty="0" err="1">
                <a:latin typeface="Arial Narrow" panose="020B0606020202030204" pitchFamily="34" charset="0"/>
              </a:rPr>
              <a:t>Kogan</a:t>
            </a:r>
            <a:r>
              <a:rPr lang="en-GB" sz="3300" dirty="0">
                <a:latin typeface="Arial Narrow" panose="020B0606020202030204" pitchFamily="34" charset="0"/>
              </a:rPr>
              <a:t> Page</a:t>
            </a:r>
          </a:p>
          <a:p>
            <a:pPr marL="0" indent="0">
              <a:buNone/>
            </a:pPr>
            <a:endParaRPr lang="en-GB" sz="1600" b="1" dirty="0" smtClean="0"/>
          </a:p>
          <a:p>
            <a:pPr marL="0" indent="0">
              <a:buNone/>
            </a:pPr>
            <a:r>
              <a:rPr lang="en-GB" sz="3300" b="1" dirty="0" smtClean="0">
                <a:latin typeface="Arial Black" panose="020B0A04020102020204" pitchFamily="34" charset="0"/>
              </a:rPr>
              <a:t>Background</a:t>
            </a:r>
            <a:r>
              <a:rPr lang="en-GB" sz="3300" b="1" dirty="0">
                <a:latin typeface="Arial Black" panose="020B0A04020102020204" pitchFamily="34" charset="0"/>
              </a:rPr>
              <a:t>:</a:t>
            </a:r>
            <a:endParaRPr lang="en-GB" sz="3300" dirty="0">
              <a:latin typeface="Arial Black" panose="020B0A04020102020204" pitchFamily="34" charset="0"/>
            </a:endParaRPr>
          </a:p>
          <a:p>
            <a:pPr marL="0" indent="0">
              <a:buNone/>
            </a:pPr>
            <a:r>
              <a:rPr lang="en-GB" sz="3400" dirty="0" smtClean="0">
                <a:latin typeface="Arial Narrow" panose="020B0606020202030204" pitchFamily="34" charset="0"/>
              </a:rPr>
              <a:t>Russell</a:t>
            </a:r>
            <a:r>
              <a:rPr lang="en-GB" sz="3400" dirty="0">
                <a:latin typeface="Arial Narrow" panose="020B0606020202030204" pitchFamily="34" charset="0"/>
              </a:rPr>
              <a:t>, R.S. &amp; Taylor, B.W. (</a:t>
            </a:r>
            <a:r>
              <a:rPr lang="en-GB" sz="3400" dirty="0" smtClean="0">
                <a:latin typeface="Arial Narrow" panose="020B0606020202030204" pitchFamily="34" charset="0"/>
              </a:rPr>
              <a:t>20014, 2011) </a:t>
            </a:r>
            <a:r>
              <a:rPr lang="en-GB" sz="3400" dirty="0">
                <a:latin typeface="Arial Narrow" panose="020B0606020202030204" pitchFamily="34" charset="0"/>
              </a:rPr>
              <a:t>Operations </a:t>
            </a:r>
            <a:r>
              <a:rPr lang="en-GB" sz="3400" dirty="0" smtClean="0">
                <a:latin typeface="Arial Narrow" panose="020B0606020202030204" pitchFamily="34" charset="0"/>
              </a:rPr>
              <a:t>and Supply Chain Management, Wiley</a:t>
            </a:r>
            <a:endParaRPr lang="en-GB" sz="3400" dirty="0">
              <a:latin typeface="Arial Narrow" panose="020B0606020202030204" pitchFamily="34" charset="0"/>
            </a:endParaRPr>
          </a:p>
          <a:p>
            <a:pPr marL="0" indent="0">
              <a:buNone/>
            </a:pPr>
            <a:r>
              <a:rPr lang="en-GB" sz="3400" dirty="0" smtClean="0">
                <a:latin typeface="Arial Narrow" panose="020B0606020202030204" pitchFamily="34" charset="0"/>
              </a:rPr>
              <a:t>Robson</a:t>
            </a:r>
            <a:r>
              <a:rPr lang="en-GB" sz="3400" dirty="0">
                <a:latin typeface="Arial Narrow" panose="020B0606020202030204" pitchFamily="34" charset="0"/>
              </a:rPr>
              <a:t>, W. (2003) Strategic management and Information Systems: an integrated </a:t>
            </a:r>
            <a:r>
              <a:rPr lang="en-GB" sz="3400" dirty="0" smtClean="0">
                <a:latin typeface="Arial Narrow" panose="020B0606020202030204" pitchFamily="34" charset="0"/>
              </a:rPr>
              <a:t>approach, Pitman</a:t>
            </a:r>
          </a:p>
          <a:p>
            <a:pPr marL="0" indent="0">
              <a:buNone/>
            </a:pPr>
            <a:r>
              <a:rPr lang="en-GB" sz="3400" dirty="0">
                <a:latin typeface="Arial Narrow" panose="020B0606020202030204" pitchFamily="34" charset="0"/>
              </a:rPr>
              <a:t>Murphy P and Wood DF, (2013), Contemporary Logistics, Online Library:  Pearson </a:t>
            </a:r>
            <a:r>
              <a:rPr lang="en-GB" sz="3400" dirty="0" smtClean="0">
                <a:latin typeface="Arial Narrow" panose="020B0606020202030204" pitchFamily="34" charset="0"/>
              </a:rPr>
              <a:t>Education.</a:t>
            </a:r>
            <a:endParaRPr lang="en-GB" sz="1600" dirty="0">
              <a:latin typeface="Arial Narrow" panose="020B0606020202030204" pitchFamily="34" charset="0"/>
            </a:endParaRPr>
          </a:p>
          <a:p>
            <a:pPr marL="0" indent="0">
              <a:buNone/>
            </a:pPr>
            <a:r>
              <a:rPr lang="en-GB" b="1" dirty="0"/>
              <a:t> </a:t>
            </a:r>
            <a:endParaRPr lang="en-GB" dirty="0"/>
          </a:p>
          <a:p>
            <a:pPr marL="0" indent="0">
              <a:buNone/>
            </a:pPr>
            <a:r>
              <a:rPr lang="en-GB" dirty="0"/>
              <a:t> </a:t>
            </a:r>
          </a:p>
          <a:p>
            <a:endParaRPr lang="en-GB" dirty="0"/>
          </a:p>
        </p:txBody>
      </p:sp>
      <p:sp>
        <p:nvSpPr>
          <p:cNvPr id="6" name="Content Placeholder 5"/>
          <p:cNvSpPr>
            <a:spLocks noGrp="1"/>
          </p:cNvSpPr>
          <p:nvPr>
            <p:ph sz="half" idx="2"/>
          </p:nvPr>
        </p:nvSpPr>
        <p:spPr>
          <a:xfrm>
            <a:off x="4572000" y="1556792"/>
            <a:ext cx="4546848" cy="3744416"/>
          </a:xfrm>
        </p:spPr>
        <p:txBody>
          <a:bodyPr>
            <a:normAutofit fontScale="40000" lnSpcReduction="20000"/>
          </a:bodyPr>
          <a:lstStyle/>
          <a:p>
            <a:pPr marL="0" indent="0">
              <a:buNone/>
            </a:pPr>
            <a:r>
              <a:rPr lang="en-GB" sz="3300" b="1" dirty="0">
                <a:latin typeface="Arial Black" panose="020B0A04020102020204" pitchFamily="34" charset="0"/>
              </a:rPr>
              <a:t>Journals:</a:t>
            </a:r>
            <a:endParaRPr lang="en-GB" sz="3300" dirty="0">
              <a:latin typeface="Arial Black" panose="020B0A04020102020204" pitchFamily="34" charset="0"/>
            </a:endParaRPr>
          </a:p>
          <a:p>
            <a:pPr marL="0" indent="0">
              <a:buNone/>
            </a:pPr>
            <a:r>
              <a:rPr lang="en-GB" sz="3300" dirty="0" smtClean="0">
                <a:latin typeface="Arial Narrow" panose="020B0606020202030204" pitchFamily="34" charset="0"/>
              </a:rPr>
              <a:t>International </a:t>
            </a:r>
            <a:r>
              <a:rPr lang="en-GB" sz="3300" dirty="0">
                <a:latin typeface="Arial Narrow" panose="020B0606020202030204" pitchFamily="34" charset="0"/>
              </a:rPr>
              <a:t>Journal of Logistics – Research Applications</a:t>
            </a:r>
          </a:p>
          <a:p>
            <a:pPr marL="0" indent="0">
              <a:buNone/>
            </a:pPr>
            <a:r>
              <a:rPr lang="en-GB" sz="3300" dirty="0">
                <a:latin typeface="Arial Narrow" panose="020B0606020202030204" pitchFamily="34" charset="0"/>
              </a:rPr>
              <a:t>International Journal of Physical Distribution and Logistics </a:t>
            </a:r>
            <a:r>
              <a:rPr lang="en-GB" sz="3300" dirty="0" smtClean="0">
                <a:latin typeface="Arial Narrow" panose="020B0606020202030204" pitchFamily="34" charset="0"/>
              </a:rPr>
              <a:t>Management</a:t>
            </a:r>
          </a:p>
          <a:p>
            <a:pPr marL="0" indent="0">
              <a:buNone/>
            </a:pPr>
            <a:r>
              <a:rPr lang="en-GB" dirty="0"/>
              <a:t>European Journal of Sustainable Development available free from </a:t>
            </a:r>
            <a:r>
              <a:rPr lang="en-GB" u="sng" dirty="0">
                <a:hlinkClick r:id="rId2"/>
              </a:rPr>
              <a:t>http://www.ecsdev.org/</a:t>
            </a:r>
            <a:r>
              <a:rPr lang="en-GB" dirty="0"/>
              <a:t> </a:t>
            </a:r>
          </a:p>
          <a:p>
            <a:pPr marL="0" indent="0">
              <a:buNone/>
            </a:pPr>
            <a:r>
              <a:rPr lang="en-GB" dirty="0"/>
              <a:t>Journal of International Logistics and Trade</a:t>
            </a:r>
          </a:p>
          <a:p>
            <a:pPr marL="0" indent="0">
              <a:buNone/>
            </a:pPr>
            <a:r>
              <a:rPr lang="en-GB" sz="3300" dirty="0" smtClean="0">
                <a:latin typeface="Arial Narrow" panose="020B0606020202030204" pitchFamily="34" charset="0"/>
              </a:rPr>
              <a:t>Supply Chain Management: An international Journa</a:t>
            </a:r>
            <a:r>
              <a:rPr lang="en-GB" sz="3300" dirty="0">
                <a:latin typeface="Arial Narrow" panose="020B0606020202030204" pitchFamily="34" charset="0"/>
              </a:rPr>
              <a:t>l at http://www.emeraldinsight.com/journal/scm</a:t>
            </a:r>
            <a:endParaRPr lang="en-GB" sz="3300" dirty="0" smtClean="0">
              <a:latin typeface="Arial Narrow" panose="020B0606020202030204" pitchFamily="34" charset="0"/>
            </a:endParaRPr>
          </a:p>
          <a:p>
            <a:pPr marL="0" indent="0">
              <a:buNone/>
            </a:pPr>
            <a:endParaRPr lang="en-GB" sz="3300" dirty="0">
              <a:latin typeface="Arial Narrow" panose="020B0606020202030204" pitchFamily="34" charset="0"/>
            </a:endParaRPr>
          </a:p>
          <a:p>
            <a:pPr marL="0" indent="0">
              <a:buNone/>
            </a:pPr>
            <a:endParaRPr lang="en-GB" sz="3300" b="1" dirty="0" smtClean="0">
              <a:latin typeface="Arial Narrow" panose="020B0606020202030204" pitchFamily="34" charset="0"/>
            </a:endParaRPr>
          </a:p>
          <a:p>
            <a:pPr marL="0" indent="0">
              <a:buNone/>
            </a:pPr>
            <a:r>
              <a:rPr lang="en-GB" sz="3300" b="1" dirty="0" smtClean="0">
                <a:latin typeface="Arial Black" panose="020B0A04020102020204" pitchFamily="34" charset="0"/>
              </a:rPr>
              <a:t>Websites</a:t>
            </a:r>
            <a:r>
              <a:rPr lang="en-GB" sz="3300" b="1" dirty="0">
                <a:latin typeface="Arial Black" panose="020B0A04020102020204" pitchFamily="34" charset="0"/>
              </a:rPr>
              <a:t>:</a:t>
            </a:r>
            <a:endParaRPr lang="en-GB" sz="3300" dirty="0">
              <a:latin typeface="Arial Black" panose="020B0A04020102020204" pitchFamily="34" charset="0"/>
            </a:endParaRPr>
          </a:p>
          <a:p>
            <a:pPr marL="0" indent="0">
              <a:buNone/>
            </a:pPr>
            <a:r>
              <a:rPr lang="en-GB" sz="3300" dirty="0">
                <a:latin typeface="Arial Narrow" panose="020B0606020202030204" pitchFamily="34" charset="0"/>
              </a:rPr>
              <a:t>Chartered Institute of Logistics and </a:t>
            </a:r>
            <a:r>
              <a:rPr lang="en-GB" sz="3300" dirty="0" smtClean="0">
                <a:latin typeface="Arial Narrow" panose="020B0606020202030204" pitchFamily="34" charset="0"/>
              </a:rPr>
              <a:t>Transport </a:t>
            </a:r>
            <a:r>
              <a:rPr lang="en-GB" sz="3300" dirty="0" smtClean="0">
                <a:latin typeface="Arial Narrow" panose="020B0606020202030204" pitchFamily="34" charset="0"/>
                <a:hlinkClick r:id="rId3"/>
              </a:rPr>
              <a:t>http://www.cilt.org</a:t>
            </a:r>
            <a:endParaRPr lang="en-GB" sz="3300" dirty="0" smtClean="0">
              <a:latin typeface="Arial Narrow" panose="020B0606020202030204" pitchFamily="34" charset="0"/>
            </a:endParaRPr>
          </a:p>
          <a:p>
            <a:pPr marL="0" indent="0">
              <a:buNone/>
            </a:pPr>
            <a:r>
              <a:rPr lang="en-GB" sz="3300" dirty="0" smtClean="0">
                <a:latin typeface="Arial Narrow" panose="020B0606020202030204" pitchFamily="34" charset="0"/>
              </a:rPr>
              <a:t>Chartered </a:t>
            </a:r>
            <a:r>
              <a:rPr lang="en-GB" sz="3300" dirty="0">
                <a:latin typeface="Arial Narrow" panose="020B0606020202030204" pitchFamily="34" charset="0"/>
              </a:rPr>
              <a:t>Institute of Purchasing and Supply: </a:t>
            </a:r>
            <a:r>
              <a:rPr lang="en-GB" sz="3300" u="sng" dirty="0">
                <a:latin typeface="Arial Narrow" panose="020B0606020202030204" pitchFamily="34" charset="0"/>
                <a:hlinkClick r:id="rId4"/>
              </a:rPr>
              <a:t>http://www.supplymanagement.com/</a:t>
            </a:r>
            <a:r>
              <a:rPr lang="en-GB" sz="3300" dirty="0">
                <a:latin typeface="Arial Narrow" panose="020B0606020202030204" pitchFamily="34" charset="0"/>
              </a:rPr>
              <a:t> </a:t>
            </a:r>
          </a:p>
          <a:p>
            <a:pPr marL="0" indent="0">
              <a:buNone/>
            </a:pPr>
            <a:r>
              <a:rPr lang="en-GB" sz="3300" dirty="0">
                <a:latin typeface="Arial Narrow" panose="020B0606020202030204" pitchFamily="34" charset="0"/>
              </a:rPr>
              <a:t>Institute for Supply Management: </a:t>
            </a:r>
            <a:r>
              <a:rPr lang="en-GB" sz="3300" u="sng" dirty="0">
                <a:latin typeface="Arial Narrow" panose="020B0606020202030204" pitchFamily="34" charset="0"/>
                <a:hlinkClick r:id="rId5"/>
              </a:rPr>
              <a:t>http://www.ism.ws/</a:t>
            </a:r>
            <a:r>
              <a:rPr lang="en-GB" sz="3300" dirty="0">
                <a:latin typeface="Arial Narrow" panose="020B0606020202030204" pitchFamily="34" charset="0"/>
              </a:rPr>
              <a:t> </a:t>
            </a:r>
          </a:p>
          <a:p>
            <a:pPr marL="0" indent="0">
              <a:buNone/>
            </a:pPr>
            <a:r>
              <a:rPr lang="en-GB" sz="3300" dirty="0">
                <a:latin typeface="Arial Narrow" panose="020B0606020202030204" pitchFamily="34" charset="0"/>
              </a:rPr>
              <a:t>Enterprise resource planning Knowledge Storm: http://erp.knowledgestorm.com/ </a:t>
            </a:r>
            <a:endParaRPr lang="en-GB" sz="3300" dirty="0" smtClean="0">
              <a:latin typeface="Arial Narrow" panose="020B0606020202030204" pitchFamily="34" charset="0"/>
            </a:endParaRPr>
          </a:p>
          <a:p>
            <a:pPr marL="0" indent="0">
              <a:buNone/>
            </a:pPr>
            <a:endParaRPr lang="en-GB" sz="3300" dirty="0">
              <a:latin typeface="Arial Narrow" panose="020B0606020202030204" pitchFamily="34" charset="0"/>
            </a:endParaRPr>
          </a:p>
          <a:p>
            <a:endParaRPr lang="en-GB" dirty="0"/>
          </a:p>
        </p:txBody>
      </p:sp>
    </p:spTree>
    <p:extLst>
      <p:ext uri="{BB962C8B-B14F-4D97-AF65-F5344CB8AC3E}">
        <p14:creationId xmlns:p14="http://schemas.microsoft.com/office/powerpoint/2010/main" val="33226180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rPr>
              <a:t>Assessment</a:t>
            </a:r>
            <a:endParaRPr lang="en-GB" sz="36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95536" y="1916832"/>
            <a:ext cx="8229600" cy="2332855"/>
          </a:xfrm>
        </p:spPr>
        <p:txBody>
          <a:bodyPr>
            <a:normAutofit fontScale="77500" lnSpcReduction="20000"/>
          </a:bodyPr>
          <a:lstStyle/>
          <a:p>
            <a:r>
              <a:rPr lang="en-GB" dirty="0" smtClean="0">
                <a:latin typeface="Arial" panose="020B0604020202020204" pitchFamily="34" charset="0"/>
                <a:cs typeface="Arial" panose="020B0604020202020204" pitchFamily="34" charset="0"/>
              </a:rPr>
              <a:t>1</a:t>
            </a:r>
            <a:r>
              <a:rPr lang="en-GB" baseline="30000" dirty="0" smtClean="0">
                <a:latin typeface="Arial" panose="020B0604020202020204" pitchFamily="34" charset="0"/>
                <a:cs typeface="Arial" panose="020B0604020202020204" pitchFamily="34" charset="0"/>
              </a:rPr>
              <a:t>st</a:t>
            </a:r>
            <a:r>
              <a:rPr lang="en-GB" dirty="0" smtClean="0">
                <a:latin typeface="Arial" panose="020B0604020202020204" pitchFamily="34" charset="0"/>
                <a:cs typeface="Arial" panose="020B0604020202020204" pitchFamily="34" charset="0"/>
              </a:rPr>
              <a:t> Assignment: 11</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December </a:t>
            </a:r>
            <a:r>
              <a:rPr lang="en-GB" dirty="0" smtClean="0">
                <a:latin typeface="Arial" panose="020B0604020202020204" pitchFamily="34" charset="0"/>
                <a:cs typeface="Arial" panose="020B0604020202020204" pitchFamily="34" charset="0"/>
              </a:rPr>
              <a:t>2018 </a:t>
            </a:r>
            <a:r>
              <a:rPr lang="en-GB" dirty="0" smtClean="0">
                <a:latin typeface="Arial" panose="020B0604020202020204" pitchFamily="34" charset="0"/>
                <a:cs typeface="Arial" panose="020B0604020202020204" pitchFamily="34" charset="0"/>
              </a:rPr>
              <a:t>and submission deadline on </a:t>
            </a:r>
            <a:r>
              <a:rPr lang="en-GB" dirty="0" smtClean="0">
                <a:latin typeface="Arial" panose="020B0604020202020204" pitchFamily="34" charset="0"/>
                <a:cs typeface="Arial" panose="020B0604020202020204" pitchFamily="34" charset="0"/>
              </a:rPr>
              <a:t>15</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January </a:t>
            </a:r>
            <a:r>
              <a:rPr lang="en-GB" dirty="0" smtClean="0">
                <a:latin typeface="Arial" panose="020B0604020202020204" pitchFamily="34" charset="0"/>
                <a:cs typeface="Arial" panose="020B0604020202020204" pitchFamily="34" charset="0"/>
              </a:rPr>
              <a:t>2019 </a:t>
            </a:r>
            <a:r>
              <a:rPr lang="en-GB" dirty="0" smtClean="0">
                <a:latin typeface="Arial" panose="020B0604020202020204" pitchFamily="34" charset="0"/>
                <a:cs typeface="Arial" panose="020B0604020202020204" pitchFamily="34" charset="0"/>
              </a:rPr>
              <a:t>[50%]</a:t>
            </a:r>
          </a:p>
          <a:p>
            <a:r>
              <a:rPr lang="en-GB" dirty="0" smtClean="0">
                <a:latin typeface="Arial" panose="020B0604020202020204" pitchFamily="34" charset="0"/>
                <a:cs typeface="Arial" panose="020B0604020202020204" pitchFamily="34" charset="0"/>
              </a:rPr>
              <a:t>2</a:t>
            </a:r>
            <a:r>
              <a:rPr lang="en-GB" baseline="30000" dirty="0" smtClean="0">
                <a:latin typeface="Arial" panose="020B0604020202020204" pitchFamily="34" charset="0"/>
                <a:cs typeface="Arial" panose="020B0604020202020204" pitchFamily="34" charset="0"/>
              </a:rPr>
              <a:t>nd</a:t>
            </a:r>
            <a:r>
              <a:rPr lang="en-GB" dirty="0" smtClean="0">
                <a:latin typeface="Arial" panose="020B0604020202020204" pitchFamily="34" charset="0"/>
                <a:cs typeface="Arial" panose="020B0604020202020204" pitchFamily="34" charset="0"/>
              </a:rPr>
              <a:t> Assignment:  </a:t>
            </a:r>
            <a:r>
              <a:rPr lang="en-GB" dirty="0" smtClean="0">
                <a:latin typeface="Arial" panose="020B0604020202020204" pitchFamily="34" charset="0"/>
                <a:cs typeface="Arial" panose="020B0604020202020204" pitchFamily="34" charset="0"/>
              </a:rPr>
              <a:t>18</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March </a:t>
            </a:r>
            <a:r>
              <a:rPr lang="en-GB" dirty="0" smtClean="0">
                <a:latin typeface="Arial" panose="020B0604020202020204" pitchFamily="34" charset="0"/>
                <a:cs typeface="Arial" panose="020B0604020202020204" pitchFamily="34" charset="0"/>
              </a:rPr>
              <a:t>2018 and submission on </a:t>
            </a:r>
            <a:r>
              <a:rPr lang="en-GB" dirty="0" smtClean="0">
                <a:latin typeface="Arial" panose="020B0604020202020204" pitchFamily="34" charset="0"/>
                <a:cs typeface="Arial" panose="020B0604020202020204" pitchFamily="34" charset="0"/>
              </a:rPr>
              <a:t>04</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April 2018 </a:t>
            </a:r>
            <a:r>
              <a:rPr lang="en-GB" dirty="0">
                <a:latin typeface="Arial" panose="020B0604020202020204" pitchFamily="34" charset="0"/>
                <a:cs typeface="Arial" panose="020B0604020202020204" pitchFamily="34" charset="0"/>
              </a:rPr>
              <a:t>[50%]</a:t>
            </a:r>
          </a:p>
          <a:p>
            <a:r>
              <a:rPr lang="en-GB" dirty="0" smtClean="0">
                <a:latin typeface="Arial" panose="020B0604020202020204" pitchFamily="34" charset="0"/>
                <a:cs typeface="Arial" panose="020B0604020202020204" pitchFamily="34" charset="0"/>
              </a:rPr>
              <a:t>Formative assessment - presentations</a:t>
            </a:r>
          </a:p>
          <a:p>
            <a:r>
              <a:rPr lang="en-GB" dirty="0" smtClean="0">
                <a:latin typeface="Arial" panose="020B0604020202020204" pitchFamily="34" charset="0"/>
                <a:cs typeface="Arial" panose="020B0604020202020204" pitchFamily="34" charset="0"/>
              </a:rPr>
              <a:t>Details will be provided and discussed in due course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1030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a:stretch>
            <a:fillRect/>
          </a:stretch>
        </p:blipFill>
        <p:spPr>
          <a:xfrm>
            <a:off x="1835696" y="1988840"/>
            <a:ext cx="5759031" cy="1440160"/>
          </a:xfrm>
          <a:prstGeom prst="rect">
            <a:avLst/>
          </a:prstGeom>
        </p:spPr>
      </p:pic>
    </p:spTree>
    <p:extLst>
      <p:ext uri="{BB962C8B-B14F-4D97-AF65-F5344CB8AC3E}">
        <p14:creationId xmlns:p14="http://schemas.microsoft.com/office/powerpoint/2010/main" val="1886227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ClrTx/>
              <a:buFontTx/>
              <a:buNone/>
            </a:pPr>
            <a:r>
              <a:rPr lang="en-US" altLang="en-US" sz="1200" smtClean="0">
                <a:cs typeface="Arial" panose="020B0604020202020204" pitchFamily="34" charset="0"/>
              </a:rPr>
              <a:t>2</a:t>
            </a:r>
          </a:p>
        </p:txBody>
      </p:sp>
      <p:sp>
        <p:nvSpPr>
          <p:cNvPr id="2" name="Title 1"/>
          <p:cNvSpPr>
            <a:spLocks noGrp="1"/>
          </p:cNvSpPr>
          <p:nvPr>
            <p:ph type="title"/>
          </p:nvPr>
        </p:nvSpPr>
        <p:spPr>
          <a:xfrm>
            <a:off x="899592" y="1556792"/>
            <a:ext cx="7378700" cy="1800225"/>
          </a:xfrm>
        </p:spPr>
        <p:txBody>
          <a:bodyPr>
            <a:normAutofit fontScale="90000"/>
          </a:bodyPr>
          <a:lstStyle/>
          <a:p>
            <a:pPr algn="ctr">
              <a:defRPr/>
            </a:pPr>
            <a:r>
              <a:rPr lang="en-GB" altLang="en-US" sz="3200" dirty="0" smtClean="0">
                <a:solidFill>
                  <a:srgbClr val="10253F"/>
                </a:solidFill>
              </a:rPr>
              <a:t>LECTURE 1 </a:t>
            </a:r>
            <a:br>
              <a:rPr lang="en-GB" altLang="en-US" sz="3200" dirty="0" smtClean="0">
                <a:solidFill>
                  <a:srgbClr val="10253F"/>
                </a:solidFill>
              </a:rPr>
            </a:br>
            <a:r>
              <a:rPr lang="en-GB" altLang="en-US" sz="3200" dirty="0" smtClean="0">
                <a:solidFill>
                  <a:srgbClr val="10253F"/>
                </a:solidFill>
              </a:rPr>
              <a:t>Introduction </a:t>
            </a:r>
            <a:r>
              <a:rPr lang="en-GB" altLang="en-US" sz="3200" dirty="0">
                <a:solidFill>
                  <a:srgbClr val="10253F"/>
                </a:solidFill>
              </a:rPr>
              <a:t>to </a:t>
            </a:r>
            <a:r>
              <a:rPr lang="en-GB" altLang="en-US" sz="3200" dirty="0" smtClean="0">
                <a:solidFill>
                  <a:srgbClr val="10253F"/>
                </a:solidFill>
              </a:rPr>
              <a:t>Logistics and Supply Chain Management  </a:t>
            </a:r>
            <a:r>
              <a:rPr lang="en-GB" altLang="en-US" dirty="0">
                <a:solidFill>
                  <a:srgbClr val="10253F"/>
                </a:solidFill>
              </a:rPr>
              <a:t/>
            </a:r>
            <a:br>
              <a:rPr lang="en-GB" altLang="en-US" dirty="0">
                <a:solidFill>
                  <a:srgbClr val="10253F"/>
                </a:solidFill>
              </a:rPr>
            </a:br>
            <a:endParaRPr lang="en-GB" dirty="0"/>
          </a:p>
        </p:txBody>
      </p:sp>
    </p:spTree>
    <p:extLst>
      <p:ext uri="{BB962C8B-B14F-4D97-AF65-F5344CB8AC3E}">
        <p14:creationId xmlns:p14="http://schemas.microsoft.com/office/powerpoint/2010/main" val="22639642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539750" y="188913"/>
            <a:ext cx="8229600" cy="1143000"/>
          </a:xfrm>
        </p:spPr>
        <p:txBody>
          <a:bodyPr>
            <a:normAutofit/>
          </a:bodyPr>
          <a:lstStyle/>
          <a:p>
            <a:pPr eaLnBrk="1" hangingPunct="1"/>
            <a:r>
              <a:rPr lang="en-US" altLang="en-US" sz="3600" b="1" dirty="0" smtClean="0">
                <a:effectLst>
                  <a:outerShdw blurRad="38100" dist="38100" dir="2700000" algn="tl">
                    <a:srgbClr val="000000">
                      <a:alpha val="43137"/>
                    </a:srgbClr>
                  </a:outerShdw>
                </a:effectLst>
                <a:ea typeface="ＭＳ Ｐゴシック" panose="020B0600070205080204" pitchFamily="34" charset="-128"/>
              </a:rPr>
              <a:t>Lecture 1: Learning objectives</a:t>
            </a:r>
          </a:p>
        </p:txBody>
      </p:sp>
      <p:sp>
        <p:nvSpPr>
          <p:cNvPr id="15363" name="Content Placeholder 2"/>
          <p:cNvSpPr>
            <a:spLocks noGrp="1"/>
          </p:cNvSpPr>
          <p:nvPr>
            <p:ph idx="1"/>
          </p:nvPr>
        </p:nvSpPr>
        <p:spPr>
          <a:xfrm>
            <a:off x="539751" y="1196753"/>
            <a:ext cx="8158162" cy="4104456"/>
          </a:xfrm>
        </p:spPr>
        <p:txBody>
          <a:bodyPr>
            <a:normAutofit/>
          </a:bodyPr>
          <a:lstStyle/>
          <a:p>
            <a:pPr eaLnBrk="1" hangingPunct="1">
              <a:lnSpc>
                <a:spcPct val="90000"/>
              </a:lnSpc>
            </a:pPr>
            <a:endParaRPr lang="en-US" altLang="en-US" sz="2800" dirty="0" smtClean="0">
              <a:ea typeface="ＭＳ Ｐゴシック" panose="020B0600070205080204" pitchFamily="34" charset="-128"/>
            </a:endParaRPr>
          </a:p>
          <a:p>
            <a:pPr eaLnBrk="1" hangingPunct="1">
              <a:lnSpc>
                <a:spcPct val="90000"/>
              </a:lnSpc>
            </a:pPr>
            <a:r>
              <a:rPr lang="en-US" altLang="en-US" sz="2400" dirty="0" smtClean="0">
                <a:ea typeface="ＭＳ Ｐゴシック" panose="020B0600070205080204" pitchFamily="34" charset="-128"/>
              </a:rPr>
              <a:t>Comparatively explain the definitions and concepts of logistics and supply chain management</a:t>
            </a:r>
          </a:p>
          <a:p>
            <a:pPr eaLnBrk="1" hangingPunct="1">
              <a:lnSpc>
                <a:spcPct val="90000"/>
              </a:lnSpc>
            </a:pPr>
            <a:r>
              <a:rPr lang="en-US" altLang="en-US" sz="2400" dirty="0" smtClean="0">
                <a:ea typeface="ＭＳ Ｐゴシック" panose="020B0600070205080204" pitchFamily="34" charset="-128"/>
              </a:rPr>
              <a:t>Define both terms and outline how logistics and supply chain management differ from each other</a:t>
            </a:r>
          </a:p>
          <a:p>
            <a:pPr eaLnBrk="1" hangingPunct="1">
              <a:lnSpc>
                <a:spcPct val="90000"/>
              </a:lnSpc>
            </a:pPr>
            <a:r>
              <a:rPr lang="en-US" altLang="en-US" sz="2400" dirty="0" smtClean="0">
                <a:ea typeface="ＭＳ Ｐゴシック" panose="020B0600070205080204" pitchFamily="34" charset="-128"/>
              </a:rPr>
              <a:t>Highlight the importance of these areas in both manufacturing and services contexts</a:t>
            </a:r>
          </a:p>
          <a:p>
            <a:pPr eaLnBrk="1" hangingPunct="1">
              <a:lnSpc>
                <a:spcPct val="90000"/>
              </a:lnSpc>
            </a:pPr>
            <a:r>
              <a:rPr lang="en-US" altLang="en-US" sz="2400" dirty="0" smtClean="0">
                <a:ea typeface="ＭＳ Ｐゴシック" panose="020B0600070205080204" pitchFamily="34" charset="-128"/>
              </a:rPr>
              <a:t>Identify how best practice logistics and supply chain management can yield both cost reduction and value addition</a:t>
            </a:r>
          </a:p>
        </p:txBody>
      </p:sp>
    </p:spTree>
    <p:extLst>
      <p:ext uri="{BB962C8B-B14F-4D97-AF65-F5344CB8AC3E}">
        <p14:creationId xmlns:p14="http://schemas.microsoft.com/office/powerpoint/2010/main" val="25952369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ttp://www.mauritiusrelocation.com/wp-content/uploads/2015/02/logistic-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4581525"/>
            <a:ext cx="2462213"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395288" y="2033588"/>
            <a:ext cx="8229600" cy="3268662"/>
          </a:xfrm>
        </p:spPr>
        <p:txBody>
          <a:bodyPr/>
          <a:lstStyle/>
          <a:p>
            <a:r>
              <a:rPr lang="en-GB" altLang="en-US" sz="2400" smtClean="0">
                <a:ea typeface="ＭＳ Ｐゴシック" panose="020B0600070205080204" pitchFamily="34" charset="-128"/>
              </a:rPr>
              <a:t>“</a:t>
            </a:r>
            <a:r>
              <a:rPr lang="en-GB" altLang="en-US" sz="2400" b="1" i="1" smtClean="0">
                <a:ea typeface="ＭＳ Ｐゴシック" panose="020B0600070205080204" pitchFamily="34" charset="-128"/>
              </a:rPr>
              <a:t>Logistics</a:t>
            </a:r>
            <a:r>
              <a:rPr lang="en-GB" altLang="en-US" sz="2400" i="1" smtClean="0">
                <a:ea typeface="ＭＳ Ｐゴシック" panose="020B0600070205080204" pitchFamily="34" charset="-128"/>
              </a:rPr>
              <a:t> is the process of planning, implementing, and controlling procedures for the efficient and effective transportation and storage of goods including services, and related information from the point of origin to the point of consumption for the purpose of conforming to customer requirements. This definition includes inbound, outbound, internal, and external movements</a:t>
            </a:r>
            <a:r>
              <a:rPr lang="en-GB" altLang="en-US" sz="2400" smtClean="0">
                <a:ea typeface="ＭＳ Ｐゴシック" panose="020B0600070205080204" pitchFamily="34" charset="-128"/>
              </a:rPr>
              <a:t>.”</a:t>
            </a:r>
          </a:p>
          <a:p>
            <a:pPr lvl="4" algn="r"/>
            <a:r>
              <a:rPr lang="en-GB" altLang="en-US" smtClean="0">
                <a:ea typeface="ＭＳ Ｐゴシック" panose="020B0600070205080204" pitchFamily="34" charset="-128"/>
              </a:rPr>
              <a:t>Source: Mangan et. al. 2012:15</a:t>
            </a:r>
          </a:p>
        </p:txBody>
      </p:sp>
      <p:pic>
        <p:nvPicPr>
          <p:cNvPr id="39939"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3625" r="19750"/>
          <a:stretch/>
        </p:blipFill>
        <p:spPr bwMode="auto">
          <a:xfrm>
            <a:off x="6948264" y="23912"/>
            <a:ext cx="2016224" cy="172819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389" name="Title 1"/>
          <p:cNvSpPr>
            <a:spLocks noGrp="1"/>
          </p:cNvSpPr>
          <p:nvPr>
            <p:ph type="title"/>
          </p:nvPr>
        </p:nvSpPr>
        <p:spPr>
          <a:xfrm>
            <a:off x="468313" y="315913"/>
            <a:ext cx="8229600" cy="1143000"/>
          </a:xfrm>
        </p:spPr>
        <p:txBody>
          <a:bodyPr/>
          <a:lstStyle/>
          <a:p>
            <a:pPr eaLnBrk="1" hangingPunct="1"/>
            <a:r>
              <a:rPr lang="en-US" altLang="en-US" smtClean="0">
                <a:ea typeface="ＭＳ Ｐゴシック" panose="020B0600070205080204" pitchFamily="34" charset="-128"/>
              </a:rPr>
              <a:t>What is </a:t>
            </a:r>
            <a:r>
              <a:rPr lang="en-US" altLang="en-US" smtClean="0">
                <a:ea typeface="ＭＳ Ｐゴシック" panose="020B0600070205080204" pitchFamily="34" charset="-128"/>
                <a:hlinkClick r:id="rId4"/>
              </a:rPr>
              <a:t>logistics</a:t>
            </a:r>
            <a:r>
              <a:rPr lang="en-US" altLang="en-US" smtClean="0">
                <a:ea typeface="ＭＳ Ｐゴシック" panose="020B0600070205080204" pitchFamily="34" charset="-128"/>
              </a:rPr>
              <a:t>?</a:t>
            </a:r>
          </a:p>
        </p:txBody>
      </p:sp>
      <p:sp>
        <p:nvSpPr>
          <p:cNvPr id="16390" name="TextBox 5"/>
          <p:cNvSpPr txBox="1">
            <a:spLocks noChangeArrowheads="1"/>
          </p:cNvSpPr>
          <p:nvPr/>
        </p:nvSpPr>
        <p:spPr bwMode="auto">
          <a:xfrm>
            <a:off x="1258888" y="1549400"/>
            <a:ext cx="66976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ClrTx/>
              <a:buFontTx/>
              <a:buNone/>
            </a:pPr>
            <a:r>
              <a:rPr lang="en-GB" altLang="en-US" sz="2800">
                <a:latin typeface="Arial" panose="020B0604020202020204" pitchFamily="34" charset="0"/>
              </a:rPr>
              <a:t>Please discuss in small groups</a:t>
            </a:r>
          </a:p>
        </p:txBody>
      </p:sp>
      <p:sp>
        <p:nvSpPr>
          <p:cNvPr id="7" name="TextBox 6"/>
          <p:cNvSpPr txBox="1">
            <a:spLocks noChangeArrowheads="1"/>
          </p:cNvSpPr>
          <p:nvPr/>
        </p:nvSpPr>
        <p:spPr bwMode="auto">
          <a:xfrm>
            <a:off x="1619250" y="1660525"/>
            <a:ext cx="5976938"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ClrTx/>
              <a:buFontTx/>
              <a:buNone/>
            </a:pPr>
            <a:endParaRPr lang="en-GB" altLang="en-US" sz="1800">
              <a:latin typeface="Arial" panose="020B0604020202020204" pitchFamily="34" charset="0"/>
            </a:endParaRPr>
          </a:p>
        </p:txBody>
      </p:sp>
    </p:spTree>
    <p:extLst>
      <p:ext uri="{BB962C8B-B14F-4D97-AF65-F5344CB8AC3E}">
        <p14:creationId xmlns:p14="http://schemas.microsoft.com/office/powerpoint/2010/main" val="2870108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par>
                          <p:cTn id="9" fill="hold" nodeType="afterGroup">
                            <p:stCondLst>
                              <p:cond delay="0"/>
                            </p:stCondLst>
                            <p:childTnLst>
                              <p:par>
                                <p:cTn id="10" presetID="1" presetClass="entr" presetSubtype="0"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pPr eaLnBrk="1" hangingPunct="1"/>
            <a:r>
              <a:rPr lang="en-US" altLang="en-US" smtClean="0">
                <a:ea typeface="ＭＳ Ｐゴシック" panose="020B0600070205080204" pitchFamily="34" charset="-128"/>
              </a:rPr>
              <a:t>The evolution of logistics and supply chain management</a:t>
            </a:r>
          </a:p>
        </p:txBody>
      </p:sp>
      <p:sp>
        <p:nvSpPr>
          <p:cNvPr id="15363" name="Content Placeholder 2"/>
          <p:cNvSpPr>
            <a:spLocks noGrp="1"/>
          </p:cNvSpPr>
          <p:nvPr>
            <p:ph idx="1"/>
          </p:nvPr>
        </p:nvSpPr>
        <p:spPr/>
        <p:txBody>
          <a:bodyPr>
            <a:normAutofit lnSpcReduction="10000"/>
          </a:bodyPr>
          <a:lstStyle/>
          <a:p>
            <a:pPr eaLnBrk="1" hangingPunct="1"/>
            <a:r>
              <a:rPr lang="en-US" altLang="en-US" smtClean="0">
                <a:ea typeface="ＭＳ Ｐゴシック" panose="020B0600070205080204" pitchFamily="34" charset="-128"/>
              </a:rPr>
              <a:t>Six key developments in logistics and SCM:</a:t>
            </a:r>
          </a:p>
          <a:p>
            <a:pPr lvl="1" eaLnBrk="1" hangingPunct="1"/>
            <a:r>
              <a:rPr lang="en-US" altLang="en-US" smtClean="0">
                <a:ea typeface="ＭＳ Ｐゴシック" panose="020B0600070205080204" pitchFamily="34" charset="-128"/>
              </a:rPr>
              <a:t>The effects of product prices</a:t>
            </a:r>
          </a:p>
          <a:p>
            <a:pPr lvl="1" eaLnBrk="1" hangingPunct="1"/>
            <a:r>
              <a:rPr lang="en-US" altLang="en-US" smtClean="0">
                <a:ea typeface="ＭＳ Ｐゴシック" panose="020B0600070205080204" pitchFamily="34" charset="-128"/>
              </a:rPr>
              <a:t>Productivity improvements</a:t>
            </a:r>
          </a:p>
          <a:p>
            <a:pPr lvl="1" eaLnBrk="1" hangingPunct="1"/>
            <a:r>
              <a:rPr lang="en-US" altLang="en-US" smtClean="0">
                <a:ea typeface="ＭＳ Ｐゴシック" panose="020B0600070205080204" pitchFamily="34" charset="-128"/>
              </a:rPr>
              <a:t>Emphasis on inventory reduction</a:t>
            </a:r>
          </a:p>
          <a:p>
            <a:pPr lvl="1" eaLnBrk="1" hangingPunct="1"/>
            <a:r>
              <a:rPr lang="en-US" altLang="en-US" smtClean="0">
                <a:ea typeface="ＭＳ Ｐゴシック" panose="020B0600070205080204" pitchFamily="34" charset="-128"/>
              </a:rPr>
              <a:t>Changes in company structure</a:t>
            </a:r>
          </a:p>
          <a:p>
            <a:pPr lvl="1" eaLnBrk="1" hangingPunct="1"/>
            <a:r>
              <a:rPr lang="en-US" altLang="en-US" smtClean="0">
                <a:ea typeface="ＭＳ Ｐゴシック" panose="020B0600070205080204" pitchFamily="34" charset="-128"/>
              </a:rPr>
              <a:t>Reduced transport intensity of freight</a:t>
            </a:r>
          </a:p>
          <a:p>
            <a:pPr lvl="1" eaLnBrk="1" hangingPunct="1"/>
            <a:r>
              <a:rPr lang="en-US" altLang="en-US" smtClean="0">
                <a:ea typeface="ＭＳ Ｐゴシック" panose="020B0600070205080204" pitchFamily="34" charset="-128"/>
              </a:rPr>
              <a:t>Deregulation of transport</a:t>
            </a:r>
          </a:p>
          <a:p>
            <a:pPr lvl="1" eaLnBrk="1" hangingPunct="1"/>
            <a:endParaRPr lang="en-US" altLang="en-US" smtClean="0">
              <a:ea typeface="ＭＳ Ｐゴシック" panose="020B0600070205080204" pitchFamily="34" charset="-128"/>
            </a:endParaRPr>
          </a:p>
        </p:txBody>
      </p:sp>
      <p:sp>
        <p:nvSpPr>
          <p:cNvPr id="5" name="Footer Placeholder 4"/>
          <p:cNvSpPr>
            <a:spLocks noGrp="1"/>
          </p:cNvSpPr>
          <p:nvPr>
            <p:ph type="ftr" sz="quarter" idx="4294967295"/>
          </p:nvPr>
        </p:nvSpPr>
        <p:spPr/>
        <p:txBody>
          <a:bodyPr/>
          <a:lstStyle/>
          <a:p>
            <a:pPr>
              <a:defRPr/>
            </a:pPr>
            <a:r>
              <a:rPr lang="en-US" smtClean="0"/>
              <a:t>www.wileyeurope.com/college/mangan</a:t>
            </a:r>
            <a:endParaRPr lang="en-US"/>
          </a:p>
        </p:txBody>
      </p:sp>
    </p:spTree>
    <p:extLst>
      <p:ext uri="{BB962C8B-B14F-4D97-AF65-F5344CB8AC3E}">
        <p14:creationId xmlns:p14="http://schemas.microsoft.com/office/powerpoint/2010/main" val="40692350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6"/>
          <p:cNvPicPr>
            <a:picLocks noChangeAspect="1" noChangeArrowheads="1"/>
          </p:cNvPicPr>
          <p:nvPr/>
        </p:nvPicPr>
        <p:blipFill>
          <a:blip r:embed="rId2">
            <a:extLst>
              <a:ext uri="{28A0092B-C50C-407E-A947-70E740481C1C}">
                <a14:useLocalDpi xmlns:a14="http://schemas.microsoft.com/office/drawing/2010/main" val="0"/>
              </a:ext>
            </a:extLst>
          </a:blip>
          <a:srcRect t="3967" r="2293"/>
          <a:stretch>
            <a:fillRect/>
          </a:stretch>
        </p:blipFill>
        <p:spPr bwMode="auto">
          <a:xfrm>
            <a:off x="3851275" y="2924175"/>
            <a:ext cx="5086350" cy="3762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411" name="Content Placeholder 2"/>
          <p:cNvSpPr>
            <a:spLocks noGrp="1"/>
          </p:cNvSpPr>
          <p:nvPr>
            <p:ph idx="1"/>
          </p:nvPr>
        </p:nvSpPr>
        <p:spPr>
          <a:xfrm>
            <a:off x="568325" y="260350"/>
            <a:ext cx="8229600" cy="4957763"/>
          </a:xfrm>
        </p:spPr>
        <p:txBody>
          <a:bodyPr/>
          <a:lstStyle/>
          <a:p>
            <a:pPr marL="0" indent="0" eaLnBrk="1" hangingPunct="1">
              <a:buFont typeface="Arial" charset="0"/>
              <a:buNone/>
              <a:defRPr/>
            </a:pPr>
            <a:r>
              <a:rPr lang="en-US" altLang="en-US" b="1" dirty="0" smtClean="0">
                <a:effectLst>
                  <a:outerShdw blurRad="38100" dist="38100" dir="2700000" algn="tl">
                    <a:srgbClr val="000000">
                      <a:alpha val="43137"/>
                    </a:srgbClr>
                  </a:outerShdw>
                </a:effectLst>
                <a:ea typeface="ＭＳ Ｐゴシック" pitchFamily="34" charset="-128"/>
              </a:rPr>
              <a:t>Logistics should involve getting</a:t>
            </a:r>
          </a:p>
          <a:p>
            <a:pPr eaLnBrk="1" hangingPunct="1">
              <a:buFont typeface="Arial" charset="0"/>
              <a:buChar char="•"/>
              <a:defRPr/>
            </a:pPr>
            <a:r>
              <a:rPr lang="en-US" altLang="en-US" sz="2400" dirty="0" smtClean="0">
                <a:ea typeface="ＭＳ Ｐゴシック" pitchFamily="34" charset="-128"/>
              </a:rPr>
              <a:t>the right product,</a:t>
            </a:r>
          </a:p>
          <a:p>
            <a:pPr eaLnBrk="1" hangingPunct="1">
              <a:buFont typeface="Arial" charset="0"/>
              <a:buChar char="•"/>
              <a:defRPr/>
            </a:pPr>
            <a:r>
              <a:rPr lang="en-US" altLang="en-US" sz="2400" dirty="0" smtClean="0">
                <a:ea typeface="ＭＳ Ｐゴシック" pitchFamily="34" charset="-128"/>
              </a:rPr>
              <a:t>in the right way, </a:t>
            </a:r>
          </a:p>
          <a:p>
            <a:pPr eaLnBrk="1" hangingPunct="1">
              <a:buFont typeface="Arial" charset="0"/>
              <a:buChar char="•"/>
              <a:defRPr/>
            </a:pPr>
            <a:r>
              <a:rPr lang="en-US" altLang="en-US" sz="2400" dirty="0" smtClean="0">
                <a:ea typeface="ＭＳ Ｐゴシック" pitchFamily="34" charset="-128"/>
              </a:rPr>
              <a:t>in the right quantity and right quality,</a:t>
            </a:r>
          </a:p>
          <a:p>
            <a:pPr eaLnBrk="1" hangingPunct="1">
              <a:buFont typeface="Arial" charset="0"/>
              <a:buChar char="•"/>
              <a:defRPr/>
            </a:pPr>
            <a:r>
              <a:rPr lang="en-US" altLang="en-US" sz="2400" dirty="0" smtClean="0">
                <a:ea typeface="ＭＳ Ｐゴシック" pitchFamily="34" charset="-128"/>
              </a:rPr>
              <a:t>in the right place at the right time, </a:t>
            </a:r>
          </a:p>
          <a:p>
            <a:pPr eaLnBrk="1" hangingPunct="1">
              <a:buFont typeface="Arial" charset="0"/>
              <a:buChar char="•"/>
              <a:defRPr/>
            </a:pPr>
            <a:r>
              <a:rPr lang="en-US" altLang="en-US" sz="2400" dirty="0" smtClean="0">
                <a:ea typeface="ＭＳ Ｐゴシック" pitchFamily="34" charset="-128"/>
              </a:rPr>
              <a:t>for the right customer at the right cost</a:t>
            </a:r>
          </a:p>
        </p:txBody>
      </p:sp>
      <p:sp>
        <p:nvSpPr>
          <p:cNvPr id="5" name="Footer Placeholder 4"/>
          <p:cNvSpPr>
            <a:spLocks noGrp="1"/>
          </p:cNvSpPr>
          <p:nvPr>
            <p:ph type="ftr" sz="quarter" idx="4294967295"/>
          </p:nvPr>
        </p:nvSpPr>
        <p:spPr/>
        <p:txBody>
          <a:bodyPr/>
          <a:lstStyle/>
          <a:p>
            <a:pPr>
              <a:defRPr/>
            </a:pPr>
            <a:r>
              <a:rPr lang="en-US" dirty="0" smtClean="0"/>
              <a:t>www.wileyeurope.com/college/mangan</a:t>
            </a:r>
            <a:endParaRPr lang="en-US" dirty="0"/>
          </a:p>
        </p:txBody>
      </p:sp>
    </p:spTree>
    <p:extLst>
      <p:ext uri="{BB962C8B-B14F-4D97-AF65-F5344CB8AC3E}">
        <p14:creationId xmlns:p14="http://schemas.microsoft.com/office/powerpoint/2010/main" val="10283174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r>
              <a:rPr lang="en-US" altLang="en-US" smtClean="0">
                <a:ea typeface="ＭＳ Ｐゴシック" panose="020B0600070205080204" pitchFamily="34" charset="-128"/>
              </a:rPr>
              <a:t>What is supply chain management?</a:t>
            </a:r>
          </a:p>
        </p:txBody>
      </p:sp>
      <p:sp>
        <p:nvSpPr>
          <p:cNvPr id="3" name="Content Placeholder 2"/>
          <p:cNvSpPr>
            <a:spLocks noGrp="1"/>
          </p:cNvSpPr>
          <p:nvPr>
            <p:ph idx="1"/>
          </p:nvPr>
        </p:nvSpPr>
        <p:spPr/>
        <p:txBody>
          <a:bodyPr>
            <a:normAutofit fontScale="77500" lnSpcReduction="20000"/>
          </a:bodyPr>
          <a:lstStyle/>
          <a:p>
            <a:pPr eaLnBrk="1" hangingPunct="1">
              <a:buFont typeface="Arial" charset="0"/>
              <a:buChar char="•"/>
              <a:defRPr/>
            </a:pPr>
            <a:r>
              <a:rPr lang="en-US" dirty="0" smtClean="0">
                <a:cs typeface="+mn-cs"/>
              </a:rPr>
              <a:t>The </a:t>
            </a:r>
            <a:r>
              <a:rPr lang="en-US" i="1" dirty="0" smtClean="0">
                <a:cs typeface="+mn-cs"/>
              </a:rPr>
              <a:t>supply chain</a:t>
            </a:r>
            <a:r>
              <a:rPr lang="en-US" dirty="0" smtClean="0">
                <a:cs typeface="+mn-cs"/>
              </a:rPr>
              <a:t> is the network of </a:t>
            </a:r>
            <a:r>
              <a:rPr lang="en-US" dirty="0" err="1" smtClean="0">
                <a:cs typeface="+mn-cs"/>
              </a:rPr>
              <a:t>organisations</a:t>
            </a:r>
            <a:r>
              <a:rPr lang="en-US" dirty="0" smtClean="0">
                <a:cs typeface="+mn-cs"/>
              </a:rPr>
              <a:t> /companies that are involved, through upstream and downstream linkages, in the different processes and activities that produce value in the form of products and services in the hands of the ultimate consumer</a:t>
            </a:r>
          </a:p>
          <a:p>
            <a:pPr eaLnBrk="1" hangingPunct="1">
              <a:buFont typeface="Arial" charset="0"/>
              <a:buChar char="•"/>
              <a:defRPr/>
            </a:pPr>
            <a:r>
              <a:rPr lang="en-US" i="1" dirty="0" smtClean="0">
                <a:cs typeface="+mn-cs"/>
              </a:rPr>
              <a:t>Supply chain management</a:t>
            </a:r>
            <a:r>
              <a:rPr lang="en-US" dirty="0" smtClean="0">
                <a:cs typeface="+mn-cs"/>
              </a:rPr>
              <a:t> (SCM) is the management across and within a network of upstream and downstream </a:t>
            </a:r>
            <a:r>
              <a:rPr lang="en-US" dirty="0" err="1" smtClean="0">
                <a:cs typeface="+mn-cs"/>
              </a:rPr>
              <a:t>organisations</a:t>
            </a:r>
            <a:r>
              <a:rPr lang="en-US" dirty="0" smtClean="0">
                <a:cs typeface="+mn-cs"/>
              </a:rPr>
              <a:t> of both relationships and flows of material, information and resources </a:t>
            </a:r>
          </a:p>
          <a:p>
            <a:pPr lvl="1" eaLnBrk="1" hangingPunct="1">
              <a:buFont typeface="Arial" charset="0"/>
              <a:buChar char="–"/>
              <a:defRPr/>
            </a:pPr>
            <a:r>
              <a:rPr lang="en-US" dirty="0" smtClean="0"/>
              <a:t>The purposes of SCM are to create value, enhance efficiency, and satisfy customers</a:t>
            </a:r>
          </a:p>
        </p:txBody>
      </p:sp>
      <p:sp>
        <p:nvSpPr>
          <p:cNvPr id="5" name="Footer Placeholder 4"/>
          <p:cNvSpPr>
            <a:spLocks noGrp="1"/>
          </p:cNvSpPr>
          <p:nvPr>
            <p:ph type="ftr" sz="quarter" idx="4294967295"/>
          </p:nvPr>
        </p:nvSpPr>
        <p:spPr/>
        <p:txBody>
          <a:bodyPr/>
          <a:lstStyle/>
          <a:p>
            <a:pPr>
              <a:defRPr/>
            </a:pPr>
            <a:r>
              <a:rPr lang="en-US" smtClean="0"/>
              <a:t>www.wileyeurope.com/college/mangan</a:t>
            </a:r>
            <a:endParaRPr lang="en-US"/>
          </a:p>
        </p:txBody>
      </p:sp>
    </p:spTree>
    <p:extLst>
      <p:ext uri="{BB962C8B-B14F-4D97-AF65-F5344CB8AC3E}">
        <p14:creationId xmlns:p14="http://schemas.microsoft.com/office/powerpoint/2010/main" val="119768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9067" t="4205" r="9300" b="3067"/>
          <a:stretch>
            <a:fillRect/>
          </a:stretch>
        </p:blipFill>
        <p:spPr>
          <a:xfrm>
            <a:off x="279400" y="1557338"/>
            <a:ext cx="8469313" cy="4894262"/>
          </a:xfrm>
          <a:noFill/>
        </p:spPr>
      </p:pic>
      <p:sp>
        <p:nvSpPr>
          <p:cNvPr id="20483" name="Title 1"/>
          <p:cNvSpPr>
            <a:spLocks noGrp="1"/>
          </p:cNvSpPr>
          <p:nvPr>
            <p:ph type="title"/>
          </p:nvPr>
        </p:nvSpPr>
        <p:spPr/>
        <p:txBody>
          <a:bodyPr>
            <a:normAutofit fontScale="90000"/>
          </a:bodyPr>
          <a:lstStyle/>
          <a:p>
            <a:pPr eaLnBrk="1" hangingPunct="1"/>
            <a:r>
              <a:rPr lang="en-US" altLang="en-US" smtClean="0">
                <a:ea typeface="ＭＳ Ｐゴシック" panose="020B0600070205080204" pitchFamily="34" charset="-128"/>
              </a:rPr>
              <a:t>The evolution of the integrated supply chain</a:t>
            </a:r>
          </a:p>
        </p:txBody>
      </p:sp>
      <p:sp>
        <p:nvSpPr>
          <p:cNvPr id="20484" name="Date Placeholder 3"/>
          <p:cNvSpPr>
            <a:spLocks noGrp="1"/>
          </p:cNvSpPr>
          <p:nvPr>
            <p:ph type="dt"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ClrTx/>
              <a:buFontTx/>
              <a:buNone/>
            </a:pPr>
            <a:r>
              <a:rPr lang="en-US" altLang="en-US" sz="1200" smtClean="0">
                <a:cs typeface="Arial" panose="020B0604020202020204" pitchFamily="34" charset="0"/>
              </a:rPr>
              <a:t>2</a:t>
            </a:r>
          </a:p>
        </p:txBody>
      </p:sp>
      <p:sp>
        <p:nvSpPr>
          <p:cNvPr id="5" name="Footer Placeholder 4"/>
          <p:cNvSpPr>
            <a:spLocks noGrp="1"/>
          </p:cNvSpPr>
          <p:nvPr>
            <p:ph type="ftr" sz="quarter" idx="4294967295"/>
          </p:nvPr>
        </p:nvSpPr>
        <p:spPr/>
        <p:txBody>
          <a:bodyPr/>
          <a:lstStyle/>
          <a:p>
            <a:pPr>
              <a:defRPr/>
            </a:pPr>
            <a:r>
              <a:rPr lang="en-US" smtClean="0"/>
              <a:t>www.wileyeurope.com/college/mangan</a:t>
            </a:r>
            <a:endParaRPr lang="en-US"/>
          </a:p>
        </p:txBody>
      </p:sp>
    </p:spTree>
    <p:extLst>
      <p:ext uri="{BB962C8B-B14F-4D97-AF65-F5344CB8AC3E}">
        <p14:creationId xmlns:p14="http://schemas.microsoft.com/office/powerpoint/2010/main" val="28842068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14400" y="332656"/>
            <a:ext cx="8229600" cy="1143000"/>
          </a:xfrm>
        </p:spPr>
        <p:txBody>
          <a:bodyPr/>
          <a:lstStyle/>
          <a:p>
            <a:pPr eaLnBrk="1" hangingPunct="1"/>
            <a:r>
              <a:rPr lang="en-US" altLang="en-US" dirty="0" smtClean="0">
                <a:ea typeface="ＭＳ Ｐゴシック" panose="020B0600070205080204" pitchFamily="34" charset="-128"/>
              </a:rPr>
              <a:t>Key flows in SCM</a:t>
            </a:r>
          </a:p>
        </p:txBody>
      </p:sp>
      <p:sp>
        <p:nvSpPr>
          <p:cNvPr id="3" name="Content Placeholder 2"/>
          <p:cNvSpPr>
            <a:spLocks noGrp="1"/>
          </p:cNvSpPr>
          <p:nvPr>
            <p:ph idx="1"/>
          </p:nvPr>
        </p:nvSpPr>
        <p:spPr/>
        <p:txBody>
          <a:bodyPr>
            <a:normAutofit/>
          </a:bodyPr>
          <a:lstStyle/>
          <a:p>
            <a:pPr eaLnBrk="1" hangingPunct="1">
              <a:buFont typeface="Arial" charset="0"/>
              <a:buChar char="•"/>
              <a:defRPr/>
            </a:pPr>
            <a:r>
              <a:rPr lang="en-US" sz="2400" dirty="0" smtClean="0">
                <a:latin typeface="Arial" panose="020B0604020202020204" pitchFamily="34" charset="0"/>
                <a:cs typeface="Arial" panose="020B0604020202020204" pitchFamily="34" charset="0"/>
              </a:rPr>
              <a:t>Physical flows of materials</a:t>
            </a:r>
          </a:p>
          <a:p>
            <a:pPr eaLnBrk="1" hangingPunct="1">
              <a:buFont typeface="Arial" charset="0"/>
              <a:buChar char="•"/>
              <a:defRPr/>
            </a:pPr>
            <a:r>
              <a:rPr lang="en-US" sz="2400" dirty="0" smtClean="0">
                <a:latin typeface="Arial" panose="020B0604020202020204" pitchFamily="34" charset="0"/>
                <a:cs typeface="Arial" panose="020B0604020202020204" pitchFamily="34" charset="0"/>
              </a:rPr>
              <a:t>Flows of information that inform the supply chain</a:t>
            </a:r>
          </a:p>
          <a:p>
            <a:pPr eaLnBrk="1" hangingPunct="1">
              <a:buFont typeface="Arial" charset="0"/>
              <a:buChar char="•"/>
              <a:defRPr/>
            </a:pPr>
            <a:r>
              <a:rPr lang="en-US" sz="2400" dirty="0" smtClean="0">
                <a:latin typeface="Arial" panose="020B0604020202020204" pitchFamily="34" charset="0"/>
                <a:cs typeface="Arial" panose="020B0604020202020204" pitchFamily="34" charset="0"/>
              </a:rPr>
              <a:t>Resources (especially finance, but also others such as people and equipment) which help the supply chain to operate effectively</a:t>
            </a:r>
          </a:p>
          <a:p>
            <a:pPr lvl="1" eaLnBrk="1" hangingPunct="1">
              <a:buFont typeface="Arial" charset="0"/>
              <a:buChar char="–"/>
              <a:defRPr/>
            </a:pPr>
            <a:r>
              <a:rPr lang="en-US" sz="2400" dirty="0" smtClean="0">
                <a:latin typeface="Arial" panose="020B0604020202020204" pitchFamily="34" charset="0"/>
                <a:cs typeface="Arial" panose="020B0604020202020204" pitchFamily="34" charset="0"/>
              </a:rPr>
              <a:t>Furthermore, not all resources in the supply chain are tangible, for example good quality inter-company relationships are often cited as a highly important ingredient of effective supply chains</a:t>
            </a:r>
          </a:p>
        </p:txBody>
      </p:sp>
      <p:sp>
        <p:nvSpPr>
          <p:cNvPr id="5" name="Footer Placeholder 4"/>
          <p:cNvSpPr>
            <a:spLocks noGrp="1"/>
          </p:cNvSpPr>
          <p:nvPr>
            <p:ph type="ftr" sz="quarter" idx="4294967295"/>
          </p:nvPr>
        </p:nvSpPr>
        <p:spPr/>
        <p:txBody>
          <a:bodyPr/>
          <a:lstStyle/>
          <a:p>
            <a:pPr>
              <a:defRPr/>
            </a:pPr>
            <a:endParaRPr lang="en-US" dirty="0"/>
          </a:p>
        </p:txBody>
      </p:sp>
    </p:spTree>
    <p:extLst>
      <p:ext uri="{BB962C8B-B14F-4D97-AF65-F5344CB8AC3E}">
        <p14:creationId xmlns:p14="http://schemas.microsoft.com/office/powerpoint/2010/main" val="367964192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3568" y="-971"/>
            <a:ext cx="7772400" cy="1006475"/>
          </a:xfrm>
        </p:spPr>
        <p:txBody>
          <a:bodyPr/>
          <a:lstStyle/>
          <a:p>
            <a:pPr>
              <a:defRPr/>
            </a:pPr>
            <a:r>
              <a:rPr lang="en-US" altLang="en-US" sz="3200" b="1" dirty="0" smtClean="0">
                <a:solidFill>
                  <a:schemeClr val="tx1"/>
                </a:solidFill>
                <a:effectLst>
                  <a:outerShdw blurRad="38100" dist="38100" dir="2700000" algn="tl">
                    <a:srgbClr val="000000">
                      <a:alpha val="43137"/>
                    </a:srgbClr>
                  </a:outerShdw>
                </a:effectLst>
              </a:rPr>
              <a:t>Inbound and Outbound Logistics</a:t>
            </a:r>
            <a:endParaRPr lang="en-US" altLang="en-US" sz="3200" b="1" dirty="0">
              <a:solidFill>
                <a:schemeClr val="tx1"/>
              </a:solidFill>
              <a:effectLst>
                <a:outerShdw blurRad="38100" dist="38100" dir="2700000" algn="tl">
                  <a:srgbClr val="000000">
                    <a:alpha val="43137"/>
                  </a:srgbClr>
                </a:outerShdw>
              </a:effectLst>
            </a:endParaRPr>
          </a:p>
        </p:txBody>
      </p:sp>
      <p:sp>
        <p:nvSpPr>
          <p:cNvPr id="22531" name="Rectangle 3"/>
          <p:cNvSpPr>
            <a:spLocks noGrp="1" noChangeArrowheads="1"/>
          </p:cNvSpPr>
          <p:nvPr>
            <p:ph type="body" idx="1"/>
          </p:nvPr>
        </p:nvSpPr>
        <p:spPr>
          <a:xfrm>
            <a:off x="0" y="990600"/>
            <a:ext cx="8915400" cy="5638800"/>
          </a:xfrm>
        </p:spPr>
        <p:txBody>
          <a:bodyPr/>
          <a:lstStyle/>
          <a:p>
            <a:r>
              <a:rPr lang="en-US" altLang="en-US" sz="2400" b="1" dirty="0" smtClean="0">
                <a:latin typeface="Arial" panose="020B0604020202020204" pitchFamily="34" charset="0"/>
                <a:ea typeface="ＭＳ Ｐゴシック" panose="020B0600070205080204" pitchFamily="34" charset="-128"/>
                <a:cs typeface="Arial" panose="020B0604020202020204" pitchFamily="34" charset="0"/>
              </a:rPr>
              <a:t>Primary activities</a:t>
            </a:r>
            <a:r>
              <a:rPr lang="en-US" altLang="en-US" sz="2400" dirty="0" smtClean="0">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smtClean="0">
                <a:latin typeface="Arial Narrow" panose="020B0606020202030204" pitchFamily="34" charset="0"/>
                <a:ea typeface="ＭＳ Ｐゴシック" panose="020B0600070205080204" pitchFamily="34" charset="-128"/>
                <a:cs typeface="Arial" panose="020B0604020202020204" pitchFamily="34" charset="0"/>
              </a:rPr>
              <a:t>are basic functions needed to physically produce a product or service, deliver and marketing to buyers, and support it after the sale. Each contributes value in specific ways.</a:t>
            </a:r>
          </a:p>
          <a:p>
            <a:pPr lvl="1"/>
            <a:r>
              <a:rPr lang="en-US" altLang="en-US" sz="2400" b="1" u="sng" dirty="0" smtClean="0">
                <a:latin typeface="Arial" panose="020B0604020202020204" pitchFamily="34" charset="0"/>
                <a:ea typeface="ＭＳ Ｐゴシック" panose="020B0600070205080204" pitchFamily="34" charset="-128"/>
                <a:cs typeface="Arial" panose="020B0604020202020204" pitchFamily="34" charset="0"/>
              </a:rPr>
              <a:t>Inbound logistics</a:t>
            </a:r>
            <a:r>
              <a:rPr lang="en-US" altLang="en-US" sz="2400" u="sng" dirty="0" smtClean="0">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smtClean="0">
                <a:latin typeface="Arial Narrow" panose="020B0606020202030204" pitchFamily="34" charset="0"/>
                <a:ea typeface="ＭＳ Ｐゴシック" panose="020B0600070205080204" pitchFamily="34" charset="-128"/>
                <a:cs typeface="Arial" panose="020B0604020202020204" pitchFamily="34" charset="0"/>
              </a:rPr>
              <a:t>refers to activities/actions required before physical production of a product can begin or before service can be performed (inputs such as materials handling, warehousing, inventory control, vehicle scheduling and returns to suppliers).</a:t>
            </a:r>
          </a:p>
          <a:p>
            <a:pPr lvl="1"/>
            <a:r>
              <a:rPr lang="en-US" altLang="en-US" sz="2400" b="1" u="sng" dirty="0" smtClean="0">
                <a:latin typeface="Arial" panose="020B0604020202020204" pitchFamily="34" charset="0"/>
                <a:ea typeface="ＭＳ Ｐゴシック" panose="020B0600070205080204" pitchFamily="34" charset="-128"/>
                <a:cs typeface="Arial" panose="020B0604020202020204" pitchFamily="34" charset="0"/>
              </a:rPr>
              <a:t>Outbound logistics</a:t>
            </a:r>
            <a:r>
              <a:rPr lang="en-US" altLang="en-US" sz="2400" u="sng" dirty="0" smtClean="0">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smtClean="0">
                <a:latin typeface="Arial Narrow" panose="020B0606020202030204" pitchFamily="34" charset="0"/>
                <a:ea typeface="ＭＳ Ｐゴシック" panose="020B0600070205080204" pitchFamily="34" charset="-128"/>
                <a:cs typeface="Arial" panose="020B0604020202020204" pitchFamily="34" charset="0"/>
              </a:rPr>
              <a:t>refers to all activities from the point of a finished product to its delivery to the market or customer or those activities that follow the completion of a service (such as distribution, delivery vehicle operations, order processing, and scheduling).</a:t>
            </a:r>
          </a:p>
          <a:p>
            <a:pPr lvl="1"/>
            <a:endParaRPr lang="en-US" altLang="en-US" sz="2000" b="1" dirty="0" smtClean="0">
              <a:solidFill>
                <a:schemeClr val="bg1"/>
              </a:solidFill>
              <a:ea typeface="ＭＳ Ｐゴシック" panose="020B0600070205080204" pitchFamily="34" charset="-128"/>
            </a:endParaRPr>
          </a:p>
          <a:p>
            <a:pPr lvl="1"/>
            <a:endParaRPr lang="en-US" altLang="en-US" sz="2400" b="1" dirty="0" smtClean="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3606731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r>
              <a:rPr lang="en-US" altLang="en-US" smtClean="0">
                <a:ea typeface="ＭＳ Ｐゴシック" panose="020B0600070205080204" pitchFamily="34" charset="-128"/>
              </a:rPr>
              <a:t>Distinguishing logistics and SCM</a:t>
            </a:r>
          </a:p>
        </p:txBody>
      </p:sp>
      <p:sp>
        <p:nvSpPr>
          <p:cNvPr id="5" name="Footer Placeholder 4"/>
          <p:cNvSpPr>
            <a:spLocks noGrp="1"/>
          </p:cNvSpPr>
          <p:nvPr>
            <p:ph type="ftr" sz="quarter" idx="4294967295"/>
          </p:nvPr>
        </p:nvSpPr>
        <p:spPr/>
        <p:txBody>
          <a:bodyPr/>
          <a:lstStyle/>
          <a:p>
            <a:pPr>
              <a:defRPr/>
            </a:pPr>
            <a:r>
              <a:rPr lang="en-US" dirty="0" smtClean="0"/>
              <a:t>www.wileyeurope.com/college/mangan</a:t>
            </a:r>
            <a:endParaRPr lang="en-US" dirty="0"/>
          </a:p>
        </p:txBody>
      </p:sp>
      <p:pic>
        <p:nvPicPr>
          <p:cNvPr id="23556"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6590" t="3503" r="7330" b="5157"/>
          <a:stretch>
            <a:fillRect/>
          </a:stretch>
        </p:blipFill>
        <p:spPr>
          <a:xfrm>
            <a:off x="539750" y="1268413"/>
            <a:ext cx="8223250" cy="4897437"/>
          </a:xfrm>
          <a:noFill/>
        </p:spPr>
      </p:pic>
    </p:spTree>
    <p:extLst>
      <p:ext uri="{BB962C8B-B14F-4D97-AF65-F5344CB8AC3E}">
        <p14:creationId xmlns:p14="http://schemas.microsoft.com/office/powerpoint/2010/main" val="17017214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0" y="274638"/>
            <a:ext cx="9036496" cy="1143000"/>
          </a:xfrm>
        </p:spPr>
        <p:txBody>
          <a:bodyPr>
            <a:noAutofit/>
          </a:bodyPr>
          <a:lstStyle/>
          <a:p>
            <a:r>
              <a:rPr lang="en-US" altLang="en-US" sz="3200" b="1" dirty="0" smtClean="0">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t>Applications to manufacturing and services</a:t>
            </a:r>
          </a:p>
        </p:txBody>
      </p:sp>
      <p:sp>
        <p:nvSpPr>
          <p:cNvPr id="24579" name="Content Placeholder 2"/>
          <p:cNvSpPr>
            <a:spLocks noGrp="1"/>
          </p:cNvSpPr>
          <p:nvPr>
            <p:ph idx="1"/>
          </p:nvPr>
        </p:nvSpPr>
        <p:spPr>
          <a:xfrm>
            <a:off x="403448" y="1196752"/>
            <a:ext cx="8229600" cy="4708525"/>
          </a:xfrm>
        </p:spPr>
        <p:txBody>
          <a:bodyPr>
            <a:normAutofit/>
          </a:bodyPr>
          <a:lstStyle/>
          <a:p>
            <a:pPr>
              <a:lnSpc>
                <a:spcPct val="80000"/>
              </a:lnSpc>
            </a:pPr>
            <a:r>
              <a:rPr lang="en-US" altLang="en-US" dirty="0" smtClean="0">
                <a:latin typeface="Arial" panose="020B0604020202020204" pitchFamily="34" charset="0"/>
                <a:ea typeface="ＭＳ Ｐゴシック" panose="020B0600070205080204" pitchFamily="34" charset="-128"/>
                <a:cs typeface="Arial" panose="020B0604020202020204" pitchFamily="34" charset="0"/>
              </a:rPr>
              <a:t>Logistics and SCM can be used to generate both cost savings and service enhancements</a:t>
            </a:r>
          </a:p>
          <a:p>
            <a:pPr lvl="1">
              <a:lnSpc>
                <a:spcPct val="80000"/>
              </a:lnSpc>
            </a:pPr>
            <a:r>
              <a:rPr lang="en-US" altLang="en-US" dirty="0" smtClean="0">
                <a:ea typeface="ＭＳ Ｐゴシック" panose="020B0600070205080204" pitchFamily="34" charset="-128"/>
              </a:rPr>
              <a:t>e.g. after sales service and delivery add-ons</a:t>
            </a:r>
          </a:p>
          <a:p>
            <a:pPr>
              <a:lnSpc>
                <a:spcPct val="80000"/>
              </a:lnSpc>
            </a:pPr>
            <a:r>
              <a:rPr lang="en-US" altLang="en-US" dirty="0" smtClean="0">
                <a:ea typeface="ＭＳ Ｐゴシック" panose="020B0600070205080204" pitchFamily="34" charset="-128"/>
              </a:rPr>
              <a:t>Robust logistics strategies enable the entire supply chain to compete</a:t>
            </a:r>
          </a:p>
          <a:p>
            <a:pPr lvl="1">
              <a:lnSpc>
                <a:spcPct val="80000"/>
              </a:lnSpc>
            </a:pPr>
            <a:r>
              <a:rPr lang="en-US" altLang="en-US" dirty="0" smtClean="0">
                <a:latin typeface="Arial Narrow" panose="020B0606020202030204" pitchFamily="34" charset="0"/>
                <a:ea typeface="ＭＳ Ｐゴシック" panose="020B0600070205080204" pitchFamily="34" charset="-128"/>
              </a:rPr>
              <a:t>e.g. Ikea</a:t>
            </a:r>
          </a:p>
          <a:p>
            <a:pPr lvl="2">
              <a:lnSpc>
                <a:spcPct val="80000"/>
              </a:lnSpc>
            </a:pPr>
            <a:r>
              <a:rPr lang="en-US" altLang="en-US" dirty="0" smtClean="0">
                <a:latin typeface="Arial Narrow" panose="020B0606020202030204" pitchFamily="34" charset="0"/>
                <a:ea typeface="ＭＳ Ｐゴシック" panose="020B0600070205080204" pitchFamily="34" charset="-128"/>
              </a:rPr>
              <a:t>‘flat packed’ products, simplified &amp; </a:t>
            </a:r>
            <a:r>
              <a:rPr lang="en-US" altLang="en-US" dirty="0" err="1" smtClean="0">
                <a:latin typeface="Arial Narrow" panose="020B0606020202030204" pitchFamily="34" charset="0"/>
                <a:ea typeface="ＭＳ Ｐゴシック" panose="020B0600070205080204" pitchFamily="34" charset="-128"/>
              </a:rPr>
              <a:t>standardised</a:t>
            </a:r>
            <a:r>
              <a:rPr lang="en-US" altLang="en-US" dirty="0" smtClean="0">
                <a:latin typeface="Arial Narrow" panose="020B0606020202030204" pitchFamily="34" charset="0"/>
                <a:ea typeface="ＭＳ Ｐゴシック" panose="020B0600070205080204" pitchFamily="34" charset="-128"/>
              </a:rPr>
              <a:t> processes</a:t>
            </a:r>
          </a:p>
          <a:p>
            <a:pPr lvl="1">
              <a:lnSpc>
                <a:spcPct val="80000"/>
              </a:lnSpc>
            </a:pPr>
            <a:r>
              <a:rPr lang="en-US" altLang="en-US" dirty="0" smtClean="0">
                <a:latin typeface="Arial Narrow" panose="020B0606020202030204" pitchFamily="34" charset="0"/>
                <a:ea typeface="ＭＳ Ｐゴシック" panose="020B0600070205080204" pitchFamily="34" charset="-128"/>
              </a:rPr>
              <a:t>e.g. patients’ triage</a:t>
            </a:r>
          </a:p>
          <a:p>
            <a:pPr lvl="2">
              <a:lnSpc>
                <a:spcPct val="80000"/>
              </a:lnSpc>
            </a:pPr>
            <a:r>
              <a:rPr lang="en-US" altLang="en-US" dirty="0" smtClean="0">
                <a:latin typeface="Arial Narrow" panose="020B0606020202030204" pitchFamily="34" charset="0"/>
                <a:ea typeface="ＭＳ Ｐゴシック" panose="020B0600070205080204" pitchFamily="34" charset="-128"/>
              </a:rPr>
              <a:t>rapid assessment of patient needs, matching patients with the right care stream as early as possible</a:t>
            </a:r>
          </a:p>
        </p:txBody>
      </p:sp>
      <p:sp>
        <p:nvSpPr>
          <p:cNvPr id="5" name="Footer Placeholder 4"/>
          <p:cNvSpPr>
            <a:spLocks noGrp="1"/>
          </p:cNvSpPr>
          <p:nvPr>
            <p:ph type="ftr" sz="quarter" idx="4294967295"/>
          </p:nvPr>
        </p:nvSpPr>
        <p:spPr/>
        <p:txBody>
          <a:bodyPr/>
          <a:lstStyle/>
          <a:p>
            <a:pPr>
              <a:defRPr/>
            </a:pPr>
            <a:endParaRPr lang="en-US" dirty="0"/>
          </a:p>
        </p:txBody>
      </p:sp>
    </p:spTree>
    <p:extLst>
      <p:ext uri="{BB962C8B-B14F-4D97-AF65-F5344CB8AC3E}">
        <p14:creationId xmlns:p14="http://schemas.microsoft.com/office/powerpoint/2010/main" val="192450383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95288" y="260350"/>
            <a:ext cx="8229600" cy="576263"/>
          </a:xfrm>
        </p:spPr>
        <p:txBody>
          <a:bodyPr>
            <a:normAutofit fontScale="90000"/>
          </a:bodyPr>
          <a:lstStyle/>
          <a:p>
            <a:r>
              <a:rPr lang="en-GB" altLang="en-US" sz="3600" smtClean="0">
                <a:ea typeface="ＭＳ Ｐゴシック" panose="020B0600070205080204" pitchFamily="34" charset="-128"/>
              </a:rPr>
              <a:t/>
            </a:r>
            <a:br>
              <a:rPr lang="en-GB" altLang="en-US" sz="3600" smtClean="0">
                <a:ea typeface="ＭＳ Ｐゴシック" panose="020B0600070205080204" pitchFamily="34" charset="-128"/>
              </a:rPr>
            </a:br>
            <a:r>
              <a:rPr lang="en-GB" altLang="en-US" sz="3600" b="1" smtClean="0">
                <a:ea typeface="ＭＳ Ｐゴシック" panose="020B0600070205080204" pitchFamily="34" charset="-128"/>
              </a:rPr>
              <a:t>References</a:t>
            </a:r>
            <a:br>
              <a:rPr lang="en-GB" altLang="en-US" sz="3600" b="1" smtClean="0">
                <a:ea typeface="ＭＳ Ｐゴシック" panose="020B0600070205080204" pitchFamily="34" charset="-128"/>
              </a:rPr>
            </a:br>
            <a:endParaRPr lang="en-GB" altLang="en-US" sz="3600" b="1" smtClean="0">
              <a:ea typeface="ＭＳ Ｐゴシック" panose="020B0600070205080204" pitchFamily="34" charset="-128"/>
            </a:endParaRPr>
          </a:p>
        </p:txBody>
      </p:sp>
      <p:sp>
        <p:nvSpPr>
          <p:cNvPr id="3" name="Content Placeholder 2"/>
          <p:cNvSpPr>
            <a:spLocks noGrp="1"/>
          </p:cNvSpPr>
          <p:nvPr>
            <p:ph idx="1"/>
          </p:nvPr>
        </p:nvSpPr>
        <p:spPr>
          <a:xfrm>
            <a:off x="179388" y="1125538"/>
            <a:ext cx="8785225" cy="2879725"/>
          </a:xfrm>
        </p:spPr>
        <p:txBody>
          <a:bodyPr>
            <a:normAutofit lnSpcReduction="10000"/>
          </a:bodyPr>
          <a:lstStyle/>
          <a:p>
            <a:pPr marL="514350" indent="-514350">
              <a:buFont typeface="+mj-lt"/>
              <a:buAutoNum type="arabicPeriod"/>
              <a:defRPr/>
            </a:pPr>
            <a:r>
              <a:rPr lang="en-GB" sz="2800" dirty="0" err="1" smtClean="0">
                <a:latin typeface="Arial" panose="020B0604020202020204" pitchFamily="34" charset="0"/>
                <a:cs typeface="Arial" panose="020B0604020202020204" pitchFamily="34" charset="0"/>
              </a:rPr>
              <a:t>Mangan</a:t>
            </a:r>
            <a:r>
              <a:rPr lang="en-GB" sz="2800" dirty="0">
                <a:latin typeface="Arial" panose="020B0604020202020204" pitchFamily="34" charset="0"/>
                <a:cs typeface="Arial" panose="020B0604020202020204" pitchFamily="34" charset="0"/>
              </a:rPr>
              <a:t>, J. </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Lalwani</a:t>
            </a:r>
            <a:r>
              <a:rPr lang="en-GB" sz="2800" dirty="0">
                <a:latin typeface="Arial" panose="020B0604020202020204" pitchFamily="34" charset="0"/>
                <a:cs typeface="Arial" panose="020B0604020202020204" pitchFamily="34" charset="0"/>
              </a:rPr>
              <a:t>, C. &amp; Butcher, T. </a:t>
            </a:r>
            <a:r>
              <a:rPr lang="en-GB" sz="2800" dirty="0" smtClean="0">
                <a:latin typeface="Arial" panose="020B0604020202020204" pitchFamily="34" charset="0"/>
                <a:cs typeface="Arial" panose="020B0604020202020204" pitchFamily="34" charset="0"/>
              </a:rPr>
              <a:t>(2012, 2016) </a:t>
            </a:r>
            <a:r>
              <a:rPr lang="en-GB" sz="2800" i="1" dirty="0">
                <a:latin typeface="Arial" panose="020B0604020202020204" pitchFamily="34" charset="0"/>
                <a:cs typeface="Arial" panose="020B0604020202020204" pitchFamily="34" charset="0"/>
              </a:rPr>
              <a:t>Global Logistics and Supply Chain </a:t>
            </a:r>
            <a:r>
              <a:rPr lang="en-GB" sz="2800" i="1" dirty="0" smtClean="0">
                <a:latin typeface="Arial" panose="020B0604020202020204" pitchFamily="34" charset="0"/>
                <a:cs typeface="Arial" panose="020B0604020202020204" pitchFamily="34" charset="0"/>
              </a:rPr>
              <a:t>Management, </a:t>
            </a:r>
            <a:r>
              <a:rPr lang="en-GB" sz="2800" dirty="0" smtClean="0">
                <a:latin typeface="Arial" panose="020B0604020202020204" pitchFamily="34" charset="0"/>
                <a:cs typeface="Arial" panose="020B0604020202020204" pitchFamily="34" charset="0"/>
              </a:rPr>
              <a:t>Wiley</a:t>
            </a:r>
            <a:r>
              <a:rPr lang="en-GB" sz="2800" dirty="0">
                <a:latin typeface="Arial" panose="020B0604020202020204" pitchFamily="34" charset="0"/>
                <a:cs typeface="Arial" panose="020B0604020202020204" pitchFamily="34" charset="0"/>
              </a:rPr>
              <a:t>, London. </a:t>
            </a:r>
          </a:p>
          <a:p>
            <a:pPr marL="514350" indent="-514350">
              <a:buFont typeface="+mj-lt"/>
              <a:buAutoNum type="arabicPeriod"/>
              <a:defRPr/>
            </a:pPr>
            <a:r>
              <a:rPr lang="en-GB" sz="2800" dirty="0" smtClean="0">
                <a:latin typeface="Arial" panose="020B0604020202020204" pitchFamily="34" charset="0"/>
                <a:cs typeface="Arial" panose="020B0604020202020204" pitchFamily="34" charset="0"/>
              </a:rPr>
              <a:t>Rushton</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Croucher</a:t>
            </a:r>
            <a:r>
              <a:rPr lang="en-GB" sz="2800" dirty="0">
                <a:latin typeface="Arial" panose="020B0604020202020204" pitchFamily="34" charset="0"/>
                <a:cs typeface="Arial" panose="020B0604020202020204" pitchFamily="34" charset="0"/>
              </a:rPr>
              <a:t>, P. &amp;</a:t>
            </a:r>
            <a:r>
              <a:rPr lang="en-GB" sz="2800" dirty="0" smtClean="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Baker, P. (2014) </a:t>
            </a:r>
            <a:r>
              <a:rPr lang="en-GB" sz="2800" i="1" dirty="0">
                <a:latin typeface="Arial" panose="020B0604020202020204" pitchFamily="34" charset="0"/>
                <a:cs typeface="Arial" panose="020B0604020202020204" pitchFamily="34" charset="0"/>
              </a:rPr>
              <a:t>The Handbook of Logistics and Distribution Management. </a:t>
            </a:r>
            <a:r>
              <a:rPr lang="en-GB" sz="2800" dirty="0">
                <a:latin typeface="Arial" panose="020B0604020202020204" pitchFamily="34" charset="0"/>
                <a:cs typeface="Arial" panose="020B0604020202020204" pitchFamily="34" charset="0"/>
              </a:rPr>
              <a:t>5th </a:t>
            </a:r>
            <a:r>
              <a:rPr lang="en-GB" sz="2800" dirty="0" err="1">
                <a:latin typeface="Arial" panose="020B0604020202020204" pitchFamily="34" charset="0"/>
                <a:cs typeface="Arial" panose="020B0604020202020204" pitchFamily="34" charset="0"/>
              </a:rPr>
              <a:t>edn</a:t>
            </a:r>
            <a:r>
              <a:rPr lang="en-GB" sz="2800" i="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London</a:t>
            </a:r>
            <a:r>
              <a:rPr lang="en-GB" sz="2800" i="1"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Kogan</a:t>
            </a:r>
            <a:r>
              <a:rPr lang="en-GB" sz="2800" dirty="0">
                <a:latin typeface="Arial" panose="020B0604020202020204" pitchFamily="34" charset="0"/>
                <a:cs typeface="Arial" panose="020B0604020202020204" pitchFamily="34" charset="0"/>
              </a:rPr>
              <a:t> Page (CILT) </a:t>
            </a:r>
          </a:p>
          <a:p>
            <a:pPr marL="0" indent="0">
              <a:buFont typeface="Arial" charset="0"/>
              <a:buNone/>
              <a:defRPr/>
            </a:pPr>
            <a:endParaRPr lang="en-GB" dirty="0"/>
          </a:p>
        </p:txBody>
      </p:sp>
      <p:sp>
        <p:nvSpPr>
          <p:cNvPr id="5" name="Footer Placeholder 4"/>
          <p:cNvSpPr>
            <a:spLocks noGrp="1"/>
          </p:cNvSpPr>
          <p:nvPr>
            <p:ph type="ftr" sz="quarter" idx="4294967295"/>
          </p:nvPr>
        </p:nvSpPr>
        <p:spPr/>
        <p:txBody>
          <a:bodyPr/>
          <a:lstStyle/>
          <a:p>
            <a:pPr>
              <a:defRPr/>
            </a:pPr>
            <a:endParaRPr lang="en-US" dirty="0"/>
          </a:p>
        </p:txBody>
      </p:sp>
    </p:spTree>
    <p:extLst>
      <p:ext uri="{BB962C8B-B14F-4D97-AF65-F5344CB8AC3E}">
        <p14:creationId xmlns:p14="http://schemas.microsoft.com/office/powerpoint/2010/main" val="24036874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2"/>
          <p:cNvSpPr>
            <a:spLocks noGrp="1"/>
          </p:cNvSpPr>
          <p:nvPr>
            <p:ph idx="1"/>
          </p:nvPr>
        </p:nvSpPr>
        <p:spPr>
          <a:xfrm>
            <a:off x="539750" y="1557338"/>
            <a:ext cx="7993063" cy="4319587"/>
          </a:xfrm>
        </p:spPr>
        <p:txBody>
          <a:bodyPr>
            <a:normAutofit/>
          </a:bodyPr>
          <a:lstStyle/>
          <a:p>
            <a:pPr marL="0" indent="0">
              <a:buFont typeface="Arial" panose="020B0604020202020204" pitchFamily="34" charset="0"/>
              <a:buNone/>
            </a:pPr>
            <a:r>
              <a:rPr lang="en-GB" altLang="en-US" sz="2400" dirty="0" smtClean="0">
                <a:ea typeface="ＭＳ Ｐゴシック" panose="020B0600070205080204" pitchFamily="34" charset="-128"/>
              </a:rPr>
              <a:t>Essential reading Chapter 1 from the core textbook</a:t>
            </a:r>
          </a:p>
          <a:p>
            <a:pPr marL="0" indent="0">
              <a:buFont typeface="Arial" panose="020B0604020202020204" pitchFamily="34" charset="0"/>
              <a:buNone/>
            </a:pPr>
            <a:r>
              <a:rPr lang="en-GB" altLang="en-US" sz="2000" dirty="0" err="1" smtClean="0">
                <a:ea typeface="ＭＳ Ｐゴシック" panose="020B0600070205080204" pitchFamily="34" charset="-128"/>
              </a:rPr>
              <a:t>Mangan</a:t>
            </a:r>
            <a:r>
              <a:rPr lang="en-GB" altLang="en-US" sz="2000" dirty="0" smtClean="0">
                <a:ea typeface="ＭＳ Ｐゴシック" panose="020B0600070205080204" pitchFamily="34" charset="-128"/>
              </a:rPr>
              <a:t>, J.,  </a:t>
            </a:r>
            <a:r>
              <a:rPr lang="en-GB" altLang="en-US" sz="2000" dirty="0" err="1" smtClean="0">
                <a:ea typeface="ＭＳ Ｐゴシック" panose="020B0600070205080204" pitchFamily="34" charset="-128"/>
              </a:rPr>
              <a:t>Lalwani</a:t>
            </a:r>
            <a:r>
              <a:rPr lang="en-GB" altLang="en-US" sz="2000" dirty="0" smtClean="0">
                <a:ea typeface="ＭＳ Ｐゴシック" panose="020B0600070205080204" pitchFamily="34" charset="-128"/>
              </a:rPr>
              <a:t>, C. &amp; Butcher, T. (2011, 2012) </a:t>
            </a:r>
            <a:r>
              <a:rPr lang="en-GB" altLang="en-US" sz="2000" i="1" dirty="0" smtClean="0">
                <a:ea typeface="ＭＳ Ｐゴシック" panose="020B0600070205080204" pitchFamily="34" charset="-128"/>
              </a:rPr>
              <a:t>Global Logistics and Supply Chain Management, </a:t>
            </a:r>
            <a:r>
              <a:rPr lang="en-GB" altLang="en-US" sz="2000" dirty="0" smtClean="0">
                <a:ea typeface="ＭＳ Ｐゴシック" panose="020B0600070205080204" pitchFamily="34" charset="-128"/>
              </a:rPr>
              <a:t>Wiley, London, at</a:t>
            </a:r>
          </a:p>
          <a:p>
            <a:pPr marL="0" indent="0">
              <a:buFont typeface="Arial" panose="020B0604020202020204" pitchFamily="34" charset="0"/>
              <a:buNone/>
            </a:pPr>
            <a:r>
              <a:rPr lang="en-GB" altLang="en-US" sz="2000" dirty="0" smtClean="0">
                <a:ea typeface="ＭＳ Ｐゴシック" panose="020B0600070205080204" pitchFamily="34" charset="-128"/>
                <a:hlinkClick r:id="rId2"/>
              </a:rPr>
              <a:t>http://bookshelf.vitalsource.com/#/books/9781118794043/cfi/0</a:t>
            </a:r>
            <a:endParaRPr lang="en-GB" altLang="en-US" sz="2000" dirty="0" smtClean="0">
              <a:ea typeface="ＭＳ Ｐゴシック" panose="020B0600070205080204" pitchFamily="34" charset="-128"/>
            </a:endParaRPr>
          </a:p>
          <a:p>
            <a:pPr marL="0" indent="0">
              <a:buFont typeface="Arial" panose="020B0604020202020204" pitchFamily="34" charset="0"/>
              <a:buNone/>
            </a:pPr>
            <a:endParaRPr lang="en-GB" altLang="en-US" sz="2000" dirty="0" smtClean="0">
              <a:ea typeface="ＭＳ Ｐゴシック" panose="020B0600070205080204" pitchFamily="34" charset="-128"/>
            </a:endParaRPr>
          </a:p>
          <a:p>
            <a:pPr marL="0" indent="0">
              <a:buFont typeface="Arial" panose="020B0604020202020204" pitchFamily="34" charset="0"/>
              <a:buNone/>
            </a:pPr>
            <a:r>
              <a:rPr lang="en-GB" altLang="en-US" sz="2400" dirty="0" smtClean="0">
                <a:ea typeface="ＭＳ Ｐゴシック" panose="020B0600070205080204" pitchFamily="34" charset="-128"/>
              </a:rPr>
              <a:t>Enhance your knowledge and understanding of the introductory concepts using additional resources </a:t>
            </a:r>
          </a:p>
          <a:p>
            <a:pPr marL="0" indent="0">
              <a:buFont typeface="Arial" panose="020B0604020202020204" pitchFamily="34" charset="0"/>
              <a:buNone/>
            </a:pPr>
            <a:endParaRPr lang="en-GB" altLang="en-US" sz="2400" dirty="0" smtClean="0">
              <a:ea typeface="ＭＳ Ｐゴシック" panose="020B0600070205080204" pitchFamily="34" charset="-128"/>
            </a:endParaRPr>
          </a:p>
          <a:p>
            <a:pPr marL="0" indent="0">
              <a:buFont typeface="Arial" panose="020B0604020202020204" pitchFamily="34" charset="0"/>
              <a:buNone/>
            </a:pPr>
            <a:r>
              <a:rPr lang="en-GB" altLang="en-US" sz="2400" dirty="0" smtClean="0">
                <a:ea typeface="ＭＳ Ｐゴシック" panose="020B0600070205080204" pitchFamily="34" charset="-128"/>
              </a:rPr>
              <a:t>Check the Moodle site and use the resources</a:t>
            </a:r>
          </a:p>
          <a:p>
            <a:pPr marL="0" indent="0">
              <a:buFont typeface="Arial" panose="020B0604020202020204" pitchFamily="34" charset="0"/>
              <a:buNone/>
            </a:pPr>
            <a:endParaRPr lang="en-GB" altLang="en-US" sz="2400" dirty="0" smtClean="0">
              <a:ea typeface="ＭＳ Ｐゴシック" panose="020B0600070205080204" pitchFamily="34" charset="-128"/>
            </a:endParaRPr>
          </a:p>
          <a:p>
            <a:pPr marL="0" indent="0">
              <a:buFont typeface="Arial" panose="020B0604020202020204" pitchFamily="34" charset="0"/>
              <a:buNone/>
            </a:pPr>
            <a:endParaRPr lang="en-GB" altLang="en-US" dirty="0" smtClean="0">
              <a:ea typeface="ＭＳ Ｐゴシック" panose="020B0600070205080204" pitchFamily="34" charset="-128"/>
            </a:endParaRPr>
          </a:p>
        </p:txBody>
      </p:sp>
      <p:sp>
        <p:nvSpPr>
          <p:cNvPr id="5" name="Footer Placeholder 4"/>
          <p:cNvSpPr>
            <a:spLocks noGrp="1"/>
          </p:cNvSpPr>
          <p:nvPr>
            <p:ph type="ftr" sz="quarter" idx="4294967295"/>
          </p:nvPr>
        </p:nvSpPr>
        <p:spPr/>
        <p:txBody>
          <a:bodyPr/>
          <a:lstStyle/>
          <a:p>
            <a:pPr>
              <a:defRPr/>
            </a:pPr>
            <a:endParaRPr lang="en-US" dirty="0"/>
          </a:p>
        </p:txBody>
      </p:sp>
      <p:sp>
        <p:nvSpPr>
          <p:cNvPr id="26628" name="Title 1"/>
          <p:cNvSpPr>
            <a:spLocks noGrp="1"/>
          </p:cNvSpPr>
          <p:nvPr>
            <p:ph type="title"/>
          </p:nvPr>
        </p:nvSpPr>
        <p:spPr/>
        <p:txBody>
          <a:bodyPr/>
          <a:lstStyle/>
          <a:p>
            <a:r>
              <a:rPr lang="en-GB" altLang="en-US" dirty="0" smtClean="0">
                <a:ea typeface="ＭＳ Ｐゴシック" panose="020B0600070205080204" pitchFamily="34" charset="-128"/>
              </a:rPr>
              <a:t>Reading</a:t>
            </a:r>
          </a:p>
        </p:txBody>
      </p:sp>
    </p:spTree>
    <p:extLst>
      <p:ext uri="{BB962C8B-B14F-4D97-AF65-F5344CB8AC3E}">
        <p14:creationId xmlns:p14="http://schemas.microsoft.com/office/powerpoint/2010/main" val="34831056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ea typeface="ＭＳ Ｐゴシック" panose="020B0600070205080204" pitchFamily="34" charset="-128"/>
              </a:rPr>
              <a:t>Additional Resources</a:t>
            </a:r>
          </a:p>
        </p:txBody>
      </p:sp>
      <p:sp>
        <p:nvSpPr>
          <p:cNvPr id="27651" name="Content Placeholder 2"/>
          <p:cNvSpPr>
            <a:spLocks noGrp="1"/>
          </p:cNvSpPr>
          <p:nvPr>
            <p:ph idx="1"/>
          </p:nvPr>
        </p:nvSpPr>
        <p:spPr/>
        <p:txBody>
          <a:bodyPr/>
          <a:lstStyle/>
          <a:p>
            <a:r>
              <a:rPr lang="en-GB" altLang="en-US" smtClean="0">
                <a:ea typeface="ＭＳ Ｐゴシック" panose="020B0600070205080204" pitchFamily="34" charset="-128"/>
              </a:rPr>
              <a:t>AIMS – Free Lectures on </a:t>
            </a:r>
            <a:r>
              <a:rPr lang="en-GB" altLang="en-US" smtClean="0">
                <a:ea typeface="ＭＳ Ｐゴシック" panose="020B0600070205080204" pitchFamily="34" charset="-128"/>
                <a:hlinkClick r:id="rId2"/>
              </a:rPr>
              <a:t>Supply Chain</a:t>
            </a:r>
            <a:endParaRPr lang="en-GB" altLang="en-US" smtClean="0">
              <a:ea typeface="ＭＳ Ｐゴシック" panose="020B0600070205080204" pitchFamily="34" charset="-128"/>
            </a:endParaRPr>
          </a:p>
        </p:txBody>
      </p:sp>
      <p:sp>
        <p:nvSpPr>
          <p:cNvPr id="5" name="Footer Placeholder 4"/>
          <p:cNvSpPr>
            <a:spLocks noGrp="1"/>
          </p:cNvSpPr>
          <p:nvPr>
            <p:ph type="ftr" sz="quarter" idx="4294967295"/>
          </p:nvPr>
        </p:nvSpPr>
        <p:spPr/>
        <p:txBody>
          <a:bodyPr/>
          <a:lstStyle/>
          <a:p>
            <a:pPr>
              <a:defRPr/>
            </a:pPr>
            <a:r>
              <a:rPr lang="en-US" smtClean="0"/>
              <a:t>www.wileyeurope.com/college/mangan</a:t>
            </a:r>
            <a:endParaRPr lang="en-US"/>
          </a:p>
        </p:txBody>
      </p:sp>
    </p:spTree>
    <p:extLst>
      <p:ext uri="{BB962C8B-B14F-4D97-AF65-F5344CB8AC3E}">
        <p14:creationId xmlns:p14="http://schemas.microsoft.com/office/powerpoint/2010/main" val="10855625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188" y="1341438"/>
            <a:ext cx="3097212" cy="1439862"/>
          </a:xfrm>
        </p:spPr>
        <p:txBody>
          <a:bodyPr>
            <a:noAutofit/>
          </a:bodyPr>
          <a:lstStyle/>
          <a:p>
            <a:pPr>
              <a:defRPr/>
            </a:pPr>
            <a:r>
              <a:rPr lang="en-GB" sz="4800" b="1" dirty="0" smtClean="0">
                <a:solidFill>
                  <a:schemeClr val="tx2"/>
                </a:solidFill>
                <a:effectLst>
                  <a:outerShdw blurRad="38100" dist="38100" dir="2700000" algn="tl">
                    <a:srgbClr val="000000">
                      <a:alpha val="43137"/>
                    </a:srgbClr>
                  </a:outerShdw>
                </a:effectLst>
              </a:rPr>
              <a:t>Q&amp;A</a:t>
            </a:r>
            <a:endParaRPr lang="en-GB" sz="4800" b="1" dirty="0">
              <a:solidFill>
                <a:schemeClr val="tx2"/>
              </a:solidFill>
              <a:effectLst>
                <a:outerShdw blurRad="38100" dist="38100" dir="2700000" algn="tl">
                  <a:srgbClr val="000000">
                    <a:alpha val="43137"/>
                  </a:srgbClr>
                </a:outerShdw>
              </a:effectLst>
            </a:endParaRPr>
          </a:p>
        </p:txBody>
      </p:sp>
      <p:pic>
        <p:nvPicPr>
          <p:cNvPr id="7" name="Picture Placeholder 6">
            <a:hlinkClick r:id="rId2"/>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t="15875" b="15875"/>
          <a:stretch>
            <a:fillRect/>
          </a:stretch>
        </p:blipFill>
        <p:spPr>
          <a:xfrm>
            <a:off x="3724445" y="1124744"/>
            <a:ext cx="5408095" cy="5112568"/>
          </a:xfrm>
        </p:spPr>
      </p:pic>
    </p:spTree>
    <p:extLst>
      <p:ext uri="{BB962C8B-B14F-4D97-AF65-F5344CB8AC3E}">
        <p14:creationId xmlns:p14="http://schemas.microsoft.com/office/powerpoint/2010/main" val="346937715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7534e9c7-d8a7-4ffa-a350-0e66096719e3"/>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289</TotalTime>
  <Words>1170</Words>
  <Application>Microsoft Office PowerPoint</Application>
  <PresentationFormat>On-screen Show (4:3)</PresentationFormat>
  <Paragraphs>120</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ＭＳ Ｐゴシック</vt:lpstr>
      <vt:lpstr>Arial</vt:lpstr>
      <vt:lpstr>Arial Black</vt:lpstr>
      <vt:lpstr>Arial Narrow</vt:lpstr>
      <vt:lpstr>Calibri</vt:lpstr>
      <vt:lpstr>Myriad Pro</vt:lpstr>
      <vt:lpstr>Times New Roman</vt:lpstr>
      <vt:lpstr>20140311PresentationUWTSDTemplate</vt:lpstr>
      <vt:lpstr>  </vt:lpstr>
      <vt:lpstr>Course Learning Objectives</vt:lpstr>
      <vt:lpstr>Indicative Content</vt:lpstr>
      <vt:lpstr>Reading  </vt:lpstr>
      <vt:lpstr>Assessment</vt:lpstr>
      <vt:lpstr>PowerPoint Presentation</vt:lpstr>
      <vt:lpstr>LECTURE 1  Introduction to Logistics and Supply Chain Management   </vt:lpstr>
      <vt:lpstr>Lecture 1: Learning objectives</vt:lpstr>
      <vt:lpstr>What is logistics?</vt:lpstr>
      <vt:lpstr>The evolution of logistics and supply chain management</vt:lpstr>
      <vt:lpstr>PowerPoint Presentation</vt:lpstr>
      <vt:lpstr>What is supply chain management?</vt:lpstr>
      <vt:lpstr>The evolution of the integrated supply chain</vt:lpstr>
      <vt:lpstr>Key flows in SCM</vt:lpstr>
      <vt:lpstr>Inbound and Outbound Logistics</vt:lpstr>
      <vt:lpstr>Distinguishing logistics and SCM</vt:lpstr>
      <vt:lpstr>Applications to manufacturing and services</vt:lpstr>
      <vt:lpstr> References </vt:lpstr>
      <vt:lpstr>Reading</vt:lpstr>
      <vt:lpstr>Additional Resources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Irina Neaga</cp:lastModifiedBy>
  <cp:revision>40</cp:revision>
  <dcterms:created xsi:type="dcterms:W3CDTF">2015-04-14T15:21:28Z</dcterms:created>
  <dcterms:modified xsi:type="dcterms:W3CDTF">2018-10-09T03:45:12Z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