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7"/>
  </p:notesMasterIdLst>
  <p:sldIdLst>
    <p:sldId id="256" r:id="rId2"/>
    <p:sldId id="257" r:id="rId3"/>
    <p:sldId id="259" r:id="rId4"/>
    <p:sldId id="263" r:id="rId5"/>
    <p:sldId id="262" r:id="rId6"/>
    <p:sldId id="260" r:id="rId7"/>
    <p:sldId id="265" r:id="rId8"/>
    <p:sldId id="266" r:id="rId9"/>
    <p:sldId id="267" r:id="rId10"/>
    <p:sldId id="268" r:id="rId11"/>
    <p:sldId id="269" r:id="rId12"/>
    <p:sldId id="258" r:id="rId13"/>
    <p:sldId id="261" r:id="rId14"/>
    <p:sldId id="270" r:id="rId15"/>
    <p:sldId id="27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26CCB9A-D989-48ED-B162-C975C0FA1B1B}" v="54" dt="2026-07-19T06:19:50.3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088" autoAdjust="0"/>
    <p:restoredTop sz="94660"/>
  </p:normalViewPr>
  <p:slideViewPr>
    <p:cSldViewPr snapToGrid="0">
      <p:cViewPr varScale="1">
        <p:scale>
          <a:sx n="64" d="100"/>
          <a:sy n="64" d="100"/>
        </p:scale>
        <p:origin x="105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70A678-955C-4B97-9659-7FA907E992B8}" type="datetimeFigureOut">
              <a:rPr lang="en-GB" smtClean="0"/>
              <a:t>18/07/2026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2B4E5F-7C4D-4D58-B402-59826AD16834}" type="slidenum">
              <a:rPr lang="en-GB" smtClean="0"/>
              <a:t>‹#›</a:t>
            </a:fld>
            <a:endParaRPr lang="en-GB"/>
          </a:p>
        </p:txBody>
      </p:sp>
    </p:spTree>
    <p:extLst>
      <p:ext uri="{BB962C8B-B14F-4D97-AF65-F5344CB8AC3E}">
        <p14:creationId xmlns:p14="http://schemas.microsoft.com/office/powerpoint/2010/main" val="5853379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D2B4E5F-7C4D-4D58-B402-59826AD16834}" type="slidenum">
              <a:rPr lang="en-GB" smtClean="0"/>
              <a:t>4</a:t>
            </a:fld>
            <a:endParaRPr lang="en-GB"/>
          </a:p>
        </p:txBody>
      </p:sp>
    </p:spTree>
    <p:extLst>
      <p:ext uri="{BB962C8B-B14F-4D97-AF65-F5344CB8AC3E}">
        <p14:creationId xmlns:p14="http://schemas.microsoft.com/office/powerpoint/2010/main" val="19753820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D2B4E5F-7C4D-4D58-B402-59826AD16834}" type="slidenum">
              <a:rPr lang="en-GB" smtClean="0"/>
              <a:t>13</a:t>
            </a:fld>
            <a:endParaRPr lang="en-GB"/>
          </a:p>
        </p:txBody>
      </p:sp>
    </p:spTree>
    <p:extLst>
      <p:ext uri="{BB962C8B-B14F-4D97-AF65-F5344CB8AC3E}">
        <p14:creationId xmlns:p14="http://schemas.microsoft.com/office/powerpoint/2010/main" val="25195443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E316B9E2-49CA-4067-95CC-9F05DB46BA89}" type="datetimeFigureOut">
              <a:rPr lang="en-GB" smtClean="0"/>
              <a:t>17/07/2026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B3B1FDE-2EA3-402D-AE1E-F5B1F4E9543D}" type="slidenum">
              <a:rPr lang="en-GB" smtClean="0"/>
              <a:t>‹#›</a:t>
            </a:fld>
            <a:endParaRPr lang="en-GB"/>
          </a:p>
        </p:txBody>
      </p:sp>
    </p:spTree>
    <p:extLst>
      <p:ext uri="{BB962C8B-B14F-4D97-AF65-F5344CB8AC3E}">
        <p14:creationId xmlns:p14="http://schemas.microsoft.com/office/powerpoint/2010/main" val="210586934"/>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316B9E2-49CA-4067-95CC-9F05DB46BA89}" type="datetimeFigureOut">
              <a:rPr lang="en-GB" smtClean="0"/>
              <a:t>17/07/2026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B3B1FDE-2EA3-402D-AE1E-F5B1F4E9543D}" type="slidenum">
              <a:rPr lang="en-GB" smtClean="0"/>
              <a:t>‹#›</a:t>
            </a:fld>
            <a:endParaRPr lang="en-GB"/>
          </a:p>
        </p:txBody>
      </p:sp>
    </p:spTree>
    <p:extLst>
      <p:ext uri="{BB962C8B-B14F-4D97-AF65-F5344CB8AC3E}">
        <p14:creationId xmlns:p14="http://schemas.microsoft.com/office/powerpoint/2010/main" val="41930167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E316B9E2-49CA-4067-95CC-9F05DB46BA89}" type="datetimeFigureOut">
              <a:rPr lang="en-GB" smtClean="0"/>
              <a:t>17/07/2026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B3B1FDE-2EA3-402D-AE1E-F5B1F4E9543D}" type="slidenum">
              <a:rPr lang="en-GB" smtClean="0"/>
              <a:t>‹#›</a:t>
            </a:fld>
            <a:endParaRPr lang="en-GB"/>
          </a:p>
        </p:txBody>
      </p:sp>
    </p:spTree>
    <p:extLst>
      <p:ext uri="{BB962C8B-B14F-4D97-AF65-F5344CB8AC3E}">
        <p14:creationId xmlns:p14="http://schemas.microsoft.com/office/powerpoint/2010/main" val="204726641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E316B9E2-49CA-4067-95CC-9F05DB46BA89}" type="datetimeFigureOut">
              <a:rPr lang="en-GB" smtClean="0"/>
              <a:t>17/07/2026</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AB3B1FDE-2EA3-402D-AE1E-F5B1F4E9543D}" type="slidenum">
              <a:rPr lang="en-GB" smtClean="0"/>
              <a:t>‹#›</a:t>
            </a:fld>
            <a:endParaRPr lang="en-GB"/>
          </a:p>
        </p:txBody>
      </p:sp>
    </p:spTree>
    <p:extLst>
      <p:ext uri="{BB962C8B-B14F-4D97-AF65-F5344CB8AC3E}">
        <p14:creationId xmlns:p14="http://schemas.microsoft.com/office/powerpoint/2010/main" val="807784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E316B9E2-49CA-4067-95CC-9F05DB46BA89}" type="datetimeFigureOut">
              <a:rPr lang="en-GB" smtClean="0"/>
              <a:t>17/07/2026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B3B1FDE-2EA3-402D-AE1E-F5B1F4E9543D}" type="slidenum">
              <a:rPr lang="en-GB" smtClean="0"/>
              <a:t>‹#›</a:t>
            </a:fld>
            <a:endParaRPr lang="en-GB"/>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17117910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316B9E2-49CA-4067-95CC-9F05DB46BA89}" type="datetimeFigureOut">
              <a:rPr lang="en-GB" smtClean="0"/>
              <a:t>17/07/2026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B3B1FDE-2EA3-402D-AE1E-F5B1F4E9543D}" type="slidenum">
              <a:rPr lang="en-GB" smtClean="0"/>
              <a:t>‹#›</a:t>
            </a:fld>
            <a:endParaRPr lang="en-GB"/>
          </a:p>
        </p:txBody>
      </p:sp>
    </p:spTree>
    <p:extLst>
      <p:ext uri="{BB962C8B-B14F-4D97-AF65-F5344CB8AC3E}">
        <p14:creationId xmlns:p14="http://schemas.microsoft.com/office/powerpoint/2010/main" val="3612146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316B9E2-49CA-4067-95CC-9F05DB46BA89}" type="datetimeFigureOut">
              <a:rPr lang="en-GB" smtClean="0"/>
              <a:t>17/07/2026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B3B1FDE-2EA3-402D-AE1E-F5B1F4E9543D}" type="slidenum">
              <a:rPr lang="en-GB" smtClean="0"/>
              <a:t>‹#›</a:t>
            </a:fld>
            <a:endParaRPr lang="en-GB"/>
          </a:p>
        </p:txBody>
      </p:sp>
    </p:spTree>
    <p:extLst>
      <p:ext uri="{BB962C8B-B14F-4D97-AF65-F5344CB8AC3E}">
        <p14:creationId xmlns:p14="http://schemas.microsoft.com/office/powerpoint/2010/main" val="26065333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E316B9E2-49CA-4067-95CC-9F05DB46BA89}" type="datetimeFigureOut">
              <a:rPr lang="en-GB" smtClean="0"/>
              <a:t>17/07/2026</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AB3B1FDE-2EA3-402D-AE1E-F5B1F4E9543D}" type="slidenum">
              <a:rPr lang="en-GB" smtClean="0"/>
              <a:t>‹#›</a:t>
            </a:fld>
            <a:endParaRPr lang="en-GB"/>
          </a:p>
        </p:txBody>
      </p:sp>
    </p:spTree>
    <p:extLst>
      <p:ext uri="{BB962C8B-B14F-4D97-AF65-F5344CB8AC3E}">
        <p14:creationId xmlns:p14="http://schemas.microsoft.com/office/powerpoint/2010/main" val="13700711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E316B9E2-49CA-4067-95CC-9F05DB46BA89}" type="datetimeFigureOut">
              <a:rPr lang="en-GB" smtClean="0"/>
              <a:t>17/07/2026</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AB3B1FDE-2EA3-402D-AE1E-F5B1F4E9543D}" type="slidenum">
              <a:rPr lang="en-GB" smtClean="0"/>
              <a:t>‹#›</a:t>
            </a:fld>
            <a:endParaRPr lang="en-GB"/>
          </a:p>
        </p:txBody>
      </p:sp>
    </p:spTree>
    <p:extLst>
      <p:ext uri="{BB962C8B-B14F-4D97-AF65-F5344CB8AC3E}">
        <p14:creationId xmlns:p14="http://schemas.microsoft.com/office/powerpoint/2010/main" val="25138858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316B9E2-49CA-4067-95CC-9F05DB46BA89}" type="datetimeFigureOut">
              <a:rPr lang="en-GB" smtClean="0"/>
              <a:t>17/07/2026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3B1FDE-2EA3-402D-AE1E-F5B1F4E9543D}" type="slidenum">
              <a:rPr lang="en-GB" smtClean="0"/>
              <a:t>‹#›</a:t>
            </a:fld>
            <a:endParaRPr lang="en-GB"/>
          </a:p>
        </p:txBody>
      </p:sp>
    </p:spTree>
    <p:extLst>
      <p:ext uri="{BB962C8B-B14F-4D97-AF65-F5344CB8AC3E}">
        <p14:creationId xmlns:p14="http://schemas.microsoft.com/office/powerpoint/2010/main" val="17539308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316B9E2-49CA-4067-95CC-9F05DB46BA89}" type="datetimeFigureOut">
              <a:rPr lang="en-GB" smtClean="0"/>
              <a:t>17/07/2026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3B1FDE-2EA3-402D-AE1E-F5B1F4E9543D}" type="slidenum">
              <a:rPr lang="en-GB" smtClean="0"/>
              <a:t>‹#›</a:t>
            </a:fld>
            <a:endParaRPr lang="en-GB"/>
          </a:p>
        </p:txBody>
      </p:sp>
    </p:spTree>
    <p:extLst>
      <p:ext uri="{BB962C8B-B14F-4D97-AF65-F5344CB8AC3E}">
        <p14:creationId xmlns:p14="http://schemas.microsoft.com/office/powerpoint/2010/main" val="7977734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E316B9E2-49CA-4067-95CC-9F05DB46BA89}" type="datetimeFigureOut">
              <a:rPr lang="en-GB" smtClean="0"/>
              <a:t>17/07/2026</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AB3B1FDE-2EA3-402D-AE1E-F5B1F4E9543D}" type="slidenum">
              <a:rPr lang="en-GB" smtClean="0"/>
              <a:t>‹#›</a:t>
            </a:fld>
            <a:endParaRPr lang="en-GB"/>
          </a:p>
        </p:txBody>
      </p:sp>
    </p:spTree>
    <p:extLst>
      <p:ext uri="{BB962C8B-B14F-4D97-AF65-F5344CB8AC3E}">
        <p14:creationId xmlns:p14="http://schemas.microsoft.com/office/powerpoint/2010/main" val="380997881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2.xml"/><Relationship Id="rId7" Type="http://schemas.openxmlformats.org/officeDocument/2006/relationships/hyperlink" Target="https://creativecommons.org/licenses/by-sa/3.0/" TargetMode="Externa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hyperlink" Target="https://en.wikibooks.org/wiki/The_organ_systems/circulatory" TargetMode="External"/><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image" Target="../media/image3.jp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image" Target="../media/image4.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image" Target="../media/image5.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png"/><Relationship Id="rId5" Type="http://schemas.openxmlformats.org/officeDocument/2006/relationships/image" Target="../media/image6.jpg"/><Relationship Id="rId4" Type="http://schemas.openxmlformats.org/officeDocument/2006/relationships/notesSlide" Target="../notesSlides/notesSlide2.xml"/></Relationships>
</file>

<file path=ppt/slides/_rels/slide14.xml.rels><?xml version="1.0" encoding="UTF-8" standalone="yes"?>
<Relationships xmlns="http://schemas.openxmlformats.org/package/2006/relationships"><Relationship Id="rId8" Type="http://schemas.openxmlformats.org/officeDocument/2006/relationships/hyperlink" Target="https://www.nhs.uk/conditions/type-2-diabetes/complications/?utm_source=chatgpt.com" TargetMode="External"/><Relationship Id="rId3" Type="http://schemas.openxmlformats.org/officeDocument/2006/relationships/hyperlink" Target="https://www.nhs.uk/conditions/type-2-diabetes/" TargetMode="External"/><Relationship Id="rId7" Type="http://schemas.openxmlformats.org/officeDocument/2006/relationships/hyperlink" Target="https://cks.nice.org.uk/topics/diabetes-type-2/background-information/risk-factors/" TargetMode="External"/><Relationship Id="rId2" Type="http://schemas.openxmlformats.org/officeDocument/2006/relationships/hyperlink" Target="https://www.nhs.uk/conditions/type-2-diabetes/what-is-type-2-diabetes/" TargetMode="External"/><Relationship Id="rId1" Type="http://schemas.openxmlformats.org/officeDocument/2006/relationships/slideLayout" Target="../slideLayouts/slideLayout2.xml"/><Relationship Id="rId6" Type="http://schemas.openxmlformats.org/officeDocument/2006/relationships/hyperlink" Target="https://cks.nice.org.uk/topics/diabetes-type-2/background-information/causes/" TargetMode="External"/><Relationship Id="rId5" Type="http://schemas.openxmlformats.org/officeDocument/2006/relationships/hyperlink" Target="https://en.wikipedia.org/wiki/Heart" TargetMode="External"/><Relationship Id="rId4" Type="http://schemas.openxmlformats.org/officeDocument/2006/relationships/hyperlink" Target="https://www.nhs.uk/conditions/cardiovascular-disease/"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www.nice.org.uk/guidance/ng28/chapter/Recommendations-for-research" TargetMode="External"/><Relationship Id="rId3" Type="http://schemas.openxmlformats.org/officeDocument/2006/relationships/hyperlink" Target="https://cks.nice.org.uk/topics/diabetes-type-2/management/management-adults/" TargetMode="External"/><Relationship Id="rId7" Type="http://schemas.openxmlformats.org/officeDocument/2006/relationships/hyperlink" Target="https://www.nice.org.uk/guidance/ng28/chapter/Blood-glucose-management" TargetMode="External"/><Relationship Id="rId2" Type="http://schemas.openxmlformats.org/officeDocument/2006/relationships/hyperlink" Target="https://cks.nice.org.uk/topics/diabetes-type-2/background-information/complications/" TargetMode="External"/><Relationship Id="rId1" Type="http://schemas.openxmlformats.org/officeDocument/2006/relationships/slideLayout" Target="../slideLayouts/slideLayout2.xml"/><Relationship Id="rId6" Type="http://schemas.openxmlformats.org/officeDocument/2006/relationships/hyperlink" Target="https://www.bma.org.uk/media/iurldd5z/core-ethics-guidance-updated-feb-2025.pdf" TargetMode="External"/><Relationship Id="rId5" Type="http://schemas.openxmlformats.org/officeDocument/2006/relationships/hyperlink" Target="https://www.nhs.uk/conditions/type-2-diabetes/treatment/" TargetMode="External"/><Relationship Id="rId4" Type="http://schemas.openxmlformats.org/officeDocument/2006/relationships/hyperlink" Target="https://www.nhs.uk/conditions/coronary-heart-disease/symptom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9E0782-B669-5DB7-C6BC-2D442BD4FDBB}"/>
              </a:ext>
            </a:extLst>
          </p:cNvPr>
          <p:cNvSpPr>
            <a:spLocks noGrp="1"/>
          </p:cNvSpPr>
          <p:nvPr>
            <p:ph type="ctrTitle"/>
          </p:nvPr>
        </p:nvSpPr>
        <p:spPr>
          <a:xfrm>
            <a:off x="2231136" y="560070"/>
            <a:ext cx="7729728" cy="1188720"/>
          </a:xfrm>
          <a:solidFill>
            <a:srgbClr val="FFFFFF"/>
          </a:solidFill>
        </p:spPr>
        <p:txBody>
          <a:bodyPr vert="horz" lIns="182880" tIns="182880" rIns="182880" bIns="182880" rtlCol="0" anchor="ctr">
            <a:normAutofit/>
          </a:bodyPr>
          <a:lstStyle/>
          <a:p>
            <a:r>
              <a:rPr lang="en-US" sz="3200" b="1" u="sng" kern="1200" cap="all" spc="200" baseline="0" dirty="0">
                <a:solidFill>
                  <a:srgbClr val="262626"/>
                </a:solidFill>
                <a:latin typeface="Arial" panose="020B0604020202020204" pitchFamily="34" charset="0"/>
                <a:cs typeface="Arial" panose="020B0604020202020204" pitchFamily="34" charset="0"/>
              </a:rPr>
              <a:t>Introduction to Physiology</a:t>
            </a:r>
          </a:p>
        </p:txBody>
      </p:sp>
      <p:sp>
        <p:nvSpPr>
          <p:cNvPr id="3" name="Subtitle 2">
            <a:extLst>
              <a:ext uri="{FF2B5EF4-FFF2-40B4-BE49-F238E27FC236}">
                <a16:creationId xmlns:a16="http://schemas.microsoft.com/office/drawing/2014/main" id="{E47F3A1E-F7BE-74C9-5A17-50D5DD65AC4D}"/>
              </a:ext>
            </a:extLst>
          </p:cNvPr>
          <p:cNvSpPr>
            <a:spLocks noGrp="1"/>
          </p:cNvSpPr>
          <p:nvPr>
            <p:ph type="subTitle" idx="1"/>
          </p:nvPr>
        </p:nvSpPr>
        <p:spPr>
          <a:xfrm>
            <a:off x="1478053" y="2123556"/>
            <a:ext cx="9235894" cy="3326928"/>
          </a:xfrm>
        </p:spPr>
        <p:txBody>
          <a:bodyPr vert="horz" lIns="91440" tIns="45720" rIns="91440" bIns="45720" rtlCol="0">
            <a:normAutofit lnSpcReduction="10000"/>
          </a:bodyPr>
          <a:lstStyle/>
          <a:p>
            <a:r>
              <a:rPr lang="en-US" sz="2400" b="1" dirty="0">
                <a:solidFill>
                  <a:srgbClr val="404040"/>
                </a:solidFill>
                <a:latin typeface="Arial" panose="020B0604020202020204" pitchFamily="34" charset="0"/>
                <a:cs typeface="Arial" panose="020B0604020202020204" pitchFamily="34" charset="0"/>
              </a:rPr>
              <a:t>Name: Aliesha Sadaf</a:t>
            </a:r>
          </a:p>
          <a:p>
            <a:r>
              <a:rPr lang="en-US" sz="2400" b="1" dirty="0">
                <a:solidFill>
                  <a:srgbClr val="404040"/>
                </a:solidFill>
                <a:latin typeface="Arial" panose="020B0604020202020204" pitchFamily="34" charset="0"/>
                <a:cs typeface="Arial" panose="020B0604020202020204" pitchFamily="34" charset="0"/>
              </a:rPr>
              <a:t>Student number:</a:t>
            </a:r>
          </a:p>
          <a:p>
            <a:r>
              <a:rPr lang="en-US" sz="2400" b="1" dirty="0">
                <a:solidFill>
                  <a:srgbClr val="404040"/>
                </a:solidFill>
                <a:latin typeface="Arial" panose="020B0604020202020204" pitchFamily="34" charset="0"/>
                <a:cs typeface="Arial" panose="020B0604020202020204" pitchFamily="34" charset="0"/>
              </a:rPr>
              <a:t>Lecturer: Rizwan Nadeem</a:t>
            </a:r>
          </a:p>
          <a:p>
            <a:r>
              <a:rPr lang="en-US" sz="2400" b="1" dirty="0">
                <a:solidFill>
                  <a:srgbClr val="404040"/>
                </a:solidFill>
                <a:latin typeface="Arial" panose="020B0604020202020204" pitchFamily="34" charset="0"/>
                <a:cs typeface="Arial" panose="020B0604020202020204" pitchFamily="34" charset="0"/>
              </a:rPr>
              <a:t>Assignment title: Component 2: Presentation</a:t>
            </a:r>
          </a:p>
          <a:p>
            <a:r>
              <a:rPr lang="en-US" sz="2400" b="1" dirty="0">
                <a:solidFill>
                  <a:srgbClr val="404040"/>
                </a:solidFill>
                <a:latin typeface="Arial" panose="020B0604020202020204" pitchFamily="34" charset="0"/>
                <a:cs typeface="Arial" panose="020B0604020202020204" pitchFamily="34" charset="0"/>
              </a:rPr>
              <a:t>(PowerPoint with Voice-Over)</a:t>
            </a:r>
          </a:p>
          <a:p>
            <a:r>
              <a:rPr lang="en-US" sz="2400" b="1" dirty="0">
                <a:solidFill>
                  <a:srgbClr val="404040"/>
                </a:solidFill>
                <a:latin typeface="Arial" panose="020B0604020202020204" pitchFamily="34" charset="0"/>
                <a:cs typeface="Arial" panose="020B0604020202020204" pitchFamily="34" charset="0"/>
              </a:rPr>
              <a:t>Module: introduction to physiology </a:t>
            </a:r>
          </a:p>
          <a:p>
            <a:r>
              <a:rPr lang="en-US" sz="2400" b="1" dirty="0">
                <a:solidFill>
                  <a:srgbClr val="404040"/>
                </a:solidFill>
                <a:latin typeface="Arial" panose="020B0604020202020204" pitchFamily="34" charset="0"/>
                <a:cs typeface="Arial" panose="020B0604020202020204" pitchFamily="34" charset="0"/>
              </a:rPr>
              <a:t>Module code: BMHP5023</a:t>
            </a:r>
          </a:p>
          <a:p>
            <a:pPr indent="-228600" algn="l">
              <a:buFont typeface="Arial" panose="020B0604020202020204" pitchFamily="34" charset="0"/>
              <a:buChar char="•"/>
            </a:pPr>
            <a:endParaRPr lang="en-US" dirty="0">
              <a:solidFill>
                <a:srgbClr val="404040"/>
              </a:solidFill>
            </a:endParaRPr>
          </a:p>
        </p:txBody>
      </p:sp>
      <p:pic>
        <p:nvPicPr>
          <p:cNvPr id="32" name="Audio 31">
            <a:hlinkClick r:id="" action="ppaction://media"/>
            <a:extLst>
              <a:ext uri="{FF2B5EF4-FFF2-40B4-BE49-F238E27FC236}">
                <a16:creationId xmlns:a16="http://schemas.microsoft.com/office/drawing/2014/main" id="{94056DD5-4DDE-06DC-B03F-7800FF9463F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2500772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9047"/>
    </mc:Choice>
    <mc:Fallback>
      <p:transition spd="slow" advTm="90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50E75-B2B9-5E4B-42D4-D3523B0259CD}"/>
              </a:ext>
            </a:extLst>
          </p:cNvPr>
          <p:cNvSpPr>
            <a:spLocks noGrp="1"/>
          </p:cNvSpPr>
          <p:nvPr>
            <p:ph type="title"/>
          </p:nvPr>
        </p:nvSpPr>
        <p:spPr>
          <a:xfrm>
            <a:off x="2231136" y="994672"/>
            <a:ext cx="7729728" cy="1188720"/>
          </a:xfrm>
        </p:spPr>
        <p:txBody>
          <a:bodyPr/>
          <a:lstStyle/>
          <a:p>
            <a:r>
              <a:rPr lang="en-GB" b="1" u="sng"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15A0B5E6-8EEF-6EBE-928C-54BA624B6BA0}"/>
              </a:ext>
            </a:extLst>
          </p:cNvPr>
          <p:cNvSpPr>
            <a:spLocks noGrp="1"/>
          </p:cNvSpPr>
          <p:nvPr>
            <p:ph idx="1"/>
          </p:nvPr>
        </p:nvSpPr>
        <p:spPr>
          <a:xfrm>
            <a:off x="1394085" y="2803161"/>
            <a:ext cx="9428813" cy="2936866"/>
          </a:xfrm>
        </p:spPr>
        <p:txBody>
          <a:bodyPr/>
          <a:lstStyle/>
          <a:p>
            <a:pPr marL="0" indent="0" algn="ctr">
              <a:buNone/>
            </a:pPr>
            <a:r>
              <a:rPr lang="en-GB" sz="2000" dirty="0">
                <a:latin typeface="Arial" panose="020B0604020202020204" pitchFamily="34" charset="0"/>
                <a:cs typeface="Arial" panose="020B0604020202020204" pitchFamily="34" charset="0"/>
              </a:rPr>
              <a:t>This presentation explores the cardiovascular system which focuses on the coronary heart disease and type two diabetes. It will explain the anatomy and physiology of the cardiovascular system and explain how diabetes affects the cardiovascular system. It will discuss a case study that is based on a 50-year-old woman called Sue will be used to identify risk factors and possible complications with heart disease, and type two diabetes, whilst also monitoring her condition, and creating a tailored care plan, an also providing evidence-based recommendations</a:t>
            </a:r>
            <a:r>
              <a:rPr lang="en-GB" dirty="0"/>
              <a:t>. </a:t>
            </a:r>
          </a:p>
        </p:txBody>
      </p:sp>
      <p:pic>
        <p:nvPicPr>
          <p:cNvPr id="29" name="Audio 28">
            <a:hlinkClick r:id="" action="ppaction://media"/>
            <a:extLst>
              <a:ext uri="{FF2B5EF4-FFF2-40B4-BE49-F238E27FC236}">
                <a16:creationId xmlns:a16="http://schemas.microsoft.com/office/drawing/2014/main" id="{AAAE48DB-6B74-44A8-F0BD-62966B3D4B4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7897593"/>
      </p:ext>
    </p:extLst>
  </p:cSld>
  <p:clrMapOvr>
    <a:masterClrMapping/>
  </p:clrMapOvr>
  <mc:AlternateContent xmlns:mc="http://schemas.openxmlformats.org/markup-compatibility/2006">
    <mc:Choice xmlns:p14="http://schemas.microsoft.com/office/powerpoint/2010/main" Requires="p14">
      <p:transition spd="slow" p14:dur="2000" advTm="52870"/>
    </mc:Choice>
    <mc:Fallback>
      <p:transition spd="slow" advTm="528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E6242-EE55-5283-DE00-6D6F6CD2AA9A}"/>
              </a:ext>
            </a:extLst>
          </p:cNvPr>
          <p:cNvSpPr>
            <a:spLocks noGrp="1"/>
          </p:cNvSpPr>
          <p:nvPr>
            <p:ph type="title"/>
          </p:nvPr>
        </p:nvSpPr>
        <p:spPr/>
        <p:txBody>
          <a:bodyPr>
            <a:normAutofit fontScale="90000"/>
          </a:bodyPr>
          <a:lstStyle/>
          <a:p>
            <a:r>
              <a:rPr lang="en-GB" b="1" u="sng" dirty="0">
                <a:latin typeface="Arial" panose="020B0604020202020204" pitchFamily="34" charset="0"/>
                <a:cs typeface="Arial" panose="020B0604020202020204" pitchFamily="34" charset="0"/>
              </a:rPr>
              <a:t>What is cardiovascular disease, and diabetes type two?</a:t>
            </a:r>
          </a:p>
        </p:txBody>
      </p:sp>
      <p:sp>
        <p:nvSpPr>
          <p:cNvPr id="3" name="Content Placeholder 2">
            <a:extLst>
              <a:ext uri="{FF2B5EF4-FFF2-40B4-BE49-F238E27FC236}">
                <a16:creationId xmlns:a16="http://schemas.microsoft.com/office/drawing/2014/main" id="{07A07CFC-7A54-D427-CB73-997539D890E5}"/>
              </a:ext>
            </a:extLst>
          </p:cNvPr>
          <p:cNvSpPr>
            <a:spLocks noGrp="1"/>
          </p:cNvSpPr>
          <p:nvPr>
            <p:ph idx="1"/>
          </p:nvPr>
        </p:nvSpPr>
        <p:spPr>
          <a:xfrm>
            <a:off x="682052" y="2520671"/>
            <a:ext cx="10827896" cy="3910109"/>
          </a:xfrm>
        </p:spPr>
        <p:txBody>
          <a:bodyPr/>
          <a:lstStyle/>
          <a:p>
            <a:pPr marL="0" indent="0" algn="ctr">
              <a:buNone/>
            </a:pPr>
            <a:r>
              <a:rPr lang="en-GB" dirty="0">
                <a:latin typeface="Arial" panose="020B0604020202020204" pitchFamily="34" charset="0"/>
                <a:cs typeface="Arial" panose="020B0604020202020204" pitchFamily="34" charset="0"/>
              </a:rPr>
              <a:t>Type 2 diabetes is a condition that affects the hormone called insulin which affects the body,  due to the body becoming insulin resistant, or the body does not have enough of it. Therefore, this affects the level of glucose (sugar) in the blood, which causes the sugar in the blood to become too high, causing complications such as stroke, heart disease or nerve problems (NHS, 2025).</a:t>
            </a:r>
          </a:p>
          <a:p>
            <a:pPr marL="0" indent="0" algn="ctr">
              <a:buNone/>
            </a:pPr>
            <a:endParaRPr lang="en-GB" dirty="0">
              <a:latin typeface="Arial" panose="020B0604020202020204" pitchFamily="34" charset="0"/>
              <a:cs typeface="Arial" panose="020B0604020202020204" pitchFamily="34" charset="0"/>
            </a:endParaRPr>
          </a:p>
          <a:p>
            <a:pPr marL="0" indent="0" algn="ctr">
              <a:buNone/>
            </a:pPr>
            <a:r>
              <a:rPr lang="en-GB" dirty="0">
                <a:latin typeface="Arial" panose="020B0604020202020204" pitchFamily="34" charset="0"/>
                <a:cs typeface="Arial" panose="020B0604020202020204" pitchFamily="34" charset="0"/>
              </a:rPr>
              <a:t>Cardiovascular disease (CVD) is a group of conditions that affects the heart, and blood vessels, such as Coronary heart disease (CHD), stroke,  and Peripheral arterial disease (PAD). Cardiovascular disease can mostly be caused by a build up of fat around the arteries. The build up of fatty deposits in the arteries, therefore making it harder for the blood to clot around the body which may cause blood clots. Type two diabetes can increase the risk of developing cardiovascular disease. (NHS, 2026)</a:t>
            </a:r>
          </a:p>
        </p:txBody>
      </p:sp>
      <p:pic>
        <p:nvPicPr>
          <p:cNvPr id="9" name="Audio 8">
            <a:hlinkClick r:id="" action="ppaction://media"/>
            <a:extLst>
              <a:ext uri="{FF2B5EF4-FFF2-40B4-BE49-F238E27FC236}">
                <a16:creationId xmlns:a16="http://schemas.microsoft.com/office/drawing/2014/main" id="{31183503-AD4D-773D-99DE-AE19EB68D05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16378202"/>
      </p:ext>
    </p:extLst>
  </p:cSld>
  <p:clrMapOvr>
    <a:masterClrMapping/>
  </p:clrMapOvr>
  <mc:AlternateContent xmlns:mc="http://schemas.openxmlformats.org/markup-compatibility/2006">
    <mc:Choice xmlns:p14="http://schemas.microsoft.com/office/powerpoint/2010/main" Requires="p14">
      <p:transition spd="slow" p14:dur="2000" advTm="78882"/>
    </mc:Choice>
    <mc:Fallback>
      <p:transition spd="slow" advTm="788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5B96B-496F-FB90-9B9A-0D4F860AB433}"/>
              </a:ext>
            </a:extLst>
          </p:cNvPr>
          <p:cNvSpPr>
            <a:spLocks noGrp="1"/>
          </p:cNvSpPr>
          <p:nvPr>
            <p:ph type="title"/>
          </p:nvPr>
        </p:nvSpPr>
        <p:spPr>
          <a:xfrm>
            <a:off x="352069" y="223248"/>
            <a:ext cx="5723944" cy="676397"/>
          </a:xfrm>
        </p:spPr>
        <p:txBody>
          <a:bodyPr>
            <a:normAutofit fontScale="90000"/>
          </a:bodyPr>
          <a:lstStyle/>
          <a:p>
            <a:r>
              <a:rPr lang="en-GB" sz="2000" b="1" u="sng" dirty="0">
                <a:latin typeface="Arial" panose="020B0604020202020204" pitchFamily="34" charset="0"/>
                <a:cs typeface="Arial" panose="020B0604020202020204" pitchFamily="34" charset="0"/>
              </a:rPr>
              <a:t>Anatomy of the cardiovascular system </a:t>
            </a:r>
          </a:p>
        </p:txBody>
      </p:sp>
      <p:sp>
        <p:nvSpPr>
          <p:cNvPr id="3" name="Content Placeholder 2">
            <a:extLst>
              <a:ext uri="{FF2B5EF4-FFF2-40B4-BE49-F238E27FC236}">
                <a16:creationId xmlns:a16="http://schemas.microsoft.com/office/drawing/2014/main" id="{27D279A4-BC9B-4370-9F0D-137B5BC24008}"/>
              </a:ext>
            </a:extLst>
          </p:cNvPr>
          <p:cNvSpPr>
            <a:spLocks noGrp="1"/>
          </p:cNvSpPr>
          <p:nvPr>
            <p:ph idx="1"/>
          </p:nvPr>
        </p:nvSpPr>
        <p:spPr>
          <a:xfrm>
            <a:off x="3761" y="1010766"/>
            <a:ext cx="7551298" cy="5601901"/>
          </a:xfrm>
        </p:spPr>
        <p:txBody>
          <a:bodyPr>
            <a:noAutofit/>
          </a:bodyPr>
          <a:lstStyle/>
          <a:p>
            <a:pPr marL="0" indent="0">
              <a:lnSpc>
                <a:spcPct val="90000"/>
              </a:lnSpc>
              <a:buNone/>
            </a:pPr>
            <a:r>
              <a:rPr lang="en-GB" sz="1400" dirty="0">
                <a:latin typeface="Arial" panose="020B0604020202020204" pitchFamily="34" charset="0"/>
                <a:cs typeface="Arial" panose="020B0604020202020204" pitchFamily="34" charset="0"/>
              </a:rPr>
              <a:t>The cardiovascular system transports blood around the body through the arteries and veins, which distributes oxygen and nutrients and removing carbon dioxide and waste products.</a:t>
            </a:r>
          </a:p>
          <a:p>
            <a:pPr marL="0" indent="0">
              <a:lnSpc>
                <a:spcPct val="90000"/>
              </a:lnSpc>
              <a:buNone/>
            </a:pPr>
            <a:r>
              <a:rPr lang="en-GB" sz="1400" dirty="0">
                <a:latin typeface="Arial" panose="020B0604020202020204" pitchFamily="34" charset="0"/>
                <a:cs typeface="Arial" panose="020B0604020202020204" pitchFamily="34" charset="0"/>
              </a:rPr>
              <a:t>The cardiovascular system includes the heart which is the centre of the circulatory system therefore pumping blood around the body through a transport system made up of arteries, veins, capillaries (Tucker, 2015, p. 85).</a:t>
            </a:r>
          </a:p>
          <a:p>
            <a:pPr marL="0" indent="0">
              <a:lnSpc>
                <a:spcPct val="90000"/>
              </a:lnSpc>
              <a:buNone/>
            </a:pPr>
            <a:endParaRPr lang="en-GB" sz="1400" dirty="0">
              <a:latin typeface="Arial" panose="020B0604020202020204" pitchFamily="34" charset="0"/>
              <a:cs typeface="Arial" panose="020B0604020202020204" pitchFamily="34" charset="0"/>
            </a:endParaRPr>
          </a:p>
          <a:p>
            <a:pPr marL="0" indent="0">
              <a:lnSpc>
                <a:spcPct val="90000"/>
              </a:lnSpc>
              <a:buNone/>
            </a:pPr>
            <a:r>
              <a:rPr lang="en-GB" sz="1400" dirty="0">
                <a:latin typeface="Arial" panose="020B0604020202020204" pitchFamily="34" charset="0"/>
                <a:cs typeface="Arial" panose="020B0604020202020204" pitchFamily="34" charset="0"/>
              </a:rPr>
              <a:t>The heart is located in the centre of the thorax and is divided into four chambers. The four chambers are the right and left atria which located in the upper chambers of heart and the right and left ventricles in the lower chambers of the heart (Tucker, 2015, p. 85).</a:t>
            </a:r>
          </a:p>
          <a:p>
            <a:pPr marL="0" indent="0">
              <a:lnSpc>
                <a:spcPct val="90000"/>
              </a:lnSpc>
              <a:buNone/>
            </a:pPr>
            <a:endParaRPr lang="en-GB" sz="1400" dirty="0">
              <a:latin typeface="Arial" panose="020B0604020202020204" pitchFamily="34" charset="0"/>
              <a:cs typeface="Arial" panose="020B0604020202020204" pitchFamily="34" charset="0"/>
            </a:endParaRPr>
          </a:p>
          <a:p>
            <a:pPr marL="0" indent="0">
              <a:lnSpc>
                <a:spcPct val="90000"/>
              </a:lnSpc>
              <a:buNone/>
            </a:pPr>
            <a:r>
              <a:rPr lang="en-GB" sz="1400" dirty="0">
                <a:latin typeface="Arial" panose="020B0604020202020204" pitchFamily="34" charset="0"/>
                <a:cs typeface="Arial" panose="020B0604020202020204" pitchFamily="34" charset="0"/>
              </a:rPr>
              <a:t>The septum separates the right and left side of the heart located in the middle muscular wall.</a:t>
            </a:r>
          </a:p>
          <a:p>
            <a:pPr marL="0" indent="0">
              <a:lnSpc>
                <a:spcPct val="90000"/>
              </a:lnSpc>
              <a:buNone/>
            </a:pPr>
            <a:r>
              <a:rPr lang="en-GB" sz="1400" dirty="0">
                <a:latin typeface="Arial" panose="020B0604020202020204" pitchFamily="34" charset="0"/>
                <a:cs typeface="Arial" panose="020B0604020202020204" pitchFamily="34" charset="0"/>
              </a:rPr>
              <a:t>The septum is a muscular wall which divides the left and right side of the heart and stops the blood from the veins that is deoxygenated blood, from mixing with the blood on the other side of the heart going towards the arteries contains oxygen rich blood (Tucker, 2015, p. 85).</a:t>
            </a:r>
          </a:p>
          <a:p>
            <a:pPr marL="0" indent="0">
              <a:lnSpc>
                <a:spcPct val="90000"/>
              </a:lnSpc>
              <a:buNone/>
            </a:pPr>
            <a:endParaRPr lang="en-GB" sz="1400" dirty="0">
              <a:latin typeface="Arial" panose="020B0604020202020204" pitchFamily="34" charset="0"/>
              <a:cs typeface="Arial" panose="020B0604020202020204" pitchFamily="34" charset="0"/>
            </a:endParaRPr>
          </a:p>
          <a:p>
            <a:pPr marL="0" indent="0">
              <a:lnSpc>
                <a:spcPct val="90000"/>
              </a:lnSpc>
              <a:buNone/>
            </a:pPr>
            <a:r>
              <a:rPr lang="en-GB" sz="1400" dirty="0">
                <a:latin typeface="Arial" panose="020B0604020202020204" pitchFamily="34" charset="0"/>
                <a:cs typeface="Arial" panose="020B0604020202020204" pitchFamily="34" charset="0"/>
              </a:rPr>
              <a:t>The capillaries are the smallest blood vessel, and it allows the transportation of nutrients and gasses, such as oxygen, all over the body (Tucker, 2015, p. 89).</a:t>
            </a:r>
          </a:p>
          <a:p>
            <a:pPr marL="0" indent="0">
              <a:lnSpc>
                <a:spcPct val="90000"/>
              </a:lnSpc>
              <a:buNone/>
            </a:pPr>
            <a:r>
              <a:rPr lang="en-GB" sz="1400" dirty="0">
                <a:latin typeface="Arial" panose="020B0604020202020204" pitchFamily="34" charset="0"/>
                <a:cs typeface="Arial" panose="020B0604020202020204" pitchFamily="34" charset="0"/>
              </a:rPr>
              <a:t>The veins have three layered walls, and the Inside of the veins are valves that prevent backflow of the blood (Tucker, 2015, p. 90).</a:t>
            </a:r>
          </a:p>
          <a:p>
            <a:pPr marL="0" indent="0">
              <a:lnSpc>
                <a:spcPct val="90000"/>
              </a:lnSpc>
              <a:buNone/>
            </a:pPr>
            <a:r>
              <a:rPr lang="en-GB" sz="1400" dirty="0">
                <a:latin typeface="Arial" panose="020B0604020202020204" pitchFamily="34" charset="0"/>
                <a:cs typeface="Arial" panose="020B0604020202020204" pitchFamily="34" charset="0"/>
              </a:rPr>
              <a:t>The venae </a:t>
            </a:r>
            <a:r>
              <a:rPr lang="en-GB" sz="1400" dirty="0" err="1">
                <a:latin typeface="Arial" panose="020B0604020202020204" pitchFamily="34" charset="0"/>
                <a:cs typeface="Arial" panose="020B0604020202020204" pitchFamily="34" charset="0"/>
              </a:rPr>
              <a:t>cavae</a:t>
            </a:r>
            <a:r>
              <a:rPr lang="en-GB" sz="1400" dirty="0">
                <a:latin typeface="Arial" panose="020B0604020202020204" pitchFamily="34" charset="0"/>
                <a:cs typeface="Arial" panose="020B0604020202020204" pitchFamily="34" charset="0"/>
              </a:rPr>
              <a:t> returns deoxygenated blood from the body whereas the pulmonary veins returns oxygenated blood from the lungs.</a:t>
            </a:r>
          </a:p>
        </p:txBody>
      </p:sp>
      <p:sp>
        <p:nvSpPr>
          <p:cNvPr id="11" name="Rectangle 10">
            <a:extLst>
              <a:ext uri="{FF2B5EF4-FFF2-40B4-BE49-F238E27FC236}">
                <a16:creationId xmlns:a16="http://schemas.microsoft.com/office/drawing/2014/main" id="{879398A9-0D0D-4901-BDDF-B3D93CECA7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6706" y="964692"/>
            <a:ext cx="3986784"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011FEC3B-E514-4E21-B2CB-7903A73569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1298" y="1128683"/>
            <a:ext cx="3657600" cy="46085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6C69B02-3252-73BA-B746-3174C791C689}"/>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873014" y="839918"/>
            <a:ext cx="4016979" cy="3956723"/>
          </a:xfrm>
          <a:prstGeom prst="rect">
            <a:avLst/>
          </a:prstGeom>
        </p:spPr>
      </p:pic>
      <p:sp>
        <p:nvSpPr>
          <p:cNvPr id="6" name="TextBox 5">
            <a:extLst>
              <a:ext uri="{FF2B5EF4-FFF2-40B4-BE49-F238E27FC236}">
                <a16:creationId xmlns:a16="http://schemas.microsoft.com/office/drawing/2014/main" id="{636824DB-1C9A-5101-CC0C-029883F704E8}"/>
              </a:ext>
            </a:extLst>
          </p:cNvPr>
          <p:cNvSpPr txBox="1"/>
          <p:nvPr/>
        </p:nvSpPr>
        <p:spPr>
          <a:xfrm>
            <a:off x="8187208" y="4746924"/>
            <a:ext cx="3507998" cy="200055"/>
          </a:xfrm>
          <a:prstGeom prst="rect">
            <a:avLst/>
          </a:prstGeom>
          <a:solidFill>
            <a:srgbClr val="000000"/>
          </a:solidFill>
        </p:spPr>
        <p:txBody>
          <a:bodyPr wrap="square" rtlCol="0">
            <a:spAutoFit/>
          </a:bodyPr>
          <a:lstStyle/>
          <a:p>
            <a:pPr algn="r">
              <a:spcAft>
                <a:spcPts val="600"/>
              </a:spcAft>
            </a:pPr>
            <a:r>
              <a:rPr lang="en-GB" sz="700" dirty="0">
                <a:solidFill>
                  <a:srgbClr val="FFFFFF"/>
                </a:solidFill>
                <a:hlinkClick r:id="rId6" tooltip="https://en.wikibooks.org/wiki/The_organ_systems/circulatory">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7" tooltip="https://creativecommons.org/licenses/by-sa/3.0/">
                  <a:extLst>
                    <a:ext uri="{A12FA001-AC4F-418D-AE19-62706E023703}">
                      <ahyp:hlinkClr xmlns:ahyp="http://schemas.microsoft.com/office/drawing/2018/hyperlinkcolor" val="tx"/>
                    </a:ext>
                  </a:extLst>
                </a:hlinkClick>
              </a:rPr>
              <a:t>CC BY-SA</a:t>
            </a:r>
            <a:endParaRPr lang="en-GB" sz="700" dirty="0">
              <a:solidFill>
                <a:srgbClr val="FFFFFF"/>
              </a:solidFill>
            </a:endParaRPr>
          </a:p>
        </p:txBody>
      </p:sp>
      <p:sp>
        <p:nvSpPr>
          <p:cNvPr id="8" name="TextBox 7">
            <a:extLst>
              <a:ext uri="{FF2B5EF4-FFF2-40B4-BE49-F238E27FC236}">
                <a16:creationId xmlns:a16="http://schemas.microsoft.com/office/drawing/2014/main" id="{BAF868F7-2BC9-5678-71A7-F93B5E5D92FD}"/>
              </a:ext>
            </a:extLst>
          </p:cNvPr>
          <p:cNvSpPr txBox="1"/>
          <p:nvPr/>
        </p:nvSpPr>
        <p:spPr>
          <a:xfrm>
            <a:off x="8067802" y="5071753"/>
            <a:ext cx="3141096"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(Wikipedia, 2026)</a:t>
            </a:r>
          </a:p>
        </p:txBody>
      </p:sp>
      <p:sp>
        <p:nvSpPr>
          <p:cNvPr id="9" name="TextBox 8">
            <a:extLst>
              <a:ext uri="{FF2B5EF4-FFF2-40B4-BE49-F238E27FC236}">
                <a16:creationId xmlns:a16="http://schemas.microsoft.com/office/drawing/2014/main" id="{22542D21-F991-140A-1699-C3AC556E219C}"/>
              </a:ext>
            </a:extLst>
          </p:cNvPr>
          <p:cNvSpPr txBox="1"/>
          <p:nvPr/>
        </p:nvSpPr>
        <p:spPr>
          <a:xfrm>
            <a:off x="7494431" y="484239"/>
            <a:ext cx="4124198" cy="369332"/>
          </a:xfrm>
          <a:prstGeom prst="rect">
            <a:avLst/>
          </a:prstGeom>
          <a:noFill/>
        </p:spPr>
        <p:txBody>
          <a:bodyPr wrap="square" rtlCol="0">
            <a:spAutoFit/>
          </a:bodyPr>
          <a:lstStyle/>
          <a:p>
            <a:pPr algn="ctr"/>
            <a:r>
              <a:rPr lang="en-GB" b="1" u="sng" dirty="0">
                <a:latin typeface="Arial" panose="020B0604020202020204" pitchFamily="34" charset="0"/>
                <a:cs typeface="Arial" panose="020B0604020202020204" pitchFamily="34" charset="0"/>
              </a:rPr>
              <a:t>The heart valves, arteries, and veins</a:t>
            </a:r>
          </a:p>
        </p:txBody>
      </p:sp>
      <p:pic>
        <p:nvPicPr>
          <p:cNvPr id="35" name="Audio 34">
            <a:hlinkClick r:id="" action="ppaction://media"/>
            <a:extLst>
              <a:ext uri="{FF2B5EF4-FFF2-40B4-BE49-F238E27FC236}">
                <a16:creationId xmlns:a16="http://schemas.microsoft.com/office/drawing/2014/main" id="{B8DD7FA9-3AC4-EF17-2D20-A02C58C0351A}"/>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82203499"/>
      </p:ext>
    </p:extLst>
  </p:cSld>
  <p:clrMapOvr>
    <a:masterClrMapping/>
  </p:clrMapOvr>
  <mc:AlternateContent xmlns:mc="http://schemas.openxmlformats.org/markup-compatibility/2006">
    <mc:Choice xmlns:p14="http://schemas.microsoft.com/office/powerpoint/2010/main" Requires="p14">
      <p:transition spd="slow" p14:dur="2000" advTm="125360"/>
    </mc:Choice>
    <mc:Fallback>
      <p:transition spd="slow" advTm="1253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CD9BE-89BF-E90D-FC2D-F316F5549C1B}"/>
              </a:ext>
            </a:extLst>
          </p:cNvPr>
          <p:cNvSpPr>
            <a:spLocks noGrp="1"/>
          </p:cNvSpPr>
          <p:nvPr>
            <p:ph type="title"/>
          </p:nvPr>
        </p:nvSpPr>
        <p:spPr>
          <a:xfrm>
            <a:off x="1768839" y="724849"/>
            <a:ext cx="7729728" cy="1188720"/>
          </a:xfrm>
        </p:spPr>
        <p:txBody>
          <a:bodyPr/>
          <a:lstStyle/>
          <a:p>
            <a:r>
              <a:rPr lang="en-GB" b="1" u="sng" dirty="0">
                <a:latin typeface="Arial" panose="020B0604020202020204" pitchFamily="34" charset="0"/>
                <a:cs typeface="Arial" panose="020B0604020202020204" pitchFamily="34" charset="0"/>
              </a:rPr>
              <a:t>Physiology of the cardiovascular system</a:t>
            </a:r>
          </a:p>
        </p:txBody>
      </p:sp>
      <p:sp>
        <p:nvSpPr>
          <p:cNvPr id="3" name="Content Placeholder 2">
            <a:extLst>
              <a:ext uri="{FF2B5EF4-FFF2-40B4-BE49-F238E27FC236}">
                <a16:creationId xmlns:a16="http://schemas.microsoft.com/office/drawing/2014/main" id="{986E5358-21D6-0027-A99E-AABD72FDF843}"/>
              </a:ext>
            </a:extLst>
          </p:cNvPr>
          <p:cNvSpPr>
            <a:spLocks noGrp="1"/>
          </p:cNvSpPr>
          <p:nvPr>
            <p:ph idx="1"/>
          </p:nvPr>
        </p:nvSpPr>
        <p:spPr>
          <a:xfrm>
            <a:off x="1310440" y="2413415"/>
            <a:ext cx="9707330" cy="4242218"/>
          </a:xfrm>
        </p:spPr>
        <p:txBody>
          <a:bodyPr>
            <a:normAutofit/>
          </a:bodyPr>
          <a:lstStyle/>
          <a:p>
            <a:pPr algn="just"/>
            <a:r>
              <a:rPr lang="en-GB" dirty="0">
                <a:latin typeface="Arial" panose="020B0604020202020204" pitchFamily="34" charset="0"/>
                <a:cs typeface="Arial" panose="020B0604020202020204" pitchFamily="34" charset="0"/>
              </a:rPr>
              <a:t>The heart acts as a pump that circulates blood through the blood vessels. </a:t>
            </a:r>
          </a:p>
          <a:p>
            <a:pPr algn="just"/>
            <a:r>
              <a:rPr lang="en-GB" dirty="0">
                <a:latin typeface="Arial" panose="020B0604020202020204" pitchFamily="34" charset="0"/>
                <a:cs typeface="Arial" panose="020B0604020202020204" pitchFamily="34" charset="0"/>
              </a:rPr>
              <a:t>When the heart rhythmically contracts it forces the blood through a system of vessels.</a:t>
            </a:r>
          </a:p>
          <a:p>
            <a:pPr algn="just"/>
            <a:r>
              <a:rPr lang="en-GB" dirty="0">
                <a:latin typeface="Arial" panose="020B0604020202020204" pitchFamily="34" charset="0"/>
                <a:cs typeface="Arial" panose="020B0604020202020204" pitchFamily="34" charset="0"/>
              </a:rPr>
              <a:t>The heartbeat is a pattern of muscular contraction of the heart wall (Tucker, 2015, p. 86).</a:t>
            </a:r>
          </a:p>
          <a:p>
            <a:pPr algn="just"/>
            <a:r>
              <a:rPr lang="en-GB" dirty="0">
                <a:latin typeface="Arial" panose="020B0604020202020204" pitchFamily="34" charset="0"/>
                <a:cs typeface="Arial" panose="020B0604020202020204" pitchFamily="34" charset="0"/>
              </a:rPr>
              <a:t>The right side of heart pumps blood to the lungs.</a:t>
            </a:r>
          </a:p>
          <a:p>
            <a:pPr algn="just"/>
            <a:r>
              <a:rPr lang="en-GB" dirty="0">
                <a:latin typeface="Arial" panose="020B0604020202020204" pitchFamily="34" charset="0"/>
                <a:cs typeface="Arial" panose="020B0604020202020204" pitchFamily="34" charset="0"/>
              </a:rPr>
              <a:t>The left side of the heart pumps blood around the body.</a:t>
            </a:r>
          </a:p>
          <a:p>
            <a:pPr algn="just"/>
            <a:r>
              <a:rPr lang="en-GB" dirty="0">
                <a:latin typeface="Arial" panose="020B0604020202020204" pitchFamily="34" charset="0"/>
                <a:cs typeface="Arial" panose="020B0604020202020204" pitchFamily="34" charset="0"/>
              </a:rPr>
              <a:t>During systole the heart starts to contract to pump blood out.</a:t>
            </a:r>
          </a:p>
          <a:p>
            <a:pPr algn="just"/>
            <a:r>
              <a:rPr lang="en-GB" dirty="0">
                <a:latin typeface="Arial" panose="020B0604020202020204" pitchFamily="34" charset="0"/>
                <a:cs typeface="Arial" panose="020B0604020202020204" pitchFamily="34" charset="0"/>
              </a:rPr>
              <a:t>During diastole the heart relaxes and fills up with blood.</a:t>
            </a:r>
          </a:p>
          <a:p>
            <a:pPr algn="just"/>
            <a:r>
              <a:rPr lang="en-GB" dirty="0">
                <a:latin typeface="Arial" panose="020B0604020202020204" pitchFamily="34" charset="0"/>
                <a:cs typeface="Arial" panose="020B0604020202020204" pitchFamily="34" charset="0"/>
              </a:rPr>
              <a:t>The heartbeat starts in the right atrium called the natural pacemaker (Tucker, 2015, p. 86).</a:t>
            </a:r>
          </a:p>
          <a:p>
            <a:pPr marL="0" indent="0">
              <a:buNone/>
            </a:pPr>
            <a:r>
              <a:rPr lang="en-GB" dirty="0">
                <a:latin typeface="Arial" panose="020B0604020202020204" pitchFamily="34" charset="0"/>
                <a:cs typeface="Arial" panose="020B0604020202020204" pitchFamily="34" charset="0"/>
              </a:rPr>
              <a:t>                                                                                                               </a:t>
            </a:r>
          </a:p>
          <a:p>
            <a:pPr marL="0" indent="0">
              <a:buNone/>
            </a:pPr>
            <a:r>
              <a:rPr lang="en-GB" dirty="0"/>
              <a:t>                                                                                                           (Tucker, 2015, p. 86)</a:t>
            </a:r>
          </a:p>
          <a:p>
            <a:pPr marL="0" indent="0">
              <a:buNone/>
            </a:pPr>
            <a:endParaRPr lang="en-GB" dirty="0"/>
          </a:p>
        </p:txBody>
      </p:sp>
      <p:pic>
        <p:nvPicPr>
          <p:cNvPr id="14" name="Audio 13">
            <a:hlinkClick r:id="" action="ppaction://media"/>
            <a:extLst>
              <a:ext uri="{FF2B5EF4-FFF2-40B4-BE49-F238E27FC236}">
                <a16:creationId xmlns:a16="http://schemas.microsoft.com/office/drawing/2014/main" id="{FB8D6C26-4497-B295-980B-03BFF346024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57539495"/>
      </p:ext>
    </p:extLst>
  </p:cSld>
  <p:clrMapOvr>
    <a:masterClrMapping/>
  </p:clrMapOvr>
  <mc:AlternateContent xmlns:mc="http://schemas.openxmlformats.org/markup-compatibility/2006">
    <mc:Choice xmlns:p14="http://schemas.microsoft.com/office/powerpoint/2010/main" Requires="p14">
      <p:transition spd="slow" p14:dur="2000" advTm="59093"/>
    </mc:Choice>
    <mc:Fallback>
      <p:transition spd="slow" advTm="590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DDC18-814A-C685-0713-9926C26022E2}"/>
              </a:ext>
            </a:extLst>
          </p:cNvPr>
          <p:cNvSpPr>
            <a:spLocks noGrp="1"/>
          </p:cNvSpPr>
          <p:nvPr>
            <p:ph type="title"/>
          </p:nvPr>
        </p:nvSpPr>
        <p:spPr>
          <a:xfrm>
            <a:off x="5445496" y="678973"/>
            <a:ext cx="5925310" cy="1174991"/>
          </a:xfrm>
        </p:spPr>
        <p:txBody>
          <a:bodyPr vert="horz" lIns="182880" tIns="182880" rIns="182880" bIns="182880" rtlCol="0" anchor="ctr">
            <a:normAutofit/>
          </a:bodyPr>
          <a:lstStyle/>
          <a:p>
            <a:r>
              <a:rPr lang="en-US" sz="2400" b="1" u="sng" dirty="0">
                <a:latin typeface="Arial" panose="020B0604020202020204" pitchFamily="34" charset="0"/>
                <a:cs typeface="Arial" panose="020B0604020202020204" pitchFamily="34" charset="0"/>
              </a:rPr>
              <a:t>How diabetes affects the cardiovascular system</a:t>
            </a:r>
          </a:p>
        </p:txBody>
      </p:sp>
      <p:pic>
        <p:nvPicPr>
          <p:cNvPr id="6" name="Content Placeholder 5" descr="Printed cardiogram">
            <a:extLst>
              <a:ext uri="{FF2B5EF4-FFF2-40B4-BE49-F238E27FC236}">
                <a16:creationId xmlns:a16="http://schemas.microsoft.com/office/drawing/2014/main" id="{A883C7BC-CF76-706F-EDC7-FB89DC0B22A4}"/>
              </a:ext>
            </a:extLst>
          </p:cNvPr>
          <p:cNvPicPr>
            <a:picLocks noGrp="1" noChangeAspect="1"/>
          </p:cNvPicPr>
          <p:nvPr>
            <p:ph sz="half" idx="2"/>
          </p:nvPr>
        </p:nvPicPr>
        <p:blipFill>
          <a:blip r:embed="rId4">
            <a:extLst>
              <a:ext uri="{28A0092B-C50C-407E-A947-70E740481C1C}">
                <a14:useLocalDpi xmlns:a14="http://schemas.microsoft.com/office/drawing/2010/main" val="0"/>
              </a:ext>
            </a:extLst>
          </a:blip>
          <a:srcRect l="30048" r="26829"/>
          <a:stretch>
            <a:fillRect/>
          </a:stretch>
        </p:blipFill>
        <p:spPr>
          <a:xfrm>
            <a:off x="20" y="10"/>
            <a:ext cx="4657325" cy="6857990"/>
          </a:xfrm>
          <a:prstGeom prst="rect">
            <a:avLst/>
          </a:prstGeom>
        </p:spPr>
      </p:pic>
      <p:sp>
        <p:nvSpPr>
          <p:cNvPr id="3" name="Content Placeholder 2">
            <a:extLst>
              <a:ext uri="{FF2B5EF4-FFF2-40B4-BE49-F238E27FC236}">
                <a16:creationId xmlns:a16="http://schemas.microsoft.com/office/drawing/2014/main" id="{515E421D-9167-53C5-89DC-1DF6BF4B5C83}"/>
              </a:ext>
            </a:extLst>
          </p:cNvPr>
          <p:cNvSpPr>
            <a:spLocks noGrp="1"/>
          </p:cNvSpPr>
          <p:nvPr>
            <p:ph sz="half" idx="1"/>
          </p:nvPr>
        </p:nvSpPr>
        <p:spPr>
          <a:xfrm>
            <a:off x="5291528" y="2153767"/>
            <a:ext cx="6079278" cy="3742177"/>
          </a:xfrm>
        </p:spPr>
        <p:txBody>
          <a:bodyPr vert="horz" lIns="91440" tIns="45720" rIns="91440" bIns="45720" rtlCol="0">
            <a:normAutofit/>
          </a:bodyPr>
          <a:lstStyle/>
          <a:p>
            <a:r>
              <a:rPr lang="en-US" dirty="0">
                <a:latin typeface="Arial" panose="020B0604020202020204" pitchFamily="34" charset="0"/>
                <a:cs typeface="Arial" panose="020B0604020202020204" pitchFamily="34" charset="0"/>
              </a:rPr>
              <a:t>Long-term high glucose levels can damage the blood vessels that can lead to coronary heart disease, and stroke (NHS, 2025).</a:t>
            </a:r>
          </a:p>
          <a:p>
            <a:r>
              <a:rPr lang="en-US" dirty="0">
                <a:latin typeface="Arial" panose="020B0604020202020204" pitchFamily="34" charset="0"/>
                <a:cs typeface="Arial" panose="020B0604020202020204" pitchFamily="34" charset="0"/>
              </a:rPr>
              <a:t>When fatty deposits build up it can narrow or block the arteries therefore less oxygenated blood reaches the heart causing angina, or heart attack.  </a:t>
            </a:r>
          </a:p>
          <a:p>
            <a:r>
              <a:rPr lang="en-US" dirty="0">
                <a:latin typeface="Arial" panose="020B0604020202020204" pitchFamily="34" charset="0"/>
                <a:cs typeface="Arial" panose="020B0604020202020204" pitchFamily="34" charset="0"/>
              </a:rPr>
              <a:t>Diabetes therefore affects the heart, the cardiovascular system leading to strokes, heart failure (NICE, 2026).</a:t>
            </a:r>
          </a:p>
          <a:p>
            <a:pPr marL="0" indent="0" algn="r">
              <a:buNone/>
            </a:pPr>
            <a:endParaRPr lang="en-US" dirty="0">
              <a:latin typeface="Arial" panose="020B0604020202020204" pitchFamily="34" charset="0"/>
              <a:cs typeface="Arial" panose="020B0604020202020204" pitchFamily="34" charset="0"/>
            </a:endParaRPr>
          </a:p>
          <a:p>
            <a:pPr marL="0" indent="0" algn="r">
              <a:buNone/>
            </a:pPr>
            <a:r>
              <a:rPr lang="en-US" dirty="0">
                <a:latin typeface="Arial" panose="020B0604020202020204" pitchFamily="34" charset="0"/>
                <a:cs typeface="Arial" panose="020B0604020202020204" pitchFamily="34" charset="0"/>
              </a:rPr>
              <a:t>(NHS, 2025); (NICE, 2026)</a:t>
            </a:r>
          </a:p>
        </p:txBody>
      </p:sp>
      <p:pic>
        <p:nvPicPr>
          <p:cNvPr id="14" name="Audio 13">
            <a:hlinkClick r:id="" action="ppaction://media"/>
            <a:extLst>
              <a:ext uri="{FF2B5EF4-FFF2-40B4-BE49-F238E27FC236}">
                <a16:creationId xmlns:a16="http://schemas.microsoft.com/office/drawing/2014/main" id="{DDEF0FAD-C2A6-2903-3514-293E2C1EA42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05268919"/>
      </p:ext>
    </p:extLst>
  </p:cSld>
  <p:clrMapOvr>
    <a:masterClrMapping/>
  </p:clrMapOvr>
  <mc:AlternateContent xmlns:mc="http://schemas.openxmlformats.org/markup-compatibility/2006">
    <mc:Choice xmlns:p14="http://schemas.microsoft.com/office/powerpoint/2010/main" Requires="p14">
      <p:transition spd="slow" p14:dur="2000" advTm="36591"/>
    </mc:Choice>
    <mc:Fallback>
      <p:transition spd="slow" advTm="365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4A3B18-4DB9-133E-8B00-87232A51A842}"/>
              </a:ext>
            </a:extLst>
          </p:cNvPr>
          <p:cNvSpPr>
            <a:spLocks noGrp="1"/>
          </p:cNvSpPr>
          <p:nvPr>
            <p:ph type="title"/>
          </p:nvPr>
        </p:nvSpPr>
        <p:spPr>
          <a:xfrm>
            <a:off x="2231136" y="799800"/>
            <a:ext cx="7729728" cy="1188720"/>
          </a:xfrm>
        </p:spPr>
        <p:txBody>
          <a:bodyPr/>
          <a:lstStyle/>
          <a:p>
            <a:r>
              <a:rPr lang="en-GB" b="1" u="sng" dirty="0">
                <a:latin typeface="Arial" panose="020B0604020202020204" pitchFamily="34" charset="0"/>
                <a:cs typeface="Arial" panose="020B0604020202020204" pitchFamily="34" charset="0"/>
              </a:rPr>
              <a:t>Case study</a:t>
            </a:r>
          </a:p>
        </p:txBody>
      </p:sp>
      <p:sp>
        <p:nvSpPr>
          <p:cNvPr id="3" name="Content Placeholder 2">
            <a:extLst>
              <a:ext uri="{FF2B5EF4-FFF2-40B4-BE49-F238E27FC236}">
                <a16:creationId xmlns:a16="http://schemas.microsoft.com/office/drawing/2014/main" id="{4BE6A931-A9A5-C0AF-A577-B24E01F02632}"/>
              </a:ext>
            </a:extLst>
          </p:cNvPr>
          <p:cNvSpPr>
            <a:spLocks noGrp="1"/>
          </p:cNvSpPr>
          <p:nvPr>
            <p:ph sz="half" idx="1"/>
          </p:nvPr>
        </p:nvSpPr>
        <p:spPr>
          <a:xfrm>
            <a:off x="1334124" y="2593298"/>
            <a:ext cx="9818557" cy="2951856"/>
          </a:xfrm>
        </p:spPr>
        <p:txBody>
          <a:bodyPr>
            <a:normAutofit/>
          </a:bodyPr>
          <a:lstStyle/>
          <a:p>
            <a:pPr marL="0" indent="0" algn="ctr">
              <a:buNone/>
            </a:pPr>
            <a:r>
              <a:rPr lang="en-GB" sz="2400" dirty="0">
                <a:latin typeface="Arial" panose="020B0604020202020204" pitchFamily="34" charset="0"/>
                <a:cs typeface="Arial" panose="020B0604020202020204" pitchFamily="34" charset="0"/>
              </a:rPr>
              <a:t>Ms Sue is 50 years old and has type 2 diabetes, and coronary heart disease. Ms Sue experiences chest pain, and shortness of breath when walking. Ms Sue is overweight and she does not exercise which worsens her condition. Ms Sue will need support to manage her type 2 diabetes whilst also reducing the risk of a heart attack. Ms Sue has an unhealthy diet, that may be contributing to her high blood glucose levels and her high cholesterol levels.</a:t>
            </a:r>
          </a:p>
        </p:txBody>
      </p:sp>
      <p:pic>
        <p:nvPicPr>
          <p:cNvPr id="13" name="Audio 12">
            <a:hlinkClick r:id="" action="ppaction://media"/>
            <a:extLst>
              <a:ext uri="{FF2B5EF4-FFF2-40B4-BE49-F238E27FC236}">
                <a16:creationId xmlns:a16="http://schemas.microsoft.com/office/drawing/2014/main" id="{56A58F5B-2225-3445-AECF-30BBB9310AC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1249183"/>
      </p:ext>
    </p:extLst>
  </p:cSld>
  <p:clrMapOvr>
    <a:masterClrMapping/>
  </p:clrMapOvr>
  <mc:AlternateContent xmlns:mc="http://schemas.openxmlformats.org/markup-compatibility/2006">
    <mc:Choice xmlns:p14="http://schemas.microsoft.com/office/powerpoint/2010/main" Requires="p14">
      <p:transition spd="slow" p14:dur="2000" advTm="38611"/>
    </mc:Choice>
    <mc:Fallback>
      <p:transition spd="slow" advTm="386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6E95E-EAF5-2B33-F1D3-7D4465E711AF}"/>
              </a:ext>
            </a:extLst>
          </p:cNvPr>
          <p:cNvSpPr>
            <a:spLocks noGrp="1"/>
          </p:cNvSpPr>
          <p:nvPr>
            <p:ph type="title"/>
          </p:nvPr>
        </p:nvSpPr>
        <p:spPr>
          <a:xfrm>
            <a:off x="1736459" y="247338"/>
            <a:ext cx="9161389" cy="1188720"/>
          </a:xfrm>
        </p:spPr>
        <p:txBody>
          <a:bodyPr/>
          <a:lstStyle/>
          <a:p>
            <a:r>
              <a:rPr lang="en-GB" b="1" u="sng" dirty="0">
                <a:latin typeface="Arial" panose="020B0604020202020204" pitchFamily="34" charset="0"/>
                <a:cs typeface="Arial" panose="020B0604020202020204" pitchFamily="34" charset="0"/>
              </a:rPr>
              <a:t>Ms Sue's Risk factors and possible complications  </a:t>
            </a:r>
          </a:p>
        </p:txBody>
      </p:sp>
      <p:sp>
        <p:nvSpPr>
          <p:cNvPr id="3" name="Content Placeholder 2">
            <a:extLst>
              <a:ext uri="{FF2B5EF4-FFF2-40B4-BE49-F238E27FC236}">
                <a16:creationId xmlns:a16="http://schemas.microsoft.com/office/drawing/2014/main" id="{8B8D7831-551F-AF50-A50F-C801DC19C8A8}"/>
              </a:ext>
            </a:extLst>
          </p:cNvPr>
          <p:cNvSpPr>
            <a:spLocks noGrp="1"/>
          </p:cNvSpPr>
          <p:nvPr>
            <p:ph idx="1"/>
          </p:nvPr>
        </p:nvSpPr>
        <p:spPr>
          <a:xfrm>
            <a:off x="519659" y="1738859"/>
            <a:ext cx="11152682" cy="4976734"/>
          </a:xfrm>
        </p:spPr>
        <p:txBody>
          <a:bodyPr>
            <a:normAutofit lnSpcReduction="10000"/>
          </a:bodyPr>
          <a:lstStyle/>
          <a:p>
            <a:r>
              <a:rPr lang="en-GB" dirty="0">
                <a:latin typeface="Arial" panose="020B0604020202020204" pitchFamily="34" charset="0"/>
                <a:cs typeface="Arial" panose="020B0604020202020204" pitchFamily="34" charset="0"/>
              </a:rPr>
              <a:t>Sue is diabetic type 2 whilst also suffering with coronary heart disease which puts her at risk of heart failure, stroke, or angina (NICE, 2026).</a:t>
            </a:r>
          </a:p>
          <a:p>
            <a:r>
              <a:rPr lang="en-GB" dirty="0">
                <a:latin typeface="Arial" panose="020B0604020202020204" pitchFamily="34" charset="0"/>
                <a:cs typeface="Arial" panose="020B0604020202020204" pitchFamily="34" charset="0"/>
              </a:rPr>
              <a:t>Her unhealthy diet may be a contributing factor to her high cholesterol, high glucose levels, and becoming obese.</a:t>
            </a:r>
          </a:p>
          <a:p>
            <a:r>
              <a:rPr lang="en-GB" dirty="0">
                <a:latin typeface="Arial" panose="020B0604020202020204" pitchFamily="34" charset="0"/>
                <a:cs typeface="Arial" panose="020B0604020202020204" pitchFamily="34" charset="0"/>
              </a:rPr>
              <a:t>She is overweight which increases her cardiovascular risk.</a:t>
            </a:r>
          </a:p>
          <a:p>
            <a:r>
              <a:rPr lang="en-GB" dirty="0">
                <a:latin typeface="Arial" panose="020B0604020202020204" pitchFamily="34" charset="0"/>
                <a:cs typeface="Arial" panose="020B0604020202020204" pitchFamily="34" charset="0"/>
              </a:rPr>
              <a:t>Due to her not getting enough exercise, it can make Sue’s coronary heart disease harder to manage and worsen her type 2 diabetes symptoms.</a:t>
            </a:r>
          </a:p>
          <a:p>
            <a:r>
              <a:rPr lang="en-GB" dirty="0">
                <a:latin typeface="Arial" panose="020B0604020202020204" pitchFamily="34" charset="0"/>
                <a:cs typeface="Arial" panose="020B0604020202020204" pitchFamily="34" charset="0"/>
              </a:rPr>
              <a:t>She at risk of developing diabetic kidney disease.</a:t>
            </a:r>
          </a:p>
          <a:p>
            <a:r>
              <a:rPr lang="en-GB" dirty="0">
                <a:latin typeface="Arial" panose="020B0604020202020204" pitchFamily="34" charset="0"/>
                <a:cs typeface="Arial" panose="020B0604020202020204" pitchFamily="34" charset="0"/>
              </a:rPr>
              <a:t>She's at risk of developing blood pressure issues.</a:t>
            </a:r>
          </a:p>
          <a:p>
            <a:r>
              <a:rPr lang="en-GB" dirty="0">
                <a:latin typeface="Arial" panose="020B0604020202020204" pitchFamily="34" charset="0"/>
                <a:cs typeface="Arial" panose="020B0604020202020204" pitchFamily="34" charset="0"/>
              </a:rPr>
              <a:t>Sue’s at risk of losing her eyesight</a:t>
            </a:r>
          </a:p>
          <a:p>
            <a:r>
              <a:rPr lang="en-GB" dirty="0">
                <a:latin typeface="Arial" panose="020B0604020202020204" pitchFamily="34" charset="0"/>
                <a:cs typeface="Arial" panose="020B0604020202020204" pitchFamily="34" charset="0"/>
              </a:rPr>
              <a:t>Painful neuropathy causing burning or tingling in the hands and feet.</a:t>
            </a:r>
          </a:p>
          <a:p>
            <a:r>
              <a:rPr lang="en-GB" dirty="0">
                <a:latin typeface="Arial" panose="020B0604020202020204" pitchFamily="34" charset="0"/>
                <a:cs typeface="Arial" panose="020B0604020202020204" pitchFamily="34" charset="0"/>
              </a:rPr>
              <a:t>Heart attacks</a:t>
            </a:r>
          </a:p>
          <a:p>
            <a:r>
              <a:rPr lang="en-GB" dirty="0">
                <a:latin typeface="Arial" panose="020B0604020202020204" pitchFamily="34" charset="0"/>
                <a:cs typeface="Arial" panose="020B0604020202020204" pitchFamily="34" charset="0"/>
              </a:rPr>
              <a:t>Heart failure </a:t>
            </a:r>
          </a:p>
          <a:p>
            <a:pPr marL="0" indent="0">
              <a:buNone/>
            </a:pPr>
            <a:r>
              <a:rPr lang="en-GB" dirty="0">
                <a:latin typeface="Arial" panose="020B0604020202020204" pitchFamily="34" charset="0"/>
                <a:cs typeface="Arial" panose="020B0604020202020204" pitchFamily="34" charset="0"/>
              </a:rPr>
              <a:t>                                                                                                                                 (NICE, 2026)</a:t>
            </a:r>
          </a:p>
          <a:p>
            <a:pPr marL="0" indent="0">
              <a:buNone/>
            </a:pPr>
            <a:endParaRPr lang="en-GB" dirty="0"/>
          </a:p>
          <a:p>
            <a:endParaRPr lang="en-GB" dirty="0"/>
          </a:p>
          <a:p>
            <a:endParaRPr lang="en-GB" dirty="0"/>
          </a:p>
        </p:txBody>
      </p:sp>
      <p:pic>
        <p:nvPicPr>
          <p:cNvPr id="10" name="Audio 9">
            <a:hlinkClick r:id="" action="ppaction://media"/>
            <a:extLst>
              <a:ext uri="{FF2B5EF4-FFF2-40B4-BE49-F238E27FC236}">
                <a16:creationId xmlns:a16="http://schemas.microsoft.com/office/drawing/2014/main" id="{9DF2288E-4AA0-27E6-E354-185B11EBCB1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81185319"/>
      </p:ext>
    </p:extLst>
  </p:cSld>
  <p:clrMapOvr>
    <a:masterClrMapping/>
  </p:clrMapOvr>
  <mc:AlternateContent xmlns:mc="http://schemas.openxmlformats.org/markup-compatibility/2006">
    <mc:Choice xmlns:p14="http://schemas.microsoft.com/office/powerpoint/2010/main" Requires="p14">
      <p:transition spd="slow" p14:dur="2000" advTm="73492"/>
    </mc:Choice>
    <mc:Fallback>
      <p:transition spd="slow" advTm="734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9F646-8AB4-784D-9129-C818A5A7B462}"/>
              </a:ext>
            </a:extLst>
          </p:cNvPr>
          <p:cNvSpPr>
            <a:spLocks noGrp="1"/>
          </p:cNvSpPr>
          <p:nvPr>
            <p:ph type="title"/>
          </p:nvPr>
        </p:nvSpPr>
        <p:spPr>
          <a:xfrm>
            <a:off x="430687" y="427219"/>
            <a:ext cx="7729728" cy="1188720"/>
          </a:xfrm>
        </p:spPr>
        <p:txBody>
          <a:bodyPr/>
          <a:lstStyle/>
          <a:p>
            <a:r>
              <a:rPr lang="en-GB" b="1" u="sng" dirty="0">
                <a:latin typeface="Arial" panose="020B0604020202020204" pitchFamily="34" charset="0"/>
                <a:cs typeface="Arial" panose="020B0604020202020204" pitchFamily="34" charset="0"/>
              </a:rPr>
              <a:t>Sue’s Care plan</a:t>
            </a:r>
          </a:p>
        </p:txBody>
      </p:sp>
      <p:sp>
        <p:nvSpPr>
          <p:cNvPr id="3" name="Content Placeholder 2">
            <a:extLst>
              <a:ext uri="{FF2B5EF4-FFF2-40B4-BE49-F238E27FC236}">
                <a16:creationId xmlns:a16="http://schemas.microsoft.com/office/drawing/2014/main" id="{2B466F18-66DA-7638-E14F-35A6A9C6874E}"/>
              </a:ext>
            </a:extLst>
          </p:cNvPr>
          <p:cNvSpPr>
            <a:spLocks noGrp="1"/>
          </p:cNvSpPr>
          <p:nvPr>
            <p:ph idx="1"/>
          </p:nvPr>
        </p:nvSpPr>
        <p:spPr>
          <a:xfrm>
            <a:off x="430687" y="2008681"/>
            <a:ext cx="9925987" cy="4422100"/>
          </a:xfrm>
        </p:spPr>
        <p:txBody>
          <a:bodyPr>
            <a:normAutofit fontScale="92500" lnSpcReduction="20000"/>
          </a:bodyPr>
          <a:lstStyle/>
          <a:p>
            <a:pPr marL="0" indent="0">
              <a:buNone/>
            </a:pPr>
            <a:r>
              <a:rPr lang="en-GB" dirty="0">
                <a:latin typeface="Arial" panose="020B0604020202020204" pitchFamily="34" charset="0"/>
                <a:cs typeface="Arial" panose="020B0604020202020204" pitchFamily="34" charset="0"/>
              </a:rPr>
              <a:t>Supporting sue manage her type 2 diabetes and coronary heart disease by:</a:t>
            </a:r>
          </a:p>
          <a:p>
            <a:r>
              <a:rPr lang="en-GB" dirty="0">
                <a:latin typeface="Arial" panose="020B0604020202020204" pitchFamily="34" charset="0"/>
                <a:cs typeface="Arial" panose="020B0604020202020204" pitchFamily="34" charset="0"/>
              </a:rPr>
              <a:t>Referring her to a diabetes support group for diabetes education for self management. </a:t>
            </a:r>
          </a:p>
          <a:p>
            <a:r>
              <a:rPr lang="en-GB" dirty="0">
                <a:latin typeface="Arial" panose="020B0604020202020204" pitchFamily="34" charset="0"/>
                <a:cs typeface="Arial" panose="020B0604020202020204" pitchFamily="34" charset="0"/>
              </a:rPr>
              <a:t>Provide sources and information regarding her diabetes.</a:t>
            </a:r>
          </a:p>
          <a:p>
            <a:r>
              <a:rPr lang="en-GB" dirty="0">
                <a:latin typeface="Arial" panose="020B0604020202020204" pitchFamily="34" charset="0"/>
                <a:cs typeface="Arial" panose="020B0604020202020204" pitchFamily="34" charset="0"/>
              </a:rPr>
              <a:t>Provide support to lifestyle changes for her diet, exercise, and weight loss.</a:t>
            </a:r>
          </a:p>
          <a:p>
            <a:r>
              <a:rPr lang="en-GB" dirty="0">
                <a:latin typeface="Arial" panose="020B0604020202020204" pitchFamily="34" charset="0"/>
                <a:cs typeface="Arial" panose="020B0604020202020204" pitchFamily="34" charset="0"/>
              </a:rPr>
              <a:t> Ensure she is monitoring her glucose levels.</a:t>
            </a:r>
          </a:p>
          <a:p>
            <a:r>
              <a:rPr lang="en-GB" dirty="0">
                <a:latin typeface="Arial" panose="020B0604020202020204" pitchFamily="34" charset="0"/>
                <a:cs typeface="Arial" panose="020B0604020202020204" pitchFamily="34" charset="0"/>
              </a:rPr>
              <a:t>Encourage her to take her heart and diabetes medication as advised by the GP.</a:t>
            </a:r>
          </a:p>
          <a:p>
            <a:r>
              <a:rPr lang="en-GB" dirty="0">
                <a:latin typeface="Arial" panose="020B0604020202020204" pitchFamily="34" charset="0"/>
                <a:cs typeface="Arial" panose="020B0604020202020204" pitchFamily="34" charset="0"/>
              </a:rPr>
              <a:t>Improve her blood glucose levels in order to reduce her cardiovascular risk, and her diabetes.</a:t>
            </a:r>
          </a:p>
          <a:p>
            <a:r>
              <a:rPr lang="en-GB" dirty="0">
                <a:latin typeface="Arial" panose="020B0604020202020204" pitchFamily="34" charset="0"/>
                <a:cs typeface="Arial" panose="020B0604020202020204" pitchFamily="34" charset="0"/>
              </a:rPr>
              <a:t>Monitoring heart symptoms, and cholesterol.  </a:t>
            </a:r>
          </a:p>
          <a:p>
            <a:r>
              <a:rPr lang="en-GB" dirty="0">
                <a:latin typeface="Arial" panose="020B0604020202020204" pitchFamily="34" charset="0"/>
                <a:cs typeface="Arial" panose="020B0604020202020204" pitchFamily="34" charset="0"/>
              </a:rPr>
              <a:t>Ensure she does low intensity exercise and take breaks to prevent her from getting chest pain and breathlessness whilst walking, as advised by the GP.</a:t>
            </a:r>
          </a:p>
          <a:p>
            <a:r>
              <a:rPr lang="en-GB" dirty="0">
                <a:latin typeface="Arial" panose="020B0604020202020204" pitchFamily="34" charset="0"/>
                <a:cs typeface="Arial" panose="020B0604020202020204" pitchFamily="34" charset="0"/>
              </a:rPr>
              <a:t>Her goal will be to improve her diabetes type 2, and her coronary heart disease.</a:t>
            </a:r>
          </a:p>
          <a:p>
            <a:r>
              <a:rPr lang="en-GB" dirty="0">
                <a:latin typeface="Arial" panose="020B0604020202020204" pitchFamily="34" charset="0"/>
                <a:cs typeface="Arial" panose="020B0604020202020204" pitchFamily="34" charset="0"/>
              </a:rPr>
              <a:t>Review Sue’s blood glucose results, weight. Symptoms, heart symptoms, and medications,  and understanding at the next follow up.</a:t>
            </a:r>
          </a:p>
          <a:p>
            <a:pPr marL="0" indent="0">
              <a:buNone/>
            </a:pPr>
            <a:r>
              <a:rPr lang="en-GB" dirty="0">
                <a:latin typeface="Arial" panose="020B0604020202020204" pitchFamily="34" charset="0"/>
                <a:cs typeface="Arial" panose="020B0604020202020204" pitchFamily="34" charset="0"/>
              </a:rPr>
              <a:t>                                                                                                                    (NICE, 2026)</a:t>
            </a:r>
          </a:p>
        </p:txBody>
      </p:sp>
      <p:pic>
        <p:nvPicPr>
          <p:cNvPr id="5" name="Picture 4" descr="Female doctor talking with patients">
            <a:extLst>
              <a:ext uri="{FF2B5EF4-FFF2-40B4-BE49-F238E27FC236}">
                <a16:creationId xmlns:a16="http://schemas.microsoft.com/office/drawing/2014/main" id="{BFC15115-5094-FC68-43CC-31B4BCFAA74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607286" y="94846"/>
            <a:ext cx="3316547" cy="2211032"/>
          </a:xfrm>
          <a:prstGeom prst="rect">
            <a:avLst/>
          </a:prstGeom>
        </p:spPr>
      </p:pic>
      <p:pic>
        <p:nvPicPr>
          <p:cNvPr id="25" name="Audio 24">
            <a:hlinkClick r:id="" action="ppaction://media"/>
            <a:extLst>
              <a:ext uri="{FF2B5EF4-FFF2-40B4-BE49-F238E27FC236}">
                <a16:creationId xmlns:a16="http://schemas.microsoft.com/office/drawing/2014/main" id="{3882B50E-2936-5DD6-C551-4367F0CF58A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4108026"/>
      </p:ext>
    </p:extLst>
  </p:cSld>
  <p:clrMapOvr>
    <a:masterClrMapping/>
  </p:clrMapOvr>
  <mc:AlternateContent xmlns:mc="http://schemas.openxmlformats.org/markup-compatibility/2006">
    <mc:Choice xmlns:p14="http://schemas.microsoft.com/office/powerpoint/2010/main" Requires="p14">
      <p:transition spd="slow" p14:dur="2000" advTm="90240"/>
    </mc:Choice>
    <mc:Fallback>
      <p:transition spd="slow" advTm="902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21DAE-3465-F6F7-6F6D-29249A1360FA}"/>
              </a:ext>
            </a:extLst>
          </p:cNvPr>
          <p:cNvSpPr>
            <a:spLocks noGrp="1"/>
          </p:cNvSpPr>
          <p:nvPr>
            <p:ph type="title"/>
          </p:nvPr>
        </p:nvSpPr>
        <p:spPr>
          <a:xfrm>
            <a:off x="2066245" y="694869"/>
            <a:ext cx="7729728" cy="1188720"/>
          </a:xfrm>
        </p:spPr>
        <p:txBody>
          <a:bodyPr/>
          <a:lstStyle/>
          <a:p>
            <a:r>
              <a:rPr lang="en-GB" b="1" u="sng" dirty="0">
                <a:latin typeface="Arial" panose="020B0604020202020204" pitchFamily="34" charset="0"/>
                <a:cs typeface="Arial" panose="020B0604020202020204" pitchFamily="34" charset="0"/>
              </a:rPr>
              <a:t>monitoring</a:t>
            </a:r>
          </a:p>
        </p:txBody>
      </p:sp>
      <p:sp>
        <p:nvSpPr>
          <p:cNvPr id="3" name="Content Placeholder 2">
            <a:extLst>
              <a:ext uri="{FF2B5EF4-FFF2-40B4-BE49-F238E27FC236}">
                <a16:creationId xmlns:a16="http://schemas.microsoft.com/office/drawing/2014/main" id="{733526D1-641D-3516-5166-3F2DD62E4B7F}"/>
              </a:ext>
            </a:extLst>
          </p:cNvPr>
          <p:cNvSpPr>
            <a:spLocks noGrp="1"/>
          </p:cNvSpPr>
          <p:nvPr>
            <p:ph idx="1"/>
          </p:nvPr>
        </p:nvSpPr>
        <p:spPr>
          <a:xfrm>
            <a:off x="704539" y="2143593"/>
            <a:ext cx="10358202" cy="4527030"/>
          </a:xfrm>
        </p:spPr>
        <p:txBody>
          <a:bodyPr>
            <a:normAutofit/>
          </a:bodyPr>
          <a:lstStyle/>
          <a:p>
            <a:r>
              <a:rPr lang="en-GB" dirty="0">
                <a:latin typeface="Arial" panose="020B0604020202020204" pitchFamily="34" charset="0"/>
                <a:cs typeface="Arial" panose="020B0604020202020204" pitchFamily="34" charset="0"/>
              </a:rPr>
              <a:t>Monitoring Sue’s glucose levels to ensure its stable and to check, to see if her readings are high which is a sign hyperglycaemia, or low which is a sign of hypoglycaemia (NHS, 2024).</a:t>
            </a:r>
          </a:p>
          <a:p>
            <a:r>
              <a:rPr lang="en-GB" dirty="0">
                <a:latin typeface="Arial" panose="020B0604020202020204" pitchFamily="34" charset="0"/>
                <a:cs typeface="Arial" panose="020B0604020202020204" pitchFamily="34" charset="0"/>
              </a:rPr>
              <a:t>Regularly check her glucose levels to see if anything has changed overtime.</a:t>
            </a:r>
          </a:p>
          <a:p>
            <a:r>
              <a:rPr lang="en-GB" dirty="0">
                <a:latin typeface="Arial" panose="020B0604020202020204" pitchFamily="34" charset="0"/>
                <a:cs typeface="Arial" panose="020B0604020202020204" pitchFamily="34" charset="0"/>
              </a:rPr>
              <a:t>Regularly check blood pressure levels, her cholesterol levels, and BMI.</a:t>
            </a:r>
          </a:p>
          <a:p>
            <a:r>
              <a:rPr lang="en-GB" dirty="0">
                <a:latin typeface="Arial" panose="020B0604020202020204" pitchFamily="34" charset="0"/>
                <a:cs typeface="Arial" panose="020B0604020202020204" pitchFamily="34" charset="0"/>
              </a:rPr>
              <a:t>Ensure she has regular check up with her GP.</a:t>
            </a:r>
          </a:p>
          <a:p>
            <a:r>
              <a:rPr lang="en-GB" dirty="0">
                <a:latin typeface="Arial" panose="020B0604020202020204" pitchFamily="34" charset="0"/>
                <a:cs typeface="Arial" panose="020B0604020202020204" pitchFamily="34" charset="0"/>
              </a:rPr>
              <a:t>Ensure she gets her yearly eye tests, kidney tests, cholesterol, and feet checkup (NHS, 2025).</a:t>
            </a:r>
          </a:p>
          <a:p>
            <a:r>
              <a:rPr lang="en-GB" dirty="0">
                <a:latin typeface="Arial" panose="020B0604020202020204" pitchFamily="34" charset="0"/>
                <a:cs typeface="Arial" panose="020B0604020202020204" pitchFamily="34" charset="0"/>
              </a:rPr>
              <a:t>Record weight results to track her improvement.</a:t>
            </a:r>
          </a:p>
          <a:p>
            <a:r>
              <a:rPr lang="en-GB" dirty="0">
                <a:latin typeface="Arial" panose="020B0604020202020204" pitchFamily="34" charset="0"/>
                <a:cs typeface="Arial" panose="020B0604020202020204" pitchFamily="34" charset="0"/>
              </a:rPr>
              <a:t>Ensure that she is taking the correct medication </a:t>
            </a:r>
          </a:p>
          <a:p>
            <a:r>
              <a:rPr lang="en-GB" dirty="0">
                <a:latin typeface="Arial" panose="020B0604020202020204" pitchFamily="34" charset="0"/>
                <a:cs typeface="Arial" panose="020B0604020202020204" pitchFamily="34" charset="0"/>
              </a:rPr>
              <a:t>Check for any symptoms regarding her shortness of breath, and tightness in the chest. </a:t>
            </a:r>
          </a:p>
          <a:p>
            <a:r>
              <a:rPr lang="en-GB" dirty="0">
                <a:latin typeface="Arial" panose="020B0604020202020204" pitchFamily="34" charset="0"/>
                <a:cs typeface="Arial" panose="020B0604020202020204" pitchFamily="34" charset="0"/>
              </a:rPr>
              <a:t>Monitor heart functions.</a:t>
            </a:r>
          </a:p>
          <a:p>
            <a:pPr marL="0" indent="0">
              <a:buNone/>
            </a:pPr>
            <a:r>
              <a:rPr lang="en-GB" dirty="0">
                <a:latin typeface="Arial" panose="020B0604020202020204" pitchFamily="34" charset="0"/>
                <a:cs typeface="Arial" panose="020B0604020202020204" pitchFamily="34" charset="0"/>
              </a:rPr>
              <a:t>                                                                                                                     (NHS, 2024); (NHS, 2025)</a:t>
            </a:r>
          </a:p>
          <a:p>
            <a:endParaRPr lang="en-GB" dirty="0"/>
          </a:p>
          <a:p>
            <a:endParaRPr lang="en-GB" dirty="0"/>
          </a:p>
          <a:p>
            <a:endParaRPr lang="en-GB" dirty="0"/>
          </a:p>
        </p:txBody>
      </p:sp>
      <p:pic>
        <p:nvPicPr>
          <p:cNvPr id="9" name="Audio 8">
            <a:hlinkClick r:id="" action="ppaction://media"/>
            <a:extLst>
              <a:ext uri="{FF2B5EF4-FFF2-40B4-BE49-F238E27FC236}">
                <a16:creationId xmlns:a16="http://schemas.microsoft.com/office/drawing/2014/main" id="{2A4911FB-BDD6-8F0B-5032-B0F45E7ADE7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60976718"/>
      </p:ext>
    </p:extLst>
  </p:cSld>
  <p:clrMapOvr>
    <a:masterClrMapping/>
  </p:clrMapOvr>
  <mc:AlternateContent xmlns:mc="http://schemas.openxmlformats.org/markup-compatibility/2006">
    <mc:Choice xmlns:p14="http://schemas.microsoft.com/office/powerpoint/2010/main" Requires="p14">
      <p:transition spd="slow" p14:dur="2000" advTm="60587"/>
    </mc:Choice>
    <mc:Fallback>
      <p:transition spd="slow" advTm="605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DBEA5-0FFF-BBD2-C686-236806B3E823}"/>
              </a:ext>
            </a:extLst>
          </p:cNvPr>
          <p:cNvSpPr>
            <a:spLocks noGrp="1"/>
          </p:cNvSpPr>
          <p:nvPr>
            <p:ph type="title"/>
          </p:nvPr>
        </p:nvSpPr>
        <p:spPr>
          <a:xfrm>
            <a:off x="5445496" y="604022"/>
            <a:ext cx="5925310" cy="1174991"/>
          </a:xfrm>
        </p:spPr>
        <p:txBody>
          <a:bodyPr>
            <a:normAutofit/>
          </a:bodyPr>
          <a:lstStyle/>
          <a:p>
            <a:r>
              <a:rPr lang="en-GB" sz="2400" b="1" u="sng" dirty="0">
                <a:latin typeface="Arial" panose="020B0604020202020204" pitchFamily="34" charset="0"/>
                <a:cs typeface="Arial" panose="020B0604020202020204" pitchFamily="34" charset="0"/>
              </a:rPr>
              <a:t>Communication and ethical considerations </a:t>
            </a:r>
          </a:p>
        </p:txBody>
      </p:sp>
      <p:pic>
        <p:nvPicPr>
          <p:cNvPr id="5" name="Picture 4" descr="Doctor holding person's hands">
            <a:extLst>
              <a:ext uri="{FF2B5EF4-FFF2-40B4-BE49-F238E27FC236}">
                <a16:creationId xmlns:a16="http://schemas.microsoft.com/office/drawing/2014/main" id="{4D9A2D79-9EEA-0456-4B3D-9353DB9F47D4}"/>
              </a:ext>
            </a:extLst>
          </p:cNvPr>
          <p:cNvPicPr>
            <a:picLocks noChangeAspect="1"/>
          </p:cNvPicPr>
          <p:nvPr/>
        </p:nvPicPr>
        <p:blipFill>
          <a:blip r:embed="rId4">
            <a:extLst>
              <a:ext uri="{28A0092B-C50C-407E-A947-70E740481C1C}">
                <a14:useLocalDpi xmlns:a14="http://schemas.microsoft.com/office/drawing/2010/main" val="0"/>
              </a:ext>
            </a:extLst>
          </a:blip>
          <a:srcRect l="33620" r="21049" b="-1"/>
          <a:stretch>
            <a:fillRect/>
          </a:stretch>
        </p:blipFill>
        <p:spPr>
          <a:xfrm>
            <a:off x="20" y="10"/>
            <a:ext cx="4657325" cy="6857990"/>
          </a:xfrm>
          <a:prstGeom prst="rect">
            <a:avLst/>
          </a:prstGeom>
        </p:spPr>
      </p:pic>
      <p:sp>
        <p:nvSpPr>
          <p:cNvPr id="3" name="Content Placeholder 2">
            <a:extLst>
              <a:ext uri="{FF2B5EF4-FFF2-40B4-BE49-F238E27FC236}">
                <a16:creationId xmlns:a16="http://schemas.microsoft.com/office/drawing/2014/main" id="{7DFD8454-AFE1-53FA-6C97-8D847E42A05D}"/>
              </a:ext>
            </a:extLst>
          </p:cNvPr>
          <p:cNvSpPr>
            <a:spLocks noGrp="1"/>
          </p:cNvSpPr>
          <p:nvPr>
            <p:ph idx="1"/>
          </p:nvPr>
        </p:nvSpPr>
        <p:spPr>
          <a:xfrm>
            <a:off x="4866468" y="2131026"/>
            <a:ext cx="6912244" cy="4579740"/>
          </a:xfrm>
        </p:spPr>
        <p:txBody>
          <a:bodyPr>
            <a:normAutofit/>
          </a:bodyPr>
          <a:lstStyle/>
          <a:p>
            <a:pPr>
              <a:lnSpc>
                <a:spcPct val="90000"/>
              </a:lnSpc>
            </a:pPr>
            <a:r>
              <a:rPr lang="en-GB" dirty="0">
                <a:latin typeface="Arial" panose="020B0604020202020204" pitchFamily="34" charset="0"/>
                <a:cs typeface="Arial" panose="020B0604020202020204" pitchFamily="34" charset="0"/>
              </a:rPr>
              <a:t>Provide Sue with the correct up to date information regarding her health, such as her type two diabetes,  heart disease, and treatments. </a:t>
            </a:r>
          </a:p>
          <a:p>
            <a:pPr>
              <a:lnSpc>
                <a:spcPct val="90000"/>
              </a:lnSpc>
            </a:pPr>
            <a:r>
              <a:rPr lang="en-GB" dirty="0">
                <a:latin typeface="Arial" panose="020B0604020202020204" pitchFamily="34" charset="0"/>
                <a:cs typeface="Arial" panose="020B0604020202020204" pitchFamily="34" charset="0"/>
              </a:rPr>
              <a:t>Treat Sue with respect and dignity.</a:t>
            </a:r>
          </a:p>
          <a:p>
            <a:pPr>
              <a:lnSpc>
                <a:spcPct val="90000"/>
              </a:lnSpc>
            </a:pPr>
            <a:r>
              <a:rPr lang="en-GB" dirty="0">
                <a:latin typeface="Arial" panose="020B0604020202020204" pitchFamily="34" charset="0"/>
                <a:cs typeface="Arial" panose="020B0604020202020204" pitchFamily="34" charset="0"/>
              </a:rPr>
              <a:t>Listen to Sue’s and work in partnership with her, so that she can make informed decisions about her care.</a:t>
            </a:r>
          </a:p>
          <a:p>
            <a:pPr>
              <a:lnSpc>
                <a:spcPct val="90000"/>
              </a:lnSpc>
            </a:pPr>
            <a:r>
              <a:rPr lang="en-GB" dirty="0">
                <a:latin typeface="Arial" panose="020B0604020202020204" pitchFamily="34" charset="0"/>
                <a:cs typeface="Arial" panose="020B0604020202020204" pitchFamily="34" charset="0"/>
              </a:rPr>
              <a:t>Ensure confidentiality by protecting her personal information, from improper use.</a:t>
            </a:r>
          </a:p>
          <a:p>
            <a:pPr>
              <a:lnSpc>
                <a:spcPct val="90000"/>
              </a:lnSpc>
            </a:pPr>
            <a:r>
              <a:rPr lang="en-GB" dirty="0">
                <a:latin typeface="Arial" panose="020B0604020202020204" pitchFamily="34" charset="0"/>
                <a:cs typeface="Arial" panose="020B0604020202020204" pitchFamily="34" charset="0"/>
              </a:rPr>
              <a:t>Building a trusting relationship, with clear communication. </a:t>
            </a:r>
          </a:p>
          <a:p>
            <a:pPr>
              <a:lnSpc>
                <a:spcPct val="90000"/>
              </a:lnSpc>
            </a:pPr>
            <a:r>
              <a:rPr lang="en-GB" dirty="0">
                <a:latin typeface="Arial" panose="020B0604020202020204" pitchFamily="34" charset="0"/>
                <a:cs typeface="Arial" panose="020B0604020202020204" pitchFamily="34" charset="0"/>
              </a:rPr>
              <a:t>Ensure Sue has given valid consent by allowing her to accept or refuse treatments.</a:t>
            </a:r>
          </a:p>
          <a:p>
            <a:pPr marL="0" indent="0" algn="r">
              <a:lnSpc>
                <a:spcPct val="90000"/>
              </a:lnSpc>
              <a:buNone/>
            </a:pPr>
            <a:r>
              <a:rPr lang="en-GB" dirty="0">
                <a:latin typeface="Arial" panose="020B0604020202020204" pitchFamily="34" charset="0"/>
                <a:cs typeface="Arial" panose="020B0604020202020204" pitchFamily="34" charset="0"/>
              </a:rPr>
              <a:t>                                                                                                                                              (BMA, 2025)</a:t>
            </a:r>
          </a:p>
          <a:p>
            <a:pPr>
              <a:lnSpc>
                <a:spcPct val="90000"/>
              </a:lnSpc>
            </a:pPr>
            <a:endParaRPr lang="en-GB" sz="1400" dirty="0">
              <a:latin typeface="Arial" panose="020B0604020202020204" pitchFamily="34" charset="0"/>
              <a:cs typeface="Arial" panose="020B0604020202020204" pitchFamily="34" charset="0"/>
            </a:endParaRPr>
          </a:p>
          <a:p>
            <a:pPr>
              <a:lnSpc>
                <a:spcPct val="90000"/>
              </a:lnSpc>
            </a:pPr>
            <a:endParaRPr lang="en-GB" sz="1400" dirty="0"/>
          </a:p>
          <a:p>
            <a:pPr>
              <a:lnSpc>
                <a:spcPct val="90000"/>
              </a:lnSpc>
            </a:pPr>
            <a:endParaRPr lang="en-GB" sz="1400" dirty="0"/>
          </a:p>
        </p:txBody>
      </p:sp>
      <p:pic>
        <p:nvPicPr>
          <p:cNvPr id="24" name="Audio 23">
            <a:hlinkClick r:id="" action="ppaction://media"/>
            <a:extLst>
              <a:ext uri="{FF2B5EF4-FFF2-40B4-BE49-F238E27FC236}">
                <a16:creationId xmlns:a16="http://schemas.microsoft.com/office/drawing/2014/main" id="{047E046E-04DF-211A-B620-9D09BC73599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95573661"/>
      </p:ext>
    </p:extLst>
  </p:cSld>
  <p:clrMapOvr>
    <a:masterClrMapping/>
  </p:clrMapOvr>
  <mc:AlternateContent xmlns:mc="http://schemas.openxmlformats.org/markup-compatibility/2006">
    <mc:Choice xmlns:p14="http://schemas.microsoft.com/office/powerpoint/2010/main" Requires="p14">
      <p:transition spd="slow" p14:dur="2000" advTm="51994"/>
    </mc:Choice>
    <mc:Fallback>
      <p:transition spd="slow" advTm="519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91F15-8C2E-0E23-50C0-C92D70EB04A8}"/>
              </a:ext>
            </a:extLst>
          </p:cNvPr>
          <p:cNvSpPr>
            <a:spLocks noGrp="1"/>
          </p:cNvSpPr>
          <p:nvPr>
            <p:ph type="title"/>
          </p:nvPr>
        </p:nvSpPr>
        <p:spPr>
          <a:xfrm>
            <a:off x="1556579" y="199370"/>
            <a:ext cx="7729728" cy="1188720"/>
          </a:xfrm>
        </p:spPr>
        <p:txBody>
          <a:bodyPr/>
          <a:lstStyle/>
          <a:p>
            <a:r>
              <a:rPr lang="en-GB" b="1" dirty="0">
                <a:latin typeface="Arial" panose="020B0604020202020204" pitchFamily="34" charset="0"/>
                <a:cs typeface="Arial" panose="020B0604020202020204" pitchFamily="34" charset="0"/>
              </a:rPr>
              <a:t>Evidence based recommendations</a:t>
            </a:r>
          </a:p>
        </p:txBody>
      </p:sp>
      <p:sp>
        <p:nvSpPr>
          <p:cNvPr id="3" name="Content Placeholder 2">
            <a:extLst>
              <a:ext uri="{FF2B5EF4-FFF2-40B4-BE49-F238E27FC236}">
                <a16:creationId xmlns:a16="http://schemas.microsoft.com/office/drawing/2014/main" id="{639D24E4-3729-0081-1A3F-A1F1627C635E}"/>
              </a:ext>
            </a:extLst>
          </p:cNvPr>
          <p:cNvSpPr>
            <a:spLocks noGrp="1"/>
          </p:cNvSpPr>
          <p:nvPr>
            <p:ph idx="1"/>
          </p:nvPr>
        </p:nvSpPr>
        <p:spPr>
          <a:xfrm>
            <a:off x="437213" y="1678897"/>
            <a:ext cx="10685489" cy="4781863"/>
          </a:xfrm>
        </p:spPr>
        <p:txBody>
          <a:bodyPr>
            <a:normAutofit lnSpcReduction="10000"/>
          </a:bodyPr>
          <a:lstStyle/>
          <a:p>
            <a:r>
              <a:rPr lang="en-GB" sz="2000" dirty="0">
                <a:latin typeface="Arial" panose="020B0604020202020204" pitchFamily="34" charset="0"/>
                <a:cs typeface="Arial" panose="020B0604020202020204" pitchFamily="34" charset="0"/>
              </a:rPr>
              <a:t>By measuring HbA1c levels every 3 to 6 months is stable on unchanged treatment, and every 6 months once blood glucose levels are stable (NICE, 2026).</a:t>
            </a:r>
          </a:p>
          <a:p>
            <a:r>
              <a:rPr lang="en-GB" sz="2000" dirty="0">
                <a:latin typeface="Arial" panose="020B0604020202020204" pitchFamily="34" charset="0"/>
                <a:cs typeface="Arial" panose="020B0604020202020204" pitchFamily="34" charset="0"/>
              </a:rPr>
              <a:t>Provide advice on a healthy lifestyle in order to maintain the individuals target HbA1c level (NICE, 2026).</a:t>
            </a:r>
          </a:p>
          <a:p>
            <a:r>
              <a:rPr lang="en-GB" sz="2000" dirty="0">
                <a:latin typeface="Arial" panose="020B0604020202020204" pitchFamily="34" charset="0"/>
                <a:cs typeface="Arial" panose="020B0604020202020204" pitchFamily="34" charset="0"/>
              </a:rPr>
              <a:t>Provide support for the individual to reach their target level.</a:t>
            </a:r>
          </a:p>
          <a:p>
            <a:r>
              <a:rPr lang="en-GB" sz="2000" dirty="0">
                <a:latin typeface="Arial" panose="020B0604020202020204" pitchFamily="34" charset="0"/>
                <a:cs typeface="Arial" panose="020B0604020202020204" pitchFamily="34" charset="0"/>
              </a:rPr>
              <a:t>Provide the individual advice for diet and ensure they are following any treatment plans.</a:t>
            </a:r>
          </a:p>
          <a:p>
            <a:r>
              <a:rPr lang="en-GB" sz="2000" dirty="0">
                <a:latin typeface="Arial" panose="020B0604020202020204" pitchFamily="34" charset="0"/>
                <a:cs typeface="Arial" panose="020B0604020202020204" pitchFamily="34" charset="0"/>
              </a:rPr>
              <a:t>If the individual is self monitoring their capillary blood glucose levels will have to go under assessment annually to check for the person’s self monitoring skills, knowing how to take blood glucose levels and what action to take (NICE, 2026).</a:t>
            </a:r>
          </a:p>
          <a:p>
            <a:r>
              <a:rPr lang="en-GB" sz="2000" dirty="0">
                <a:latin typeface="Arial" panose="020B0604020202020204" pitchFamily="34" charset="0"/>
                <a:cs typeface="Arial" panose="020B0604020202020204" pitchFamily="34" charset="0"/>
              </a:rPr>
              <a:t>For cardiovascular health, the GP may advise the individual to take medicines such as statins and recommend lifestyle changes such as loosing weight or getting more exercise (NHS, 2026).</a:t>
            </a:r>
          </a:p>
          <a:p>
            <a:pPr marL="0" indent="0">
              <a:buNone/>
            </a:pPr>
            <a:r>
              <a:rPr lang="en-GB" sz="2000" dirty="0">
                <a:latin typeface="Arial" panose="020B0604020202020204" pitchFamily="34" charset="0"/>
                <a:cs typeface="Arial" panose="020B0604020202020204" pitchFamily="34" charset="0"/>
              </a:rPr>
              <a:t>                                                                                               (NICE, 2026); (NHS, 2026).</a:t>
            </a:r>
          </a:p>
          <a:p>
            <a:endParaRPr lang="en-GB" dirty="0">
              <a:latin typeface="Arial" panose="020B0604020202020204" pitchFamily="34" charset="0"/>
              <a:cs typeface="Arial" panose="020B0604020202020204" pitchFamily="34" charset="0"/>
            </a:endParaRPr>
          </a:p>
        </p:txBody>
      </p:sp>
      <p:pic>
        <p:nvPicPr>
          <p:cNvPr id="13" name="Audio 12">
            <a:hlinkClick r:id="" action="ppaction://media"/>
            <a:extLst>
              <a:ext uri="{FF2B5EF4-FFF2-40B4-BE49-F238E27FC236}">
                <a16:creationId xmlns:a16="http://schemas.microsoft.com/office/drawing/2014/main" id="{60ECC18E-42F5-7407-C6D7-A35EA9CEB43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06059527"/>
      </p:ext>
    </p:extLst>
  </p:cSld>
  <p:clrMapOvr>
    <a:masterClrMapping/>
  </p:clrMapOvr>
  <mc:AlternateContent xmlns:mc="http://schemas.openxmlformats.org/markup-compatibility/2006">
    <mc:Choice xmlns:p14="http://schemas.microsoft.com/office/powerpoint/2010/main" Requires="p14">
      <p:transition spd="slow" p14:dur="2000" advTm="82555"/>
    </mc:Choice>
    <mc:Fallback>
      <p:transition spd="slow" advTm="825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89088-3F17-4C60-2941-FAC2C86AF675}"/>
              </a:ext>
            </a:extLst>
          </p:cNvPr>
          <p:cNvSpPr>
            <a:spLocks noGrp="1"/>
          </p:cNvSpPr>
          <p:nvPr>
            <p:ph type="title"/>
          </p:nvPr>
        </p:nvSpPr>
        <p:spPr>
          <a:xfrm>
            <a:off x="804672" y="1344418"/>
            <a:ext cx="4486656" cy="1141497"/>
          </a:xfrm>
        </p:spPr>
        <p:txBody>
          <a:bodyPr/>
          <a:lstStyle/>
          <a:p>
            <a:r>
              <a:rPr lang="en-GB" b="1" u="sng" dirty="0">
                <a:latin typeface="Arial" panose="020B0604020202020204" pitchFamily="34" charset="0"/>
                <a:cs typeface="Arial" panose="020B0604020202020204" pitchFamily="34" charset="0"/>
              </a:rPr>
              <a:t>Conclusion</a:t>
            </a:r>
            <a:r>
              <a:rPr lang="en-GB"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57C58C5D-7376-5042-705A-0BC00D422F82}"/>
              </a:ext>
            </a:extLst>
          </p:cNvPr>
          <p:cNvSpPr>
            <a:spLocks noGrp="1"/>
          </p:cNvSpPr>
          <p:nvPr>
            <p:ph idx="1"/>
          </p:nvPr>
        </p:nvSpPr>
        <p:spPr>
          <a:xfrm>
            <a:off x="6400800" y="554636"/>
            <a:ext cx="5501390" cy="6041036"/>
          </a:xfrm>
        </p:spPr>
        <p:txBody>
          <a:bodyPr>
            <a:normAutofit fontScale="92500" lnSpcReduction="10000"/>
          </a:bodyPr>
          <a:lstStyle/>
          <a:p>
            <a:pPr marL="0" indent="0">
              <a:buNone/>
            </a:pPr>
            <a:r>
              <a:rPr lang="en-GB" dirty="0">
                <a:latin typeface="Arial" panose="020B0604020202020204" pitchFamily="34" charset="0"/>
                <a:cs typeface="Arial" panose="020B0604020202020204" pitchFamily="34" charset="0"/>
              </a:rPr>
              <a:t>Type two diabetes occurs when the pancreas doesn’t produce enough insulin for the body causing blood glucose levels to go high. The long-term effect of high glucose levels can damage blood vessels therefore increasing the risk of coronary heart disease, and stroke.</a:t>
            </a:r>
          </a:p>
          <a:p>
            <a:pPr marL="0" indent="0">
              <a:buNone/>
            </a:pPr>
            <a:r>
              <a:rPr lang="en-GB" dirty="0">
                <a:latin typeface="Arial" panose="020B0604020202020204" pitchFamily="34" charset="0"/>
                <a:cs typeface="Arial" panose="020B0604020202020204" pitchFamily="34" charset="0"/>
              </a:rPr>
              <a:t>Sue has risk factors that are affecting her current health such as unhealthy diet, being overweight, does not do any exercise, and has high glucose and cholesterol. </a:t>
            </a:r>
          </a:p>
          <a:p>
            <a:pPr marL="0" indent="0">
              <a:buNone/>
            </a:pPr>
            <a:r>
              <a:rPr lang="en-GB" dirty="0">
                <a:latin typeface="Arial" panose="020B0604020202020204" pitchFamily="34" charset="0"/>
                <a:cs typeface="Arial" panose="020B0604020202020204" pitchFamily="34" charset="0"/>
              </a:rPr>
              <a:t>Sue has been provided with further education on her condition, how to manage her symptoms, lifestyle support, support groups, prescribed medication, and regular monitoring of her blood glucose levels, alongside monitoring her heart, symptoms, cholesterol, and BMI.</a:t>
            </a:r>
          </a:p>
          <a:p>
            <a:pPr marL="0" indent="0">
              <a:buNone/>
            </a:pPr>
            <a:r>
              <a:rPr lang="en-GB" dirty="0">
                <a:latin typeface="Arial" panose="020B0604020202020204" pitchFamily="34" charset="0"/>
                <a:cs typeface="Arial" panose="020B0604020202020204" pitchFamily="34" charset="0"/>
              </a:rPr>
              <a:t>Sue receives support and good communication, whilst also giving her the respect, dignity, and confidentially she deserves, whilst also providing evidence-based recommendations. This is important because it helps Sue manage both her conditions and reduces the risk of further complications.</a:t>
            </a:r>
          </a:p>
        </p:txBody>
      </p:sp>
      <p:sp>
        <p:nvSpPr>
          <p:cNvPr id="4" name="Text Placeholder 3">
            <a:extLst>
              <a:ext uri="{FF2B5EF4-FFF2-40B4-BE49-F238E27FC236}">
                <a16:creationId xmlns:a16="http://schemas.microsoft.com/office/drawing/2014/main" id="{29787762-1817-06AA-6C4D-F82205021056}"/>
              </a:ext>
            </a:extLst>
          </p:cNvPr>
          <p:cNvSpPr>
            <a:spLocks noGrp="1"/>
          </p:cNvSpPr>
          <p:nvPr>
            <p:ph type="body" sz="half" idx="2"/>
          </p:nvPr>
        </p:nvSpPr>
        <p:spPr/>
        <p:txBody>
          <a:bodyPr/>
          <a:lstStyle/>
          <a:p>
            <a:endParaRPr lang="en-GB" dirty="0"/>
          </a:p>
        </p:txBody>
      </p:sp>
      <p:pic>
        <p:nvPicPr>
          <p:cNvPr id="6" name="Picture 5" descr="Nurse holding patient's hand">
            <a:extLst>
              <a:ext uri="{FF2B5EF4-FFF2-40B4-BE49-F238E27FC236}">
                <a16:creationId xmlns:a16="http://schemas.microsoft.com/office/drawing/2014/main" id="{206DBF1E-457A-E037-9149-C863E46FB8F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86790" y="3472676"/>
            <a:ext cx="4122420" cy="2748280"/>
          </a:xfrm>
          <a:prstGeom prst="rect">
            <a:avLst/>
          </a:prstGeom>
        </p:spPr>
      </p:pic>
      <p:pic>
        <p:nvPicPr>
          <p:cNvPr id="9" name="Audio 8">
            <a:hlinkClick r:id="" action="ppaction://media"/>
            <a:extLst>
              <a:ext uri="{FF2B5EF4-FFF2-40B4-BE49-F238E27FC236}">
                <a16:creationId xmlns:a16="http://schemas.microsoft.com/office/drawing/2014/main" id="{7D1F1B04-7DC6-AA0D-3DD2-A6301814CD9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95910453"/>
      </p:ext>
    </p:extLst>
  </p:cSld>
  <p:clrMapOvr>
    <a:masterClrMapping/>
  </p:clrMapOvr>
  <mc:AlternateContent xmlns:mc="http://schemas.openxmlformats.org/markup-compatibility/2006">
    <mc:Choice xmlns:p14="http://schemas.microsoft.com/office/powerpoint/2010/main" Requires="p14">
      <p:transition spd="slow" p14:dur="2000" advTm="87015"/>
    </mc:Choice>
    <mc:Fallback>
      <p:transition spd="slow" advTm="870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87270-E6AD-20FF-F8DA-ECED63C42370}"/>
              </a:ext>
            </a:extLst>
          </p:cNvPr>
          <p:cNvSpPr>
            <a:spLocks noGrp="1"/>
          </p:cNvSpPr>
          <p:nvPr>
            <p:ph type="title"/>
          </p:nvPr>
        </p:nvSpPr>
        <p:spPr>
          <a:xfrm>
            <a:off x="2836190" y="195329"/>
            <a:ext cx="6520494" cy="719071"/>
          </a:xfrm>
        </p:spPr>
        <p:txBody>
          <a:bodyPr>
            <a:normAutofit fontScale="90000"/>
          </a:bodyPr>
          <a:lstStyle/>
          <a:p>
            <a:r>
              <a:rPr lang="en-GB" b="1" u="sng"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BCF1D399-D17C-38D4-0967-CFDB122A2EB1}"/>
              </a:ext>
            </a:extLst>
          </p:cNvPr>
          <p:cNvSpPr>
            <a:spLocks noGrp="1"/>
          </p:cNvSpPr>
          <p:nvPr>
            <p:ph idx="1"/>
          </p:nvPr>
        </p:nvSpPr>
        <p:spPr>
          <a:xfrm>
            <a:off x="216976" y="1084882"/>
            <a:ext cx="11852817" cy="5577790"/>
          </a:xfrm>
        </p:spPr>
        <p:txBody>
          <a:bodyPr>
            <a:normAutofit lnSpcReduction="10000"/>
          </a:bodyPr>
          <a:lstStyle/>
          <a:p>
            <a:pPr marL="0" indent="0">
              <a:buNone/>
            </a:pPr>
            <a:r>
              <a:rPr lang="en-GB" dirty="0">
                <a:latin typeface="Arial" panose="020B0604020202020204" pitchFamily="34" charset="0"/>
                <a:cs typeface="Arial" panose="020B0604020202020204" pitchFamily="34" charset="0"/>
              </a:rPr>
              <a:t>NHS (2025) </a:t>
            </a:r>
            <a:r>
              <a:rPr lang="en-GB" i="1" dirty="0">
                <a:latin typeface="Arial" panose="020B0604020202020204" pitchFamily="34" charset="0"/>
                <a:cs typeface="Arial" panose="020B0604020202020204" pitchFamily="34" charset="0"/>
              </a:rPr>
              <a:t>Type 2 diabetes: What is type 2 diabetes?</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2"/>
              </a:rPr>
              <a:t>https://www.nhs.uk/conditions/type-2-diabetes/what-is-type-2-diabetes/</a:t>
            </a:r>
            <a:r>
              <a:rPr lang="en-GB" dirty="0">
                <a:latin typeface="Arial" panose="020B0604020202020204" pitchFamily="34" charset="0"/>
                <a:cs typeface="Arial" panose="020B0604020202020204" pitchFamily="34" charset="0"/>
              </a:rPr>
              <a:t> (Accessed: 19 July 2026).</a:t>
            </a:r>
            <a:endParaRPr lang="en-GB" sz="1800" b="0" i="0" dirty="0">
              <a:solidFill>
                <a:srgbClr val="000000"/>
              </a:solidFill>
              <a:effectLst/>
              <a:latin typeface="Arial" panose="020B0604020202020204" pitchFamily="34" charset="0"/>
              <a:cs typeface="Arial" panose="020B0604020202020204" pitchFamily="34" charset="0"/>
            </a:endParaRPr>
          </a:p>
          <a:p>
            <a:pPr marL="0" indent="0">
              <a:buNone/>
            </a:pPr>
            <a:r>
              <a:rPr lang="en-GB" sz="1800" b="0" i="0" dirty="0">
                <a:solidFill>
                  <a:srgbClr val="000000"/>
                </a:solidFill>
                <a:effectLst/>
                <a:latin typeface="Arial" panose="020B0604020202020204" pitchFamily="34" charset="0"/>
                <a:cs typeface="Arial" panose="020B0604020202020204" pitchFamily="34" charset="0"/>
              </a:rPr>
              <a:t>Louise Tucker (2015) </a:t>
            </a:r>
            <a:r>
              <a:rPr lang="en-GB" sz="1800" b="0" i="1" dirty="0">
                <a:solidFill>
                  <a:srgbClr val="000000"/>
                </a:solidFill>
                <a:effectLst/>
                <a:latin typeface="Arial" panose="020B0604020202020204" pitchFamily="34" charset="0"/>
                <a:cs typeface="Arial" panose="020B0604020202020204" pitchFamily="34" charset="0"/>
              </a:rPr>
              <a:t>An Introductory Guide to Anatomy &amp; Physiology</a:t>
            </a:r>
            <a:r>
              <a:rPr lang="en-GB" sz="1800" b="0" i="0" dirty="0">
                <a:solidFill>
                  <a:srgbClr val="000000"/>
                </a:solidFill>
                <a:effectLst/>
                <a:latin typeface="Arial" panose="020B0604020202020204" pitchFamily="34" charset="0"/>
                <a:cs typeface="Arial" panose="020B0604020202020204" pitchFamily="34" charset="0"/>
              </a:rPr>
              <a:t>. 5th edition. London: EMS Publishing. Available at: https://research-ebsco-com.uwtsd.idm.oclc.org/plink/f9c2cb39-686a-3f14-91be-f52d7e1cdd3f (Accessed: 17 July 2026).</a:t>
            </a:r>
          </a:p>
          <a:p>
            <a:pPr marL="0" indent="0">
              <a:buNone/>
            </a:pPr>
            <a:r>
              <a:rPr lang="en-GB" b="1" dirty="0">
                <a:latin typeface="Arial" panose="020B0604020202020204" pitchFamily="34" charset="0"/>
                <a:cs typeface="Arial" panose="020B0604020202020204" pitchFamily="34" charset="0"/>
              </a:rPr>
              <a:t>NHS (2025)</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Type 2 diabetes</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3"/>
              </a:rPr>
              <a:t>https://www.nhs.uk/conditions/type-2-diabetes/</a:t>
            </a:r>
            <a:r>
              <a:rPr lang="en-GB" dirty="0">
                <a:latin typeface="Arial" panose="020B0604020202020204" pitchFamily="34" charset="0"/>
                <a:cs typeface="Arial" panose="020B0604020202020204" pitchFamily="34" charset="0"/>
              </a:rPr>
              <a:t> (Accessed: 19 July 2026).</a:t>
            </a:r>
          </a:p>
          <a:p>
            <a:pPr marL="0" indent="0">
              <a:buNone/>
            </a:pPr>
            <a:r>
              <a:rPr lang="en-GB" b="1" dirty="0">
                <a:latin typeface="Arial" panose="020B0604020202020204" pitchFamily="34" charset="0"/>
                <a:cs typeface="Arial" panose="020B0604020202020204" pitchFamily="34" charset="0"/>
              </a:rPr>
              <a:t>NHS (2025)</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Cardiovascular disease</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4"/>
              </a:rPr>
              <a:t>https://www.nhs.uk/conditions/cardiovascular-disease/</a:t>
            </a:r>
            <a:r>
              <a:rPr lang="en-GB" dirty="0">
                <a:latin typeface="Arial" panose="020B0604020202020204" pitchFamily="34" charset="0"/>
                <a:cs typeface="Arial" panose="020B0604020202020204" pitchFamily="34" charset="0"/>
              </a:rPr>
              <a:t> (Accessed: 19 July 2026).</a:t>
            </a:r>
          </a:p>
          <a:p>
            <a:pPr marL="0" indent="0">
              <a:buNone/>
            </a:pPr>
            <a:r>
              <a:rPr lang="en-GB" b="1" dirty="0">
                <a:latin typeface="Arial" panose="020B0604020202020204" pitchFamily="34" charset="0"/>
                <a:cs typeface="Arial" panose="020B0604020202020204" pitchFamily="34" charset="0"/>
              </a:rPr>
              <a:t>Wikipedia (2026)</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Heart</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5"/>
              </a:rPr>
              <a:t>https://en.wikipedia.org/wiki/Heart</a:t>
            </a:r>
            <a:r>
              <a:rPr lang="en-GB" dirty="0">
                <a:latin typeface="Arial" panose="020B0604020202020204" pitchFamily="34" charset="0"/>
                <a:cs typeface="Arial" panose="020B0604020202020204" pitchFamily="34" charset="0"/>
              </a:rPr>
              <a:t> (Accessed: 19 July 2026).</a:t>
            </a:r>
          </a:p>
          <a:p>
            <a:pPr marL="0" indent="0">
              <a:buNone/>
            </a:pPr>
            <a:r>
              <a:rPr lang="en-GB" b="1" dirty="0">
                <a:latin typeface="Arial" panose="020B0604020202020204" pitchFamily="34" charset="0"/>
                <a:cs typeface="Arial" panose="020B0604020202020204" pitchFamily="34" charset="0"/>
              </a:rPr>
              <a:t>National Institute for Health and Care Excellence (NICE) (2024)</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Diabetes - type 2: Background information – Causes</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6"/>
              </a:rPr>
              <a:t>https://cks.nice.org.uk/topics/diabetes-type-2/background-information/causes/</a:t>
            </a:r>
            <a:r>
              <a:rPr lang="en-GB" dirty="0">
                <a:latin typeface="Arial" panose="020B0604020202020204" pitchFamily="34" charset="0"/>
                <a:cs typeface="Arial" panose="020B0604020202020204" pitchFamily="34" charset="0"/>
              </a:rPr>
              <a:t> (Accessed: 19 July 2026).</a:t>
            </a:r>
          </a:p>
          <a:p>
            <a:pPr marL="0" indent="0">
              <a:buNone/>
            </a:pPr>
            <a:r>
              <a:rPr lang="en-GB" b="1" dirty="0">
                <a:latin typeface="Arial" panose="020B0604020202020204" pitchFamily="34" charset="0"/>
                <a:cs typeface="Arial" panose="020B0604020202020204" pitchFamily="34" charset="0"/>
              </a:rPr>
              <a:t>National Institute for Health and Care Excellence (NICE) (2024)</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Diabetes - type 2: Background information – Risk factors</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7"/>
              </a:rPr>
              <a:t>https://cks.nice.org.uk/topics/diabetes-type-2/background-information/risk-factors/</a:t>
            </a:r>
            <a:r>
              <a:rPr lang="en-GB" dirty="0">
                <a:latin typeface="Arial" panose="020B0604020202020204" pitchFamily="34" charset="0"/>
                <a:cs typeface="Arial" panose="020B0604020202020204" pitchFamily="34" charset="0"/>
              </a:rPr>
              <a:t> (Accessed: 19 July 2026).</a:t>
            </a:r>
          </a:p>
          <a:p>
            <a:pPr marL="0" indent="0">
              <a:buNone/>
            </a:pPr>
            <a:r>
              <a:rPr lang="en-GB" b="1" dirty="0">
                <a:latin typeface="Arial" panose="020B0604020202020204" pitchFamily="34" charset="0"/>
                <a:cs typeface="Arial" panose="020B0604020202020204" pitchFamily="34" charset="0"/>
              </a:rPr>
              <a:t>NHS (2025)</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Type 2 diabetes – Complications</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8"/>
              </a:rPr>
              <a:t>https://www.nhs.uk/conditions/type-2-diabetes/complications/</a:t>
            </a:r>
            <a:r>
              <a:rPr lang="en-GB" dirty="0">
                <a:latin typeface="Arial" panose="020B0604020202020204" pitchFamily="34" charset="0"/>
                <a:cs typeface="Arial" panose="020B0604020202020204" pitchFamily="34" charset="0"/>
              </a:rPr>
              <a:t> (Accessed: 19 July 2026). </a:t>
            </a:r>
          </a:p>
        </p:txBody>
      </p:sp>
    </p:spTree>
    <p:extLst>
      <p:ext uri="{BB962C8B-B14F-4D97-AF65-F5344CB8AC3E}">
        <p14:creationId xmlns:p14="http://schemas.microsoft.com/office/powerpoint/2010/main" val="35700069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A6B66-4EF2-A7CE-11B2-D2AF1E6BCAD7}"/>
              </a:ext>
            </a:extLst>
          </p:cNvPr>
          <p:cNvSpPr>
            <a:spLocks noGrp="1"/>
          </p:cNvSpPr>
          <p:nvPr>
            <p:ph type="title"/>
          </p:nvPr>
        </p:nvSpPr>
        <p:spPr>
          <a:xfrm>
            <a:off x="3958998" y="194404"/>
            <a:ext cx="4274003" cy="630056"/>
          </a:xfrm>
        </p:spPr>
        <p:txBody>
          <a:bodyPr>
            <a:normAutofit fontScale="90000"/>
          </a:bodyPr>
          <a:lstStyle/>
          <a:p>
            <a:r>
              <a:rPr lang="en-GB" b="1" u="sng"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DAA68A07-8998-D435-2265-8E3E7A452C05}"/>
              </a:ext>
            </a:extLst>
          </p:cNvPr>
          <p:cNvSpPr>
            <a:spLocks noGrp="1"/>
          </p:cNvSpPr>
          <p:nvPr>
            <p:ph idx="1"/>
          </p:nvPr>
        </p:nvSpPr>
        <p:spPr>
          <a:xfrm>
            <a:off x="418454" y="945396"/>
            <a:ext cx="11408785" cy="6114971"/>
          </a:xfrm>
        </p:spPr>
        <p:txBody>
          <a:bodyPr>
            <a:normAutofit/>
          </a:bodyPr>
          <a:lstStyle/>
          <a:p>
            <a:pPr marL="0" indent="0">
              <a:buNone/>
            </a:pPr>
            <a:r>
              <a:rPr lang="en-GB" b="1" dirty="0">
                <a:latin typeface="Arial" panose="020B0604020202020204" pitchFamily="34" charset="0"/>
                <a:cs typeface="Arial" panose="020B0604020202020204" pitchFamily="34" charset="0"/>
              </a:rPr>
              <a:t>National Institute for Health and Care Excellence (NICE) (2024)</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Diabetes - type 2: Background information – Complications</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2"/>
              </a:rPr>
              <a:t>https://cks.nice.org.uk/topics/diabetes-type-2/background-information/complications/</a:t>
            </a:r>
            <a:r>
              <a:rPr lang="en-GB" dirty="0">
                <a:latin typeface="Arial" panose="020B0604020202020204" pitchFamily="34" charset="0"/>
                <a:cs typeface="Arial" panose="020B0604020202020204" pitchFamily="34" charset="0"/>
              </a:rPr>
              <a:t> (Accessed: 19 July 2026).</a:t>
            </a:r>
          </a:p>
          <a:p>
            <a:pPr marL="0" indent="0">
              <a:buNone/>
            </a:pPr>
            <a:r>
              <a:rPr lang="en-GB" b="1" dirty="0">
                <a:latin typeface="Arial" panose="020B0604020202020204" pitchFamily="34" charset="0"/>
                <a:cs typeface="Arial" panose="020B0604020202020204" pitchFamily="34" charset="0"/>
              </a:rPr>
              <a:t>National Institute for Health and Care Excellence (NICE) (2024)</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Diabetes - type 2: Management: Management – adults</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3"/>
              </a:rPr>
              <a:t>https://cks.nice.org.uk/topics/diabetes-type-2/management/management-adults/</a:t>
            </a:r>
            <a:r>
              <a:rPr lang="en-GB" dirty="0">
                <a:latin typeface="Arial" panose="020B0604020202020204" pitchFamily="34" charset="0"/>
                <a:cs typeface="Arial" panose="020B0604020202020204" pitchFamily="34" charset="0"/>
              </a:rPr>
              <a:t> (Accessed: 19 July 2026).</a:t>
            </a:r>
          </a:p>
          <a:p>
            <a:pPr marL="0" indent="0">
              <a:buNone/>
            </a:pPr>
            <a:r>
              <a:rPr lang="en-GB" b="1" dirty="0">
                <a:latin typeface="Arial" panose="020B0604020202020204" pitchFamily="34" charset="0"/>
                <a:cs typeface="Arial" panose="020B0604020202020204" pitchFamily="34" charset="0"/>
              </a:rPr>
              <a:t>NHS (2024)</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Coronary heart disease – Symptoms</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4"/>
              </a:rPr>
              <a:t>https://www.nhs.uk/conditions/coronary-heart-disease/symptoms/</a:t>
            </a:r>
            <a:r>
              <a:rPr lang="en-GB" dirty="0">
                <a:latin typeface="Arial" panose="020B0604020202020204" pitchFamily="34" charset="0"/>
                <a:cs typeface="Arial" panose="020B0604020202020204" pitchFamily="34" charset="0"/>
              </a:rPr>
              <a:t> (Accessed: 19 July 2026).</a:t>
            </a:r>
          </a:p>
          <a:p>
            <a:pPr marL="0" indent="0">
              <a:buNone/>
            </a:pP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NHS (2025)</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Type 2 diabetes – Treatment</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5"/>
              </a:rPr>
              <a:t>https://www.nhs.uk/conditions/type-2-diabetes/treatment/</a:t>
            </a:r>
            <a:r>
              <a:rPr lang="en-GB" dirty="0">
                <a:latin typeface="Arial" panose="020B0604020202020204" pitchFamily="34" charset="0"/>
                <a:cs typeface="Arial" panose="020B0604020202020204" pitchFamily="34" charset="0"/>
              </a:rPr>
              <a:t> (Accessed: 19 July 2026).</a:t>
            </a:r>
          </a:p>
          <a:p>
            <a:pPr marL="0" indent="0">
              <a:buNone/>
            </a:pPr>
            <a:r>
              <a:rPr lang="en-GB" b="1" dirty="0">
                <a:latin typeface="Arial" panose="020B0604020202020204" pitchFamily="34" charset="0"/>
                <a:cs typeface="Arial" panose="020B0604020202020204" pitchFamily="34" charset="0"/>
              </a:rPr>
              <a:t>British Medical Association (BMA) (2025)</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Core ethics guidance</a:t>
            </a:r>
            <a:r>
              <a:rPr lang="en-GB" dirty="0">
                <a:latin typeface="Arial" panose="020B0604020202020204" pitchFamily="34" charset="0"/>
                <a:cs typeface="Arial" panose="020B0604020202020204" pitchFamily="34" charset="0"/>
              </a:rPr>
              <a:t>. Updated February 2025. Available at: </a:t>
            </a:r>
            <a:r>
              <a:rPr lang="en-GB" dirty="0">
                <a:latin typeface="Arial" panose="020B0604020202020204" pitchFamily="34" charset="0"/>
                <a:cs typeface="Arial" panose="020B0604020202020204" pitchFamily="34" charset="0"/>
                <a:hlinkClick r:id="rId6"/>
              </a:rPr>
              <a:t>https://www.bma.org.uk/media/iurldd5z/core-ethics-guidance-updated-feb-2025.pdf</a:t>
            </a:r>
            <a:r>
              <a:rPr lang="en-GB" dirty="0">
                <a:latin typeface="Arial" panose="020B0604020202020204" pitchFamily="34" charset="0"/>
                <a:cs typeface="Arial" panose="020B0604020202020204" pitchFamily="34" charset="0"/>
              </a:rPr>
              <a:t> (Accessed: 19 July 2026).</a:t>
            </a:r>
          </a:p>
          <a:p>
            <a:pPr marL="0" indent="0">
              <a:buNone/>
            </a:pPr>
            <a:r>
              <a:rPr lang="en-GB" b="1" dirty="0">
                <a:latin typeface="Arial" panose="020B0604020202020204" pitchFamily="34" charset="0"/>
                <a:cs typeface="Arial" panose="020B0604020202020204" pitchFamily="34" charset="0"/>
              </a:rPr>
              <a:t>National Institute for Health and Care Excellence (NICE) (2026)</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Type 2 diabetes in adults: management (NG28): Blood glucose management</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7"/>
              </a:rPr>
              <a:t>https://www.nice.org.uk/guidance/ng28/chapter/Blood-glucose-management</a:t>
            </a:r>
            <a:r>
              <a:rPr lang="en-GB" dirty="0">
                <a:latin typeface="Arial" panose="020B0604020202020204" pitchFamily="34" charset="0"/>
                <a:cs typeface="Arial" panose="020B0604020202020204" pitchFamily="34" charset="0"/>
              </a:rPr>
              <a:t> (Accessed: 19 July 2026).</a:t>
            </a:r>
          </a:p>
          <a:p>
            <a:pPr marL="0" indent="0">
              <a:buNone/>
            </a:pPr>
            <a:r>
              <a:rPr lang="en-GB" b="1" dirty="0">
                <a:latin typeface="Arial" panose="020B0604020202020204" pitchFamily="34" charset="0"/>
                <a:cs typeface="Arial" panose="020B0604020202020204" pitchFamily="34" charset="0"/>
              </a:rPr>
              <a:t>National Institute for Health and Care Excellence (NICE) (2026)</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Type 2 diabetes in adults: management (NG28): Recommendations for research</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8"/>
              </a:rPr>
              <a:t>https://www.nice.org.uk/guidance/ng28/chapter/Recommendations-for-research</a:t>
            </a:r>
            <a:r>
              <a:rPr lang="en-GB" dirty="0">
                <a:latin typeface="Arial" panose="020B0604020202020204" pitchFamily="34" charset="0"/>
                <a:cs typeface="Arial" panose="020B0604020202020204" pitchFamily="34" charset="0"/>
              </a:rPr>
              <a:t> (Accessed: 19 July 2026).</a:t>
            </a:r>
          </a:p>
        </p:txBody>
      </p:sp>
    </p:spTree>
    <p:extLst>
      <p:ext uri="{BB962C8B-B14F-4D97-AF65-F5344CB8AC3E}">
        <p14:creationId xmlns:p14="http://schemas.microsoft.com/office/powerpoint/2010/main" val="2232111645"/>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Parcel</Template>
  <TotalTime>4690</TotalTime>
  <Words>2462</Words>
  <Application>Microsoft Office PowerPoint</Application>
  <PresentationFormat>Widescreen</PresentationFormat>
  <Paragraphs>127</Paragraphs>
  <Slides>15</Slides>
  <Notes>2</Notes>
  <HiddenSlides>0</HiddenSlides>
  <MMClips>13</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Aptos</vt:lpstr>
      <vt:lpstr>Arial</vt:lpstr>
      <vt:lpstr>Gill Sans MT</vt:lpstr>
      <vt:lpstr>Parcel</vt:lpstr>
      <vt:lpstr>Introduction to Physiology</vt:lpstr>
      <vt:lpstr>Introduction</vt:lpstr>
      <vt:lpstr>What is cardiovascular disease, and diabetes type two?</vt:lpstr>
      <vt:lpstr>Anatomy of the cardiovascular system </vt:lpstr>
      <vt:lpstr>Physiology of the cardiovascular system</vt:lpstr>
      <vt:lpstr>How diabetes affects the cardiovascular system</vt:lpstr>
      <vt:lpstr>Case study</vt:lpstr>
      <vt:lpstr>Ms Sue's Risk factors and possible complications  </vt:lpstr>
      <vt:lpstr>Sue’s Care plan</vt:lpstr>
      <vt:lpstr>monitoring</vt:lpstr>
      <vt:lpstr>Communication and ethical considerations </vt:lpstr>
      <vt:lpstr>Evidence based recommendations</vt:lpstr>
      <vt:lpstr>Conclusion </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aliesha sadaf</dc:creator>
  <cp:lastModifiedBy>aliesha sadaf</cp:lastModifiedBy>
  <cp:revision>3</cp:revision>
  <dcterms:created xsi:type="dcterms:W3CDTF">2026-07-15T08:24:42Z</dcterms:created>
  <dcterms:modified xsi:type="dcterms:W3CDTF">2026-07-19T06:38:45Z</dcterms:modified>
</cp:coreProperties>
</file>