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4"/>
  </p:notesMasterIdLst>
  <p:handoutMasterIdLst>
    <p:handoutMasterId r:id="rId25"/>
  </p:handoutMasterIdLst>
  <p:sldIdLst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26/06/2016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ECA7FB-2C7B-436F-8D2E-DD4153D0A54E}" type="datetimeFigureOut">
              <a:rPr lang="en-GB" smtClean="0"/>
              <a:t>26/06/2016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9CB520-5C1B-47AF-8EC3-F814049073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062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B274D7-8A92-4539-B7CC-1A7B3F22873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33090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B274D7-8A92-4539-B7CC-1A7B3F22873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4411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 smtClean="0"/>
          </a:p>
          <a:p>
            <a:endParaRPr lang="en-US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B274D7-8A92-4539-B7CC-1A7B3F22873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96908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B274D7-8A92-4539-B7CC-1A7B3F22873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96908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 smtClean="0"/>
          </a:p>
          <a:p>
            <a:endParaRPr lang="en-US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B274D7-8A92-4539-B7CC-1A7B3F22873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510355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B274D7-8A92-4539-B7CC-1A7B3F22873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10401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B274D7-8A92-4539-B7CC-1A7B3F22873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963393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B274D7-8A92-4539-B7CC-1A7B3F22873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963393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B274D7-8A92-4539-B7CC-1A7B3F22873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048651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B274D7-8A92-4539-B7CC-1A7B3F22873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964429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DF7EC1D-19C9-4532-87B7-12FD200FC5F2}" type="slidenum">
              <a:rPr lang="en-GB"/>
              <a:pPr/>
              <a:t>12</a:t>
            </a:fld>
            <a:endParaRPr lang="en-GB"/>
          </a:p>
        </p:txBody>
      </p:sp>
      <p:sp>
        <p:nvSpPr>
          <p:cNvPr id="471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1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B274D7-8A92-4539-B7CC-1A7B3F22873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237946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B274D7-8A92-4539-B7CC-1A7B3F22873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622674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B274D7-8A92-4539-B7CC-1A7B3F228732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818676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B274D7-8A92-4539-B7CC-1A7B3F228732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9893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B274D7-8A92-4539-B7CC-1A7B3F228732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423462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B274D7-8A92-4539-B7CC-1A7B3F228732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451380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 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B274D7-8A92-4539-B7CC-1A7B3F228732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4404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26/06/2016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26/06/2016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26/06/2016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26/06/2016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26/06/2016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26/06/2016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26/06/2016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26/06/2016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26/06/2016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26/06/2016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906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906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endParaRPr lang="en-US" dirty="0" smtClean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79F3DF-0D1B-40A0-8994-A0D88D8EF4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997470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906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906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endParaRPr lang="en-US" dirty="0" smtClean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79F3DF-0D1B-40A0-8994-A0D88D8EF4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99747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906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906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endParaRPr lang="en-US" dirty="0" smtClean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79F3DF-0D1B-40A0-8994-A0D88D8EF4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99747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906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906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endParaRPr lang="en-US" dirty="0" smtClean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79F3DF-0D1B-40A0-8994-A0D88D8EF4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99747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906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906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endParaRPr lang="en-US" dirty="0" smtClean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79F3DF-0D1B-40A0-8994-A0D88D8EF4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99747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906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906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endParaRPr lang="en-US" dirty="0" smtClean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79F3DF-0D1B-40A0-8994-A0D88D8EF4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997470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369132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0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26/06/2016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towersperrin.com/tp/showhtml.jsp?url=global/service-areas/workforce-effectiveness/change-management/index.htm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elbin.com/rte.asp?id=1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8.xml"/><Relationship Id="rId5" Type="http://schemas.openxmlformats.org/officeDocument/2006/relationships/hyperlink" Target="http://www.thersa.org/events/video/vision-videos/the-surprising-truth-about-moving-others%20YouTube%20Motivation%20Feb%202013" TargetMode="External"/><Relationship Id="rId4" Type="http://schemas.openxmlformats.org/officeDocument/2006/relationships/hyperlink" Target="http://www.youtube.com/watch?v=NeJ3FF1yFyc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99592" y="1628800"/>
            <a:ext cx="7128792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Damcaniaethau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gefnogi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Meysydd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endParaRPr lang="en-GB" sz="4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4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Theories to support Learning Areas</a:t>
            </a:r>
            <a:endParaRPr lang="en-GB" sz="44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4057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990600"/>
            <a:ext cx="4343400" cy="4525963"/>
          </a:xfrm>
        </p:spPr>
        <p:txBody>
          <a:bodyPr/>
          <a:lstStyle/>
          <a:p>
            <a:pPr marL="0" indent="0" algn="ctr">
              <a:buNone/>
            </a:pPr>
            <a:r>
              <a:rPr lang="en-GB" sz="4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Cyflwyniad</a:t>
            </a:r>
            <a:r>
              <a:rPr lang="en-GB" sz="4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4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Ddamcaniaethau</a:t>
            </a:r>
            <a:r>
              <a:rPr lang="en-GB" sz="4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Rheoli</a:t>
            </a:r>
            <a:r>
              <a:rPr lang="en-GB" sz="4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Cyffredinol</a:t>
            </a:r>
            <a:endParaRPr lang="en-GB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40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  <a:r>
              <a:rPr lang="en-GB" sz="40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to General Management Theory</a:t>
            </a:r>
            <a:endParaRPr lang="en-GB" sz="4000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5288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spcBef>
                <a:spcPts val="0"/>
              </a:spcBef>
              <a:buNone/>
            </a:pP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Amcanion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0" indent="0">
              <a:spcBef>
                <a:spcPts val="0"/>
              </a:spcBef>
              <a:buNone/>
            </a:pP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</a:pP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Adnabod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myfyrio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ddamcaniaethau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perthnasol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</a:pP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</a:pP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Cysylltu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meysydd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</a:pP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</a:pP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Cymhwyso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/>
              <a:t>gyfiawnhau</a:t>
            </a:r>
            <a:r>
              <a:rPr lang="en-GB" sz="2400" dirty="0" smtClean="0"/>
              <a:t> </a:t>
            </a:r>
            <a:r>
              <a:rPr lang="en-GB" sz="2400" dirty="0" err="1" smtClean="0"/>
              <a:t>dysgu</a:t>
            </a:r>
            <a:endParaRPr lang="en-GB" sz="2400" dirty="0" smtClean="0"/>
          </a:p>
          <a:p>
            <a:pPr marL="0" indent="0">
              <a:spcBef>
                <a:spcPts val="0"/>
              </a:spcBef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Objectives:</a:t>
            </a:r>
          </a:p>
          <a:p>
            <a:pPr marL="0" indent="0">
              <a:spcBef>
                <a:spcPts val="0"/>
              </a:spcBef>
              <a:buNone/>
            </a:pPr>
            <a:endParaRPr lang="en-GB" sz="2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</a:pPr>
            <a:r>
              <a:rPr lang="en-GB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Identify and reflect on appropriate theories</a:t>
            </a:r>
          </a:p>
          <a:p>
            <a:pPr>
              <a:spcBef>
                <a:spcPts val="0"/>
              </a:spcBef>
            </a:pPr>
            <a:endParaRPr lang="en-GB" sz="2400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</a:pPr>
            <a:endParaRPr lang="en-GB" sz="2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</a:pPr>
            <a:r>
              <a:rPr lang="en-GB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Relate to learning areas and learning outcomes</a:t>
            </a:r>
          </a:p>
          <a:p>
            <a:pPr>
              <a:spcBef>
                <a:spcPts val="0"/>
              </a:spcBef>
            </a:pPr>
            <a:endParaRPr lang="en-GB" sz="2400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</a:pPr>
            <a:r>
              <a:rPr lang="en-GB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Apply to justify learning</a:t>
            </a:r>
          </a:p>
          <a:p>
            <a:pPr marL="0" indent="0">
              <a:spcBef>
                <a:spcPts val="0"/>
              </a:spcBef>
              <a:buNone/>
            </a:pP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83124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620688"/>
            <a:ext cx="4038600" cy="4525963"/>
          </a:xfrm>
        </p:spPr>
        <p:txBody>
          <a:bodyPr>
            <a:normAutofit fontScale="925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Diffiniadau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</a:pPr>
            <a:r>
              <a:rPr lang="en-GB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Rheolaeth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– Y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gelfyddyd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neu’r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wyddoniaeth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gyflawni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nodau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drwy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bobl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spcBef>
                <a:spcPts val="0"/>
              </a:spcBef>
            </a:pPr>
            <a:r>
              <a:rPr lang="en-GB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Goruchwyliaeth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llythrennol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edrych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dros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siwr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pobl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dylent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48200" y="692696"/>
            <a:ext cx="4038600" cy="4525963"/>
          </a:xfrm>
        </p:spPr>
        <p:txBody>
          <a:bodyPr>
            <a:normAutofit fontScale="925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US" i="1" dirty="0" smtClean="0">
                <a:latin typeface="Arial" panose="020B0604020202020204" pitchFamily="34" charset="0"/>
                <a:cs typeface="Arial" panose="020B0604020202020204" pitchFamily="34" charset="0"/>
              </a:rPr>
              <a:t>Definitions</a:t>
            </a:r>
          </a:p>
          <a:p>
            <a:pPr marL="0" indent="0">
              <a:spcBef>
                <a:spcPts val="0"/>
              </a:spcBef>
              <a:buNone/>
            </a:pPr>
            <a:endParaRPr lang="en-US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</a:pPr>
            <a:r>
              <a:rPr lang="en-US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Management</a:t>
            </a:r>
            <a:r>
              <a:rPr lang="en-US" i="1" dirty="0" smtClean="0">
                <a:latin typeface="Arial" panose="020B0604020202020204" pitchFamily="34" charset="0"/>
                <a:cs typeface="Arial" panose="020B0604020202020204" pitchFamily="34" charset="0"/>
              </a:rPr>
              <a:t> - The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art, or science, of achieving goals through </a:t>
            </a:r>
            <a:r>
              <a:rPr lang="en-US" i="1" dirty="0" smtClean="0"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  <a:p>
            <a:pPr>
              <a:spcBef>
                <a:spcPts val="0"/>
              </a:spcBef>
            </a:pPr>
            <a:endParaRPr lang="en-US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</a:pPr>
            <a:r>
              <a:rPr lang="en-US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Supervision</a:t>
            </a:r>
            <a:r>
              <a:rPr lang="en-US" i="1" dirty="0" smtClean="0">
                <a:latin typeface="Arial" panose="020B0604020202020204" pitchFamily="34" charset="0"/>
                <a:cs typeface="Arial" panose="020B0604020202020204" pitchFamily="34" charset="0"/>
              </a:rPr>
              <a:t> - Literally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- looking over: making sure people do what they are supposed to do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5365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2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Amcanion</a:t>
            </a:r>
            <a:r>
              <a:rPr lang="en-GB" sz="2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Rheolaeth</a:t>
            </a:r>
            <a:endParaRPr lang="en-GB" sz="2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en-GB" sz="2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</a:pPr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cyrraedd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nod a </a:t>
            </a:r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thargedau’r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sefydliad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chydig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gost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gwastraff</a:t>
            </a:r>
            <a:endParaRPr lang="en-GB" sz="2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</a:pPr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Gofalu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iechyd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diogelwch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lles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staff – </a:t>
            </a:r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goblygiadau</a:t>
            </a:r>
            <a:endParaRPr lang="en-GB" sz="2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</a:pPr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Diogelu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peiriannau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adnoddau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gynnwys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adnoddau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dynol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>
              <a:spcBef>
                <a:spcPts val="0"/>
              </a:spcBef>
            </a:pP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48200" y="990600"/>
            <a:ext cx="4267200" cy="4525963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Objectives of 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Management</a:t>
            </a:r>
          </a:p>
          <a:p>
            <a:pPr marL="0" indent="0">
              <a:spcBef>
                <a:spcPts val="0"/>
              </a:spcBef>
              <a:buNone/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</a:pPr>
            <a:r>
              <a:rPr lang="en-US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Ensuring </a:t>
            </a:r>
            <a:r>
              <a:rPr lang="en-US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goals and targets are met - with least cost and minimum waste </a:t>
            </a:r>
          </a:p>
          <a:p>
            <a:pPr>
              <a:spcBef>
                <a:spcPts val="0"/>
              </a:spcBef>
            </a:pPr>
            <a:r>
              <a:rPr lang="en-US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Looki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ng after health and</a:t>
            </a:r>
            <a:endParaRPr lang="en-GB" sz="2400" dirty="0"/>
          </a:p>
          <a:p>
            <a:pPr>
              <a:spcBef>
                <a:spcPts val="0"/>
              </a:spcBef>
            </a:pPr>
            <a:r>
              <a:rPr lang="en-US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welfare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, safety of staff - the implications thereof </a:t>
            </a:r>
          </a:p>
          <a:p>
            <a:pPr>
              <a:spcBef>
                <a:spcPts val="0"/>
              </a:spcBef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Protecting the machinery and resources, including human resources </a:t>
            </a:r>
          </a:p>
        </p:txBody>
      </p:sp>
    </p:spTree>
    <p:extLst>
      <p:ext uri="{BB962C8B-B14F-4D97-AF65-F5344CB8AC3E}">
        <p14:creationId xmlns:p14="http://schemas.microsoft.com/office/powerpoint/2010/main" val="1913534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Text Box 3"/>
          <p:cNvSpPr txBox="1">
            <a:spLocks noChangeArrowheads="1"/>
          </p:cNvSpPr>
          <p:nvPr/>
        </p:nvSpPr>
        <p:spPr bwMode="auto">
          <a:xfrm>
            <a:off x="762000" y="1828800"/>
            <a:ext cx="7391400" cy="2893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eaLnBrk="0" hangingPunct="0"/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Emphasis on:</a:t>
            </a:r>
          </a:p>
          <a:p>
            <a:pPr marL="457200" indent="-457200" eaLnBrk="0" hangingPunct="0">
              <a:buFont typeface="Arial" pitchFamily="34" charset="0"/>
              <a:buChar char="•"/>
            </a:pP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Purpose</a:t>
            </a: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eaLnBrk="0" hangingPunct="0">
              <a:buFont typeface="Arial" pitchFamily="34" charset="0"/>
              <a:buChar char="•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Formal structures</a:t>
            </a:r>
          </a:p>
          <a:p>
            <a:pPr marL="457200" indent="-457200" eaLnBrk="0" hangingPunct="0">
              <a:buFont typeface="Arial" pitchFamily="34" charset="0"/>
              <a:buChar char="•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Hierarchy of management</a:t>
            </a:r>
          </a:p>
          <a:p>
            <a:pPr marL="457200" indent="-457200" eaLnBrk="0" hangingPunct="0">
              <a:buFont typeface="Arial" pitchFamily="34" charset="0"/>
              <a:buChar char="•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Technical requirements</a:t>
            </a:r>
          </a:p>
          <a:p>
            <a:pPr marL="457200" indent="-457200" eaLnBrk="0" hangingPunct="0">
              <a:buFont typeface="Arial" pitchFamily="34" charset="0"/>
              <a:buChar char="•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Logical behaviour</a:t>
            </a:r>
          </a:p>
          <a:p>
            <a:pPr marL="457200" indent="-457200" eaLnBrk="0" hangingPunct="0">
              <a:buFont typeface="Arial" pitchFamily="34" charset="0"/>
              <a:buChar char="•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Clear definition of duties and roles</a:t>
            </a:r>
          </a:p>
        </p:txBody>
      </p:sp>
      <p:sp>
        <p:nvSpPr>
          <p:cNvPr id="19460" name="Text Box 4"/>
          <p:cNvSpPr txBox="1">
            <a:spLocks noChangeArrowheads="1"/>
          </p:cNvSpPr>
          <p:nvPr/>
        </p:nvSpPr>
        <p:spPr bwMode="auto">
          <a:xfrm>
            <a:off x="609601" y="609600"/>
            <a:ext cx="8287038" cy="769441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txBody>
          <a:bodyPr wrap="square">
            <a:spAutoFit/>
          </a:bodyPr>
          <a:lstStyle/>
          <a:p>
            <a:pPr eaLnBrk="0" hangingPunct="0"/>
            <a:r>
              <a:rPr lang="en-GB" sz="4400" b="1" dirty="0" smtClean="0"/>
              <a:t>CLASUROL / </a:t>
            </a:r>
            <a:r>
              <a:rPr lang="en-GB" sz="4400" b="1" i="1" dirty="0" smtClean="0"/>
              <a:t>CLASSICAL</a:t>
            </a:r>
            <a:endParaRPr lang="en-GB" sz="4400" b="1" i="1" dirty="0"/>
          </a:p>
        </p:txBody>
      </p:sp>
      <p:sp>
        <p:nvSpPr>
          <p:cNvPr id="19461" name="Text Box 5"/>
          <p:cNvSpPr txBox="1">
            <a:spLocks noChangeArrowheads="1"/>
          </p:cNvSpPr>
          <p:nvPr/>
        </p:nvSpPr>
        <p:spPr bwMode="auto">
          <a:xfrm>
            <a:off x="6442364" y="1828800"/>
            <a:ext cx="2454275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eaLnBrk="0" hangingPunct="0"/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 / </a:t>
            </a:r>
            <a:r>
              <a:rPr lang="en-GB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E.g.</a:t>
            </a:r>
            <a:endParaRPr lang="en-GB" sz="2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eaLnBrk="0" hangingPunct="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Taylor</a:t>
            </a:r>
          </a:p>
          <a:p>
            <a:pPr marL="342900" indent="-342900" eaLnBrk="0" hangingPunct="0">
              <a:buFont typeface="Arial" panose="020B0604020202020204" pitchFamily="34" charset="0"/>
              <a:buChar char="•"/>
            </a:pP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Fayol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eaLnBrk="0" hangingPunct="0">
              <a:buFont typeface="Arial" panose="020B0604020202020204" pitchFamily="34" charset="0"/>
              <a:buChar char="•"/>
            </a:pP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Urwick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eaLnBrk="0" hangingPunct="0">
              <a:buFont typeface="Arial" panose="020B0604020202020204" pitchFamily="34" charset="0"/>
              <a:buChar char="•"/>
            </a:pP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Reiley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147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ext Box 2"/>
          <p:cNvSpPr txBox="1">
            <a:spLocks noChangeArrowheads="1"/>
          </p:cNvSpPr>
          <p:nvPr/>
        </p:nvSpPr>
        <p:spPr bwMode="auto">
          <a:xfrm>
            <a:off x="1398588" y="1454150"/>
            <a:ext cx="7404100" cy="823913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txBody>
          <a:bodyPr>
            <a:spAutoFit/>
          </a:bodyPr>
          <a:lstStyle/>
          <a:p>
            <a:pPr eaLnBrk="0" hangingPunct="0"/>
            <a:endParaRPr lang="en-GB" sz="4800" b="1" dirty="0"/>
          </a:p>
        </p:txBody>
      </p:sp>
      <p:sp>
        <p:nvSpPr>
          <p:cNvPr id="23555" name="Text Box 3"/>
          <p:cNvSpPr txBox="1">
            <a:spLocks noChangeArrowheads="1"/>
          </p:cNvSpPr>
          <p:nvPr/>
        </p:nvSpPr>
        <p:spPr bwMode="auto">
          <a:xfrm>
            <a:off x="755576" y="744954"/>
            <a:ext cx="7550224" cy="45550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eaLnBrk="0" hangingPunct="0"/>
            <a:r>
              <a:rPr lang="en-GB" sz="3200" b="1" dirty="0"/>
              <a:t>Scientific </a:t>
            </a:r>
            <a:r>
              <a:rPr lang="en-GB" sz="3200" b="1" dirty="0" smtClean="0"/>
              <a:t>Management</a:t>
            </a:r>
          </a:p>
          <a:p>
            <a:pPr eaLnBrk="0" hangingPunct="0"/>
            <a:endParaRPr lang="en-GB" sz="3200" b="1" dirty="0" smtClean="0"/>
          </a:p>
          <a:p>
            <a:pPr eaLnBrk="0" hangingPunct="0"/>
            <a:r>
              <a:rPr lang="pl-PL" sz="3200" b="1" dirty="0" smtClean="0"/>
              <a:t>F </a:t>
            </a:r>
            <a:r>
              <a:rPr lang="pl-PL" sz="3200" b="1" dirty="0"/>
              <a:t>W Taylor 1856 </a:t>
            </a:r>
            <a:r>
              <a:rPr lang="pl-PL" sz="3200" b="1" dirty="0" smtClean="0"/>
              <a:t>– 1917</a:t>
            </a:r>
            <a:endParaRPr lang="en-GB" sz="3200" b="1" dirty="0" smtClean="0"/>
          </a:p>
          <a:p>
            <a:pPr eaLnBrk="0" hangingPunct="0"/>
            <a:endParaRPr lang="en-GB" sz="2600" b="1" dirty="0" smtClean="0"/>
          </a:p>
          <a:p>
            <a:pPr eaLnBrk="0" hangingPunct="0"/>
            <a:r>
              <a:rPr lang="en-GB" sz="2800" dirty="0"/>
              <a:t>There is a best machine for each </a:t>
            </a:r>
            <a:r>
              <a:rPr lang="en-GB" sz="2800" dirty="0" smtClean="0"/>
              <a:t>job</a:t>
            </a:r>
          </a:p>
          <a:p>
            <a:pPr eaLnBrk="0" hangingPunct="0"/>
            <a:endParaRPr lang="en-GB" sz="2800" dirty="0"/>
          </a:p>
          <a:p>
            <a:pPr eaLnBrk="0" hangingPunct="0"/>
            <a:r>
              <a:rPr lang="en-GB" sz="2800" dirty="0"/>
              <a:t>Therefore</a:t>
            </a:r>
            <a:r>
              <a:rPr lang="en-GB" sz="2800" dirty="0" smtClean="0"/>
              <a:t>….</a:t>
            </a:r>
          </a:p>
          <a:p>
            <a:pPr eaLnBrk="0" hangingPunct="0"/>
            <a:endParaRPr lang="en-GB" sz="2800" dirty="0"/>
          </a:p>
          <a:p>
            <a:pPr eaLnBrk="0" hangingPunct="0"/>
            <a:r>
              <a:rPr lang="en-GB" sz="2800" dirty="0"/>
              <a:t>There is a best working method by which humans should undertake their </a:t>
            </a:r>
            <a:r>
              <a:rPr lang="en-GB" sz="2800" dirty="0" smtClean="0"/>
              <a:t>jobs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749341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609600"/>
            <a:ext cx="8077200" cy="4525963"/>
          </a:xfrm>
        </p:spPr>
        <p:txBody>
          <a:bodyPr>
            <a:normAutofit fontScale="925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Henri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Fayol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(1841–1925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functions of management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He first broke management down into five distinct elements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0" indent="0">
              <a:spcBef>
                <a:spcPts val="0"/>
              </a:spcBef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forecasting and planning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– looking into the future and drawing up action plans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organising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– building up the material and human structure of the undertaking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commanding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– maintaining activity amount personnel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coordinating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– unifying and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harmonising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activity and effort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controlling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– ensuring that things conform to rules and 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instructions</a:t>
            </a:r>
          </a:p>
          <a:p>
            <a:pPr marL="0" indent="0">
              <a:spcBef>
                <a:spcPts val="0"/>
              </a:spcBef>
              <a:buNone/>
            </a:pPr>
            <a:endParaRPr 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US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Communicating is a factor affecting all </a:t>
            </a:r>
            <a:r>
              <a:rPr lang="en-US" sz="24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functions.</a:t>
            </a:r>
            <a:endParaRPr lang="en-US" sz="24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en-US" sz="26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04B4CA-43D6-41D8-A169-3DE520FCE1E1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7818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548680"/>
            <a:ext cx="4038600" cy="4525963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US" sz="2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14 principles of </a:t>
            </a:r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management </a:t>
            </a:r>
            <a:r>
              <a:rPr lang="en-US" sz="2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effectiveness (1917)</a:t>
            </a:r>
            <a:endParaRPr lang="en-US" sz="2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One of first to believe that management was an acquired skill 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with universal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application, including in the home 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marL="0" indent="0">
              <a:spcBef>
                <a:spcPts val="0"/>
              </a:spcBef>
              <a:buNone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0">
              <a:spcBef>
                <a:spcPts val="0"/>
              </a:spcBef>
              <a:buNone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1.	division of 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labour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indent="0">
              <a:spcBef>
                <a:spcPts val="0"/>
              </a:spcBef>
              <a:buNone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2.	authority </a:t>
            </a:r>
          </a:p>
          <a:p>
            <a:pPr indent="0">
              <a:spcBef>
                <a:spcPts val="0"/>
              </a:spcBef>
              <a:buNone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3.	discipline </a:t>
            </a:r>
          </a:p>
          <a:p>
            <a:pPr indent="0">
              <a:spcBef>
                <a:spcPts val="0"/>
              </a:spcBef>
              <a:buNone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4.	unity of command </a:t>
            </a:r>
          </a:p>
          <a:p>
            <a:pPr indent="0">
              <a:spcBef>
                <a:spcPts val="0"/>
              </a:spcBef>
              <a:buNone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5.	unity of direction</a:t>
            </a:r>
            <a:r>
              <a:rPr lang="en-US" sz="2400" dirty="0"/>
              <a:t>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572000" y="990600"/>
            <a:ext cx="4343400" cy="4525963"/>
          </a:xfrm>
        </p:spPr>
        <p:txBody>
          <a:bodyPr/>
          <a:lstStyle/>
          <a:p>
            <a:pPr marL="457200" indent="-457200">
              <a:spcBef>
                <a:spcPts val="0"/>
              </a:spcBef>
              <a:buAutoNum type="arabicPeriod" startAt="6"/>
            </a:pPr>
            <a:r>
              <a:rPr lang="en-US" sz="2400" dirty="0" smtClean="0"/>
              <a:t>    </a:t>
            </a:r>
            <a:r>
              <a:rPr lang="en-US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subordination 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of </a:t>
            </a:r>
            <a:endParaRPr lang="en-US" sz="2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US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individual 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en-US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common goal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</a:p>
          <a:p>
            <a:pPr marL="0" indent="-457200">
              <a:spcBef>
                <a:spcPts val="0"/>
              </a:spcBef>
              <a:buNone/>
            </a:pPr>
            <a:r>
              <a:rPr lang="en-US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7.	remuneration 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for effort </a:t>
            </a:r>
          </a:p>
          <a:p>
            <a:pPr marL="0" indent="-457200">
              <a:spcBef>
                <a:spcPts val="0"/>
              </a:spcBef>
              <a:buNone/>
            </a:pPr>
            <a:r>
              <a:rPr lang="en-US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8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.	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centralisation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-457200">
              <a:spcBef>
                <a:spcPts val="0"/>
              </a:spcBef>
              <a:buNone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9.	chain of command, </a:t>
            </a:r>
          </a:p>
          <a:p>
            <a:pPr marL="0" indent="-457200">
              <a:spcBef>
                <a:spcPts val="0"/>
              </a:spcBef>
              <a:buNone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10.	order </a:t>
            </a:r>
          </a:p>
          <a:p>
            <a:pPr marL="0" indent="-457200">
              <a:spcBef>
                <a:spcPts val="0"/>
              </a:spcBef>
              <a:buNone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11.	equity </a:t>
            </a:r>
          </a:p>
          <a:p>
            <a:pPr marL="0" indent="-457200">
              <a:spcBef>
                <a:spcPts val="0"/>
              </a:spcBef>
              <a:buNone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12.	stability </a:t>
            </a:r>
          </a:p>
          <a:p>
            <a:pPr marL="0" indent="-457200">
              <a:spcBef>
                <a:spcPts val="0"/>
              </a:spcBef>
              <a:buNone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13.	initiative , and </a:t>
            </a:r>
          </a:p>
          <a:p>
            <a:pPr marL="0" indent="-457200">
              <a:spcBef>
                <a:spcPts val="0"/>
              </a:spcBef>
              <a:buNone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14.	team spirit </a:t>
            </a:r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04B4CA-43D6-41D8-A169-3DE520FCE1E1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6045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Text Box 3"/>
          <p:cNvSpPr txBox="1">
            <a:spLocks noChangeArrowheads="1"/>
          </p:cNvSpPr>
          <p:nvPr/>
        </p:nvSpPr>
        <p:spPr bwMode="auto">
          <a:xfrm>
            <a:off x="685800" y="914400"/>
            <a:ext cx="8220075" cy="5940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eaLnBrk="0" hangingPunct="0"/>
            <a:r>
              <a:rPr lang="en-GB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Bureaucracy</a:t>
            </a:r>
          </a:p>
          <a:p>
            <a:pPr algn="ctr" eaLnBrk="0" hangingPunct="0"/>
            <a:endParaRPr lang="en-GB" sz="10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ctr" eaLnBrk="0" hangingPunct="0"/>
            <a:r>
              <a:rPr lang="en-GB" sz="28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Max Weber (1964</a:t>
            </a:r>
            <a:r>
              <a:rPr lang="en-GB" sz="2800" b="1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lvl="0" algn="ctr" eaLnBrk="0" hangingPunct="0"/>
            <a:endParaRPr lang="en-GB" sz="1000" b="1" dirty="0" smtClean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0" indent="-457200" eaLnBrk="0" hangingPunct="0">
              <a:buFont typeface="Arial" pitchFamily="34" charset="0"/>
              <a:buChar char="•"/>
            </a:pPr>
            <a:r>
              <a:rPr lang="en-GB" sz="2800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Clear definition of tasks and roles</a:t>
            </a:r>
          </a:p>
          <a:p>
            <a:pPr marL="457200" lvl="0" indent="-457200" eaLnBrk="0" hangingPunct="0">
              <a:buFont typeface="Arial" pitchFamily="34" charset="0"/>
              <a:buChar char="•"/>
            </a:pPr>
            <a:r>
              <a:rPr lang="en-GB" sz="2800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Clear structure of management</a:t>
            </a:r>
          </a:p>
          <a:p>
            <a:pPr eaLnBrk="0" hangingPunct="0">
              <a:buClr>
                <a:srgbClr val="FF6600"/>
              </a:buClr>
            </a:pP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means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  <a:p>
            <a:pPr eaLnBrk="0" hangingPunct="0">
              <a:buClr>
                <a:srgbClr val="FF6600"/>
              </a:buClr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ctr" eaLnBrk="0" hangingPunct="0">
              <a:buFontTx/>
              <a:buChar char="•"/>
            </a:pPr>
            <a:r>
              <a:rPr lang="en-GB" sz="2800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Standardisation </a:t>
            </a: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 Work</a:t>
            </a:r>
          </a:p>
          <a:p>
            <a:pPr lvl="0" algn="ctr" eaLnBrk="0" hangingPunct="0">
              <a:buFontTx/>
              <a:buChar char="•"/>
            </a:pP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Permanent Administration</a:t>
            </a:r>
          </a:p>
          <a:p>
            <a:pPr lvl="0" algn="ctr" eaLnBrk="0" hangingPunct="0">
              <a:buFontTx/>
              <a:buChar char="•"/>
            </a:pP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Standard and Set Work Procedures</a:t>
            </a:r>
          </a:p>
          <a:p>
            <a:pPr lvl="0" algn="ctr" eaLnBrk="0" hangingPunct="0"/>
            <a:endParaRPr lang="en-GB" sz="2800" b="1" dirty="0">
              <a:solidFill>
                <a:srgbClr val="000000"/>
              </a:solidFill>
            </a:endParaRPr>
          </a:p>
          <a:p>
            <a:pPr lvl="0" algn="ctr" eaLnBrk="0" hangingPunct="0"/>
            <a:endParaRPr lang="en-GB" sz="2800" b="1" dirty="0">
              <a:solidFill>
                <a:srgbClr val="000000"/>
              </a:solidFill>
            </a:endParaRPr>
          </a:p>
          <a:p>
            <a:pPr algn="ctr" eaLnBrk="0" hangingPunct="0"/>
            <a:endParaRPr lang="en-GB" sz="32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1119" y="3100640"/>
            <a:ext cx="499481" cy="785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83676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5" name="AutoShape 3"/>
          <p:cNvSpPr>
            <a:spLocks noChangeArrowheads="1"/>
          </p:cNvSpPr>
          <p:nvPr/>
        </p:nvSpPr>
        <p:spPr bwMode="auto">
          <a:xfrm>
            <a:off x="549275" y="363538"/>
            <a:ext cx="8077200" cy="6037262"/>
          </a:xfrm>
          <a:prstGeom prst="triangle">
            <a:avLst>
              <a:gd name="adj" fmla="val 50000"/>
            </a:avLst>
          </a:prstGeom>
          <a:solidFill>
            <a:srgbClr val="CC99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y-GB" sz="2400">
              <a:latin typeface="Arial Rounded MT Bold" pitchFamily="34" charset="0"/>
            </a:endParaRPr>
          </a:p>
        </p:txBody>
      </p:sp>
      <p:sp>
        <p:nvSpPr>
          <p:cNvPr id="44036" name="Line 4"/>
          <p:cNvSpPr>
            <a:spLocks noChangeShapeType="1"/>
          </p:cNvSpPr>
          <p:nvPr/>
        </p:nvSpPr>
        <p:spPr bwMode="auto">
          <a:xfrm>
            <a:off x="1358900" y="5205413"/>
            <a:ext cx="6477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037" name="Line 5"/>
          <p:cNvSpPr>
            <a:spLocks noChangeShapeType="1"/>
          </p:cNvSpPr>
          <p:nvPr/>
        </p:nvSpPr>
        <p:spPr bwMode="auto">
          <a:xfrm>
            <a:off x="2209800" y="3962400"/>
            <a:ext cx="48006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038" name="Line 6"/>
          <p:cNvSpPr>
            <a:spLocks noChangeShapeType="1"/>
          </p:cNvSpPr>
          <p:nvPr/>
        </p:nvSpPr>
        <p:spPr bwMode="auto">
          <a:xfrm>
            <a:off x="2971800" y="2819400"/>
            <a:ext cx="32766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039" name="Line 7"/>
          <p:cNvSpPr>
            <a:spLocks noChangeShapeType="1"/>
          </p:cNvSpPr>
          <p:nvPr/>
        </p:nvSpPr>
        <p:spPr bwMode="auto">
          <a:xfrm>
            <a:off x="3733800" y="1676400"/>
            <a:ext cx="17526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040" name="Text Box 8"/>
          <p:cNvSpPr txBox="1">
            <a:spLocks noChangeArrowheads="1"/>
          </p:cNvSpPr>
          <p:nvPr/>
        </p:nvSpPr>
        <p:spPr bwMode="auto">
          <a:xfrm>
            <a:off x="362998" y="161925"/>
            <a:ext cx="3828002" cy="830997"/>
          </a:xfrm>
          <a:prstGeom prst="rect">
            <a:avLst/>
          </a:prstGeom>
          <a:ln>
            <a:noFill/>
            <a:headEnd/>
            <a:tailEnd/>
          </a:ln>
          <a:extLst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tx1"/>
                </a:solidFill>
              </a:rPr>
              <a:t>A H </a:t>
            </a:r>
            <a:r>
              <a:rPr lang="en-GB" sz="2400" dirty="0" smtClean="0">
                <a:solidFill>
                  <a:schemeClr val="tx1"/>
                </a:solidFill>
              </a:rPr>
              <a:t>Maslow</a:t>
            </a:r>
            <a:r>
              <a:rPr lang="en-GB" sz="2400" dirty="0">
                <a:solidFill>
                  <a:schemeClr val="tx1"/>
                </a:solidFill>
              </a:rPr>
              <a:t> (1969)</a:t>
            </a:r>
          </a:p>
          <a:p>
            <a:r>
              <a:rPr lang="en-GB" sz="2400" dirty="0" smtClean="0">
                <a:solidFill>
                  <a:schemeClr val="tx1"/>
                </a:solidFill>
              </a:rPr>
              <a:t>Hierarchy/Pyramid of Needs</a:t>
            </a: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44041" name="Text Box 9"/>
          <p:cNvSpPr txBox="1">
            <a:spLocks noChangeArrowheads="1"/>
          </p:cNvSpPr>
          <p:nvPr/>
        </p:nvSpPr>
        <p:spPr bwMode="auto">
          <a:xfrm>
            <a:off x="1752600" y="5562600"/>
            <a:ext cx="56419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sz="2400">
                <a:solidFill>
                  <a:srgbClr val="660066"/>
                </a:solidFill>
                <a:latin typeface="Arial Rounded MT Bold" pitchFamily="34" charset="0"/>
              </a:rPr>
              <a:t>BASIC NEEDS – Food, Water, Shelter</a:t>
            </a:r>
          </a:p>
        </p:txBody>
      </p:sp>
      <p:sp>
        <p:nvSpPr>
          <p:cNvPr id="44042" name="Text Box 10"/>
          <p:cNvSpPr txBox="1">
            <a:spLocks noChangeArrowheads="1"/>
          </p:cNvSpPr>
          <p:nvPr/>
        </p:nvSpPr>
        <p:spPr bwMode="auto">
          <a:xfrm>
            <a:off x="2057400" y="4191000"/>
            <a:ext cx="5137150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sz="2400">
                <a:solidFill>
                  <a:srgbClr val="660066"/>
                </a:solidFill>
                <a:latin typeface="Arial Rounded MT Bold" pitchFamily="34" charset="0"/>
              </a:rPr>
              <a:t>SAFETY NEEDS – Protection from</a:t>
            </a:r>
          </a:p>
          <a:p>
            <a:r>
              <a:rPr lang="en-GB" sz="2400">
                <a:solidFill>
                  <a:srgbClr val="660066"/>
                </a:solidFill>
                <a:latin typeface="Arial Rounded MT Bold" pitchFamily="34" charset="0"/>
              </a:rPr>
              <a:t>			Harm</a:t>
            </a:r>
          </a:p>
        </p:txBody>
      </p:sp>
      <p:sp>
        <p:nvSpPr>
          <p:cNvPr id="44043" name="Text Box 11"/>
          <p:cNvSpPr txBox="1">
            <a:spLocks noChangeArrowheads="1"/>
          </p:cNvSpPr>
          <p:nvPr/>
        </p:nvSpPr>
        <p:spPr bwMode="auto">
          <a:xfrm>
            <a:off x="3279775" y="3148013"/>
            <a:ext cx="2495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sz="2400">
                <a:solidFill>
                  <a:srgbClr val="660066"/>
                </a:solidFill>
                <a:latin typeface="Arial Rounded MT Bold" pitchFamily="34" charset="0"/>
              </a:rPr>
              <a:t>SOCIAL NEEDS</a:t>
            </a:r>
          </a:p>
        </p:txBody>
      </p:sp>
      <p:sp>
        <p:nvSpPr>
          <p:cNvPr id="44044" name="Text Box 12"/>
          <p:cNvSpPr txBox="1">
            <a:spLocks noChangeArrowheads="1"/>
          </p:cNvSpPr>
          <p:nvPr/>
        </p:nvSpPr>
        <p:spPr bwMode="auto">
          <a:xfrm>
            <a:off x="3276600" y="2133600"/>
            <a:ext cx="25844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sz="2400">
                <a:solidFill>
                  <a:srgbClr val="660066"/>
                </a:solidFill>
                <a:latin typeface="Arial Rounded MT Bold" pitchFamily="34" charset="0"/>
              </a:rPr>
              <a:t>ESTEEM NEEDS</a:t>
            </a:r>
          </a:p>
        </p:txBody>
      </p:sp>
      <p:sp>
        <p:nvSpPr>
          <p:cNvPr id="44045" name="Text Box 13"/>
          <p:cNvSpPr txBox="1">
            <a:spLocks noChangeArrowheads="1"/>
          </p:cNvSpPr>
          <p:nvPr/>
        </p:nvSpPr>
        <p:spPr bwMode="auto">
          <a:xfrm>
            <a:off x="5707063" y="319088"/>
            <a:ext cx="2730500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sz="2400">
                <a:solidFill>
                  <a:srgbClr val="660066"/>
                </a:solidFill>
                <a:latin typeface="Arial Rounded MT Bold" pitchFamily="34" charset="0"/>
              </a:rPr>
              <a:t>SELF</a:t>
            </a:r>
          </a:p>
          <a:p>
            <a:r>
              <a:rPr lang="en-GB" sz="2400">
                <a:solidFill>
                  <a:srgbClr val="660066"/>
                </a:solidFill>
                <a:latin typeface="Arial Rounded MT Bold" pitchFamily="34" charset="0"/>
              </a:rPr>
              <a:t>ACTUALISATION</a:t>
            </a:r>
          </a:p>
        </p:txBody>
      </p:sp>
      <p:sp>
        <p:nvSpPr>
          <p:cNvPr id="44046" name="Line 14"/>
          <p:cNvSpPr>
            <a:spLocks noChangeShapeType="1"/>
          </p:cNvSpPr>
          <p:nvPr/>
        </p:nvSpPr>
        <p:spPr bwMode="auto">
          <a:xfrm flipV="1">
            <a:off x="4572000" y="762000"/>
            <a:ext cx="1143000" cy="381000"/>
          </a:xfrm>
          <a:prstGeom prst="line">
            <a:avLst/>
          </a:prstGeom>
          <a:noFill/>
          <a:ln w="76200">
            <a:solidFill>
              <a:srgbClr val="9900CC"/>
            </a:solidFill>
            <a:round/>
            <a:headEnd/>
            <a:tailEnd type="stealth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047" name="Line 15"/>
          <p:cNvSpPr>
            <a:spLocks noChangeShapeType="1"/>
          </p:cNvSpPr>
          <p:nvPr/>
        </p:nvSpPr>
        <p:spPr bwMode="auto">
          <a:xfrm>
            <a:off x="0" y="2819400"/>
            <a:ext cx="9144000" cy="0"/>
          </a:xfrm>
          <a:prstGeom prst="line">
            <a:avLst/>
          </a:prstGeom>
          <a:noFill/>
          <a:ln w="76200">
            <a:solidFill>
              <a:srgbClr val="3366FF"/>
            </a:solidFill>
            <a:prstDash val="lg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048" name="Line 16"/>
          <p:cNvSpPr>
            <a:spLocks noChangeShapeType="1"/>
          </p:cNvSpPr>
          <p:nvPr/>
        </p:nvSpPr>
        <p:spPr bwMode="auto">
          <a:xfrm flipV="1">
            <a:off x="7696200" y="1600200"/>
            <a:ext cx="0" cy="1192213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049" name="Text Box 17"/>
          <p:cNvSpPr txBox="1">
            <a:spLocks noChangeArrowheads="1"/>
          </p:cNvSpPr>
          <p:nvPr/>
        </p:nvSpPr>
        <p:spPr bwMode="auto">
          <a:xfrm>
            <a:off x="7064375" y="2065338"/>
            <a:ext cx="1373188" cy="457200"/>
          </a:xfrm>
          <a:prstGeom prst="rect">
            <a:avLst/>
          </a:prstGeom>
          <a:ln/>
          <a:ex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2400" dirty="0">
                <a:latin typeface="Arial Rounded MT Bold" pitchFamily="34" charset="0"/>
              </a:rPr>
              <a:t>Growth</a:t>
            </a:r>
          </a:p>
        </p:txBody>
      </p:sp>
      <p:sp>
        <p:nvSpPr>
          <p:cNvPr id="44050" name="Line 18"/>
          <p:cNvSpPr>
            <a:spLocks noChangeShapeType="1"/>
          </p:cNvSpPr>
          <p:nvPr/>
        </p:nvSpPr>
        <p:spPr bwMode="auto">
          <a:xfrm>
            <a:off x="1143000" y="2819400"/>
            <a:ext cx="0" cy="1600200"/>
          </a:xfrm>
          <a:prstGeom prst="line">
            <a:avLst/>
          </a:prstGeom>
          <a:noFill/>
          <a:ln w="38100">
            <a:solidFill>
              <a:srgbClr val="0000FF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051" name="Text Box 19"/>
          <p:cNvSpPr txBox="1">
            <a:spLocks noChangeArrowheads="1"/>
          </p:cNvSpPr>
          <p:nvPr/>
        </p:nvSpPr>
        <p:spPr bwMode="auto">
          <a:xfrm>
            <a:off x="261938" y="3087688"/>
            <a:ext cx="1795462" cy="830997"/>
          </a:xfrm>
          <a:prstGeom prst="rect">
            <a:avLst/>
          </a:prstGeom>
          <a:ln/>
          <a:ex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2400" dirty="0">
                <a:latin typeface="Arial Rounded MT Bold" pitchFamily="34" charset="0"/>
              </a:rPr>
              <a:t>Deficiency</a:t>
            </a:r>
          </a:p>
          <a:p>
            <a:r>
              <a:rPr lang="en-GB" sz="2400" dirty="0">
                <a:latin typeface="Arial Rounded MT Bold" pitchFamily="34" charset="0"/>
              </a:rPr>
              <a:t>Needs</a:t>
            </a:r>
          </a:p>
        </p:txBody>
      </p:sp>
    </p:spTree>
    <p:extLst>
      <p:ext uri="{BB962C8B-B14F-4D97-AF65-F5344CB8AC3E}">
        <p14:creationId xmlns:p14="http://schemas.microsoft.com/office/powerpoint/2010/main" val="2868159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9" name="Text Box 3"/>
          <p:cNvSpPr txBox="1">
            <a:spLocks noChangeArrowheads="1"/>
          </p:cNvSpPr>
          <p:nvPr/>
        </p:nvSpPr>
        <p:spPr bwMode="auto">
          <a:xfrm>
            <a:off x="330200" y="127000"/>
            <a:ext cx="8472488" cy="830997"/>
          </a:xfrm>
          <a:prstGeom prst="rect">
            <a:avLst/>
          </a:prstGeom>
          <a:ln/>
          <a:extLst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eaLnBrk="0" hangingPunct="0"/>
            <a:r>
              <a:rPr lang="en-GB" sz="2400" b="1" dirty="0"/>
              <a:t>Steers &amp; Porter</a:t>
            </a:r>
            <a:r>
              <a:rPr lang="en-GB" sz="2400" dirty="0"/>
              <a:t> (1991, p35) suggest various organisational factors which could be used to satisfy different needs:</a:t>
            </a:r>
          </a:p>
        </p:txBody>
      </p:sp>
      <p:sp>
        <p:nvSpPr>
          <p:cNvPr id="45060" name="AutoShape 4"/>
          <p:cNvSpPr>
            <a:spLocks noChangeArrowheads="1"/>
          </p:cNvSpPr>
          <p:nvPr/>
        </p:nvSpPr>
        <p:spPr bwMode="auto">
          <a:xfrm flipH="1" flipV="1">
            <a:off x="989013" y="1393825"/>
            <a:ext cx="5607050" cy="5448300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chemeClr val="bg1"/>
              </a:gs>
              <a:gs pos="100000">
                <a:srgbClr val="FFCC99"/>
              </a:gs>
            </a:gsLst>
            <a:lin ang="189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061" name="Text Box 5"/>
          <p:cNvSpPr txBox="1">
            <a:spLocks noChangeArrowheads="1"/>
          </p:cNvSpPr>
          <p:nvPr/>
        </p:nvSpPr>
        <p:spPr bwMode="auto">
          <a:xfrm>
            <a:off x="-14288" y="914400"/>
            <a:ext cx="8816976" cy="48936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eaLnBrk="0" hangingPunct="0"/>
            <a:r>
              <a:rPr lang="en-GB" sz="2800" b="1" dirty="0"/>
              <a:t>Basic Needs</a:t>
            </a:r>
          </a:p>
          <a:p>
            <a:pPr algn="ctr" eaLnBrk="0" hangingPunct="0"/>
            <a:r>
              <a:rPr lang="en-GB" sz="2400" dirty="0"/>
              <a:t>Pay, Pleasant Conditions, Dining Facilities</a:t>
            </a:r>
          </a:p>
          <a:p>
            <a:pPr algn="ctr" eaLnBrk="0" hangingPunct="0"/>
            <a:r>
              <a:rPr lang="en-GB" sz="2800" b="1" dirty="0"/>
              <a:t>Safety</a:t>
            </a:r>
          </a:p>
          <a:p>
            <a:pPr algn="ctr" eaLnBrk="0" hangingPunct="0"/>
            <a:r>
              <a:rPr lang="en-GB" sz="2400" dirty="0"/>
              <a:t>Healthy &amp; Safe Conditions, Job Security</a:t>
            </a:r>
          </a:p>
          <a:p>
            <a:pPr algn="ctr" eaLnBrk="0" hangingPunct="0"/>
            <a:r>
              <a:rPr lang="en-GB" sz="2800" b="1" dirty="0"/>
              <a:t>Social</a:t>
            </a:r>
          </a:p>
          <a:p>
            <a:pPr algn="ctr" eaLnBrk="0" hangingPunct="0"/>
            <a:r>
              <a:rPr lang="en-GB" sz="2400" dirty="0"/>
              <a:t>Teams and Cohesive Work Groups</a:t>
            </a:r>
          </a:p>
          <a:p>
            <a:pPr algn="ctr" eaLnBrk="0" hangingPunct="0"/>
            <a:r>
              <a:rPr lang="en-GB" sz="2400" dirty="0"/>
              <a:t>Friendly Supervision</a:t>
            </a:r>
          </a:p>
          <a:p>
            <a:pPr algn="ctr" eaLnBrk="0" hangingPunct="0"/>
            <a:r>
              <a:rPr lang="en-GB" sz="2800" b="1" dirty="0"/>
              <a:t>Esteem</a:t>
            </a:r>
          </a:p>
          <a:p>
            <a:pPr algn="ctr" eaLnBrk="0" hangingPunct="0"/>
            <a:r>
              <a:rPr lang="en-GB" sz="2400" dirty="0"/>
              <a:t>Social Recognition, Job Title, High Status</a:t>
            </a:r>
          </a:p>
          <a:p>
            <a:pPr algn="ctr" eaLnBrk="0" hangingPunct="0"/>
            <a:r>
              <a:rPr lang="en-GB" sz="2400" dirty="0"/>
              <a:t>Feedback from Job</a:t>
            </a:r>
          </a:p>
          <a:p>
            <a:pPr algn="ctr" eaLnBrk="0" hangingPunct="0"/>
            <a:r>
              <a:rPr lang="en-GB" sz="2800" b="1" dirty="0"/>
              <a:t>Self Actualisation</a:t>
            </a:r>
          </a:p>
          <a:p>
            <a:pPr algn="ctr" eaLnBrk="0" hangingPunct="0"/>
            <a:r>
              <a:rPr lang="en-GB" sz="2400" dirty="0"/>
              <a:t>Challenge, Opportunity, Achievement</a:t>
            </a:r>
          </a:p>
        </p:txBody>
      </p:sp>
    </p:spTree>
    <p:extLst>
      <p:ext uri="{BB962C8B-B14F-4D97-AF65-F5344CB8AC3E}">
        <p14:creationId xmlns:p14="http://schemas.microsoft.com/office/powerpoint/2010/main" val="2284010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http://greeneyezwinkin2.files.wordpress.com/2012/01/314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228600"/>
            <a:ext cx="4400550" cy="5505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5562600" y="609600"/>
            <a:ext cx="3276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http://howardgardner.com/multiple-intelligences/</a:t>
            </a:r>
          </a:p>
        </p:txBody>
      </p:sp>
      <p:pic>
        <p:nvPicPr>
          <p:cNvPr id="1026" name="Picture 2" descr="Howard Gardner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6888"/>
          <a:stretch/>
        </p:blipFill>
        <p:spPr bwMode="auto">
          <a:xfrm rot="19205999">
            <a:off x="5059845" y="3053349"/>
            <a:ext cx="3978082" cy="1095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3228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http://www.towersperrin.com/tp/getdoc?webc=~images/service-areas/workforce-effectiveness/change-management/change_management-ad.png">
            <a:hlinkClick r:id="" action="ppaction://noaction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313" y="285750"/>
            <a:ext cx="4592637" cy="4000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07" name="TextBox 2"/>
          <p:cNvSpPr txBox="1">
            <a:spLocks noChangeArrowheads="1"/>
          </p:cNvSpPr>
          <p:nvPr/>
        </p:nvSpPr>
        <p:spPr bwMode="auto">
          <a:xfrm>
            <a:off x="457201" y="4572000"/>
            <a:ext cx="7436644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r>
              <a:rPr lang="en-GB" b="1" dirty="0"/>
              <a:t>Towers Perrin's  </a:t>
            </a:r>
            <a:r>
              <a:rPr lang="en-GB" b="1" dirty="0" smtClean="0"/>
              <a:t>Change </a:t>
            </a:r>
            <a:r>
              <a:rPr lang="en-GB" b="1" dirty="0"/>
              <a:t>Management </a:t>
            </a:r>
            <a:r>
              <a:rPr lang="en-GB" b="1" dirty="0" smtClean="0"/>
              <a:t>Model</a:t>
            </a:r>
          </a:p>
          <a:p>
            <a:pPr eaLnBrk="1" hangingPunct="1"/>
            <a:r>
              <a:rPr lang="en-GB" b="1" dirty="0">
                <a:hlinkClick r:id="rId4"/>
              </a:rPr>
              <a:t>http://</a:t>
            </a:r>
            <a:r>
              <a:rPr lang="en-GB" b="1" dirty="0" smtClean="0">
                <a:hlinkClick r:id="rId4"/>
              </a:rPr>
              <a:t>www.towersperrin.com/tp/showhtml.jsp?url=global/service-areas/workforce-effectiveness/change-management/index.htm</a:t>
            </a:r>
            <a:r>
              <a:rPr lang="en-GB" b="1" dirty="0" smtClean="0"/>
              <a:t> </a:t>
            </a:r>
            <a:endParaRPr lang="en-GB" b="1" dirty="0"/>
          </a:p>
        </p:txBody>
      </p:sp>
      <p:cxnSp>
        <p:nvCxnSpPr>
          <p:cNvPr id="5" name="Straight Arrow Connector 4"/>
          <p:cNvCxnSpPr/>
          <p:nvPr/>
        </p:nvCxnSpPr>
        <p:spPr>
          <a:xfrm flipV="1">
            <a:off x="1714500" y="1071563"/>
            <a:ext cx="3929063" cy="1214437"/>
          </a:xfrm>
          <a:prstGeom prst="straightConnector1">
            <a:avLst/>
          </a:prstGeom>
          <a:ln w="19050">
            <a:solidFill>
              <a:schemeClr val="accent1">
                <a:lumMod val="75000"/>
              </a:schemeClr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>
            <a:off x="2786063" y="2500313"/>
            <a:ext cx="3214687" cy="214312"/>
          </a:xfrm>
          <a:prstGeom prst="straightConnector1">
            <a:avLst/>
          </a:prstGeom>
          <a:ln w="19050">
            <a:solidFill>
              <a:schemeClr val="accent1">
                <a:lumMod val="9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>
            <a:off x="4286250" y="3571875"/>
            <a:ext cx="1857375" cy="785813"/>
          </a:xfrm>
          <a:prstGeom prst="straightConnector1">
            <a:avLst/>
          </a:prstGeom>
          <a:ln w="19050">
            <a:solidFill>
              <a:schemeClr val="accent5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511" name="TextBox 9"/>
          <p:cNvSpPr txBox="1">
            <a:spLocks noChangeArrowheads="1"/>
          </p:cNvSpPr>
          <p:nvPr/>
        </p:nvSpPr>
        <p:spPr bwMode="auto">
          <a:xfrm>
            <a:off x="5786438" y="785813"/>
            <a:ext cx="250031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r>
              <a:rPr lang="en-GB"/>
              <a:t>Change objective – the Why?</a:t>
            </a:r>
          </a:p>
        </p:txBody>
      </p:sp>
      <p:sp>
        <p:nvSpPr>
          <p:cNvPr id="21512" name="TextBox 10"/>
          <p:cNvSpPr txBox="1">
            <a:spLocks noChangeArrowheads="1"/>
          </p:cNvSpPr>
          <p:nvPr/>
        </p:nvSpPr>
        <p:spPr bwMode="auto">
          <a:xfrm>
            <a:off x="6143625" y="2428875"/>
            <a:ext cx="2428875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r>
              <a:rPr lang="en-GB"/>
              <a:t>Change methodology – the What?</a:t>
            </a:r>
          </a:p>
        </p:txBody>
      </p:sp>
      <p:sp>
        <p:nvSpPr>
          <p:cNvPr id="21513" name="TextBox 11"/>
          <p:cNvSpPr txBox="1">
            <a:spLocks noChangeArrowheads="1"/>
          </p:cNvSpPr>
          <p:nvPr/>
        </p:nvSpPr>
        <p:spPr bwMode="auto">
          <a:xfrm>
            <a:off x="6215063" y="4143375"/>
            <a:ext cx="2500312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r>
              <a:rPr lang="en-GB"/>
              <a:t>Change levers – the How?</a:t>
            </a:r>
          </a:p>
        </p:txBody>
      </p:sp>
    </p:spTree>
    <p:extLst>
      <p:ext uri="{BB962C8B-B14F-4D97-AF65-F5344CB8AC3E}">
        <p14:creationId xmlns:p14="http://schemas.microsoft.com/office/powerpoint/2010/main" val="2747781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http://www.sonoma.edu/users/s/swijtink/teaching/philosophy_101/paper1/eidiagram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063" y="142875"/>
            <a:ext cx="4062412" cy="3929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3" name="TextBox 2"/>
          <p:cNvSpPr txBox="1">
            <a:spLocks noChangeArrowheads="1"/>
          </p:cNvSpPr>
          <p:nvPr/>
        </p:nvSpPr>
        <p:spPr bwMode="auto">
          <a:xfrm>
            <a:off x="4876800" y="1371600"/>
            <a:ext cx="3838575" cy="304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r>
              <a:rPr lang="en-GB" sz="2400" dirty="0"/>
              <a:t>Daniel </a:t>
            </a:r>
            <a:r>
              <a:rPr lang="en-GB" sz="2400" dirty="0" err="1"/>
              <a:t>Goleman</a:t>
            </a:r>
            <a:r>
              <a:rPr lang="en-GB" sz="2400" dirty="0"/>
              <a:t>, Emotional </a:t>
            </a:r>
            <a:r>
              <a:rPr lang="en-GB" sz="2400" dirty="0" smtClean="0"/>
              <a:t>Intelligence</a:t>
            </a:r>
          </a:p>
          <a:p>
            <a:pPr eaLnBrk="1" hangingPunct="1"/>
            <a:endParaRPr lang="en-GB" sz="2400" dirty="0"/>
          </a:p>
          <a:p>
            <a:pPr eaLnBrk="1" hangingPunct="1"/>
            <a:r>
              <a:rPr lang="en-GB" sz="2400" dirty="0" smtClean="0"/>
              <a:t>Discusses the emotional intelligent workplace, emotional intelligent workforce and leaders.</a:t>
            </a:r>
          </a:p>
          <a:p>
            <a:pPr eaLnBrk="1" hangingPunct="1"/>
            <a:r>
              <a:rPr lang="en-GB" sz="2400" dirty="0" smtClean="0"/>
              <a:t> </a:t>
            </a:r>
            <a:endParaRPr lang="en-GB" sz="2400" dirty="0"/>
          </a:p>
        </p:txBody>
      </p:sp>
      <p:sp>
        <p:nvSpPr>
          <p:cNvPr id="2" name="TextBox 1"/>
          <p:cNvSpPr txBox="1"/>
          <p:nvPr/>
        </p:nvSpPr>
        <p:spPr>
          <a:xfrm>
            <a:off x="500063" y="4071938"/>
            <a:ext cx="40624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http://www.sonoma.edu/users/s/swijtink/teaching/philosophy_101/paper1/goleman.htm</a:t>
            </a:r>
          </a:p>
        </p:txBody>
      </p:sp>
    </p:spTree>
    <p:extLst>
      <p:ext uri="{BB962C8B-B14F-4D97-AF65-F5344CB8AC3E}">
        <p14:creationId xmlns:p14="http://schemas.microsoft.com/office/powerpoint/2010/main" val="3617523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TextBox 2"/>
          <p:cNvSpPr txBox="1">
            <a:spLocks noChangeArrowheads="1"/>
          </p:cNvSpPr>
          <p:nvPr/>
        </p:nvSpPr>
        <p:spPr bwMode="auto">
          <a:xfrm>
            <a:off x="1295400" y="535632"/>
            <a:ext cx="741997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r>
              <a:rPr lang="en-GB" sz="2400" dirty="0"/>
              <a:t>Daniel </a:t>
            </a:r>
            <a:r>
              <a:rPr lang="en-GB" sz="2400" dirty="0" err="1"/>
              <a:t>Goleman</a:t>
            </a:r>
            <a:r>
              <a:rPr lang="en-GB" sz="2400" dirty="0"/>
              <a:t>, Emotional </a:t>
            </a:r>
            <a:r>
              <a:rPr lang="en-GB" sz="2400" dirty="0" smtClean="0"/>
              <a:t>Intelligence </a:t>
            </a:r>
            <a:endParaRPr lang="en-GB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418" y="1295400"/>
            <a:ext cx="2495550" cy="3752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9999" y="1295400"/>
            <a:ext cx="4733365" cy="3657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3581400" y="5048250"/>
            <a:ext cx="533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http://managementpocketbooks.wordpress.com/tag/self-determination-theory/</a:t>
            </a:r>
          </a:p>
        </p:txBody>
      </p:sp>
    </p:spTree>
    <p:extLst>
      <p:ext uri="{BB962C8B-B14F-4D97-AF65-F5344CB8AC3E}">
        <p14:creationId xmlns:p14="http://schemas.microsoft.com/office/powerpoint/2010/main" val="754305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04B4CA-43D6-41D8-A169-3DE520FCE1E1}" type="slidenum">
              <a:rPr lang="en-GB" smtClean="0"/>
              <a:pPr/>
              <a:t>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539552" y="609600"/>
            <a:ext cx="7461448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Simply putting a number of people together and expecting them to work as a team is not enough</a:t>
            </a:r>
            <a:r>
              <a:rPr lang="en-US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Team Role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DEFINITION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A tendency to behave, </a:t>
            </a:r>
            <a:r>
              <a:rPr lang="en-US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contribute</a:t>
            </a:r>
          </a:p>
          <a:p>
            <a:r>
              <a:rPr lang="en-US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interrelate with </a:t>
            </a:r>
            <a:r>
              <a:rPr lang="en-US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others</a:t>
            </a:r>
          </a:p>
          <a:p>
            <a:r>
              <a:rPr lang="en-US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in </a:t>
            </a:r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a particular way.</a:t>
            </a:r>
            <a:endParaRPr lang="en-US" sz="2400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Meredith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Belbin</a:t>
            </a:r>
            <a:endParaRPr 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Belbin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Team Role reports give a 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common</a:t>
            </a:r>
          </a:p>
          <a:p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language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to show clusters of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endParaRPr 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that are needed in the workplace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.’</a:t>
            </a:r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808" t="-5879" r="808" b="5879"/>
          <a:stretch/>
        </p:blipFill>
        <p:spPr bwMode="auto">
          <a:xfrm>
            <a:off x="5652120" y="1310355"/>
            <a:ext cx="2816225" cy="3017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59880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04B4CA-43D6-41D8-A169-3DE520FCE1E1}" type="slidenum">
              <a:rPr lang="en-GB" smtClean="0"/>
              <a:pPr/>
              <a:t>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1066800" y="1295400"/>
            <a:ext cx="7391400" cy="2677656"/>
          </a:xfrm>
          <a:prstGeom prst="rect">
            <a:avLst/>
          </a:prstGeom>
          <a:ln/>
          <a:effectLst>
            <a:glow rad="635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 dirty="0"/>
              <a:t>A team is not a bunch of people with job titles, but a congregation of individuals, each of whom has a role which is understood by other members. Members of a team seek out certain roles and they perform most effectively in the ones that are most natural to them.</a:t>
            </a:r>
          </a:p>
          <a:p>
            <a:endParaRPr lang="en-US" sz="2400" dirty="0" smtClean="0"/>
          </a:p>
          <a:p>
            <a:r>
              <a:rPr lang="en-US" sz="2400" dirty="0" smtClean="0"/>
              <a:t>Dr</a:t>
            </a:r>
            <a:r>
              <a:rPr lang="en-US" sz="2400" dirty="0"/>
              <a:t>. R. M. </a:t>
            </a:r>
            <a:r>
              <a:rPr lang="en-US" sz="2400" dirty="0" err="1"/>
              <a:t>Belbin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447144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38200" y="762000"/>
            <a:ext cx="7696200" cy="4801314"/>
          </a:xfrm>
          <a:prstGeom prst="rect">
            <a:avLst/>
          </a:prstGeom>
          <a:noFill/>
          <a:ln w="28575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Bibliography: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Steers R M, and Porter L W., (1991) 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Motivation and Work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, USA: McGraw Hill. </a:t>
            </a:r>
          </a:p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Steers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R., Porter, L.,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Bigley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G A., (2003) Motivation and Work Behavior (7th Ed.)</a:t>
            </a:r>
          </a:p>
          <a:p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</a:t>
            </a:r>
            <a:r>
              <a:rPr lang="en-GB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://</a:t>
            </a:r>
            <a:r>
              <a:rPr lang="en-GB" dirty="0" smtClean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www.belbin.com/rte.asp?id=1</a:t>
            </a:r>
            <a:r>
              <a:rPr lang="en-GB" dirty="0" smtClean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Belbin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home page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http://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www.youtube.com/watch?v=NeJ3FF1yFyc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Daniel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Goleman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, YouTube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http://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www.thersa.org/events/video/vision-videos/the-surprising-truth-about-moving-others YouTube Motivation Feb 2013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YouTubeThe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Surprising Truth about Moving Others.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http://danielgoleman.info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7180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303dbf9b-b85b-46a0-94f1-894078c07ecd"/>
    <ds:schemaRef ds:uri="http://www.w3.org/XML/1998/namespace"/>
    <ds:schemaRef ds:uri="http://schemas.microsoft.com/office/2006/metadata/properties"/>
    <ds:schemaRef ds:uri="http://purl.org/dc/dcmitype/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80</TotalTime>
  <Words>781</Words>
  <Application>Microsoft Office PowerPoint</Application>
  <PresentationFormat>On-screen Show (4:3)</PresentationFormat>
  <Paragraphs>199</Paragraphs>
  <Slides>19</Slides>
  <Notes>18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20140311PresentationUWTSDTemplate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Administrator</cp:lastModifiedBy>
  <cp:revision>10</cp:revision>
  <dcterms:created xsi:type="dcterms:W3CDTF">2015-04-14T15:21:28Z</dcterms:created>
  <dcterms:modified xsi:type="dcterms:W3CDTF">2016-06-26T19:11:24Z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