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71" r:id="rId4"/>
    <p:sldId id="260" r:id="rId5"/>
    <p:sldId id="261" r:id="rId6"/>
    <p:sldId id="262" r:id="rId7"/>
    <p:sldId id="272" r:id="rId8"/>
    <p:sldId id="263" r:id="rId9"/>
    <p:sldId id="264" r:id="rId10"/>
    <p:sldId id="265" r:id="rId11"/>
    <p:sldId id="258" r:id="rId12"/>
    <p:sldId id="266" r:id="rId13"/>
    <p:sldId id="273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510" autoAdjust="0"/>
    <p:restoredTop sz="77181"/>
  </p:normalViewPr>
  <p:slideViewPr>
    <p:cSldViewPr snapToGrid="0">
      <p:cViewPr varScale="1">
        <p:scale>
          <a:sx n="49" d="100"/>
          <a:sy n="49" d="100"/>
        </p:scale>
        <p:origin x="744" y="36"/>
      </p:cViewPr>
      <p:guideLst/>
    </p:cSldViewPr>
  </p:slideViewPr>
  <p:notesTextViewPr>
    <p:cViewPr>
      <p:scale>
        <a:sx n="50" d="100"/>
        <a:sy n="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9DEEB-D5D6-E646-9755-E46163586DAB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CBAF-6BFA-D546-927C-0B3053EB5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30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29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473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10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Michael Lombardo and Robert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Eichinger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</a:t>
            </a:r>
            <a:r>
              <a:rPr lang="en-US" dirty="0"/>
              <a:t> T7 model of Teamwork was developed to define factors that affect team effectiveness.</a:t>
            </a:r>
          </a:p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0994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”The five </a:t>
            </a:r>
            <a:r>
              <a:rPr lang="en-US" sz="1600" dirty="0" err="1"/>
              <a:t>dysfucntions</a:t>
            </a:r>
            <a:r>
              <a:rPr lang="en-US" sz="1600" dirty="0"/>
              <a:t> of a team” wrote by </a:t>
            </a:r>
            <a:r>
              <a:rPr lang="en-US" sz="1600" dirty="0" err="1"/>
              <a:t>Patrik</a:t>
            </a:r>
            <a:r>
              <a:rPr lang="en-US" sz="1600" dirty="0"/>
              <a:t> Lencioni presents teamwork </a:t>
            </a:r>
            <a:r>
              <a:rPr lang="en-US" sz="1600" dirty="0" err="1"/>
              <a:t>effectivenss</a:t>
            </a:r>
            <a:r>
              <a:rPr lang="en-US" sz="1600" dirty="0"/>
              <a:t> based upon dysfunctions, politics, and conflicts.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149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282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68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FB58-B70B-17C0-B727-A554738BE9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62AA4-134D-9CED-5F3D-55539FE47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A4CE7-4913-0464-0930-A27F87B3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897AF-B5F5-4631-3906-5435824F3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0DF93-56BA-5414-9531-86B663B3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54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59DD-6448-9DA7-535F-F384C6E1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2A27-3684-0D7E-F4C9-0BEB5A244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F242E-9B49-4C7F-2363-FBA8A6C6F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A1C2-0D49-35B3-0F80-C403D304A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5ADB-6783-2351-272D-7D183552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5157-E4FC-2A45-E109-C3751C05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75B90-E2C4-D497-F53A-F9D42E62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F5591-ACCE-6B1F-3589-C0744C347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0FB1-B32C-1E0A-62F7-7AA7AA04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3F6F9-A3FC-9AE4-C919-3DE2B942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8F6E-693E-74C9-A464-D255F66E3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F0A2-C4E7-E56D-6205-8D5A19E84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0C6EA-B6D9-75D0-D710-180658411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7AAD66-4572-3B10-7263-49E995C38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4357F-D1FF-0DBF-B0D1-EBB90245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9FA51-9467-8403-E561-1FCCC4646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7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CD34-1482-4C0D-715D-0C35422C3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4AAECB-0C7D-836C-3F2C-4F568CE02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46295-230A-0DE6-085D-5B3723E6B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DA1DB-18D6-8877-3C9C-23058C5C34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337857-1195-B7AF-B694-AE2E4BE18B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BA2383-D7F4-BF10-DEE5-D86BF26B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232304-E1A2-06EE-85D3-4C9264B35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8ECBDF-1B5C-2667-A5AB-F0855D76C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2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9766E-3D29-FEAD-82C4-1656F75D7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180F03-D9C8-3669-8631-B588E32C2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87B78-7D65-2CE2-4907-4664EBFF9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DA9C36-84EB-1251-6C3A-785C4C525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1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1EAFD2-9684-119A-4600-5A94752B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92D5EE-0063-56E3-FC34-91BAADC0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AA744-3598-3E94-8D21-566DD8167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E112-BDE6-747E-7F33-315822C1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4425-F72C-5D53-24DA-F5955CA8B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ADB9B-FE00-C86C-B55A-8A578B227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7BBD3-F381-4D45-15E1-C62E01CF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C00C1-9595-E113-C780-25261E833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AB62C-4C40-C4BF-2E25-70F179E7D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862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E9EF-373D-50AE-5990-E09435E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54FFD-8DE1-89DA-0667-8B21ACE19F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AF827-E57A-3A11-955E-E18EC3298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39B4A-E03C-2774-EEF9-954B4D1C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FF5E6-6C43-66FF-D681-477544529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B3D05-84DF-97CF-C5BC-FFAA7BE9A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3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9DB2-4DEE-0CD3-1C26-231681728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32616-3059-0070-6E5D-C510C9A520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3823A-2EC5-796B-EA43-23B1974A1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7A133-B99A-776F-686E-D4FFEB3C4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502F7-5503-F276-213E-75036C6CB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7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59A74E-48E4-17D7-B61B-009837D812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DE14EB-5355-FC82-2999-406C9BC4F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661FD-E23A-776C-427D-0308EF229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F3EE-8689-9907-ACDC-3D2C9DDB9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60245-97C1-9652-3D9C-83AFB0698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7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EBFDCF-BD45-F89E-B92C-7C30822F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3D54-DCB2-8AE9-546F-BCCD3886D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193B-96A6-C3E9-1084-34D657E68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B05F-1287-AA45-B67A-4AFEFEA94C0F}" type="datetimeFigureOut">
              <a:rPr lang="en-US" smtClean="0"/>
              <a:t>5/13/2024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5488D-A2C3-3A87-83A1-90F332E4A4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C784B-ED59-185E-7D39-DB7CD8A45C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conqagroup.com/blog/how-to-balance-teamwork-with-authority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tevens-tate.com/articles/4-competitive-advantage-examples-that-could-improve-your-marketing-effort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advantages-disadvantages-symbol-businessman-turns-wooden-cubes-changes-word-disadvantages-to-advantages-orange-advantages-image226538927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t/teamwork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lorensworld.com/business/tips-on-how-to-build-a-successful-team-at-wor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ilhouette of people helping each other">
            <a:extLst>
              <a:ext uri="{FF2B5EF4-FFF2-40B4-BE49-F238E27FC236}">
                <a16:creationId xmlns:a16="http://schemas.microsoft.com/office/drawing/2014/main" id="{4ACB0D4C-171C-41D9-3639-FC9550ABC9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9211" r="-1" b="40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662932-F246-A9D6-66AB-547254551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US" sz="6600" b="1">
                <a:solidFill>
                  <a:schemeClr val="bg1"/>
                </a:solidFill>
                <a:latin typeface="Broadway" panose="04040905080B02020502" pitchFamily="82" charset="0"/>
                <a:cs typeface="AngsanaUPC" panose="020B0502040204020203" pitchFamily="18" charset="-34"/>
              </a:rPr>
              <a:t>Teamwork</a:t>
            </a:r>
            <a:r>
              <a:rPr lang="en-US" sz="6600">
                <a:solidFill>
                  <a:schemeClr val="bg1"/>
                </a:solidFill>
                <a:latin typeface="Broadway" panose="04040905080B02020502" pitchFamily="82" charset="0"/>
                <a:cs typeface="AngsanaUPC" panose="020B0502040204020203" pitchFamily="18" charset="-34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7FCA97-8ED2-3632-9A92-75EAB6324D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18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48494-11CA-E622-EE05-E232C586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195943"/>
            <a:ext cx="5219307" cy="1214847"/>
          </a:xfrm>
        </p:spPr>
        <p:txBody>
          <a:bodyPr anchor="b">
            <a:normAutofit fontScale="90000"/>
          </a:bodyPr>
          <a:lstStyle/>
          <a:p>
            <a:r>
              <a:rPr lang="en-US" sz="4800" b="1" dirty="0"/>
              <a:t>What is a Teamwork?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75257-1D57-6DB0-352F-19A2EA80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572" y="1567543"/>
            <a:ext cx="5769428" cy="44137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600" b="0" i="0" dirty="0">
                <a:effectLst/>
                <a:latin typeface="Roboto" panose="02000000000000000000" pitchFamily="2" charset="0"/>
              </a:rPr>
              <a:t>Teamwork is the combined effort of a group to complete a common goal or to finish a task in an effective and efficient way. </a:t>
            </a:r>
            <a:endParaRPr lang="en-GB" sz="3600" dirty="0"/>
          </a:p>
        </p:txBody>
      </p:sp>
      <p:pic>
        <p:nvPicPr>
          <p:cNvPr id="1026" name="Picture 2" descr="How to have effective teamwork: Lessons from pop culture | RingCentral">
            <a:extLst>
              <a:ext uri="{FF2B5EF4-FFF2-40B4-BE49-F238E27FC236}">
                <a16:creationId xmlns:a16="http://schemas.microsoft.com/office/drawing/2014/main" id="{3AB7E96D-DFAE-B182-EF8D-E4743FB43D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45" r="24800" b="-1"/>
          <a:stretch/>
        </p:blipFill>
        <p:spPr bwMode="auto">
          <a:xfrm>
            <a:off x="7015163" y="877413"/>
            <a:ext cx="4300543" cy="50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8" name="Group 1037">
            <a:extLst>
              <a:ext uri="{FF2B5EF4-FFF2-40B4-BE49-F238E27FC236}">
                <a16:creationId xmlns:a16="http://schemas.microsoft.com/office/drawing/2014/main" id="{442598CC-934A-7BCD-C691-B2FE74CED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015162" y="5858828"/>
            <a:ext cx="4300544" cy="123363"/>
            <a:chOff x="7015162" y="5858828"/>
            <a:chExt cx="4300544" cy="123363"/>
          </a:xfrm>
        </p:grpSpPr>
        <p:sp>
          <p:nvSpPr>
            <p:cNvPr id="1039" name="Rectangle 1038">
              <a:extLst>
                <a:ext uri="{FF2B5EF4-FFF2-40B4-BE49-F238E27FC236}">
                  <a16:creationId xmlns:a16="http://schemas.microsoft.com/office/drawing/2014/main" id="{AACD0983-348C-E24F-6839-EA2014B9D1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Rectangle 1039">
              <a:extLst>
                <a:ext uri="{FF2B5EF4-FFF2-40B4-BE49-F238E27FC236}">
                  <a16:creationId xmlns:a16="http://schemas.microsoft.com/office/drawing/2014/main" id="{E1174876-930F-4902-5A02-2742055662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653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9DAEE-B67B-BF70-23D4-C1B565414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Rubin, </a:t>
            </a:r>
            <a:r>
              <a:rPr lang="en-US" sz="4400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Plovnick</a:t>
            </a:r>
            <a:r>
              <a:rPr lang="en-US" sz="44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, and Fry's </a:t>
            </a:r>
            <a:r>
              <a:rPr lang="en-US" sz="44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GRPI </a:t>
            </a:r>
            <a:r>
              <a:rPr lang="en-US" sz="44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Model of Team Effectiveness (1997)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67DBE3F-2DE6-6D48-7104-E3D4AD626F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5108" y="1825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863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5140-A5B9-A2CA-B577-41C8B788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3200"/>
          </a:p>
        </p:txBody>
      </p:sp>
      <p:pic>
        <p:nvPicPr>
          <p:cNvPr id="2078" name="Picture 2077" descr="White puzzle with one red piece">
            <a:extLst>
              <a:ext uri="{FF2B5EF4-FFF2-40B4-BE49-F238E27FC236}">
                <a16:creationId xmlns:a16="http://schemas.microsoft.com/office/drawing/2014/main" id="{3FF1B15A-E49A-62B1-4963-E5B326227C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94" r="18890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2079" name="Rectangle 207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0" name="Rectangle 207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077" name="Rectangle 2076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2A565-60A8-6BFA-8C9E-99B988F2E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4834" y="836023"/>
            <a:ext cx="3794378" cy="514528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400" b="1" i="0" strike="noStrike" dirty="0">
                <a:effectLst/>
              </a:rPr>
              <a:t>Goals:</a:t>
            </a:r>
            <a:r>
              <a:rPr lang="en-US" sz="2400" b="0" i="0" strike="noStrike" dirty="0">
                <a:effectLst/>
              </a:rPr>
              <a:t> Well-defined objectives plus communicated priorities and expectations.</a:t>
            </a:r>
          </a:p>
          <a:p>
            <a:pPr>
              <a:spcAft>
                <a:spcPts val="600"/>
              </a:spcAft>
            </a:pPr>
            <a:r>
              <a:rPr lang="en-US" sz="2400" b="1" i="0" strike="noStrike" dirty="0">
                <a:effectLst/>
              </a:rPr>
              <a:t>Roles:</a:t>
            </a:r>
            <a:r>
              <a:rPr lang="en-US" sz="2400" b="0" i="0" strike="noStrike" dirty="0">
                <a:effectLst/>
              </a:rPr>
              <a:t> Well-defined responsibilities and acceptance of a leader</a:t>
            </a:r>
          </a:p>
          <a:p>
            <a:pPr>
              <a:spcAft>
                <a:spcPts val="600"/>
              </a:spcAft>
            </a:pPr>
            <a:r>
              <a:rPr lang="en-US" sz="2400" b="1" i="0" strike="noStrike" dirty="0">
                <a:effectLst/>
              </a:rPr>
              <a:t>Processes:</a:t>
            </a:r>
            <a:r>
              <a:rPr lang="en-US" sz="2400" b="0" i="0" strike="noStrike" dirty="0">
                <a:effectLst/>
              </a:rPr>
              <a:t> Clear decision-making processes.</a:t>
            </a:r>
          </a:p>
          <a:p>
            <a:pPr>
              <a:spcAft>
                <a:spcPts val="600"/>
              </a:spcAft>
            </a:pPr>
            <a:r>
              <a:rPr lang="en-US" sz="2400" b="1" i="0" strike="noStrike" dirty="0">
                <a:effectLst/>
              </a:rPr>
              <a:t>Interpersonal relationships:</a:t>
            </a:r>
            <a:r>
              <a:rPr lang="en-US" sz="2400" b="0" i="0" strike="noStrike" dirty="0">
                <a:effectLst/>
              </a:rPr>
              <a:t> Good communication, trust, and </a:t>
            </a:r>
            <a:r>
              <a:rPr lang="en-US" sz="2400" b="0" i="0" u="none" strike="noStrike" dirty="0">
                <a:effectLst/>
              </a:rPr>
              <a:t>flexibility.</a:t>
            </a:r>
          </a:p>
        </p:txBody>
      </p:sp>
    </p:spTree>
    <p:extLst>
      <p:ext uri="{BB962C8B-B14F-4D97-AF65-F5344CB8AC3E}">
        <p14:creationId xmlns:p14="http://schemas.microsoft.com/office/powerpoint/2010/main" val="281775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58339-D373-CDC1-4FE6-AF6CC53D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The T7 Model of Team Effectiveness. </a:t>
            </a:r>
            <a:br>
              <a:rPr lang="en-GB" sz="3200"/>
            </a:br>
            <a:endParaRPr lang="en-US" sz="3200"/>
          </a:p>
        </p:txBody>
      </p:sp>
      <p:pic>
        <p:nvPicPr>
          <p:cNvPr id="3074" name="Picture 2" descr="Diagram&#10;&#10;Description automatically generated">
            <a:extLst>
              <a:ext uri="{FF2B5EF4-FFF2-40B4-BE49-F238E27FC236}">
                <a16:creationId xmlns:a16="http://schemas.microsoft.com/office/drawing/2014/main" id="{2C9221D9-19C5-A8A3-84F1-2586FB216D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8" r="7114" b="-1"/>
          <a:stretch/>
        </p:blipFill>
        <p:spPr bwMode="auto">
          <a:xfrm>
            <a:off x="20" y="10"/>
            <a:ext cx="739024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8" name="Rectangle 308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0" name="Rectangle 308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092" name="Rectangle 309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F3BE2F35-FCD5-62AC-F2CD-E0CAEDDC7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090057"/>
            <a:ext cx="3369234" cy="389125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900" dirty="0"/>
              <a:t>This model of teamwork </a:t>
            </a:r>
            <a:r>
              <a:rPr lang="en-US" sz="1900" dirty="0" err="1"/>
              <a:t>emphasises</a:t>
            </a:r>
            <a:r>
              <a:rPr lang="en-US" sz="1900" dirty="0"/>
              <a:t> the factors that can impact effectiveness. </a:t>
            </a:r>
          </a:p>
          <a:p>
            <a:r>
              <a:rPr lang="en-US" sz="1900" b="1" dirty="0"/>
              <a:t>Trust: </a:t>
            </a:r>
            <a:r>
              <a:rPr lang="en-GB" sz="1900" dirty="0"/>
              <a:t>knowledge of team support</a:t>
            </a:r>
          </a:p>
          <a:p>
            <a:r>
              <a:rPr lang="en-US" sz="1900" b="1" dirty="0"/>
              <a:t>Task:</a:t>
            </a:r>
            <a:r>
              <a:rPr lang="en-US" sz="1900" dirty="0"/>
              <a:t> Execution </a:t>
            </a:r>
          </a:p>
          <a:p>
            <a:r>
              <a:rPr lang="en-US" sz="1900" b="1" dirty="0"/>
              <a:t>Talent</a:t>
            </a:r>
            <a:r>
              <a:rPr lang="en-US" sz="1900" dirty="0"/>
              <a:t>: Skills to contribute</a:t>
            </a:r>
          </a:p>
          <a:p>
            <a:r>
              <a:rPr lang="en-US" sz="1900" b="1" dirty="0"/>
              <a:t>Teaming</a:t>
            </a:r>
            <a:r>
              <a:rPr lang="en-US" sz="1900" dirty="0"/>
              <a:t>: function as a team. </a:t>
            </a:r>
          </a:p>
          <a:p>
            <a:r>
              <a:rPr lang="en-US" sz="1900" b="1" dirty="0"/>
              <a:t>Thrust: </a:t>
            </a:r>
            <a:r>
              <a:rPr lang="en-US" sz="1900" dirty="0"/>
              <a:t>A common goal</a:t>
            </a:r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74146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2DE59-BDC5-70C5-0C28-20A36D31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 dirty="0"/>
              <a:t>The Lencioni Model </a:t>
            </a:r>
          </a:p>
        </p:txBody>
      </p:sp>
      <p:sp>
        <p:nvSpPr>
          <p:cNvPr id="410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C106CB3-52E3-5A96-D5B0-8E2CC2A17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3736" y="639520"/>
            <a:ext cx="6476660" cy="618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6D8F7F-D190-7356-30FF-B048FA69CD0F}"/>
              </a:ext>
            </a:extLst>
          </p:cNvPr>
          <p:cNvSpPr txBox="1"/>
          <p:nvPr/>
        </p:nvSpPr>
        <p:spPr>
          <a:xfrm>
            <a:off x="821604" y="3052977"/>
            <a:ext cx="3841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 five dysfunctions of a team written by Patrik Lencioni</a:t>
            </a:r>
          </a:p>
        </p:txBody>
      </p:sp>
    </p:spTree>
    <p:extLst>
      <p:ext uri="{BB962C8B-B14F-4D97-AF65-F5344CB8AC3E}">
        <p14:creationId xmlns:p14="http://schemas.microsoft.com/office/powerpoint/2010/main" val="2375761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9AC0-141E-F41B-4681-2328C946C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4DC13-04F1-409C-9016-6FBA6626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5"/>
            <a:ext cx="10515600" cy="5811838"/>
          </a:xfrm>
        </p:spPr>
        <p:txBody>
          <a:bodyPr>
            <a:normAutofit fontScale="92500"/>
          </a:bodyPr>
          <a:lstStyle/>
          <a:p>
            <a:r>
              <a:rPr lang="en-US" sz="3300" dirty="0"/>
              <a:t>The five dysfunctions of a team </a:t>
            </a:r>
          </a:p>
          <a:p>
            <a:r>
              <a:rPr lang="en-US" sz="3300" dirty="0"/>
              <a:t>Based upon dysfunctions, politics, and conflicts. </a:t>
            </a:r>
            <a:endParaRPr lang="en-US" sz="2400" dirty="0"/>
          </a:p>
          <a:p>
            <a:r>
              <a:rPr lang="en-GB" sz="2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absence of trust:</a:t>
            </a:r>
            <a:r>
              <a:rPr lang="en-GB" sz="2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team members are afraid to be vulnerable or afraid to ask for help, then they won't turn to their teammates for assistance.</a:t>
            </a:r>
          </a:p>
          <a:p>
            <a:r>
              <a:rPr lang="en-GB" sz="2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fear of conflict:</a:t>
            </a:r>
            <a:r>
              <a:rPr lang="en-GB" sz="2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everyone tried to preserve peace at all costs, there wouldn't be any dynamic conflicts that result in productive ideas.</a:t>
            </a:r>
          </a:p>
          <a:p>
            <a:r>
              <a:rPr lang="en-GB" sz="2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lack of commitment:</a:t>
            </a:r>
            <a:r>
              <a:rPr lang="en-GB" sz="2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people aren't committed to their work or team, then they won't follow through on their decisions or deadlines.</a:t>
            </a:r>
          </a:p>
          <a:p>
            <a:r>
              <a:rPr lang="en-GB" sz="2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Avoidance of accountability:</a:t>
            </a:r>
            <a:r>
              <a:rPr lang="en-GB" sz="2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This is another drawback of the fear of conflict where no one wants to hold others accountable for their work.</a:t>
            </a:r>
          </a:p>
          <a:p>
            <a:r>
              <a:rPr lang="en-GB" sz="2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Inattention to results:</a:t>
            </a:r>
            <a:r>
              <a:rPr lang="en-GB" sz="2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personal goals become more important than the success of the group, no one will monitor and optimize team performance.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849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balloon above a group of people&#10;&#10;Description automatically generated">
            <a:extLst>
              <a:ext uri="{FF2B5EF4-FFF2-40B4-BE49-F238E27FC236}">
                <a16:creationId xmlns:a16="http://schemas.microsoft.com/office/drawing/2014/main" id="{68778BBD-65B2-A103-8FDA-16FA1C680E6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C806D-952F-75DD-73BA-11BDE246E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Advantages of working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47702-5F7E-6392-520E-B206E7852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b="1" dirty="0"/>
              <a:t>It builds trust</a:t>
            </a:r>
            <a:endParaRPr lang="en-US" sz="2000" b="1" dirty="0"/>
          </a:p>
          <a:p>
            <a:r>
              <a:rPr lang="en-GB" sz="2000" b="1" dirty="0"/>
              <a:t>Understanding Development</a:t>
            </a:r>
          </a:p>
          <a:p>
            <a:r>
              <a:rPr lang="en-GB" sz="2000" b="1" dirty="0"/>
              <a:t>Fosters Creativity </a:t>
            </a:r>
          </a:p>
          <a:p>
            <a:r>
              <a:rPr lang="en-GB" sz="2000" b="1" dirty="0"/>
              <a:t>Develops Motivation </a:t>
            </a:r>
          </a:p>
          <a:p>
            <a:r>
              <a:rPr lang="en-GB" sz="2000" b="1" dirty="0"/>
              <a:t>Develop Conflict and Resolution skills</a:t>
            </a:r>
          </a:p>
          <a:p>
            <a:r>
              <a:rPr lang="en-GB" sz="2000" b="1" dirty="0"/>
              <a:t>Promotes Diversity </a:t>
            </a:r>
          </a:p>
          <a:p>
            <a:r>
              <a:rPr lang="en-GB" sz="2000" b="1" dirty="0"/>
              <a:t>Reduction in work stress </a:t>
            </a:r>
          </a:p>
          <a:p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93851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fist over a word">
            <a:extLst>
              <a:ext uri="{FF2B5EF4-FFF2-40B4-BE49-F238E27FC236}">
                <a16:creationId xmlns:a16="http://schemas.microsoft.com/office/drawing/2014/main" id="{B5864022-32E3-E9C8-0FA5-5B47A2AF8F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557" b="1"/>
          <a:stretch/>
        </p:blipFill>
        <p:spPr>
          <a:xfrm>
            <a:off x="-3047" y="26136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F240CD-38A1-1EFF-2F53-1E99C98F5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Disadvantages of 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9AAB1-0398-49D4-C884-6C49C7616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??</a:t>
            </a:r>
          </a:p>
        </p:txBody>
      </p:sp>
    </p:spTree>
    <p:extLst>
      <p:ext uri="{BB962C8B-B14F-4D97-AF65-F5344CB8AC3E}">
        <p14:creationId xmlns:p14="http://schemas.microsoft.com/office/powerpoint/2010/main" val="195816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3F39B-136E-40C5-E513-D840E9B2E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Activity 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9ACB-6D92-AF1D-B182-537D3984C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5288280" cy="401421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Provide a definition of the following terms:</a:t>
            </a:r>
          </a:p>
          <a:p>
            <a:r>
              <a:rPr lang="en-US" sz="3200" dirty="0"/>
              <a:t>Interdisciplinary </a:t>
            </a:r>
          </a:p>
          <a:p>
            <a:r>
              <a:rPr lang="en-US" sz="3200" dirty="0"/>
              <a:t>Multidisciplinary 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r>
              <a:rPr lang="en-US" dirty="0"/>
              <a:t>(I will for these next week)</a:t>
            </a:r>
          </a:p>
        </p:txBody>
      </p:sp>
      <p:pic>
        <p:nvPicPr>
          <p:cNvPr id="7170" name="Picture 2" descr="997,304 Group activity Images, Stock Photos &amp; Vectors | Shutterstock">
            <a:extLst>
              <a:ext uri="{FF2B5EF4-FFF2-40B4-BE49-F238E27FC236}">
                <a16:creationId xmlns:a16="http://schemas.microsoft.com/office/drawing/2014/main" id="{29169029-4D8A-FA49-CF31-00B3F944C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8280" y="385754"/>
            <a:ext cx="6903720" cy="484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285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CEDC1-1C24-A0D8-2FFD-E60838E18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Multidisciplinary Teams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B5456-BE02-1944-58CA-6642B836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 </a:t>
            </a:r>
            <a:r>
              <a:rPr lang="en-GB" sz="3600" dirty="0"/>
              <a:t>Multidisciplinary team(s) area group of health care practitioners who are members of various disciplines, each providing specific provisions to achieve a positive outcome for the patient.  </a:t>
            </a:r>
            <a:endParaRPr lang="en-US" sz="2200" dirty="0"/>
          </a:p>
        </p:txBody>
      </p:sp>
      <p:pic>
        <p:nvPicPr>
          <p:cNvPr id="5122" name="Picture 2" descr="This is How to Fit in on a Multidisciplinary Team at Work">
            <a:extLst>
              <a:ext uri="{FF2B5EF4-FFF2-40B4-BE49-F238E27FC236}">
                <a16:creationId xmlns:a16="http://schemas.microsoft.com/office/drawing/2014/main" id="{05E9A0A7-DB21-4553-4D3F-C3A4E0A9EB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r="3033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023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A58B3-E572-851E-8E24-28C61C89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Interdisciplinary Teams 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5767F-5B38-4838-4452-9CFA1B430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Interdisciplinary approach involves team members from different disciplines working collaboratively, with a common purpose, to set goals, make decisions and share resources and responsibilities.</a:t>
            </a:r>
            <a:endParaRPr lang="en-US" sz="3600" dirty="0"/>
          </a:p>
        </p:txBody>
      </p:sp>
      <p:pic>
        <p:nvPicPr>
          <p:cNvPr id="6146" name="Picture 2" descr="7 Reasons Why Teamwork Matters Most in Project Management - nTask">
            <a:extLst>
              <a:ext uri="{FF2B5EF4-FFF2-40B4-BE49-F238E27FC236}">
                <a16:creationId xmlns:a16="http://schemas.microsoft.com/office/drawing/2014/main" id="{62D603C6-7607-9EF5-DEA3-FB9D98814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3" r="34375" b="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042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A8E52A-244D-82E6-6356-FE74E324F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>
            <a:normAutofit/>
          </a:bodyPr>
          <a:lstStyle/>
          <a:p>
            <a:r>
              <a:rPr lang="en-GB" sz="4000"/>
              <a:t>Team work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3167F-CE6E-E619-0CE8-9B1170A3A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962279"/>
            <a:ext cx="3799425" cy="3143241"/>
          </a:xfrm>
        </p:spPr>
        <p:txBody>
          <a:bodyPr>
            <a:normAutofit/>
          </a:bodyPr>
          <a:lstStyle/>
          <a:p>
            <a:r>
              <a:rPr lang="en-GB" dirty="0"/>
              <a:t>Coming together is the beginning</a:t>
            </a:r>
          </a:p>
          <a:p>
            <a:r>
              <a:rPr lang="en-GB" dirty="0"/>
              <a:t>Keeping together is progress</a:t>
            </a:r>
          </a:p>
          <a:p>
            <a:r>
              <a:rPr lang="en-GB" dirty="0"/>
              <a:t>Working together is success.</a:t>
            </a:r>
          </a:p>
          <a:p>
            <a:endParaRPr lang="en-GB" sz="2000" dirty="0"/>
          </a:p>
        </p:txBody>
      </p:sp>
      <p:pic>
        <p:nvPicPr>
          <p:cNvPr id="5" name="Picture 4" descr="A group of wooden letters on a table&#10;&#10;Description automatically generated">
            <a:extLst>
              <a:ext uri="{FF2B5EF4-FFF2-40B4-BE49-F238E27FC236}">
                <a16:creationId xmlns:a16="http://schemas.microsoft.com/office/drawing/2014/main" id="{9ADD317C-4357-A0BF-69CA-EEDBACCAA2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83" r="22816" b="-1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300CE2-A7EC-903D-B26F-E8E77AA3FBE7}"/>
              </a:ext>
            </a:extLst>
          </p:cNvPr>
          <p:cNvSpPr txBox="1"/>
          <p:nvPr/>
        </p:nvSpPr>
        <p:spPr>
          <a:xfrm>
            <a:off x="9884957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thebluediamondgallery.com/wooden-tile/t/teamwork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22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1BAA-A45B-F91E-4F3E-58500E12C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8591595" cy="1600200"/>
          </a:xfrm>
        </p:spPr>
        <p:txBody>
          <a:bodyPr>
            <a:normAutofit/>
          </a:bodyPr>
          <a:lstStyle/>
          <a:p>
            <a:pPr algn="ctr"/>
            <a:br>
              <a:rPr lang="en-GB" sz="54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5400" b="1" dirty="0">
                <a:latin typeface="Aharoni" panose="02010803020104030203" pitchFamily="2" charset="-79"/>
                <a:cs typeface="Aharoni" panose="02010803020104030203" pitchFamily="2" charset="-79"/>
              </a:rPr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BC7A-C1B8-72F1-9660-9E5C54E05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840" y="2057400"/>
            <a:ext cx="10349548" cy="3803650"/>
          </a:xfrm>
        </p:spPr>
        <p:txBody>
          <a:bodyPr>
            <a:normAutofit/>
          </a:bodyPr>
          <a:lstStyle/>
          <a:p>
            <a:r>
              <a:rPr lang="en-GB" sz="4400" dirty="0"/>
              <a:t>Can you give me examples of good teams.</a:t>
            </a:r>
          </a:p>
          <a:p>
            <a:r>
              <a:rPr lang="en-GB" sz="4400" dirty="0"/>
              <a:t>What do you think constitutes a good team.</a:t>
            </a:r>
          </a:p>
          <a:p>
            <a:r>
              <a:rPr lang="en-GB" sz="4400" dirty="0"/>
              <a:t>A successful team is a group of many hands and one mind.</a:t>
            </a:r>
          </a:p>
          <a:p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3658E6-C336-D4A8-BF23-715ED910B8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7088" y="881744"/>
            <a:ext cx="2116478" cy="738051"/>
          </a:xfrm>
        </p:spPr>
        <p:txBody>
          <a:bodyPr>
            <a:normAutofit lnSpcReduction="10000"/>
          </a:bodyPr>
          <a:lstStyle/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2785160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hand writing on a blackboard">
            <a:extLst>
              <a:ext uri="{FF2B5EF4-FFF2-40B4-BE49-F238E27FC236}">
                <a16:creationId xmlns:a16="http://schemas.microsoft.com/office/drawing/2014/main" id="{BF14C1A2-8405-D1B5-88C8-6A2BB43B04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D3C01-4A1C-B249-0EC6-C479BF290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49"/>
            <a:ext cx="10058400" cy="620587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sz="5200" b="1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0DDE6-B172-11BC-0B56-56E5C827C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15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513</Words>
  <Application>Microsoft Office PowerPoint</Application>
  <PresentationFormat>Widescreen</PresentationFormat>
  <Paragraphs>62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Aharoni</vt:lpstr>
      <vt:lpstr>Arial</vt:lpstr>
      <vt:lpstr>Broadway</vt:lpstr>
      <vt:lpstr>Calibri</vt:lpstr>
      <vt:lpstr>Calibri Light</vt:lpstr>
      <vt:lpstr>Roboto</vt:lpstr>
      <vt:lpstr>Office Theme</vt:lpstr>
      <vt:lpstr>Teamwork </vt:lpstr>
      <vt:lpstr>What is a Teamwork? </vt:lpstr>
      <vt:lpstr>Rubin, Plovnick, and Fry's GRPI Model of Team Effectiveness (1997)</vt:lpstr>
      <vt:lpstr>PowerPoint Presentation</vt:lpstr>
      <vt:lpstr>The T7 Model of Team Effectiveness.  </vt:lpstr>
      <vt:lpstr>The Lencioni Model </vt:lpstr>
      <vt:lpstr>PowerPoint Presentation</vt:lpstr>
      <vt:lpstr>Advantages of working within a Team</vt:lpstr>
      <vt:lpstr>Disadvantages of Teamwork </vt:lpstr>
      <vt:lpstr>Activity </vt:lpstr>
      <vt:lpstr>Multidisciplinary Teams</vt:lpstr>
      <vt:lpstr>Interdisciplinary Teams </vt:lpstr>
      <vt:lpstr>Team work </vt:lpstr>
      <vt:lpstr> Activity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</dc:title>
  <dc:creator>Jonathan Andrew Wyatt (P144511)</dc:creator>
  <cp:lastModifiedBy>Jan Howells-Johnson</cp:lastModifiedBy>
  <cp:revision>8</cp:revision>
  <dcterms:created xsi:type="dcterms:W3CDTF">2022-08-03T21:26:03Z</dcterms:created>
  <dcterms:modified xsi:type="dcterms:W3CDTF">2024-05-13T11:39:51Z</dcterms:modified>
</cp:coreProperties>
</file>