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8" r:id="rId2"/>
    <p:sldId id="273" r:id="rId3"/>
    <p:sldId id="262" r:id="rId4"/>
    <p:sldId id="263" r:id="rId5"/>
    <p:sldId id="264" r:id="rId6"/>
    <p:sldId id="265" r:id="rId7"/>
    <p:sldId id="266" r:id="rId8"/>
    <p:sldId id="268" r:id="rId9"/>
    <p:sldId id="269" r:id="rId10"/>
    <p:sldId id="270" r:id="rId11"/>
    <p:sldId id="271" r:id="rId12"/>
    <p:sldId id="272" r:id="rId13"/>
    <p:sldId id="274"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88775DE-D54D-4A86-B635-40625E4283D9}" type="datetimeFigureOut">
              <a:rPr lang="en-GB" smtClean="0"/>
              <a:t>25/10/2016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8DB20-F762-4F57-A0BC-93DD85D241C8}" type="slidenum">
              <a:rPr lang="en-GB" smtClean="0"/>
              <a:t>‹#›</a:t>
            </a:fld>
            <a:endParaRPr lang="en-GB"/>
          </a:p>
        </p:txBody>
      </p:sp>
    </p:spTree>
    <p:extLst>
      <p:ext uri="{BB962C8B-B14F-4D97-AF65-F5344CB8AC3E}">
        <p14:creationId xmlns:p14="http://schemas.microsoft.com/office/powerpoint/2010/main" val="3459754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36418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178401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055280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37288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7540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1567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998793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291827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311776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134286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009767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25/10/2016</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939052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821007"/>
          </a:xfrm>
          <a:prstGeom prst="rect">
            <a:avLst/>
          </a:prstGeom>
        </p:spPr>
        <p:txBody>
          <a:bodyPr wrap="square" lIns="540000" tIns="360000" rIns="540000" bIns="360000">
            <a:spAutoFit/>
          </a:bodyPr>
          <a:lstStyle/>
          <a:p>
            <a:r>
              <a:rPr lang="en-GB" b="1" dirty="0" smtClean="0">
                <a:solidFill>
                  <a:srgbClr val="FF0000"/>
                </a:solidFill>
                <a:effectLst>
                  <a:outerShdw blurRad="38100" dist="38100" dir="2700000" algn="tl">
                    <a:srgbClr val="000000">
                      <a:alpha val="43137"/>
                    </a:srgbClr>
                  </a:outerShdw>
                </a:effectLst>
              </a:rPr>
              <a:t>AHHI5016 Week </a:t>
            </a:r>
            <a:r>
              <a:rPr lang="en-GB" b="1" dirty="0">
                <a:solidFill>
                  <a:srgbClr val="FF0000"/>
                </a:solidFill>
                <a:effectLst>
                  <a:outerShdw blurRad="38100" dist="38100" dir="2700000" algn="tl">
                    <a:srgbClr val="000000">
                      <a:alpha val="43137"/>
                    </a:srgbClr>
                  </a:outerShdw>
                </a:effectLst>
              </a:rPr>
              <a:t>4</a:t>
            </a:r>
          </a:p>
          <a:p>
            <a:r>
              <a:rPr lang="en-GB" b="1" dirty="0">
                <a:solidFill>
                  <a:srgbClr val="FF0000"/>
                </a:solidFill>
                <a:effectLst>
                  <a:outerShdw blurRad="38100" dist="38100" dir="2700000" algn="tl">
                    <a:srgbClr val="000000">
                      <a:alpha val="43137"/>
                    </a:srgbClr>
                  </a:outerShdw>
                </a:effectLst>
              </a:rPr>
              <a:t>A House Divided: From </a:t>
            </a:r>
            <a:r>
              <a:rPr lang="en-GB" b="1" dirty="0" smtClean="0">
                <a:solidFill>
                  <a:srgbClr val="FF0000"/>
                </a:solidFill>
                <a:effectLst>
                  <a:outerShdw blurRad="38100" dist="38100" dir="2700000" algn="tl">
                    <a:srgbClr val="000000">
                      <a:alpha val="43137"/>
                    </a:srgbClr>
                  </a:outerShdw>
                </a:effectLst>
              </a:rPr>
              <a:t>Compromise to Civil War</a:t>
            </a:r>
            <a:endParaRPr lang="en-GB" b="1" dirty="0">
              <a:solidFill>
                <a:srgbClr val="FF0000"/>
              </a:solidFill>
              <a:effectLst>
                <a:outerShdw blurRad="38100" dist="38100" dir="2700000" algn="tl">
                  <a:srgbClr val="000000">
                    <a:alpha val="43137"/>
                  </a:srgbClr>
                </a:outerShdw>
              </a:effectLst>
            </a:endParaRPr>
          </a:p>
          <a:p>
            <a:r>
              <a:rPr lang="en-GB" b="1" dirty="0">
                <a:solidFill>
                  <a:srgbClr val="FF0000"/>
                </a:solidFill>
                <a:effectLst>
                  <a:outerShdw blurRad="38100" dist="38100" dir="2700000" algn="tl">
                    <a:srgbClr val="000000">
                      <a:alpha val="43137"/>
                    </a:srgbClr>
                  </a:outerShdw>
                </a:effectLst>
              </a:rPr>
              <a:t>In focus: Narratives of Slavery and </a:t>
            </a:r>
            <a:r>
              <a:rPr lang="en-GB" b="1" dirty="0" smtClean="0">
                <a:solidFill>
                  <a:srgbClr val="FF0000"/>
                </a:solidFill>
                <a:effectLst>
                  <a:outerShdw blurRad="38100" dist="38100" dir="2700000" algn="tl">
                    <a:srgbClr val="000000">
                      <a:alpha val="43137"/>
                    </a:srgbClr>
                  </a:outerShdw>
                </a:effectLst>
              </a:rPr>
              <a:t>Freedom</a:t>
            </a: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a:p>
            <a:pPr lvl="0"/>
            <a:r>
              <a:rPr lang="en-GB" b="1" dirty="0" smtClean="0"/>
              <a:t>Required reading: Frederick Douglass, </a:t>
            </a:r>
            <a:r>
              <a:rPr lang="en-GB" b="1" i="1" dirty="0" smtClean="0"/>
              <a:t>Narrative of the Life of Frederick Douglass, an American Slave </a:t>
            </a:r>
            <a:r>
              <a:rPr lang="en-GB" b="1" i="1" dirty="0" smtClean="0"/>
              <a:t>– Written by Himself </a:t>
            </a:r>
            <a:r>
              <a:rPr lang="en-GB" b="1" dirty="0" smtClean="0"/>
              <a:t>(Boston: Anti-Slavery Office, 1845</a:t>
            </a:r>
            <a:r>
              <a:rPr lang="en-GB" b="1" dirty="0" smtClean="0"/>
              <a:t>), chapters 1, 2, 6, 7, 10 and 11</a:t>
            </a:r>
            <a:endParaRPr lang="en-GB" b="1" dirty="0" smtClean="0">
              <a:solidFill>
                <a:srgbClr val="FF0000"/>
              </a:solidFill>
              <a:effectLst>
                <a:outerShdw blurRad="38100" dist="38100" dir="2700000" algn="tl">
                  <a:srgbClr val="000000">
                    <a:alpha val="43137"/>
                  </a:srgbClr>
                </a:outerShdw>
              </a:effectLst>
            </a:endParaRPr>
          </a:p>
        </p:txBody>
      </p:sp>
      <p:pic>
        <p:nvPicPr>
          <p:cNvPr id="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5696" y="1351285"/>
            <a:ext cx="5105405" cy="4124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94595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436013"/>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a:t>
            </a:r>
          </a:p>
          <a:p>
            <a:endParaRPr lang="en-GB" sz="2800" b="1" dirty="0"/>
          </a:p>
          <a:p>
            <a:pPr marL="457200" lvl="0" indent="-457200">
              <a:buFont typeface="Arial" panose="020B0604020202020204" pitchFamily="34" charset="0"/>
              <a:buChar char="•"/>
            </a:pPr>
            <a:r>
              <a:rPr lang="en-GB" sz="2800" b="1" dirty="0" smtClean="0"/>
              <a:t>What </a:t>
            </a:r>
            <a:r>
              <a:rPr lang="en-GB" sz="2800" b="1" dirty="0"/>
              <a:t>is your opinion of Douglass as a writer? Do you find his style effective and why? Is he a persuasive writer? </a:t>
            </a:r>
            <a:endParaRPr lang="en-GB" sz="2800" dirty="0"/>
          </a:p>
          <a:p>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41233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4051018"/>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Preface by William Lloyd Garrison</a:t>
            </a:r>
          </a:p>
          <a:p>
            <a:endParaRPr lang="en-GB" b="1" dirty="0" smtClean="0"/>
          </a:p>
          <a:p>
            <a:endParaRPr lang="en-GB" b="1" dirty="0"/>
          </a:p>
          <a:p>
            <a:endParaRPr lang="en-GB" b="1" dirty="0" smtClean="0"/>
          </a:p>
          <a:p>
            <a:endParaRPr lang="en-GB" b="1" dirty="0"/>
          </a:p>
          <a:p>
            <a:endParaRPr lang="en-GB" b="1" dirty="0" smtClean="0"/>
          </a:p>
          <a:p>
            <a:endParaRPr lang="en-GB" b="1" dirty="0"/>
          </a:p>
          <a:p>
            <a:endParaRPr lang="en-GB" b="1" dirty="0" smtClean="0"/>
          </a:p>
          <a:p>
            <a:endParaRPr lang="en-GB" b="1" dirty="0"/>
          </a:p>
          <a:p>
            <a:endParaRPr lang="en-GB" b="1" dirty="0" smtClean="0"/>
          </a:p>
          <a:p>
            <a:endParaRPr lang="en-GB" b="1" dirty="0"/>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63355" y="834160"/>
            <a:ext cx="1908056" cy="22920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3484" y="678810"/>
            <a:ext cx="6877502" cy="3712464"/>
          </a:xfrm>
          <a:prstGeom prst="rect">
            <a:avLst/>
          </a:prstGeom>
        </p:spPr>
        <p:txBody>
          <a:bodyPr wrap="square" lIns="540000" tIns="360000" rIns="540000" bIns="360000">
            <a:spAutoFit/>
          </a:bodyPr>
          <a:lstStyle/>
          <a:p>
            <a:pPr marL="285750" indent="-285750">
              <a:buFont typeface="Arial" panose="020B0604020202020204" pitchFamily="34" charset="0"/>
              <a:buChar char="•"/>
            </a:pPr>
            <a:r>
              <a:rPr lang="en-GB" sz="2800" b="1" dirty="0" smtClean="0"/>
              <a:t>When Douglass’s </a:t>
            </a:r>
            <a:r>
              <a:rPr lang="en-GB" sz="2800" b="1" i="1" dirty="0" smtClean="0"/>
              <a:t>Narrative </a:t>
            </a:r>
            <a:r>
              <a:rPr lang="en-GB" sz="2800" b="1" dirty="0" smtClean="0"/>
              <a:t>was first published, it was done so with a preface by William Lloyd Garrison. Why do you think the publishers opted for this inclusion?</a:t>
            </a:r>
          </a:p>
          <a:p>
            <a:endParaRPr lang="en-GB" b="1" dirty="0" smtClean="0">
              <a:solidFill>
                <a:srgbClr val="FF0000"/>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p:txBody>
      </p:sp>
      <p:pic>
        <p:nvPicPr>
          <p:cNvPr id="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3501008"/>
            <a:ext cx="6096000" cy="2514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28870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098006"/>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Preface</a:t>
            </a:r>
          </a:p>
          <a:p>
            <a:endParaRPr lang="en-GB" b="1" dirty="0"/>
          </a:p>
          <a:p>
            <a:pPr algn="just"/>
            <a:r>
              <a:rPr lang="en-GB" sz="2000" dirty="0" smtClean="0"/>
              <a:t>“I am confident that it is </a:t>
            </a:r>
            <a:r>
              <a:rPr lang="en-GB" sz="2000" b="1" dirty="0" smtClean="0"/>
              <a:t>essentially true </a:t>
            </a:r>
            <a:r>
              <a:rPr lang="en-GB" sz="2000" dirty="0" smtClean="0"/>
              <a:t>in all its statements; that nothing has been set down in malice, nothing exaggerated, nothing drawn from the imagination.” </a:t>
            </a:r>
          </a:p>
          <a:p>
            <a:pPr algn="just"/>
            <a:endParaRPr lang="en-GB" sz="2000" dirty="0" smtClean="0"/>
          </a:p>
          <a:p>
            <a:pPr algn="just"/>
            <a:r>
              <a:rPr lang="en-GB" sz="2000" dirty="0" smtClean="0"/>
              <a:t>“</a:t>
            </a:r>
            <a:r>
              <a:rPr lang="en-GB" sz="2000" b="1" i="1" dirty="0" smtClean="0"/>
              <a:t>As a public speaker, he excels in pathos, wit, comparison, imitation, strength of reasoning, and fluency of language</a:t>
            </a:r>
            <a:r>
              <a:rPr lang="en-GB" sz="2000" dirty="0" smtClean="0"/>
              <a:t>. There is in him that union of head and heart, which is indispensable to an enlightenment of the heads and a winning of the hearts of others.” </a:t>
            </a:r>
          </a:p>
          <a:p>
            <a:pPr algn="just"/>
            <a:endParaRPr lang="en-GB" sz="2000" dirty="0" smtClean="0"/>
          </a:p>
          <a:p>
            <a:pPr algn="just"/>
            <a:r>
              <a:rPr lang="en-GB" sz="2000" dirty="0" smtClean="0"/>
              <a:t>“So profoundly ignorant of the nature of slavery are many persons that they are stubbornly incredulous whenever they read or listen to any recital of the cruelties which are daily inflicted on its victims … Such [people] will try to discredit the shocking tales of slaveholding cruelty which are recorded in this truthful Narrative; but they will </a:t>
            </a:r>
            <a:r>
              <a:rPr lang="en-GB" sz="2000" dirty="0" err="1" smtClean="0"/>
              <a:t>labor</a:t>
            </a:r>
            <a:r>
              <a:rPr lang="en-GB" sz="2000" dirty="0" smtClean="0"/>
              <a:t> in vain. Mr. DOUGLASS has frankly disclosed the place of his birth, the names of those who claimed ownership in his body and soul, and the names also of those who committed the crimes which he has alleged against them. </a:t>
            </a:r>
            <a:r>
              <a:rPr lang="en-GB" sz="2000" b="1" dirty="0" smtClean="0"/>
              <a:t>His statements, therefore, may easily be disproved, if they are untrue</a:t>
            </a:r>
            <a:r>
              <a:rPr lang="en-GB" sz="2000" dirty="0" smtClean="0"/>
              <a:t>.”</a:t>
            </a:r>
            <a:endParaRPr lang="en-GB" sz="2000" b="1" dirty="0" smtClean="0">
              <a:solidFill>
                <a:srgbClr val="FF0000"/>
              </a:solidFill>
              <a:effectLst>
                <a:outerShdw blurRad="38100" dist="38100" dir="2700000" algn="tl">
                  <a:srgbClr val="000000">
                    <a:alpha val="43137"/>
                  </a:srgbClr>
                </a:outerShdw>
              </a:effectLst>
            </a:endParaRPr>
          </a:p>
          <a:p>
            <a:endParaRPr lang="en-GB" b="1" dirty="0" smtClean="0"/>
          </a:p>
        </p:txBody>
      </p:sp>
    </p:spTree>
    <p:extLst>
      <p:ext uri="{BB962C8B-B14F-4D97-AF65-F5344CB8AC3E}">
        <p14:creationId xmlns:p14="http://schemas.microsoft.com/office/powerpoint/2010/main" val="26498781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866900"/>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 1</a:t>
            </a:r>
          </a:p>
          <a:p>
            <a:endParaRPr lang="en-GB" b="1" dirty="0"/>
          </a:p>
          <a:p>
            <a:pPr marL="285750" lvl="0" indent="-285750">
              <a:buFont typeface="Arial" panose="020B0604020202020204" pitchFamily="34" charset="0"/>
              <a:buChar char="•"/>
            </a:pPr>
            <a:r>
              <a:rPr lang="en-GB" sz="2800" b="1" dirty="0"/>
              <a:t>Douglass opens his </a:t>
            </a:r>
            <a:r>
              <a:rPr lang="en-GB" sz="2800" b="1" i="1" dirty="0"/>
              <a:t>Narrative </a:t>
            </a:r>
            <a:r>
              <a:rPr lang="en-GB" sz="2800" b="1" dirty="0"/>
              <a:t>by telling readers that he is troubled by not knowing when he was born</a:t>
            </a:r>
            <a:r>
              <a:rPr lang="en-GB" sz="2800" b="1" dirty="0" smtClean="0"/>
              <a:t>. </a:t>
            </a:r>
          </a:p>
          <a:p>
            <a:pPr marL="457200" lvl="0" indent="-457200">
              <a:buFontTx/>
              <a:buChar char="-"/>
            </a:pPr>
            <a:endParaRPr lang="en-GB" sz="2800" b="1" dirty="0" smtClean="0"/>
          </a:p>
          <a:p>
            <a:pPr marL="914400" lvl="1" indent="-457200">
              <a:buFontTx/>
              <a:buChar char="-"/>
            </a:pPr>
            <a:r>
              <a:rPr lang="en-GB" sz="2800" b="1" dirty="0" smtClean="0"/>
              <a:t>Who does he suspect was his father?</a:t>
            </a:r>
          </a:p>
          <a:p>
            <a:pPr marL="914400" lvl="1" indent="-457200">
              <a:buFontTx/>
              <a:buChar char="-"/>
            </a:pPr>
            <a:endParaRPr lang="en-GB" sz="2800" b="1" dirty="0" smtClean="0"/>
          </a:p>
          <a:p>
            <a:pPr marL="914400" lvl="1" indent="-457200">
              <a:buFontTx/>
              <a:buChar char="-"/>
            </a:pPr>
            <a:r>
              <a:rPr lang="en-GB" sz="2800" b="1" dirty="0" smtClean="0"/>
              <a:t>Why </a:t>
            </a:r>
            <a:r>
              <a:rPr lang="en-GB" sz="2800" b="1" dirty="0"/>
              <a:t>do you think slave owners kept slaves ignorant about their birthdays and parentage</a:t>
            </a:r>
            <a:r>
              <a:rPr lang="en-GB" sz="2800" b="1" dirty="0" smtClean="0"/>
              <a:t>?</a:t>
            </a:r>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11938428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866900"/>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 2</a:t>
            </a:r>
          </a:p>
          <a:p>
            <a:endParaRPr lang="en-GB" b="1" dirty="0"/>
          </a:p>
          <a:p>
            <a:pPr marL="285750" lvl="0" indent="-285750">
              <a:buFont typeface="Arial" panose="020B0604020202020204" pitchFamily="34" charset="0"/>
              <a:buChar char="•"/>
            </a:pPr>
            <a:r>
              <a:rPr lang="en-GB" sz="2800" b="1" dirty="0" smtClean="0"/>
              <a:t>Douglass spends lengthy passages detailing slaves’ songs. </a:t>
            </a:r>
          </a:p>
          <a:p>
            <a:pPr marL="457200" lvl="0" indent="-457200">
              <a:buFontTx/>
              <a:buChar char="-"/>
            </a:pPr>
            <a:endParaRPr lang="en-GB" sz="2800" b="1" dirty="0" smtClean="0"/>
          </a:p>
          <a:p>
            <a:pPr marL="914400" lvl="1" indent="-457200">
              <a:buFontTx/>
              <a:buChar char="-"/>
            </a:pPr>
            <a:r>
              <a:rPr lang="en-GB" sz="2800" b="1" dirty="0" smtClean="0"/>
              <a:t>What are some of the features of these songs?</a:t>
            </a:r>
          </a:p>
          <a:p>
            <a:pPr marL="914400" lvl="1" indent="-457200">
              <a:buFontTx/>
              <a:buChar char="-"/>
            </a:pPr>
            <a:endParaRPr lang="en-GB" sz="2800" b="1" dirty="0" smtClean="0"/>
          </a:p>
          <a:p>
            <a:pPr marL="914400" lvl="1" indent="-457200">
              <a:buFontTx/>
              <a:buChar char="-"/>
            </a:pPr>
            <a:r>
              <a:rPr lang="en-GB" sz="2800" b="1" dirty="0" smtClean="0"/>
              <a:t>What motivations does he attribute to slaves’ songs?</a:t>
            </a:r>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15924283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405783"/>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 2</a:t>
            </a:r>
          </a:p>
          <a:p>
            <a:pPr marL="285750" lvl="0" indent="-285750">
              <a:buFont typeface="Arial" panose="020B0604020202020204" pitchFamily="34" charset="0"/>
              <a:buChar char="•"/>
            </a:pPr>
            <a:endParaRPr lang="en-GB" b="1" dirty="0" smtClean="0"/>
          </a:p>
          <a:p>
            <a:pPr marL="285750" lvl="0" indent="-285750">
              <a:buFont typeface="Arial" panose="020B0604020202020204" pitchFamily="34" charset="0"/>
              <a:buChar char="•"/>
            </a:pPr>
            <a:endParaRPr lang="en-GB" b="1" dirty="0"/>
          </a:p>
          <a:p>
            <a:r>
              <a:rPr lang="en-GB" b="1" dirty="0" smtClean="0"/>
              <a:t>‘Sympathy,’ by Paul Laurence Dunbar (1899)</a:t>
            </a:r>
          </a:p>
          <a:p>
            <a:r>
              <a:rPr lang="en-GB" dirty="0" smtClean="0"/>
              <a:t/>
            </a:r>
            <a:br>
              <a:rPr lang="en-GB" dirty="0" smtClean="0"/>
            </a:br>
            <a:r>
              <a:rPr lang="en-GB" dirty="0" smtClean="0"/>
              <a:t>…. </a:t>
            </a:r>
            <a:r>
              <a:rPr lang="en-GB" dirty="0" smtClean="0">
                <a:effectLst/>
              </a:rPr>
              <a:t>I know why the caged bird beats his wing </a:t>
            </a:r>
          </a:p>
          <a:p>
            <a:r>
              <a:rPr lang="en-GB" dirty="0" smtClean="0">
                <a:effectLst/>
              </a:rPr>
              <a:t>    Till its blood is red on the cruel bars;   </a:t>
            </a:r>
          </a:p>
          <a:p>
            <a:r>
              <a:rPr lang="en-GB" dirty="0" smtClean="0">
                <a:effectLst/>
              </a:rPr>
              <a:t>For he must fly back to his perch and cling   </a:t>
            </a:r>
          </a:p>
          <a:p>
            <a:r>
              <a:rPr lang="en-GB" dirty="0" smtClean="0">
                <a:effectLst/>
              </a:rPr>
              <a:t>When he fain would be on the bough a-swing; </a:t>
            </a:r>
          </a:p>
          <a:p>
            <a:r>
              <a:rPr lang="en-GB" dirty="0" smtClean="0">
                <a:effectLst/>
              </a:rPr>
              <a:t>    And a pain still throbs in the old, old scars   </a:t>
            </a:r>
          </a:p>
          <a:p>
            <a:r>
              <a:rPr lang="en-GB" dirty="0" smtClean="0">
                <a:effectLst/>
              </a:rPr>
              <a:t>And they pulse again with a keener sting— </a:t>
            </a:r>
          </a:p>
          <a:p>
            <a:r>
              <a:rPr lang="en-GB" dirty="0" smtClean="0">
                <a:effectLst/>
              </a:rPr>
              <a:t>I know why he beats his wing! </a:t>
            </a:r>
          </a:p>
          <a:p>
            <a:r>
              <a:rPr lang="en-GB" dirty="0" smtClean="0"/>
              <a:t/>
            </a:r>
            <a:br>
              <a:rPr lang="en-GB" dirty="0" smtClean="0"/>
            </a:br>
            <a:r>
              <a:rPr lang="en-GB" dirty="0" smtClean="0">
                <a:effectLst/>
              </a:rPr>
              <a:t>I know why the caged bird sings, ah me, </a:t>
            </a:r>
          </a:p>
          <a:p>
            <a:r>
              <a:rPr lang="en-GB" dirty="0" smtClean="0">
                <a:effectLst/>
              </a:rPr>
              <a:t>    When his wing is bruised and his bosom sore,— </a:t>
            </a:r>
          </a:p>
          <a:p>
            <a:r>
              <a:rPr lang="en-GB" dirty="0" smtClean="0">
                <a:effectLst/>
              </a:rPr>
              <a:t>When he beats his bars and he would be free; </a:t>
            </a:r>
          </a:p>
          <a:p>
            <a:r>
              <a:rPr lang="en-GB" dirty="0" smtClean="0">
                <a:effectLst/>
              </a:rPr>
              <a:t>It is not a carol of joy or glee, </a:t>
            </a:r>
          </a:p>
          <a:p>
            <a:r>
              <a:rPr lang="en-GB" dirty="0" smtClean="0">
                <a:effectLst/>
              </a:rPr>
              <a:t>    But a prayer that he sends from his heart’s deep core,   </a:t>
            </a:r>
          </a:p>
          <a:p>
            <a:r>
              <a:rPr lang="en-GB" dirty="0" smtClean="0">
                <a:effectLst/>
              </a:rPr>
              <a:t>But a plea, that upward to Heaven he flings— </a:t>
            </a:r>
          </a:p>
          <a:p>
            <a:r>
              <a:rPr lang="en-GB" dirty="0" smtClean="0">
                <a:effectLst/>
              </a:rPr>
              <a:t>I know why the caged bird sings!</a:t>
            </a:r>
          </a:p>
          <a:p>
            <a:pPr lvl="0"/>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1183463"/>
            <a:ext cx="2886650"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24099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298335"/>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Chapters 6</a:t>
            </a:r>
          </a:p>
          <a:p>
            <a:endParaRPr lang="en-GB" b="1" dirty="0"/>
          </a:p>
          <a:p>
            <a:pPr marL="285750" lvl="0" indent="-285750">
              <a:buFont typeface="Arial" panose="020B0604020202020204" pitchFamily="34" charset="0"/>
              <a:buChar char="•"/>
            </a:pPr>
            <a:r>
              <a:rPr lang="en-GB" sz="2800" b="1" dirty="0" smtClean="0"/>
              <a:t>By Chapter 6, Douglass has moved from Captain Anthony’s plantation in Talbot County to serve the Auld family in Baltimore.</a:t>
            </a:r>
          </a:p>
          <a:p>
            <a:pPr marL="457200" lvl="0" indent="-457200">
              <a:buFontTx/>
              <a:buChar char="-"/>
            </a:pPr>
            <a:endParaRPr lang="en-GB" sz="2800" b="1" dirty="0" smtClean="0"/>
          </a:p>
          <a:p>
            <a:pPr marL="914400" lvl="1" indent="-457200">
              <a:buFontTx/>
              <a:buChar char="-"/>
            </a:pPr>
            <a:r>
              <a:rPr lang="en-GB" sz="2800" b="1" dirty="0" smtClean="0"/>
              <a:t>What are some of the notable events and developments which he recalls from this time?</a:t>
            </a:r>
          </a:p>
          <a:p>
            <a:pPr marL="914400" lvl="1" indent="-457200">
              <a:buFontTx/>
              <a:buChar char="-"/>
            </a:pPr>
            <a:endParaRPr lang="en-GB" sz="2800" b="1" dirty="0" smtClean="0"/>
          </a:p>
          <a:p>
            <a:pPr marL="914400" lvl="1" indent="-457200">
              <a:buFontTx/>
              <a:buChar char="-"/>
            </a:pPr>
            <a:r>
              <a:rPr lang="en-GB" sz="2800" b="1" dirty="0" smtClean="0"/>
              <a:t>What contrasts does he draw between city life in Baltimore and life in rural Maryland?</a:t>
            </a:r>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24193605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282124"/>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Chapters 7</a:t>
            </a:r>
          </a:p>
          <a:p>
            <a:endParaRPr lang="en-GB" b="1" dirty="0"/>
          </a:p>
          <a:p>
            <a:pPr marL="285750" lvl="0" indent="-285750">
              <a:buFont typeface="Arial" panose="020B0604020202020204" pitchFamily="34" charset="0"/>
              <a:buChar char="•"/>
            </a:pPr>
            <a:r>
              <a:rPr lang="en-GB" sz="2800" b="1" dirty="0" smtClean="0"/>
              <a:t>How does Douglass become aware of the concept of abolition?</a:t>
            </a:r>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20665337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9160109"/>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 10</a:t>
            </a:r>
          </a:p>
          <a:p>
            <a:endParaRPr lang="en-GB" b="1" dirty="0"/>
          </a:p>
          <a:p>
            <a:pPr marL="457200" indent="-457200">
              <a:buFont typeface="Arial" panose="020B0604020202020204" pitchFamily="34" charset="0"/>
              <a:buChar char="•"/>
            </a:pPr>
            <a:r>
              <a:rPr lang="en-GB" sz="2800" b="1" dirty="0" smtClean="0"/>
              <a:t>Chapter 10 finds Douglass back in Talbot County, this time labouring under the oversight of Edward Covey.</a:t>
            </a:r>
          </a:p>
          <a:p>
            <a:pPr marL="914400" lvl="1" indent="-457200">
              <a:buFontTx/>
              <a:buChar char="-"/>
            </a:pPr>
            <a:endParaRPr lang="en-GB" sz="2800" b="1" dirty="0" smtClean="0"/>
          </a:p>
          <a:p>
            <a:pPr marL="914400" lvl="1" indent="-457200">
              <a:buFontTx/>
              <a:buChar char="-"/>
            </a:pPr>
            <a:r>
              <a:rPr lang="en-GB" sz="2800" b="1" dirty="0" smtClean="0"/>
              <a:t>How does he describe Covey?</a:t>
            </a:r>
          </a:p>
          <a:p>
            <a:pPr marL="914400" lvl="1" indent="-457200">
              <a:buFontTx/>
              <a:buChar char="-"/>
            </a:pPr>
            <a:endParaRPr lang="en-GB" sz="2800" b="1" dirty="0" smtClean="0"/>
          </a:p>
          <a:p>
            <a:pPr marL="914400" lvl="1" indent="-457200">
              <a:buFontTx/>
              <a:buChar char="-"/>
            </a:pPr>
            <a:r>
              <a:rPr lang="en-GB" sz="2800" b="1" dirty="0" smtClean="0"/>
              <a:t>What motivations might Douglass’s master have had for sending him to work under Covey?</a:t>
            </a:r>
          </a:p>
          <a:p>
            <a:pPr marL="914400" lvl="1" indent="-457200">
              <a:buFontTx/>
              <a:buChar char="-"/>
            </a:pPr>
            <a:endParaRPr lang="en-GB" sz="2800" b="1" dirty="0"/>
          </a:p>
          <a:p>
            <a:pPr lvl="1"/>
            <a:endParaRPr lang="en-GB" sz="2800" b="1" dirty="0" smtClean="0"/>
          </a:p>
          <a:p>
            <a:pPr marL="457200" indent="-457200">
              <a:buFontTx/>
              <a:buChar char="-"/>
            </a:pPr>
            <a:endParaRPr lang="en-GB" sz="2800" b="1" dirty="0"/>
          </a:p>
          <a:p>
            <a:pPr lvl="0"/>
            <a:endParaRPr lang="en-GB" sz="2800" b="1" dirty="0" smtClean="0"/>
          </a:p>
          <a:p>
            <a:pPr marL="285750" lvl="0" indent="-285750">
              <a:buFont typeface="Arial" panose="020B0604020202020204" pitchFamily="34" charset="0"/>
              <a:buChar char="•"/>
            </a:pPr>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18155660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9160109"/>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 10</a:t>
            </a:r>
          </a:p>
          <a:p>
            <a:endParaRPr lang="en-GB" b="1" dirty="0"/>
          </a:p>
          <a:p>
            <a:pPr marL="457200" indent="-457200">
              <a:buFont typeface="Arial" panose="020B0604020202020204" pitchFamily="34" charset="0"/>
              <a:buChar char="•"/>
            </a:pPr>
            <a:r>
              <a:rPr lang="en-GB" sz="2800" b="1" dirty="0" smtClean="0"/>
              <a:t>Chapter 10 finds Douglass back in Talbot County, this time labouring under the oversight of Edward Covey.</a:t>
            </a:r>
          </a:p>
          <a:p>
            <a:pPr marL="914400" lvl="1" indent="-457200">
              <a:buFontTx/>
              <a:buChar char="-"/>
            </a:pPr>
            <a:endParaRPr lang="en-GB" sz="2800" b="1" dirty="0" smtClean="0"/>
          </a:p>
          <a:p>
            <a:pPr marL="914400" lvl="1" indent="-457200">
              <a:buFontTx/>
              <a:buChar char="-"/>
            </a:pPr>
            <a:r>
              <a:rPr lang="en-GB" sz="2800" b="1" dirty="0" smtClean="0"/>
              <a:t>What significances does Douglass attribute to his confrontation with Covey?</a:t>
            </a:r>
          </a:p>
          <a:p>
            <a:pPr marL="914400" lvl="1" indent="-457200">
              <a:buFontTx/>
              <a:buChar char="-"/>
            </a:pPr>
            <a:endParaRPr lang="en-GB" sz="2800" b="1" dirty="0" smtClean="0"/>
          </a:p>
          <a:p>
            <a:pPr marL="914400" lvl="1" indent="-457200">
              <a:buFontTx/>
              <a:buChar char="-"/>
            </a:pPr>
            <a:r>
              <a:rPr lang="en-GB" sz="2800" b="1" dirty="0" smtClean="0"/>
              <a:t>Who is Sandy, and what role does he play in the confrontation?</a:t>
            </a:r>
            <a:endParaRPr lang="en-GB" sz="2800" b="1" dirty="0"/>
          </a:p>
          <a:p>
            <a:pPr lvl="1"/>
            <a:endParaRPr lang="en-GB" sz="2800" b="1" dirty="0" smtClean="0"/>
          </a:p>
          <a:p>
            <a:pPr marL="457200" indent="-457200">
              <a:buFontTx/>
              <a:buChar char="-"/>
            </a:pPr>
            <a:endParaRPr lang="en-GB" sz="2800" b="1" dirty="0"/>
          </a:p>
          <a:p>
            <a:pPr lvl="0"/>
            <a:endParaRPr lang="en-GB" sz="2800" b="1" dirty="0" smtClean="0"/>
          </a:p>
          <a:p>
            <a:pPr marL="285750" lvl="0" indent="-285750">
              <a:buFont typeface="Arial" panose="020B0604020202020204" pitchFamily="34" charset="0"/>
              <a:buChar char="•"/>
            </a:pPr>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6374087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0021883"/>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 – Chapter 10</a:t>
            </a:r>
          </a:p>
          <a:p>
            <a:endParaRPr lang="en-GB" b="1" dirty="0"/>
          </a:p>
          <a:p>
            <a:pPr marL="457200" indent="-457200">
              <a:buFont typeface="Arial" panose="020B0604020202020204" pitchFamily="34" charset="0"/>
              <a:buChar char="•"/>
            </a:pPr>
            <a:r>
              <a:rPr lang="en-GB" sz="2800" b="1" dirty="0" smtClean="0"/>
              <a:t>Chapter 11 concludes the narrative with Douglass eventually escaping to freedom.</a:t>
            </a:r>
          </a:p>
          <a:p>
            <a:pPr marL="914400" lvl="1" indent="-457200">
              <a:buFontTx/>
              <a:buChar char="-"/>
            </a:pPr>
            <a:endParaRPr lang="en-GB" sz="2800" b="1" dirty="0"/>
          </a:p>
          <a:p>
            <a:pPr marL="914400" lvl="1" indent="-457200">
              <a:buFontTx/>
              <a:buChar char="-"/>
            </a:pPr>
            <a:r>
              <a:rPr lang="en-GB" sz="2800" b="1" dirty="0" smtClean="0"/>
              <a:t>What details does Douglass provide about his escape?</a:t>
            </a:r>
          </a:p>
          <a:p>
            <a:pPr marL="914400" lvl="1" indent="-457200">
              <a:buFontTx/>
              <a:buChar char="-"/>
            </a:pPr>
            <a:endParaRPr lang="en-GB" sz="2800" b="1" dirty="0"/>
          </a:p>
          <a:p>
            <a:pPr marL="914400" lvl="1" indent="-457200">
              <a:buFontTx/>
              <a:buChar char="-"/>
            </a:pPr>
            <a:r>
              <a:rPr lang="en-GB" sz="2800" b="1" dirty="0" smtClean="0"/>
              <a:t>What foiled previous escape attempts?</a:t>
            </a:r>
          </a:p>
          <a:p>
            <a:pPr marL="914400" lvl="1" indent="-457200">
              <a:buFontTx/>
              <a:buChar char="-"/>
            </a:pPr>
            <a:endParaRPr lang="en-GB" sz="2800" b="1" dirty="0"/>
          </a:p>
          <a:p>
            <a:pPr marL="914400" lvl="1" indent="-457200">
              <a:buFontTx/>
              <a:buChar char="-"/>
            </a:pPr>
            <a:r>
              <a:rPr lang="en-GB" sz="2800" b="1" dirty="0" smtClean="0"/>
              <a:t>What importance does Douglass attribute to </a:t>
            </a:r>
            <a:r>
              <a:rPr lang="en-GB" sz="2800" b="1" i="1" dirty="0" smtClean="0"/>
              <a:t>The Liberator </a:t>
            </a:r>
            <a:r>
              <a:rPr lang="en-GB" sz="2800" b="1" dirty="0" smtClean="0"/>
              <a:t>and his public speaking?</a:t>
            </a:r>
          </a:p>
          <a:p>
            <a:pPr marL="914400" lvl="1" indent="-457200">
              <a:buFontTx/>
              <a:buChar char="-"/>
            </a:pPr>
            <a:endParaRPr lang="en-GB" sz="2800" b="1" dirty="0"/>
          </a:p>
          <a:p>
            <a:pPr lvl="1"/>
            <a:endParaRPr lang="en-GB" sz="2800" b="1" dirty="0" smtClean="0"/>
          </a:p>
          <a:p>
            <a:pPr marL="457200" indent="-457200">
              <a:buFontTx/>
              <a:buChar char="-"/>
            </a:pPr>
            <a:endParaRPr lang="en-GB" sz="2800" b="1" dirty="0"/>
          </a:p>
          <a:p>
            <a:pPr lvl="0"/>
            <a:endParaRPr lang="en-GB" sz="2800" b="1" dirty="0" smtClean="0"/>
          </a:p>
          <a:p>
            <a:pPr marL="285750" lvl="0" indent="-285750">
              <a:buFont typeface="Arial" panose="020B0604020202020204" pitchFamily="34" charset="0"/>
              <a:buChar char="•"/>
            </a:pPr>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39816400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297787"/>
          </a:xfrm>
          <a:prstGeom prst="rect">
            <a:avLst/>
          </a:prstGeom>
        </p:spPr>
        <p:txBody>
          <a:bodyPr wrap="square" lIns="540000" tIns="360000" rIns="540000" bIns="360000">
            <a:spAutoFit/>
          </a:bodyPr>
          <a:lstStyle/>
          <a:p>
            <a:r>
              <a:rPr lang="en-GB" b="1" i="1" dirty="0" smtClean="0"/>
              <a:t>Narrative of the Life of Frederick Douglass, an American Slave </a:t>
            </a:r>
            <a:r>
              <a:rPr lang="en-GB" b="1" dirty="0" smtClean="0"/>
              <a:t>(1845)</a:t>
            </a:r>
          </a:p>
          <a:p>
            <a:endParaRPr lang="en-GB" sz="2800" b="1" dirty="0"/>
          </a:p>
          <a:p>
            <a:pPr lvl="0"/>
            <a:r>
              <a:rPr lang="en-GB" sz="2800" b="1" u="sng" dirty="0" smtClean="0"/>
              <a:t>Essay question</a:t>
            </a:r>
          </a:p>
          <a:p>
            <a:pPr marL="457200" lvl="0" indent="-457200">
              <a:buFont typeface="Arial" panose="020B0604020202020204" pitchFamily="34" charset="0"/>
              <a:buChar char="•"/>
            </a:pPr>
            <a:endParaRPr lang="en-GB" sz="2800" b="1" dirty="0"/>
          </a:p>
          <a:p>
            <a:pPr marL="457200" lvl="0" indent="-457200">
              <a:buFont typeface="Arial" panose="020B0604020202020204" pitchFamily="34" charset="0"/>
              <a:buChar char="•"/>
            </a:pPr>
            <a:r>
              <a:rPr lang="en-GB" sz="2800" b="1" dirty="0" smtClean="0"/>
              <a:t>What </a:t>
            </a:r>
            <a:r>
              <a:rPr lang="en-GB" sz="2800" b="1" dirty="0"/>
              <a:t>did Frederick Douglass define as the distinguishing characteristics of freedom, and how did his writings critique slavery by comparison? </a:t>
            </a:r>
            <a:endParaRPr lang="en-GB" sz="2800" dirty="0"/>
          </a:p>
          <a:p>
            <a:endParaRPr lang="en-GB" sz="2800" b="1" dirty="0" smtClean="0"/>
          </a:p>
          <a:p>
            <a:pPr marL="285750" lvl="0" indent="-285750">
              <a:buFont typeface="Arial" panose="020B0604020202020204" pitchFamily="34" charset="0"/>
              <a:buChar char="•"/>
            </a:pPr>
            <a:endParaRPr lang="en-GB" sz="2800" b="1" dirty="0" smtClean="0"/>
          </a:p>
          <a:p>
            <a:endParaRPr lang="en-GB" b="1" dirty="0" smtClean="0"/>
          </a:p>
          <a:p>
            <a:pPr marL="457200" lvl="0" indent="-457200">
              <a:buFontTx/>
              <a:buChar char="-"/>
            </a:pPr>
            <a:endParaRPr lang="en-GB" sz="2800" b="1" dirty="0" smtClean="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smtClean="0"/>
          </a:p>
          <a:p>
            <a:endParaRPr lang="en-GB" b="1" dirty="0" smtClean="0"/>
          </a:p>
        </p:txBody>
      </p:sp>
    </p:spTree>
    <p:extLst>
      <p:ext uri="{BB962C8B-B14F-4D97-AF65-F5344CB8AC3E}">
        <p14:creationId xmlns:p14="http://schemas.microsoft.com/office/powerpoint/2010/main" val="276554585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832</Words>
  <Application>Microsoft Office PowerPoint</Application>
  <PresentationFormat>On-screen Show (4:3)</PresentationFormat>
  <Paragraphs>177</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7</cp:revision>
  <dcterms:created xsi:type="dcterms:W3CDTF">2016-02-17T20:14:07Z</dcterms:created>
  <dcterms:modified xsi:type="dcterms:W3CDTF">2016-10-25T09:33:55Z</dcterms:modified>
</cp:coreProperties>
</file>