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1"/>
  </p:notesMasterIdLst>
  <p:sldIdLst>
    <p:sldId id="256" r:id="rId3"/>
    <p:sldId id="265" r:id="rId4"/>
    <p:sldId id="257" r:id="rId5"/>
    <p:sldId id="258" r:id="rId6"/>
    <p:sldId id="261" r:id="rId7"/>
    <p:sldId id="263" r:id="rId8"/>
    <p:sldId id="274" r:id="rId9"/>
    <p:sldId id="273" r:id="rId10"/>
    <p:sldId id="271" r:id="rId11"/>
    <p:sldId id="262" r:id="rId12"/>
    <p:sldId id="266" r:id="rId13"/>
    <p:sldId id="267" r:id="rId14"/>
    <p:sldId id="268" r:id="rId15"/>
    <p:sldId id="270" r:id="rId16"/>
    <p:sldId id="259" r:id="rId17"/>
    <p:sldId id="269" r:id="rId18"/>
    <p:sldId id="264" r:id="rId19"/>
    <p:sldId id="26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1FDBC0-CA43-4618-91CE-887C663DD101}" v="4" dt="2021-10-12T10:40:09.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94660"/>
  </p:normalViewPr>
  <p:slideViewPr>
    <p:cSldViewPr snapToGrid="0">
      <p:cViewPr varScale="1">
        <p:scale>
          <a:sx n="94" d="100"/>
          <a:sy n="94" d="100"/>
        </p:scale>
        <p:origin x="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9D1FDBC0-CA43-4618-91CE-887C663DD101}"/>
    <pc:docChg chg="undo redo custSel addSld delSld modSld">
      <pc:chgData name="Helen Evans (Institute of Management and Health)" userId="d9a8b39e-a9d4-4d81-a719-001f6364ef6d" providerId="ADAL" clId="{9D1FDBC0-CA43-4618-91CE-887C663DD101}" dt="2021-10-12T10:42:16.201" v="159" actId="20577"/>
      <pc:docMkLst>
        <pc:docMk/>
      </pc:docMkLst>
      <pc:sldChg chg="addSp modSp mod">
        <pc:chgData name="Helen Evans (Institute of Management and Health)" userId="d9a8b39e-a9d4-4d81-a719-001f6364ef6d" providerId="ADAL" clId="{9D1FDBC0-CA43-4618-91CE-887C663DD101}" dt="2021-10-08T11:30:54.673" v="2" actId="20577"/>
        <pc:sldMkLst>
          <pc:docMk/>
          <pc:sldMk cId="2658497991" sldId="270"/>
        </pc:sldMkLst>
        <pc:spChg chg="add mod">
          <ac:chgData name="Helen Evans (Institute of Management and Health)" userId="d9a8b39e-a9d4-4d81-a719-001f6364ef6d" providerId="ADAL" clId="{9D1FDBC0-CA43-4618-91CE-887C663DD101}" dt="2021-10-08T11:30:54.673" v="2" actId="20577"/>
          <ac:spMkLst>
            <pc:docMk/>
            <pc:sldMk cId="2658497991" sldId="270"/>
            <ac:spMk id="5" creationId="{50EEB84D-3783-4307-80D0-E903CBFF215A}"/>
          </ac:spMkLst>
        </pc:spChg>
      </pc:sldChg>
      <pc:sldChg chg="new del">
        <pc:chgData name="Helen Evans (Institute of Management and Health)" userId="d9a8b39e-a9d4-4d81-a719-001f6364ef6d" providerId="ADAL" clId="{9D1FDBC0-CA43-4618-91CE-887C663DD101}" dt="2021-10-12T10:37:38.124" v="4" actId="47"/>
        <pc:sldMkLst>
          <pc:docMk/>
          <pc:sldMk cId="1057823782" sldId="272"/>
        </pc:sldMkLst>
      </pc:sldChg>
      <pc:sldChg chg="modSp mod modNotesTx">
        <pc:chgData name="Helen Evans (Institute of Management and Health)" userId="d9a8b39e-a9d4-4d81-a719-001f6364ef6d" providerId="ADAL" clId="{9D1FDBC0-CA43-4618-91CE-887C663DD101}" dt="2021-10-12T10:40:09.382" v="129" actId="1076"/>
        <pc:sldMkLst>
          <pc:docMk/>
          <pc:sldMk cId="0" sldId="273"/>
        </pc:sldMkLst>
        <pc:spChg chg="mod">
          <ac:chgData name="Helen Evans (Institute of Management and Health)" userId="d9a8b39e-a9d4-4d81-a719-001f6364ef6d" providerId="ADAL" clId="{9D1FDBC0-CA43-4618-91CE-887C663DD101}" dt="2021-10-12T10:40:09.382" v="129" actId="1076"/>
          <ac:spMkLst>
            <pc:docMk/>
            <pc:sldMk cId="0" sldId="273"/>
            <ac:spMk id="7171" creationId="{25544B71-0098-41A2-A17A-888939D9AD10}"/>
          </ac:spMkLst>
        </pc:spChg>
      </pc:sldChg>
      <pc:sldChg chg="modSp new mod">
        <pc:chgData name="Helen Evans (Institute of Management and Health)" userId="d9a8b39e-a9d4-4d81-a719-001f6364ef6d" providerId="ADAL" clId="{9D1FDBC0-CA43-4618-91CE-887C663DD101}" dt="2021-10-12T10:42:16.201" v="159" actId="20577"/>
        <pc:sldMkLst>
          <pc:docMk/>
          <pc:sldMk cId="4185209930" sldId="274"/>
        </pc:sldMkLst>
        <pc:spChg chg="mod">
          <ac:chgData name="Helen Evans (Institute of Management and Health)" userId="d9a8b39e-a9d4-4d81-a719-001f6364ef6d" providerId="ADAL" clId="{9D1FDBC0-CA43-4618-91CE-887C663DD101}" dt="2021-10-12T10:40:05.170" v="128" actId="20577"/>
          <ac:spMkLst>
            <pc:docMk/>
            <pc:sldMk cId="4185209930" sldId="274"/>
            <ac:spMk id="2" creationId="{B95D6534-76B4-4A15-9CF3-9EAB3F6B254B}"/>
          </ac:spMkLst>
        </pc:spChg>
        <pc:spChg chg="mod">
          <ac:chgData name="Helen Evans (Institute of Management and Health)" userId="d9a8b39e-a9d4-4d81-a719-001f6364ef6d" providerId="ADAL" clId="{9D1FDBC0-CA43-4618-91CE-887C663DD101}" dt="2021-10-12T10:42:16.201" v="159" actId="20577"/>
          <ac:spMkLst>
            <pc:docMk/>
            <pc:sldMk cId="4185209930" sldId="274"/>
            <ac:spMk id="3" creationId="{8B742032-AFC5-42E5-BA06-D044039C6F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ACA79-305B-4EC0-A461-04D05C889FF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7E382AD-A76F-4EC3-8687-9EF63401D102}">
      <dgm:prSet/>
      <dgm:spPr/>
      <dgm:t>
        <a:bodyPr/>
        <a:lstStyle/>
        <a:p>
          <a:r>
            <a:rPr lang="en-GB"/>
            <a:t>World Expos’ history For 170 years</a:t>
          </a:r>
          <a:endParaRPr lang="en-US"/>
        </a:p>
      </dgm:t>
    </dgm:pt>
    <dgm:pt modelId="{C1B96354-0519-400F-857D-D9123880D12D}" type="parTrans" cxnId="{EB4FD58F-9490-46CA-8687-81DA1919A5EE}">
      <dgm:prSet/>
      <dgm:spPr/>
      <dgm:t>
        <a:bodyPr/>
        <a:lstStyle/>
        <a:p>
          <a:endParaRPr lang="en-US"/>
        </a:p>
      </dgm:t>
    </dgm:pt>
    <dgm:pt modelId="{7E92453F-5772-4F37-9BCD-779C3BEFB7CC}" type="sibTrans" cxnId="{EB4FD58F-9490-46CA-8687-81DA1919A5EE}">
      <dgm:prSet/>
      <dgm:spPr/>
      <dgm:t>
        <a:bodyPr/>
        <a:lstStyle/>
        <a:p>
          <a:endParaRPr lang="en-US"/>
        </a:p>
      </dgm:t>
    </dgm:pt>
    <dgm:pt modelId="{751A6C62-036E-492A-B621-0501E46AED07}">
      <dgm:prSet/>
      <dgm:spPr/>
      <dgm:t>
        <a:bodyPr/>
        <a:lstStyle/>
        <a:p>
          <a:r>
            <a:rPr lang="en-GB"/>
            <a:t>World Expos have provided a platform to showcase the greatest innovations that have shaped the world we live in today. </a:t>
          </a:r>
          <a:endParaRPr lang="en-US"/>
        </a:p>
      </dgm:t>
    </dgm:pt>
    <dgm:pt modelId="{6853031F-0EDB-4721-80C8-76BD663B60CA}" type="parTrans" cxnId="{AB378ADF-6677-4775-B509-DE38600B67BE}">
      <dgm:prSet/>
      <dgm:spPr/>
      <dgm:t>
        <a:bodyPr/>
        <a:lstStyle/>
        <a:p>
          <a:endParaRPr lang="en-US"/>
        </a:p>
      </dgm:t>
    </dgm:pt>
    <dgm:pt modelId="{99157A8C-9FC9-466E-BEA2-9CA88115A1C5}" type="sibTrans" cxnId="{AB378ADF-6677-4775-B509-DE38600B67BE}">
      <dgm:prSet/>
      <dgm:spPr/>
      <dgm:t>
        <a:bodyPr/>
        <a:lstStyle/>
        <a:p>
          <a:endParaRPr lang="en-US"/>
        </a:p>
      </dgm:t>
    </dgm:pt>
    <dgm:pt modelId="{3C94B54B-4FC0-441F-A187-E22824D5B9D0}">
      <dgm:prSet/>
      <dgm:spPr/>
      <dgm:t>
        <a:bodyPr/>
        <a:lstStyle/>
        <a:p>
          <a:r>
            <a:rPr lang="en-GB"/>
            <a:t>Dubai Expo 2020 will continue that tradition with the latest technology from around the globe.</a:t>
          </a:r>
          <a:endParaRPr lang="en-US"/>
        </a:p>
      </dgm:t>
    </dgm:pt>
    <dgm:pt modelId="{60F69437-C3DC-417D-B0E5-14A409594B3F}" type="parTrans" cxnId="{F8BC0A2B-8000-47AC-B279-F0F5D83589C3}">
      <dgm:prSet/>
      <dgm:spPr/>
      <dgm:t>
        <a:bodyPr/>
        <a:lstStyle/>
        <a:p>
          <a:endParaRPr lang="en-US"/>
        </a:p>
      </dgm:t>
    </dgm:pt>
    <dgm:pt modelId="{2F6A9012-559C-483F-8115-0320F864CA7B}" type="sibTrans" cxnId="{F8BC0A2B-8000-47AC-B279-F0F5D83589C3}">
      <dgm:prSet/>
      <dgm:spPr/>
      <dgm:t>
        <a:bodyPr/>
        <a:lstStyle/>
        <a:p>
          <a:endParaRPr lang="en-US"/>
        </a:p>
      </dgm:t>
    </dgm:pt>
    <dgm:pt modelId="{EAEF1B9E-E696-473F-A251-8D5190D229C1}">
      <dgm:prSet/>
      <dgm:spPr/>
      <dgm:t>
        <a:bodyPr/>
        <a:lstStyle/>
        <a:p>
          <a:r>
            <a:rPr lang="en-GB" b="0" i="0"/>
            <a:t>Expo 2020 Dubai - The first Expo to be held in the Middle East, Africa and South Asia with many reasons to be counted as one of the most important in exposition history.</a:t>
          </a:r>
          <a:endParaRPr lang="en-US"/>
        </a:p>
      </dgm:t>
    </dgm:pt>
    <dgm:pt modelId="{A0B3A669-3E43-41F9-9B38-E737EE3900CF}" type="parTrans" cxnId="{4E7D7C9F-B142-4EEF-B646-C822B2E3B568}">
      <dgm:prSet/>
      <dgm:spPr/>
      <dgm:t>
        <a:bodyPr/>
        <a:lstStyle/>
        <a:p>
          <a:endParaRPr lang="en-US"/>
        </a:p>
      </dgm:t>
    </dgm:pt>
    <dgm:pt modelId="{953E384C-2994-499F-A4C1-C42EFB245ADA}" type="sibTrans" cxnId="{4E7D7C9F-B142-4EEF-B646-C822B2E3B568}">
      <dgm:prSet/>
      <dgm:spPr/>
      <dgm:t>
        <a:bodyPr/>
        <a:lstStyle/>
        <a:p>
          <a:endParaRPr lang="en-US"/>
        </a:p>
      </dgm:t>
    </dgm:pt>
    <dgm:pt modelId="{4D1D0B36-1DA5-4E18-A2D0-C57E2AA98BB3}" type="pres">
      <dgm:prSet presAssocID="{B32ACA79-305B-4EC0-A461-04D05C889FFE}" presName="vert0" presStyleCnt="0">
        <dgm:presLayoutVars>
          <dgm:dir/>
          <dgm:animOne val="branch"/>
          <dgm:animLvl val="lvl"/>
        </dgm:presLayoutVars>
      </dgm:prSet>
      <dgm:spPr/>
    </dgm:pt>
    <dgm:pt modelId="{9FFD660E-F592-4466-8107-737DE744627A}" type="pres">
      <dgm:prSet presAssocID="{97E382AD-A76F-4EC3-8687-9EF63401D102}" presName="thickLine" presStyleLbl="alignNode1" presStyleIdx="0" presStyleCnt="4"/>
      <dgm:spPr/>
    </dgm:pt>
    <dgm:pt modelId="{673F2A0B-304D-4339-AE91-EFA75115294F}" type="pres">
      <dgm:prSet presAssocID="{97E382AD-A76F-4EC3-8687-9EF63401D102}" presName="horz1" presStyleCnt="0"/>
      <dgm:spPr/>
    </dgm:pt>
    <dgm:pt modelId="{AE1B7ED1-5EF0-4694-B222-F5F5F38D5FD0}" type="pres">
      <dgm:prSet presAssocID="{97E382AD-A76F-4EC3-8687-9EF63401D102}" presName="tx1" presStyleLbl="revTx" presStyleIdx="0" presStyleCnt="4"/>
      <dgm:spPr/>
    </dgm:pt>
    <dgm:pt modelId="{77467BB5-3107-42A2-BCF7-CCA49E0375A1}" type="pres">
      <dgm:prSet presAssocID="{97E382AD-A76F-4EC3-8687-9EF63401D102}" presName="vert1" presStyleCnt="0"/>
      <dgm:spPr/>
    </dgm:pt>
    <dgm:pt modelId="{62833B52-640F-49B9-9FB5-1832D2C3E332}" type="pres">
      <dgm:prSet presAssocID="{751A6C62-036E-492A-B621-0501E46AED07}" presName="thickLine" presStyleLbl="alignNode1" presStyleIdx="1" presStyleCnt="4"/>
      <dgm:spPr/>
    </dgm:pt>
    <dgm:pt modelId="{0ED1DC54-664F-41EC-B49E-7A330CA6F353}" type="pres">
      <dgm:prSet presAssocID="{751A6C62-036E-492A-B621-0501E46AED07}" presName="horz1" presStyleCnt="0"/>
      <dgm:spPr/>
    </dgm:pt>
    <dgm:pt modelId="{2F6070C3-4C63-49C2-B9F1-E5E289DA8AAC}" type="pres">
      <dgm:prSet presAssocID="{751A6C62-036E-492A-B621-0501E46AED07}" presName="tx1" presStyleLbl="revTx" presStyleIdx="1" presStyleCnt="4"/>
      <dgm:spPr/>
    </dgm:pt>
    <dgm:pt modelId="{B130B4C9-98E6-435F-8FF7-EA7749EC5680}" type="pres">
      <dgm:prSet presAssocID="{751A6C62-036E-492A-B621-0501E46AED07}" presName="vert1" presStyleCnt="0"/>
      <dgm:spPr/>
    </dgm:pt>
    <dgm:pt modelId="{BD9F0B7E-331D-49C6-B2FA-312F4010F4D0}" type="pres">
      <dgm:prSet presAssocID="{3C94B54B-4FC0-441F-A187-E22824D5B9D0}" presName="thickLine" presStyleLbl="alignNode1" presStyleIdx="2" presStyleCnt="4"/>
      <dgm:spPr/>
    </dgm:pt>
    <dgm:pt modelId="{44A35EE3-6C19-461E-AE66-FAF50DEDBD12}" type="pres">
      <dgm:prSet presAssocID="{3C94B54B-4FC0-441F-A187-E22824D5B9D0}" presName="horz1" presStyleCnt="0"/>
      <dgm:spPr/>
    </dgm:pt>
    <dgm:pt modelId="{DC2B8D32-C946-4FEF-8B37-1DB151A185D8}" type="pres">
      <dgm:prSet presAssocID="{3C94B54B-4FC0-441F-A187-E22824D5B9D0}" presName="tx1" presStyleLbl="revTx" presStyleIdx="2" presStyleCnt="4"/>
      <dgm:spPr/>
    </dgm:pt>
    <dgm:pt modelId="{52800CF9-4A42-41A2-8E31-A39536CC3480}" type="pres">
      <dgm:prSet presAssocID="{3C94B54B-4FC0-441F-A187-E22824D5B9D0}" presName="vert1" presStyleCnt="0"/>
      <dgm:spPr/>
    </dgm:pt>
    <dgm:pt modelId="{097A5D18-FD19-4C14-94BC-A77E3CAAB446}" type="pres">
      <dgm:prSet presAssocID="{EAEF1B9E-E696-473F-A251-8D5190D229C1}" presName="thickLine" presStyleLbl="alignNode1" presStyleIdx="3" presStyleCnt="4"/>
      <dgm:spPr/>
    </dgm:pt>
    <dgm:pt modelId="{709189DA-861F-456A-A1E5-750D5A899CE2}" type="pres">
      <dgm:prSet presAssocID="{EAEF1B9E-E696-473F-A251-8D5190D229C1}" presName="horz1" presStyleCnt="0"/>
      <dgm:spPr/>
    </dgm:pt>
    <dgm:pt modelId="{C90339D9-AA71-46F1-B66F-923E87D948AD}" type="pres">
      <dgm:prSet presAssocID="{EAEF1B9E-E696-473F-A251-8D5190D229C1}" presName="tx1" presStyleLbl="revTx" presStyleIdx="3" presStyleCnt="4"/>
      <dgm:spPr/>
    </dgm:pt>
    <dgm:pt modelId="{08320C46-5A03-470A-B9CC-7868381D2B9D}" type="pres">
      <dgm:prSet presAssocID="{EAEF1B9E-E696-473F-A251-8D5190D229C1}" presName="vert1" presStyleCnt="0"/>
      <dgm:spPr/>
    </dgm:pt>
  </dgm:ptLst>
  <dgm:cxnLst>
    <dgm:cxn modelId="{5F060C12-516E-45E7-9D8C-217910B5D675}" type="presOf" srcId="{B32ACA79-305B-4EC0-A461-04D05C889FFE}" destId="{4D1D0B36-1DA5-4E18-A2D0-C57E2AA98BB3}" srcOrd="0" destOrd="0" presId="urn:microsoft.com/office/officeart/2008/layout/LinedList"/>
    <dgm:cxn modelId="{F8BC0A2B-8000-47AC-B279-F0F5D83589C3}" srcId="{B32ACA79-305B-4EC0-A461-04D05C889FFE}" destId="{3C94B54B-4FC0-441F-A187-E22824D5B9D0}" srcOrd="2" destOrd="0" parTransId="{60F69437-C3DC-417D-B0E5-14A409594B3F}" sibTransId="{2F6A9012-559C-483F-8115-0320F864CA7B}"/>
    <dgm:cxn modelId="{4AF3B639-086E-449D-96AA-6C8F62369CDF}" type="presOf" srcId="{97E382AD-A76F-4EC3-8687-9EF63401D102}" destId="{AE1B7ED1-5EF0-4694-B222-F5F5F38D5FD0}" srcOrd="0" destOrd="0" presId="urn:microsoft.com/office/officeart/2008/layout/LinedList"/>
    <dgm:cxn modelId="{EA23E67F-9C18-40BF-AE92-1EFCCD70673B}" type="presOf" srcId="{751A6C62-036E-492A-B621-0501E46AED07}" destId="{2F6070C3-4C63-49C2-B9F1-E5E289DA8AAC}" srcOrd="0" destOrd="0" presId="urn:microsoft.com/office/officeart/2008/layout/LinedList"/>
    <dgm:cxn modelId="{EB4FD58F-9490-46CA-8687-81DA1919A5EE}" srcId="{B32ACA79-305B-4EC0-A461-04D05C889FFE}" destId="{97E382AD-A76F-4EC3-8687-9EF63401D102}" srcOrd="0" destOrd="0" parTransId="{C1B96354-0519-400F-857D-D9123880D12D}" sibTransId="{7E92453F-5772-4F37-9BCD-779C3BEFB7CC}"/>
    <dgm:cxn modelId="{4E7D7C9F-B142-4EEF-B646-C822B2E3B568}" srcId="{B32ACA79-305B-4EC0-A461-04D05C889FFE}" destId="{EAEF1B9E-E696-473F-A251-8D5190D229C1}" srcOrd="3" destOrd="0" parTransId="{A0B3A669-3E43-41F9-9B38-E737EE3900CF}" sibTransId="{953E384C-2994-499F-A4C1-C42EFB245ADA}"/>
    <dgm:cxn modelId="{AB378ADF-6677-4775-B509-DE38600B67BE}" srcId="{B32ACA79-305B-4EC0-A461-04D05C889FFE}" destId="{751A6C62-036E-492A-B621-0501E46AED07}" srcOrd="1" destOrd="0" parTransId="{6853031F-0EDB-4721-80C8-76BD663B60CA}" sibTransId="{99157A8C-9FC9-466E-BEA2-9CA88115A1C5}"/>
    <dgm:cxn modelId="{DCBA73E5-085D-4915-AAD0-3132284ABC2B}" type="presOf" srcId="{3C94B54B-4FC0-441F-A187-E22824D5B9D0}" destId="{DC2B8D32-C946-4FEF-8B37-1DB151A185D8}" srcOrd="0" destOrd="0" presId="urn:microsoft.com/office/officeart/2008/layout/LinedList"/>
    <dgm:cxn modelId="{38DD30F8-4B59-4C66-8703-549A2AE0F383}" type="presOf" srcId="{EAEF1B9E-E696-473F-A251-8D5190D229C1}" destId="{C90339D9-AA71-46F1-B66F-923E87D948AD}" srcOrd="0" destOrd="0" presId="urn:microsoft.com/office/officeart/2008/layout/LinedList"/>
    <dgm:cxn modelId="{DB44D697-96EC-4F61-8712-8FB39E56F084}" type="presParOf" srcId="{4D1D0B36-1DA5-4E18-A2D0-C57E2AA98BB3}" destId="{9FFD660E-F592-4466-8107-737DE744627A}" srcOrd="0" destOrd="0" presId="urn:microsoft.com/office/officeart/2008/layout/LinedList"/>
    <dgm:cxn modelId="{54C08BA4-23B8-4370-800E-16F53D0B7C9A}" type="presParOf" srcId="{4D1D0B36-1DA5-4E18-A2D0-C57E2AA98BB3}" destId="{673F2A0B-304D-4339-AE91-EFA75115294F}" srcOrd="1" destOrd="0" presId="urn:microsoft.com/office/officeart/2008/layout/LinedList"/>
    <dgm:cxn modelId="{42C8E490-F524-44C8-9951-337879EA1546}" type="presParOf" srcId="{673F2A0B-304D-4339-AE91-EFA75115294F}" destId="{AE1B7ED1-5EF0-4694-B222-F5F5F38D5FD0}" srcOrd="0" destOrd="0" presId="urn:microsoft.com/office/officeart/2008/layout/LinedList"/>
    <dgm:cxn modelId="{CD1D7673-BA1F-4932-95D7-79D5610F4491}" type="presParOf" srcId="{673F2A0B-304D-4339-AE91-EFA75115294F}" destId="{77467BB5-3107-42A2-BCF7-CCA49E0375A1}" srcOrd="1" destOrd="0" presId="urn:microsoft.com/office/officeart/2008/layout/LinedList"/>
    <dgm:cxn modelId="{EA33F343-4294-4DF9-92B3-6E1B4F0FB84A}" type="presParOf" srcId="{4D1D0B36-1DA5-4E18-A2D0-C57E2AA98BB3}" destId="{62833B52-640F-49B9-9FB5-1832D2C3E332}" srcOrd="2" destOrd="0" presId="urn:microsoft.com/office/officeart/2008/layout/LinedList"/>
    <dgm:cxn modelId="{35ACB11C-0AB1-455E-BE9A-AC4C4827DF68}" type="presParOf" srcId="{4D1D0B36-1DA5-4E18-A2D0-C57E2AA98BB3}" destId="{0ED1DC54-664F-41EC-B49E-7A330CA6F353}" srcOrd="3" destOrd="0" presId="urn:microsoft.com/office/officeart/2008/layout/LinedList"/>
    <dgm:cxn modelId="{2548B299-3D06-48D8-BB5B-B2ADB4FA3FC6}" type="presParOf" srcId="{0ED1DC54-664F-41EC-B49E-7A330CA6F353}" destId="{2F6070C3-4C63-49C2-B9F1-E5E289DA8AAC}" srcOrd="0" destOrd="0" presId="urn:microsoft.com/office/officeart/2008/layout/LinedList"/>
    <dgm:cxn modelId="{13AF14F5-51A4-4A3D-80ED-543F87A6CC19}" type="presParOf" srcId="{0ED1DC54-664F-41EC-B49E-7A330CA6F353}" destId="{B130B4C9-98E6-435F-8FF7-EA7749EC5680}" srcOrd="1" destOrd="0" presId="urn:microsoft.com/office/officeart/2008/layout/LinedList"/>
    <dgm:cxn modelId="{AAC56FDB-5BFC-44A4-8641-47396CB161B8}" type="presParOf" srcId="{4D1D0B36-1DA5-4E18-A2D0-C57E2AA98BB3}" destId="{BD9F0B7E-331D-49C6-B2FA-312F4010F4D0}" srcOrd="4" destOrd="0" presId="urn:microsoft.com/office/officeart/2008/layout/LinedList"/>
    <dgm:cxn modelId="{BC32FD51-B49A-4939-9AA4-7B73D4D453D5}" type="presParOf" srcId="{4D1D0B36-1DA5-4E18-A2D0-C57E2AA98BB3}" destId="{44A35EE3-6C19-461E-AE66-FAF50DEDBD12}" srcOrd="5" destOrd="0" presId="urn:microsoft.com/office/officeart/2008/layout/LinedList"/>
    <dgm:cxn modelId="{E3EA6C61-5150-4D03-945F-42398024BBEF}" type="presParOf" srcId="{44A35EE3-6C19-461E-AE66-FAF50DEDBD12}" destId="{DC2B8D32-C946-4FEF-8B37-1DB151A185D8}" srcOrd="0" destOrd="0" presId="urn:microsoft.com/office/officeart/2008/layout/LinedList"/>
    <dgm:cxn modelId="{67E60DDA-37E8-49D3-BD94-60918CA0D3F4}" type="presParOf" srcId="{44A35EE3-6C19-461E-AE66-FAF50DEDBD12}" destId="{52800CF9-4A42-41A2-8E31-A39536CC3480}" srcOrd="1" destOrd="0" presId="urn:microsoft.com/office/officeart/2008/layout/LinedList"/>
    <dgm:cxn modelId="{D0B18C49-9722-43F7-9722-8C1F1EC3E78F}" type="presParOf" srcId="{4D1D0B36-1DA5-4E18-A2D0-C57E2AA98BB3}" destId="{097A5D18-FD19-4C14-94BC-A77E3CAAB446}" srcOrd="6" destOrd="0" presId="urn:microsoft.com/office/officeart/2008/layout/LinedList"/>
    <dgm:cxn modelId="{76490A2B-772E-47B0-B091-D37CF34A1700}" type="presParOf" srcId="{4D1D0B36-1DA5-4E18-A2D0-C57E2AA98BB3}" destId="{709189DA-861F-456A-A1E5-750D5A899CE2}" srcOrd="7" destOrd="0" presId="urn:microsoft.com/office/officeart/2008/layout/LinedList"/>
    <dgm:cxn modelId="{B74D2377-AD21-4A30-99F2-D04B40D3062A}" type="presParOf" srcId="{709189DA-861F-456A-A1E5-750D5A899CE2}" destId="{C90339D9-AA71-46F1-B66F-923E87D948AD}" srcOrd="0" destOrd="0" presId="urn:microsoft.com/office/officeart/2008/layout/LinedList"/>
    <dgm:cxn modelId="{B57CDEA8-0033-4CAE-B42F-771578119C91}" type="presParOf" srcId="{709189DA-861F-456A-A1E5-750D5A899CE2}" destId="{08320C46-5A03-470A-B9CC-7868381D2B9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D660E-F592-4466-8107-737DE744627A}">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1B7ED1-5EF0-4694-B222-F5F5F38D5FD0}">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World Expos’ history For 170 years</a:t>
          </a:r>
          <a:endParaRPr lang="en-US" sz="2300" kern="1200"/>
        </a:p>
      </dsp:txBody>
      <dsp:txXfrm>
        <a:off x="0" y="0"/>
        <a:ext cx="10515600" cy="1087834"/>
      </dsp:txXfrm>
    </dsp:sp>
    <dsp:sp modelId="{62833B52-640F-49B9-9FB5-1832D2C3E332}">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6070C3-4C63-49C2-B9F1-E5E289DA8AAC}">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World Expos have provided a platform to showcase the greatest innovations that have shaped the world we live in today. </a:t>
          </a:r>
          <a:endParaRPr lang="en-US" sz="2300" kern="1200"/>
        </a:p>
      </dsp:txBody>
      <dsp:txXfrm>
        <a:off x="0" y="1087834"/>
        <a:ext cx="10515600" cy="1087834"/>
      </dsp:txXfrm>
    </dsp:sp>
    <dsp:sp modelId="{BD9F0B7E-331D-49C6-B2FA-312F4010F4D0}">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2B8D32-C946-4FEF-8B37-1DB151A185D8}">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Dubai Expo 2020 will continue that tradition with the latest technology from around the globe.</a:t>
          </a:r>
          <a:endParaRPr lang="en-US" sz="2300" kern="1200"/>
        </a:p>
      </dsp:txBody>
      <dsp:txXfrm>
        <a:off x="0" y="2175669"/>
        <a:ext cx="10515600" cy="1087834"/>
      </dsp:txXfrm>
    </dsp:sp>
    <dsp:sp modelId="{097A5D18-FD19-4C14-94BC-A77E3CAAB446}">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339D9-AA71-46F1-B66F-923E87D948AD}">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Expo 2020 Dubai - The first Expo to be held in the Middle East, Africa and South Asia with many reasons to be counted as one of the most important in exposition history.</a:t>
          </a:r>
          <a:endParaRPr lang="en-US" sz="23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F433B-701B-45A7-94A6-0DC6693855CB}"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E3733B-BF6E-4776-9375-4B6B8B180C54}" type="slidenum">
              <a:rPr lang="en-GB" smtClean="0"/>
              <a:t>‹#›</a:t>
            </a:fld>
            <a:endParaRPr lang="en-GB"/>
          </a:p>
        </p:txBody>
      </p:sp>
    </p:spTree>
    <p:extLst>
      <p:ext uri="{BB962C8B-B14F-4D97-AF65-F5344CB8AC3E}">
        <p14:creationId xmlns:p14="http://schemas.microsoft.com/office/powerpoint/2010/main" val="3158319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aebusiness.com/2016/07/24/oil-economy-to-tourism-economy-uae/"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 tourism attractions and how events for part of this… </a:t>
            </a:r>
          </a:p>
        </p:txBody>
      </p:sp>
      <p:sp>
        <p:nvSpPr>
          <p:cNvPr id="4" name="Slide Number Placeholder 3"/>
          <p:cNvSpPr>
            <a:spLocks noGrp="1"/>
          </p:cNvSpPr>
          <p:nvPr>
            <p:ph type="sldNum" sz="quarter" idx="5"/>
          </p:nvPr>
        </p:nvSpPr>
        <p:spPr/>
        <p:txBody>
          <a:bodyPr/>
          <a:lstStyle/>
          <a:p>
            <a:fld id="{F5E3733B-BF6E-4776-9375-4B6B8B180C54}" type="slidenum">
              <a:rPr lang="en-GB" smtClean="0"/>
              <a:t>8</a:t>
            </a:fld>
            <a:endParaRPr lang="en-GB"/>
          </a:p>
        </p:txBody>
      </p:sp>
    </p:spTree>
    <p:extLst>
      <p:ext uri="{BB962C8B-B14F-4D97-AF65-F5344CB8AC3E}">
        <p14:creationId xmlns:p14="http://schemas.microsoft.com/office/powerpoint/2010/main" val="1226887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Oil Economy to Tourism Economy, UAE – UAE Business Magazine</a:t>
            </a:r>
            <a:r>
              <a:rPr lang="en-GB" dirty="0"/>
              <a:t> </a:t>
            </a:r>
          </a:p>
        </p:txBody>
      </p:sp>
      <p:sp>
        <p:nvSpPr>
          <p:cNvPr id="4" name="Slide Number Placeholder 3"/>
          <p:cNvSpPr>
            <a:spLocks noGrp="1"/>
          </p:cNvSpPr>
          <p:nvPr>
            <p:ph type="sldNum" sz="quarter" idx="5"/>
          </p:nvPr>
        </p:nvSpPr>
        <p:spPr/>
        <p:txBody>
          <a:bodyPr/>
          <a:lstStyle/>
          <a:p>
            <a:fld id="{F5E3733B-BF6E-4776-9375-4B6B8B180C54}" type="slidenum">
              <a:rPr lang="en-GB" smtClean="0"/>
              <a:t>13</a:t>
            </a:fld>
            <a:endParaRPr lang="en-GB"/>
          </a:p>
        </p:txBody>
      </p:sp>
    </p:spTree>
    <p:extLst>
      <p:ext uri="{BB962C8B-B14F-4D97-AF65-F5344CB8AC3E}">
        <p14:creationId xmlns:p14="http://schemas.microsoft.com/office/powerpoint/2010/main" val="1639291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447E-9897-41E7-BCDC-AAEF884FD7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138AF7-2D00-443C-BEB7-7251A50C03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664CC6-00BB-4E7E-9EEA-58AD7DA0C38A}"/>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37754992-5465-4E13-9483-362B61D59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1AC749-B491-4887-B61D-62AE2670DA9D}"/>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2021673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054AB-BC94-45B3-878E-77CA003338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091743-B58E-42BE-8B32-698DEB1925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49C9FB-0A17-4ABF-85BB-25EBFAFBACE9}"/>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504FDF4A-632B-473E-8A19-5709CA05F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5E4E1-13CF-4B14-B12A-E400B0E7530F}"/>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4018503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E3775-8E53-4C9B-A60F-D4EDB0B0F1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9E02C8-C3D6-4F90-AFD3-C52D846F60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34FC3D-4EA4-4B1D-8AFC-13594CEE5543}"/>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CEAC8E3D-E638-4DB0-ACE6-9010F1EA1D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90BB2B-F5B6-4AC4-AF18-618605BF8258}"/>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176223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88183-B95E-4CD6-9E25-90D9D7B5C8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7088EF-31D8-46E9-9232-8057B04EA3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AC2558-7717-45EE-AB83-B17A3C67BE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5BF168-1DDC-44F7-A211-F5936926C2C7}"/>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6" name="Footer Placeholder 5">
            <a:extLst>
              <a:ext uri="{FF2B5EF4-FFF2-40B4-BE49-F238E27FC236}">
                <a16:creationId xmlns:a16="http://schemas.microsoft.com/office/drawing/2014/main" id="{2B394141-6B84-45A6-BC1A-3B0F745B62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3AB5D0-297A-4D36-8829-407836496AA3}"/>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3932407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D0149-3F3E-479A-9FC7-F89F82FB13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92BF58-7BEC-4516-8E51-6164FE0AC9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7FD00F-2294-41EF-8245-26E87536E0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5E810B-8220-46E5-A563-10E1C146C7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FC318A-4DAA-48B9-B2E6-B58091E9EA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ADF5F6-E8A8-416C-875B-440DDBF4FBEB}"/>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8" name="Footer Placeholder 7">
            <a:extLst>
              <a:ext uri="{FF2B5EF4-FFF2-40B4-BE49-F238E27FC236}">
                <a16:creationId xmlns:a16="http://schemas.microsoft.com/office/drawing/2014/main" id="{EA1ABE89-BA8A-49F1-8408-02AD1011C0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1285A3-AD1F-4731-AAB6-7710D9134556}"/>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216407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34BA8-973B-4576-82F7-E9D6BC46D4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32D6B3-452B-4580-9E66-CD7641AC4407}"/>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4" name="Footer Placeholder 3">
            <a:extLst>
              <a:ext uri="{FF2B5EF4-FFF2-40B4-BE49-F238E27FC236}">
                <a16:creationId xmlns:a16="http://schemas.microsoft.com/office/drawing/2014/main" id="{61AB4999-EEA6-46B1-9A3E-E83C8036BA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10FA43-D11A-4F72-988A-19E1CCCBFC48}"/>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2874499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2AD807-EE90-4858-BBED-13E59C12992A}"/>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3" name="Footer Placeholder 2">
            <a:extLst>
              <a:ext uri="{FF2B5EF4-FFF2-40B4-BE49-F238E27FC236}">
                <a16:creationId xmlns:a16="http://schemas.microsoft.com/office/drawing/2014/main" id="{6630AEDA-4CD9-467A-BD18-848EEB3B3F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F11CD3-8857-4B2C-99B1-E5C7DF0BF955}"/>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2450115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C822-6311-4C56-B1BF-F8FF5AC04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C9198E-A623-4505-B844-D47B8C6355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9D202D-2F2A-4CB7-8C4C-5471BDDB8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E24E7B-442D-4D44-8A66-E1B4C222A0FD}"/>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6" name="Footer Placeholder 5">
            <a:extLst>
              <a:ext uri="{FF2B5EF4-FFF2-40B4-BE49-F238E27FC236}">
                <a16:creationId xmlns:a16="http://schemas.microsoft.com/office/drawing/2014/main" id="{550AA682-A556-4FEF-917B-08AF1B5AE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637B81-2AD2-4E75-B061-D7FFB017E1FA}"/>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3659401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3B70-F843-4AA1-AA37-BB8DDC207B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F7A152-85B3-4620-BA85-0D6AAB39C0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B19132-557C-4472-BC71-91E572D46E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9B9CF9-E282-4189-A192-404B4C689D92}"/>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6" name="Footer Placeholder 5">
            <a:extLst>
              <a:ext uri="{FF2B5EF4-FFF2-40B4-BE49-F238E27FC236}">
                <a16:creationId xmlns:a16="http://schemas.microsoft.com/office/drawing/2014/main" id="{F40504E7-4254-42DA-888D-26DD1629C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037348-18B1-4E6F-AA57-ECC9F8D9E318}"/>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1075421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D6479-AACC-462C-B9C9-851C15C5A5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1221F9-827B-4C58-8A27-4512A9B046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F2FA4-3B76-43CD-97E4-0774DE11C98A}"/>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39F5A89E-2A3A-4781-91E4-8996FE09A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A1BDA-735F-410B-8190-B8C13F7F8320}"/>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1530213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34AC76-2AEB-4518-B5CB-292D85AF72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DAFCF6-4407-4A3A-B70F-9DE94AD754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71DDCC-BF58-410B-9FB5-1071E5C244A4}"/>
              </a:ext>
            </a:extLst>
          </p:cNvPr>
          <p:cNvSpPr>
            <a:spLocks noGrp="1"/>
          </p:cNvSpPr>
          <p:nvPr>
            <p:ph type="dt" sz="half" idx="10"/>
          </p:nvPr>
        </p:nvSpPr>
        <p:spPr/>
        <p:txBody>
          <a:body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D08E4E59-C089-42E5-A70D-94E5C49B36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47885-601F-490C-B558-3E6FB7889E38}"/>
              </a:ext>
            </a:extLst>
          </p:cNvPr>
          <p:cNvSpPr>
            <a:spLocks noGrp="1"/>
          </p:cNvSpPr>
          <p:nvPr>
            <p:ph type="sldNum" sz="quarter" idx="12"/>
          </p:nvPr>
        </p:nvSpPr>
        <p:spPr/>
        <p:txBody>
          <a:bodyPr/>
          <a:lstStyle/>
          <a:p>
            <a:fld id="{EE530847-9EDA-4EBA-9632-C4978032FD80}" type="slidenum">
              <a:rPr lang="en-GB" smtClean="0"/>
              <a:t>‹#›</a:t>
            </a:fld>
            <a:endParaRPr lang="en-GB"/>
          </a:p>
        </p:txBody>
      </p:sp>
    </p:spTree>
    <p:extLst>
      <p:ext uri="{BB962C8B-B14F-4D97-AF65-F5344CB8AC3E}">
        <p14:creationId xmlns:p14="http://schemas.microsoft.com/office/powerpoint/2010/main" val="1590698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7381315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1035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6287011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37567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0970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200918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85972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062979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7175297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3293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255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emf"/><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B272F6-7AAC-4E58-856E-021D4126D8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B82FE1-699B-494F-9050-72549C8F47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972CE7-148D-4871-A04E-F96E445F3D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7396EA-32C1-4D9B-991C-5BFD8AF4926C}" type="datetimeFigureOut">
              <a:rPr lang="en-GB" smtClean="0"/>
              <a:t>12/10/2021</a:t>
            </a:fld>
            <a:endParaRPr lang="en-GB"/>
          </a:p>
        </p:txBody>
      </p:sp>
      <p:sp>
        <p:nvSpPr>
          <p:cNvPr id="5" name="Footer Placeholder 4">
            <a:extLst>
              <a:ext uri="{FF2B5EF4-FFF2-40B4-BE49-F238E27FC236}">
                <a16:creationId xmlns:a16="http://schemas.microsoft.com/office/drawing/2014/main" id="{6618C58E-60EC-45DC-8D5D-5FF3C42566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5CD7F7-47F4-44AC-8910-3E30AFEE2A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530847-9EDA-4EBA-9632-C4978032FD80}" type="slidenum">
              <a:rPr lang="en-GB" smtClean="0"/>
              <a:t>‹#›</a:t>
            </a:fld>
            <a:endParaRPr lang="en-GB"/>
          </a:p>
        </p:txBody>
      </p:sp>
    </p:spTree>
    <p:extLst>
      <p:ext uri="{BB962C8B-B14F-4D97-AF65-F5344CB8AC3E}">
        <p14:creationId xmlns:p14="http://schemas.microsoft.com/office/powerpoint/2010/main" val="3520864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BABD0B0B-8EFB-4ED9-AE3F-BD0631B149BD}"/>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70092880-9CB9-41F8-8225-8BF6D4546730}"/>
              </a:ext>
            </a:extLst>
          </p:cNvPr>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 name="Text Box 13">
            <a:extLst>
              <a:ext uri="{FF2B5EF4-FFF2-40B4-BE49-F238E27FC236}">
                <a16:creationId xmlns:a16="http://schemas.microsoft.com/office/drawing/2014/main" id="{E3165596-4D2D-482C-A3EA-1B57E849E7EB}"/>
              </a:ext>
            </a:extLst>
          </p:cNvPr>
          <p:cNvSpPr txBox="1">
            <a:spLocks noChangeArrowheads="1"/>
          </p:cNvSpPr>
          <p:nvPr userDrawn="1"/>
        </p:nvSpPr>
        <p:spPr bwMode="auto">
          <a:xfrm>
            <a:off x="247651" y="6416676"/>
            <a:ext cx="11523133"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defRPr/>
            </a:pPr>
            <a:r>
              <a:rPr lang="en-IN" sz="800" dirty="0">
                <a:cs typeface="Arial" panose="020B0604020202020204" pitchFamily="34" charset="0"/>
              </a:rPr>
              <a:t>Copyright © 2018, 2014, 2009 John Fletcher, Alan </a:t>
            </a:r>
            <a:r>
              <a:rPr lang="en-IN" sz="800" dirty="0" err="1">
                <a:cs typeface="Arial" panose="020B0604020202020204" pitchFamily="34" charset="0"/>
              </a:rPr>
              <a:t>Fyall</a:t>
            </a:r>
            <a:r>
              <a:rPr lang="en-IN" sz="800" dirty="0">
                <a:cs typeface="Arial" panose="020B0604020202020204" pitchFamily="34" charset="0"/>
              </a:rPr>
              <a:t>, David Gilbert, Stephen </a:t>
            </a:r>
            <a:r>
              <a:rPr lang="en-IN" sz="800" dirty="0" err="1">
                <a:cs typeface="Arial" panose="020B0604020202020204" pitchFamily="34" charset="0"/>
              </a:rPr>
              <a:t>Wanhill</a:t>
            </a:r>
            <a:r>
              <a:rPr lang="en-IN" sz="800" dirty="0">
                <a:cs typeface="Arial" panose="020B0604020202020204" pitchFamily="34" charset="0"/>
              </a:rPr>
              <a:t>. All Rights Reserved</a:t>
            </a:r>
            <a:endParaRPr lang="en-GB" sz="800" dirty="0"/>
          </a:p>
        </p:txBody>
      </p:sp>
      <p:pic>
        <p:nvPicPr>
          <p:cNvPr id="1029" name="Picture 8" descr="Pearson Logo">
            <a:extLst>
              <a:ext uri="{FF2B5EF4-FFF2-40B4-BE49-F238E27FC236}">
                <a16:creationId xmlns:a16="http://schemas.microsoft.com/office/drawing/2014/main" id="{225C0431-FC98-48A4-8718-2FA3605F59CB}"/>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09601" y="637698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73330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visitbritain.org/sites/default/files/vb-corporate/Documents-Library/documents/England-documents/events_festivals_exhibitions_activities_topic_paper.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tourism4sdgs.org/tourism-for-sdgs/tourism-and-sdgs/" TargetMode="External"/><Relationship Id="rId2" Type="http://schemas.openxmlformats.org/officeDocument/2006/relationships/hyperlink" Target="https://www.entrepreneur.com/article/29636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uBjuOtZLHEU?start=521&amp;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expo2020dubai.com/en/understanding-expo/world-expos-history"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focused crowded streets at a carnival">
            <a:extLst>
              <a:ext uri="{FF2B5EF4-FFF2-40B4-BE49-F238E27FC236}">
                <a16:creationId xmlns:a16="http://schemas.microsoft.com/office/drawing/2014/main" id="{A8141CD7-2455-4C48-93D2-1757A5B3E7CF}"/>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1BA8A5C-9544-4DF5-9181-7ECB79CBBFAC}"/>
              </a:ext>
            </a:extLst>
          </p:cNvPr>
          <p:cNvSpPr>
            <a:spLocks noGrp="1"/>
          </p:cNvSpPr>
          <p:nvPr>
            <p:ph type="ctrTitle"/>
          </p:nvPr>
        </p:nvSpPr>
        <p:spPr>
          <a:xfrm>
            <a:off x="8022021" y="3231931"/>
            <a:ext cx="3852041" cy="1834056"/>
          </a:xfrm>
        </p:spPr>
        <p:txBody>
          <a:bodyPr>
            <a:normAutofit/>
          </a:bodyPr>
          <a:lstStyle/>
          <a:p>
            <a:r>
              <a:rPr lang="en-GB" sz="4000"/>
              <a:t>Tourism and Events </a:t>
            </a:r>
          </a:p>
        </p:txBody>
      </p:sp>
      <p:sp>
        <p:nvSpPr>
          <p:cNvPr id="3" name="Subtitle 2">
            <a:extLst>
              <a:ext uri="{FF2B5EF4-FFF2-40B4-BE49-F238E27FC236}">
                <a16:creationId xmlns:a16="http://schemas.microsoft.com/office/drawing/2014/main" id="{106123C7-63D2-49C7-8E3D-B0D69BC41375}"/>
              </a:ext>
            </a:extLst>
          </p:cNvPr>
          <p:cNvSpPr>
            <a:spLocks noGrp="1"/>
          </p:cNvSpPr>
          <p:nvPr>
            <p:ph type="subTitle" idx="1"/>
          </p:nvPr>
        </p:nvSpPr>
        <p:spPr>
          <a:xfrm>
            <a:off x="7782910" y="5242675"/>
            <a:ext cx="4330262" cy="683284"/>
          </a:xfrm>
        </p:spPr>
        <p:txBody>
          <a:bodyPr>
            <a:normAutofit/>
          </a:bodyPr>
          <a:lstStyle/>
          <a:p>
            <a:endParaRPr lang="en-GB" sz="20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151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4591-2EAA-489B-B0D3-1E5BC18E5A15}"/>
              </a:ext>
            </a:extLst>
          </p:cNvPr>
          <p:cNvSpPr>
            <a:spLocks noGrp="1"/>
          </p:cNvSpPr>
          <p:nvPr>
            <p:ph type="title"/>
          </p:nvPr>
        </p:nvSpPr>
        <p:spPr/>
        <p:txBody>
          <a:bodyPr/>
          <a:lstStyle/>
          <a:p>
            <a:r>
              <a:rPr lang="en-GB" dirty="0"/>
              <a:t>Session outcomes </a:t>
            </a:r>
          </a:p>
        </p:txBody>
      </p:sp>
      <p:sp>
        <p:nvSpPr>
          <p:cNvPr id="3" name="Content Placeholder 2">
            <a:extLst>
              <a:ext uri="{FF2B5EF4-FFF2-40B4-BE49-F238E27FC236}">
                <a16:creationId xmlns:a16="http://schemas.microsoft.com/office/drawing/2014/main" id="{2C16DBC6-F843-4FD6-8F3E-98F7DFE9E6F8}"/>
              </a:ext>
            </a:extLst>
          </p:cNvPr>
          <p:cNvSpPr>
            <a:spLocks noGrp="1"/>
          </p:cNvSpPr>
          <p:nvPr>
            <p:ph idx="1"/>
          </p:nvPr>
        </p:nvSpPr>
        <p:spPr/>
        <p:txBody>
          <a:bodyPr/>
          <a:lstStyle/>
          <a:p>
            <a:r>
              <a:rPr lang="en-GB" dirty="0"/>
              <a:t>To explore the relationship between tourism and Events industry </a:t>
            </a:r>
          </a:p>
          <a:p>
            <a:r>
              <a:rPr lang="en-GB" dirty="0"/>
              <a:t>Typologies</a:t>
            </a:r>
          </a:p>
          <a:p>
            <a:r>
              <a:rPr lang="en-GB" dirty="0"/>
              <a:t>Historic to present day </a:t>
            </a:r>
          </a:p>
          <a:p>
            <a:r>
              <a:rPr lang="en-GB" dirty="0"/>
              <a:t>UAE case study </a:t>
            </a:r>
          </a:p>
          <a:p>
            <a:r>
              <a:rPr lang="en-GB" dirty="0"/>
              <a:t>Economic impacts  - Visit England Case study </a:t>
            </a:r>
          </a:p>
          <a:p>
            <a:endParaRPr lang="en-GB" dirty="0"/>
          </a:p>
          <a:p>
            <a:endParaRPr lang="en-GB" dirty="0"/>
          </a:p>
        </p:txBody>
      </p:sp>
    </p:spTree>
    <p:extLst>
      <p:ext uri="{BB962C8B-B14F-4D97-AF65-F5344CB8AC3E}">
        <p14:creationId xmlns:p14="http://schemas.microsoft.com/office/powerpoint/2010/main" val="3246799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1EAD-D433-4919-8CF9-DFB6AA248D44}"/>
              </a:ext>
            </a:extLst>
          </p:cNvPr>
          <p:cNvSpPr>
            <a:spLocks noGrp="1"/>
          </p:cNvSpPr>
          <p:nvPr>
            <p:ph type="title"/>
          </p:nvPr>
        </p:nvSpPr>
        <p:spPr/>
        <p:txBody>
          <a:bodyPr/>
          <a:lstStyle/>
          <a:p>
            <a:r>
              <a:rPr lang="en-GB" b="1" i="0" cap="all" dirty="0">
                <a:solidFill>
                  <a:srgbClr val="222222"/>
                </a:solidFill>
                <a:effectLst/>
                <a:latin typeface="brandon-grotesque"/>
              </a:rPr>
              <a:t>WHY TOURISM?</a:t>
            </a:r>
            <a:br>
              <a:rPr lang="en-GB" b="1" i="0" cap="all" dirty="0">
                <a:solidFill>
                  <a:srgbClr val="222222"/>
                </a:solidFill>
                <a:effectLst/>
                <a:latin typeface="brandon-grotesque"/>
              </a:rPr>
            </a:br>
            <a:endParaRPr lang="en-GB" dirty="0"/>
          </a:p>
        </p:txBody>
      </p:sp>
      <p:sp>
        <p:nvSpPr>
          <p:cNvPr id="3" name="Content Placeholder 2">
            <a:extLst>
              <a:ext uri="{FF2B5EF4-FFF2-40B4-BE49-F238E27FC236}">
                <a16:creationId xmlns:a16="http://schemas.microsoft.com/office/drawing/2014/main" id="{BFE6AF43-C7CE-47B8-8B52-99045E78C289}"/>
              </a:ext>
            </a:extLst>
          </p:cNvPr>
          <p:cNvSpPr>
            <a:spLocks noGrp="1"/>
          </p:cNvSpPr>
          <p:nvPr>
            <p:ph idx="1"/>
          </p:nvPr>
        </p:nvSpPr>
        <p:spPr/>
        <p:txBody>
          <a:bodyPr/>
          <a:lstStyle/>
          <a:p>
            <a:pPr algn="l"/>
            <a:r>
              <a:rPr lang="en-GB" b="0" i="1" dirty="0">
                <a:solidFill>
                  <a:srgbClr val="222222"/>
                </a:solidFill>
                <a:effectLst/>
                <a:latin typeface="Open Sans" panose="020B0606030504020204" pitchFamily="34" charset="0"/>
              </a:rPr>
              <a:t>Over the decades, tourism has experienced continued growth and deepening ‎diversification to become one of the fastest growing economic sectors in the world. ‎Modern tourism is closely linked to development and encompasses a growing number ‎of new destinations. These dynamics have turned tourism into a key driver for socio-‎economic progress.‎</a:t>
            </a:r>
          </a:p>
          <a:p>
            <a:endParaRPr lang="en-GB" dirty="0"/>
          </a:p>
        </p:txBody>
      </p:sp>
    </p:spTree>
    <p:extLst>
      <p:ext uri="{BB962C8B-B14F-4D97-AF65-F5344CB8AC3E}">
        <p14:creationId xmlns:p14="http://schemas.microsoft.com/office/powerpoint/2010/main" val="1100449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F26BF-90DF-4112-9711-370BF6EA1BB5}"/>
              </a:ext>
            </a:extLst>
          </p:cNvPr>
          <p:cNvSpPr>
            <a:spLocks noGrp="1"/>
          </p:cNvSpPr>
          <p:nvPr>
            <p:ph type="title"/>
          </p:nvPr>
        </p:nvSpPr>
        <p:spPr/>
        <p:txBody>
          <a:bodyPr/>
          <a:lstStyle/>
          <a:p>
            <a:r>
              <a:rPr lang="en-GB" dirty="0"/>
              <a:t>Why Tourism </a:t>
            </a:r>
          </a:p>
        </p:txBody>
      </p:sp>
      <p:sp>
        <p:nvSpPr>
          <p:cNvPr id="3" name="Content Placeholder 2">
            <a:extLst>
              <a:ext uri="{FF2B5EF4-FFF2-40B4-BE49-F238E27FC236}">
                <a16:creationId xmlns:a16="http://schemas.microsoft.com/office/drawing/2014/main" id="{898AC8C1-0147-4649-9778-EFFAD933B57B}"/>
              </a:ext>
            </a:extLst>
          </p:cNvPr>
          <p:cNvSpPr>
            <a:spLocks noGrp="1"/>
          </p:cNvSpPr>
          <p:nvPr>
            <p:ph idx="1"/>
          </p:nvPr>
        </p:nvSpPr>
        <p:spPr/>
        <p:txBody>
          <a:bodyPr/>
          <a:lstStyle/>
          <a:p>
            <a:r>
              <a:rPr lang="en-GB" b="0" i="0" dirty="0">
                <a:solidFill>
                  <a:srgbClr val="222222"/>
                </a:solidFill>
                <a:effectLst/>
                <a:latin typeface="Open Sans" panose="020B0606030504020204" pitchFamily="34" charset="0"/>
              </a:rPr>
              <a:t>Today, the business volume of tourism equals or even surpasses that of oil exports, ‎food products or automobiles. </a:t>
            </a:r>
          </a:p>
          <a:p>
            <a:r>
              <a:rPr lang="en-GB" b="0" i="0" dirty="0">
                <a:solidFill>
                  <a:srgbClr val="222222"/>
                </a:solidFill>
                <a:effectLst/>
                <a:latin typeface="Open Sans" panose="020B0606030504020204" pitchFamily="34" charset="0"/>
              </a:rPr>
              <a:t>Tourism has become one of the major players in ‎international commerce, and represents at the same time one of the main income ‎sources for many developing countries. </a:t>
            </a:r>
          </a:p>
          <a:p>
            <a:r>
              <a:rPr lang="en-GB" b="0" i="0" dirty="0">
                <a:solidFill>
                  <a:srgbClr val="222222"/>
                </a:solidFill>
                <a:effectLst/>
                <a:latin typeface="Open Sans" panose="020B0606030504020204" pitchFamily="34" charset="0"/>
              </a:rPr>
              <a:t>This growth goes hand in hand with an ‎increasing diversification and competition among destinations</a:t>
            </a:r>
            <a:endParaRPr lang="en-GB" dirty="0"/>
          </a:p>
        </p:txBody>
      </p:sp>
    </p:spTree>
    <p:extLst>
      <p:ext uri="{BB962C8B-B14F-4D97-AF65-F5344CB8AC3E}">
        <p14:creationId xmlns:p14="http://schemas.microsoft.com/office/powerpoint/2010/main" val="1796145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E118-6806-42BC-98A0-95DD7D26C147}"/>
              </a:ext>
            </a:extLst>
          </p:cNvPr>
          <p:cNvSpPr>
            <a:spLocks noGrp="1"/>
          </p:cNvSpPr>
          <p:nvPr>
            <p:ph type="title"/>
          </p:nvPr>
        </p:nvSpPr>
        <p:spPr/>
        <p:txBody>
          <a:bodyPr/>
          <a:lstStyle/>
          <a:p>
            <a:r>
              <a:rPr lang="en-GB" dirty="0"/>
              <a:t>Why Events </a:t>
            </a:r>
          </a:p>
        </p:txBody>
      </p:sp>
      <p:sp>
        <p:nvSpPr>
          <p:cNvPr id="3" name="Content Placeholder 2">
            <a:extLst>
              <a:ext uri="{FF2B5EF4-FFF2-40B4-BE49-F238E27FC236}">
                <a16:creationId xmlns:a16="http://schemas.microsoft.com/office/drawing/2014/main" id="{451D81D4-E4A7-4D9C-8F38-336C9BC9043F}"/>
              </a:ext>
            </a:extLst>
          </p:cNvPr>
          <p:cNvSpPr>
            <a:spLocks noGrp="1"/>
          </p:cNvSpPr>
          <p:nvPr>
            <p:ph idx="1"/>
          </p:nvPr>
        </p:nvSpPr>
        <p:spPr/>
        <p:txBody>
          <a:bodyPr/>
          <a:lstStyle/>
          <a:p>
            <a:r>
              <a:rPr lang="en-GB" dirty="0"/>
              <a:t>Demand – </a:t>
            </a:r>
          </a:p>
          <a:p>
            <a:r>
              <a:rPr lang="en-GB" dirty="0"/>
              <a:t>Culture </a:t>
            </a:r>
          </a:p>
          <a:p>
            <a:r>
              <a:rPr lang="en-GB" dirty="0"/>
              <a:t>Economic </a:t>
            </a:r>
          </a:p>
          <a:p>
            <a:r>
              <a:rPr lang="en-GB" b="0" i="0" dirty="0">
                <a:solidFill>
                  <a:srgbClr val="212529"/>
                </a:solidFill>
                <a:effectLst/>
                <a:latin typeface="-apple-system"/>
              </a:rPr>
              <a:t>Events are valuable to more industries than just tourism </a:t>
            </a:r>
            <a:endParaRPr lang="en-GB" dirty="0"/>
          </a:p>
          <a:p>
            <a:r>
              <a:rPr lang="en-GB" dirty="0"/>
              <a:t>Events and conferences are a huge part of the tourism and hospitality industry, and are continuing to grow. </a:t>
            </a:r>
          </a:p>
          <a:p>
            <a:r>
              <a:rPr lang="en-GB" dirty="0"/>
              <a:t>Whether focused on music, sport, business, learning or luxury, events around the world are generating billions of revenue and changing the way businesses, hospitality organisations and resorts operate.</a:t>
            </a:r>
          </a:p>
        </p:txBody>
      </p:sp>
    </p:spTree>
    <p:extLst>
      <p:ext uri="{BB962C8B-B14F-4D97-AF65-F5344CB8AC3E}">
        <p14:creationId xmlns:p14="http://schemas.microsoft.com/office/powerpoint/2010/main" val="2982371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0DF820A-96D9-4000-BFDE-B9ACFB5A3638}"/>
              </a:ext>
            </a:extLst>
          </p:cNvPr>
          <p:cNvPicPr>
            <a:picLocks noChangeAspect="1"/>
          </p:cNvPicPr>
          <p:nvPr/>
        </p:nvPicPr>
        <p:blipFill>
          <a:blip r:embed="rId2"/>
          <a:stretch>
            <a:fillRect/>
          </a:stretch>
        </p:blipFill>
        <p:spPr>
          <a:xfrm>
            <a:off x="1425575" y="555625"/>
            <a:ext cx="1811338" cy="935038"/>
          </a:xfrm>
          <a:prstGeom prst="rect">
            <a:avLst/>
          </a:prstGeom>
        </p:spPr>
      </p:pic>
      <p:pic>
        <p:nvPicPr>
          <p:cNvPr id="10" name="Picture 9">
            <a:extLst>
              <a:ext uri="{FF2B5EF4-FFF2-40B4-BE49-F238E27FC236}">
                <a16:creationId xmlns:a16="http://schemas.microsoft.com/office/drawing/2014/main" id="{502A5ED2-FDFF-4133-AC4E-F24EC284907B}"/>
              </a:ext>
            </a:extLst>
          </p:cNvPr>
          <p:cNvPicPr>
            <a:picLocks noChangeAspect="1"/>
          </p:cNvPicPr>
          <p:nvPr/>
        </p:nvPicPr>
        <p:blipFill>
          <a:blip r:embed="rId3"/>
          <a:stretch>
            <a:fillRect/>
          </a:stretch>
        </p:blipFill>
        <p:spPr>
          <a:xfrm>
            <a:off x="1425575" y="1555750"/>
            <a:ext cx="1811338" cy="1173163"/>
          </a:xfrm>
          <a:prstGeom prst="rect">
            <a:avLst/>
          </a:prstGeom>
        </p:spPr>
      </p:pic>
      <p:pic>
        <p:nvPicPr>
          <p:cNvPr id="8" name="Picture 7">
            <a:extLst>
              <a:ext uri="{FF2B5EF4-FFF2-40B4-BE49-F238E27FC236}">
                <a16:creationId xmlns:a16="http://schemas.microsoft.com/office/drawing/2014/main" id="{4F6207E1-8CB5-4F6C-BCEF-37177A1BA7CD}"/>
              </a:ext>
            </a:extLst>
          </p:cNvPr>
          <p:cNvPicPr>
            <a:picLocks noChangeAspect="1"/>
          </p:cNvPicPr>
          <p:nvPr/>
        </p:nvPicPr>
        <p:blipFill>
          <a:blip r:embed="rId4"/>
          <a:stretch>
            <a:fillRect/>
          </a:stretch>
        </p:blipFill>
        <p:spPr>
          <a:xfrm>
            <a:off x="3302000" y="555625"/>
            <a:ext cx="3365500" cy="2171700"/>
          </a:xfrm>
          <a:prstGeom prst="rect">
            <a:avLst/>
          </a:prstGeom>
        </p:spPr>
      </p:pic>
      <p:pic>
        <p:nvPicPr>
          <p:cNvPr id="9" name="Picture 8">
            <a:extLst>
              <a:ext uri="{FF2B5EF4-FFF2-40B4-BE49-F238E27FC236}">
                <a16:creationId xmlns:a16="http://schemas.microsoft.com/office/drawing/2014/main" id="{9C64046F-A443-47EA-95F0-063AC22E2587}"/>
              </a:ext>
            </a:extLst>
          </p:cNvPr>
          <p:cNvPicPr>
            <a:picLocks noChangeAspect="1"/>
          </p:cNvPicPr>
          <p:nvPr/>
        </p:nvPicPr>
        <p:blipFill>
          <a:blip r:embed="rId5"/>
          <a:stretch>
            <a:fillRect/>
          </a:stretch>
        </p:blipFill>
        <p:spPr>
          <a:xfrm>
            <a:off x="6731000" y="555625"/>
            <a:ext cx="4033838" cy="2171700"/>
          </a:xfrm>
          <a:prstGeom prst="rect">
            <a:avLst/>
          </a:prstGeom>
        </p:spPr>
      </p:pic>
      <p:pic>
        <p:nvPicPr>
          <p:cNvPr id="6" name="Content Placeholder 5">
            <a:extLst>
              <a:ext uri="{FF2B5EF4-FFF2-40B4-BE49-F238E27FC236}">
                <a16:creationId xmlns:a16="http://schemas.microsoft.com/office/drawing/2014/main" id="{448FA894-8377-4979-9EA5-38C7C94F7F3D}"/>
              </a:ext>
            </a:extLst>
          </p:cNvPr>
          <p:cNvPicPr>
            <a:picLocks noGrp="1" noChangeAspect="1"/>
          </p:cNvPicPr>
          <p:nvPr>
            <p:ph idx="1"/>
          </p:nvPr>
        </p:nvPicPr>
        <p:blipFill>
          <a:blip r:embed="rId6"/>
          <a:stretch>
            <a:fillRect/>
          </a:stretch>
        </p:blipFill>
        <p:spPr>
          <a:xfrm>
            <a:off x="1425575" y="2790825"/>
            <a:ext cx="1844675" cy="1163638"/>
          </a:xfrm>
          <a:prstGeom prst="rect">
            <a:avLst/>
          </a:prstGeom>
        </p:spPr>
      </p:pic>
      <p:pic>
        <p:nvPicPr>
          <p:cNvPr id="7" name="Picture 6">
            <a:extLst>
              <a:ext uri="{FF2B5EF4-FFF2-40B4-BE49-F238E27FC236}">
                <a16:creationId xmlns:a16="http://schemas.microsoft.com/office/drawing/2014/main" id="{1DA7A26E-2D56-4E5E-BF5E-5BBD71D882D2}"/>
              </a:ext>
            </a:extLst>
          </p:cNvPr>
          <p:cNvPicPr>
            <a:picLocks noChangeAspect="1"/>
          </p:cNvPicPr>
          <p:nvPr/>
        </p:nvPicPr>
        <p:blipFill>
          <a:blip r:embed="rId7"/>
          <a:stretch>
            <a:fillRect/>
          </a:stretch>
        </p:blipFill>
        <p:spPr>
          <a:xfrm>
            <a:off x="1425575" y="4019550"/>
            <a:ext cx="1844675" cy="1165225"/>
          </a:xfrm>
          <a:prstGeom prst="rect">
            <a:avLst/>
          </a:prstGeom>
        </p:spPr>
      </p:pic>
      <p:pic>
        <p:nvPicPr>
          <p:cNvPr id="11" name="Picture 10">
            <a:extLst>
              <a:ext uri="{FF2B5EF4-FFF2-40B4-BE49-F238E27FC236}">
                <a16:creationId xmlns:a16="http://schemas.microsoft.com/office/drawing/2014/main" id="{08C64101-1EA3-4929-BCCB-45E4A1286AA8}"/>
              </a:ext>
            </a:extLst>
          </p:cNvPr>
          <p:cNvPicPr>
            <a:picLocks noChangeAspect="1"/>
          </p:cNvPicPr>
          <p:nvPr/>
        </p:nvPicPr>
        <p:blipFill>
          <a:blip r:embed="rId8"/>
          <a:stretch>
            <a:fillRect/>
          </a:stretch>
        </p:blipFill>
        <p:spPr>
          <a:xfrm>
            <a:off x="3333750" y="2790825"/>
            <a:ext cx="3687763" cy="2393950"/>
          </a:xfrm>
          <a:prstGeom prst="rect">
            <a:avLst/>
          </a:prstGeom>
        </p:spPr>
      </p:pic>
      <p:pic>
        <p:nvPicPr>
          <p:cNvPr id="4" name="Picture 3">
            <a:extLst>
              <a:ext uri="{FF2B5EF4-FFF2-40B4-BE49-F238E27FC236}">
                <a16:creationId xmlns:a16="http://schemas.microsoft.com/office/drawing/2014/main" id="{FB99C3EF-0862-4073-80ED-A256245AD368}"/>
              </a:ext>
            </a:extLst>
          </p:cNvPr>
          <p:cNvPicPr>
            <a:picLocks noChangeAspect="1"/>
          </p:cNvPicPr>
          <p:nvPr/>
        </p:nvPicPr>
        <p:blipFill>
          <a:blip r:embed="rId9"/>
          <a:stretch>
            <a:fillRect/>
          </a:stretch>
        </p:blipFill>
        <p:spPr>
          <a:xfrm>
            <a:off x="7085013" y="2790825"/>
            <a:ext cx="3679825" cy="2393950"/>
          </a:xfrm>
          <a:prstGeom prst="rect">
            <a:avLst/>
          </a:prstGeom>
        </p:spPr>
      </p:pic>
      <p:sp>
        <p:nvSpPr>
          <p:cNvPr id="2" name="Title 1">
            <a:extLst>
              <a:ext uri="{FF2B5EF4-FFF2-40B4-BE49-F238E27FC236}">
                <a16:creationId xmlns:a16="http://schemas.microsoft.com/office/drawing/2014/main" id="{8D83568C-B8C2-4B1D-B55D-94FD70837E8C}"/>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2900" kern="1200" dirty="0">
                <a:solidFill>
                  <a:schemeClr val="tx1"/>
                </a:solidFill>
                <a:latin typeface="+mj-lt"/>
                <a:ea typeface="+mj-ea"/>
                <a:cs typeface="+mj-cs"/>
              </a:rPr>
              <a:t>Events are a Tourism experience </a:t>
            </a:r>
            <a:br>
              <a:rPr lang="en-US" sz="2900" kern="1200" dirty="0">
                <a:solidFill>
                  <a:schemeClr val="tx1"/>
                </a:solidFill>
                <a:latin typeface="+mj-lt"/>
                <a:ea typeface="+mj-ea"/>
                <a:cs typeface="+mj-cs"/>
              </a:rPr>
            </a:br>
            <a:endParaRPr lang="en-US" sz="2900" kern="1200" dirty="0">
              <a:solidFill>
                <a:schemeClr val="tx1"/>
              </a:solidFill>
              <a:latin typeface="+mj-lt"/>
              <a:ea typeface="+mj-ea"/>
              <a:cs typeface="+mj-cs"/>
            </a:endParaRPr>
          </a:p>
        </p:txBody>
      </p:sp>
    </p:spTree>
    <p:extLst>
      <p:ext uri="{BB962C8B-B14F-4D97-AF65-F5344CB8AC3E}">
        <p14:creationId xmlns:p14="http://schemas.microsoft.com/office/powerpoint/2010/main" val="3204322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6534-76B4-4A15-9CF3-9EAB3F6B254B}"/>
              </a:ext>
            </a:extLst>
          </p:cNvPr>
          <p:cNvSpPr>
            <a:spLocks noGrp="1"/>
          </p:cNvSpPr>
          <p:nvPr>
            <p:ph type="title"/>
          </p:nvPr>
        </p:nvSpPr>
        <p:spPr/>
        <p:txBody>
          <a:bodyPr/>
          <a:lstStyle/>
          <a:p>
            <a:r>
              <a:rPr lang="en-GB" dirty="0"/>
              <a:t>Events and tourism .. </a:t>
            </a:r>
          </a:p>
        </p:txBody>
      </p:sp>
      <p:sp>
        <p:nvSpPr>
          <p:cNvPr id="3" name="Content Placeholder 2">
            <a:extLst>
              <a:ext uri="{FF2B5EF4-FFF2-40B4-BE49-F238E27FC236}">
                <a16:creationId xmlns:a16="http://schemas.microsoft.com/office/drawing/2014/main" id="{8B742032-AFC5-42E5-BA06-D044039C6F3D}"/>
              </a:ext>
            </a:extLst>
          </p:cNvPr>
          <p:cNvSpPr>
            <a:spLocks noGrp="1"/>
          </p:cNvSpPr>
          <p:nvPr>
            <p:ph idx="1"/>
          </p:nvPr>
        </p:nvSpPr>
        <p:spPr/>
        <p:txBody>
          <a:bodyPr>
            <a:noAutofit/>
          </a:bodyPr>
          <a:lstStyle/>
          <a:p>
            <a:pPr algn="ctr"/>
            <a:r>
              <a:rPr lang="en-GB" i="1" dirty="0"/>
              <a:t>Consider how festivals can meet different objectives for a destination, such as a catalyst for development, a tourist attraction or enhancing the image of the area </a:t>
            </a:r>
            <a:r>
              <a:rPr lang="en-GB" sz="2000" i="1" dirty="0">
                <a:solidFill>
                  <a:schemeClr val="bg1">
                    <a:lumMod val="50000"/>
                  </a:schemeClr>
                </a:solidFill>
              </a:rPr>
              <a:t>(</a:t>
            </a:r>
            <a:r>
              <a:rPr lang="en-GB" sz="2000" i="1" dirty="0" err="1">
                <a:solidFill>
                  <a:schemeClr val="bg1">
                    <a:lumMod val="50000"/>
                  </a:schemeClr>
                </a:solidFill>
              </a:rPr>
              <a:t>Luonila</a:t>
            </a:r>
            <a:r>
              <a:rPr lang="en-GB" sz="2000" i="1" dirty="0">
                <a:solidFill>
                  <a:schemeClr val="bg1">
                    <a:lumMod val="50000"/>
                  </a:schemeClr>
                </a:solidFill>
              </a:rPr>
              <a:t> and Johannsson, 2015). </a:t>
            </a:r>
          </a:p>
          <a:p>
            <a:endParaRPr lang="en-GB"/>
          </a:p>
          <a:p>
            <a:r>
              <a:rPr lang="en-GB"/>
              <a:t>It </a:t>
            </a:r>
            <a:r>
              <a:rPr lang="en-GB" dirty="0"/>
              <a:t>is common for festivals to be instituted for all three objectives</a:t>
            </a:r>
          </a:p>
          <a:p>
            <a:r>
              <a:rPr lang="en-GB" dirty="0"/>
              <a:t>Cities see them as a catalyst to enhance their image as a place to live and work, thus drawing in other businesses. </a:t>
            </a:r>
          </a:p>
          <a:p>
            <a:r>
              <a:rPr lang="en-GB" dirty="0"/>
              <a:t>Some festivals have a long history at a particular location and thus become an important tourist attraction at the destination.</a:t>
            </a:r>
          </a:p>
        </p:txBody>
      </p:sp>
    </p:spTree>
    <p:extLst>
      <p:ext uri="{BB962C8B-B14F-4D97-AF65-F5344CB8AC3E}">
        <p14:creationId xmlns:p14="http://schemas.microsoft.com/office/powerpoint/2010/main" val="4185209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F03618E-C87F-4AF8-AE93-1D33741E69F8}"/>
              </a:ext>
            </a:extLst>
          </p:cNvPr>
          <p:cNvSpPr>
            <a:spLocks noGrp="1"/>
          </p:cNvSpPr>
          <p:nvPr>
            <p:ph type="title"/>
          </p:nvPr>
        </p:nvSpPr>
        <p:spPr>
          <a:xfrm>
            <a:off x="1981200" y="196851"/>
            <a:ext cx="8229600" cy="785813"/>
          </a:xfrm>
        </p:spPr>
        <p:txBody>
          <a:bodyPr/>
          <a:lstStyle/>
          <a:p>
            <a:r>
              <a:rPr lang="en-US" altLang="en-US" sz="3400" b="1">
                <a:solidFill>
                  <a:srgbClr val="007FA3"/>
                </a:solidFill>
              </a:rPr>
              <a:t>Characteristics of Attractions </a:t>
            </a:r>
          </a:p>
        </p:txBody>
      </p:sp>
      <p:sp>
        <p:nvSpPr>
          <p:cNvPr id="7171" name="Content Placeholder 2">
            <a:extLst>
              <a:ext uri="{FF2B5EF4-FFF2-40B4-BE49-F238E27FC236}">
                <a16:creationId xmlns:a16="http://schemas.microsoft.com/office/drawing/2014/main" id="{25544B71-0098-41A2-A17A-888939D9AD10}"/>
              </a:ext>
            </a:extLst>
          </p:cNvPr>
          <p:cNvSpPr>
            <a:spLocks noGrp="1"/>
          </p:cNvSpPr>
          <p:nvPr>
            <p:ph idx="1"/>
          </p:nvPr>
        </p:nvSpPr>
        <p:spPr>
          <a:xfrm>
            <a:off x="2271079" y="1376573"/>
            <a:ext cx="8575675" cy="4525963"/>
          </a:xfrm>
        </p:spPr>
        <p:txBody>
          <a:bodyPr/>
          <a:lstStyle/>
          <a:p>
            <a:r>
              <a:rPr lang="en-US" altLang="en-US" sz="2800" dirty="0"/>
              <a:t>Ownership</a:t>
            </a:r>
          </a:p>
          <a:p>
            <a:r>
              <a:rPr lang="en-US" altLang="en-US" sz="2800" dirty="0"/>
              <a:t>Capacity</a:t>
            </a:r>
          </a:p>
          <a:p>
            <a:r>
              <a:rPr lang="en-US" altLang="en-US" sz="2800" dirty="0"/>
              <a:t>Market or catchment area </a:t>
            </a:r>
          </a:p>
          <a:p>
            <a:r>
              <a:rPr lang="en-US" altLang="en-US" sz="2800" dirty="0"/>
              <a:t>Permanency</a:t>
            </a:r>
          </a:p>
          <a:p>
            <a:r>
              <a:rPr lang="en-US" altLang="en-US" sz="2800" dirty="0"/>
              <a:t>Type</a:t>
            </a:r>
          </a:p>
          <a:p>
            <a:r>
              <a:rPr lang="en-US" altLang="en-US" sz="2800" dirty="0"/>
              <a:t>Cultural</a:t>
            </a:r>
          </a:p>
          <a:p>
            <a:r>
              <a:rPr lang="en-US" altLang="en-US" sz="2800" dirty="0"/>
              <a:t>Traditions</a:t>
            </a:r>
          </a:p>
          <a:p>
            <a:r>
              <a:rPr lang="en-US" altLang="en-US" sz="2800" dirty="0">
                <a:solidFill>
                  <a:srgbClr val="FF0000"/>
                </a:solidFill>
              </a:rPr>
              <a:t>Events </a:t>
            </a:r>
          </a:p>
          <a:p>
            <a:pPr marL="0" indent="0">
              <a:buNone/>
            </a:pPr>
            <a:endParaRPr lang="en-US" altLang="en-US" sz="2800"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D0EF130-9ECE-46EB-9B39-3504BD8C86B3}"/>
              </a:ext>
            </a:extLst>
          </p:cNvPr>
          <p:cNvSpPr>
            <a:spLocks noGrp="1"/>
          </p:cNvSpPr>
          <p:nvPr>
            <p:ph type="title"/>
          </p:nvPr>
        </p:nvSpPr>
        <p:spPr>
          <a:xfrm>
            <a:off x="1981200" y="254001"/>
            <a:ext cx="8229600" cy="714375"/>
          </a:xfrm>
        </p:spPr>
        <p:txBody>
          <a:bodyPr/>
          <a:lstStyle/>
          <a:p>
            <a:r>
              <a:rPr lang="en-US" altLang="en-US" sz="3400" b="1">
                <a:solidFill>
                  <a:srgbClr val="007FA3"/>
                </a:solidFill>
              </a:rPr>
              <a:t>Typologies of Events </a:t>
            </a:r>
          </a:p>
        </p:txBody>
      </p:sp>
      <p:sp>
        <p:nvSpPr>
          <p:cNvPr id="6147" name="Content Placeholder 2">
            <a:extLst>
              <a:ext uri="{FF2B5EF4-FFF2-40B4-BE49-F238E27FC236}">
                <a16:creationId xmlns:a16="http://schemas.microsoft.com/office/drawing/2014/main" id="{DE7EAF5A-E777-4C18-9373-D0020E685C1A}"/>
              </a:ext>
            </a:extLst>
          </p:cNvPr>
          <p:cNvSpPr>
            <a:spLocks noGrp="1"/>
          </p:cNvSpPr>
          <p:nvPr>
            <p:ph idx="1"/>
          </p:nvPr>
        </p:nvSpPr>
        <p:spPr>
          <a:xfrm>
            <a:off x="1833564" y="1357314"/>
            <a:ext cx="8510587" cy="4783137"/>
          </a:xfrm>
        </p:spPr>
        <p:txBody>
          <a:bodyPr>
            <a:normAutofit lnSpcReduction="10000"/>
          </a:bodyPr>
          <a:lstStyle/>
          <a:p>
            <a:r>
              <a:rPr lang="en-US" altLang="en-US" sz="2400" dirty="0"/>
              <a:t>Business and corporate events</a:t>
            </a:r>
          </a:p>
          <a:p>
            <a:r>
              <a:rPr lang="en-US" altLang="en-US" sz="2400" dirty="0"/>
              <a:t>Cause-related and fundraising events</a:t>
            </a:r>
          </a:p>
          <a:p>
            <a:r>
              <a:rPr lang="en-US" altLang="en-US" sz="2400" dirty="0"/>
              <a:t>Exhibitions, expositions and fairs</a:t>
            </a:r>
          </a:p>
          <a:p>
            <a:r>
              <a:rPr lang="en-US" altLang="en-US" sz="2400" dirty="0"/>
              <a:t>Entertainment and leisure events</a:t>
            </a:r>
          </a:p>
          <a:p>
            <a:r>
              <a:rPr lang="en-US" altLang="en-US" sz="2400" dirty="0"/>
              <a:t>Festivals</a:t>
            </a:r>
          </a:p>
          <a:p>
            <a:r>
              <a:rPr lang="en-US" altLang="en-US" sz="2400" dirty="0"/>
              <a:t>Government and civic events</a:t>
            </a:r>
          </a:p>
          <a:p>
            <a:r>
              <a:rPr lang="en-US" altLang="en-US" sz="2400" dirty="0"/>
              <a:t>Hallmark events</a:t>
            </a:r>
          </a:p>
          <a:p>
            <a:r>
              <a:rPr lang="en-US" altLang="en-US" sz="2400" dirty="0"/>
              <a:t>Marketing events</a:t>
            </a:r>
          </a:p>
          <a:p>
            <a:r>
              <a:rPr lang="en-US" altLang="en-US" sz="2400" dirty="0"/>
              <a:t>Meetings and conventions </a:t>
            </a:r>
          </a:p>
          <a:p>
            <a:r>
              <a:rPr lang="en-US" altLang="en-US" sz="2400" dirty="0"/>
              <a:t>Social/life-cycle events</a:t>
            </a:r>
          </a:p>
          <a:p>
            <a:r>
              <a:rPr lang="en-US" altLang="en-US" sz="2400" dirty="0"/>
              <a:t>Sports events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535F3-D4EC-478E-B3F1-950B931254BD}"/>
              </a:ext>
            </a:extLst>
          </p:cNvPr>
          <p:cNvSpPr>
            <a:spLocks noGrp="1"/>
          </p:cNvSpPr>
          <p:nvPr>
            <p:ph type="title"/>
          </p:nvPr>
        </p:nvSpPr>
        <p:spPr/>
        <p:txBody>
          <a:bodyPr/>
          <a:lstStyle/>
          <a:p>
            <a:r>
              <a:rPr lang="en-GB" dirty="0"/>
              <a:t>Tourism and Events – historical link</a:t>
            </a:r>
          </a:p>
        </p:txBody>
      </p:sp>
      <p:graphicFrame>
        <p:nvGraphicFramePr>
          <p:cNvPr id="5" name="Content Placeholder 2">
            <a:extLst>
              <a:ext uri="{FF2B5EF4-FFF2-40B4-BE49-F238E27FC236}">
                <a16:creationId xmlns:a16="http://schemas.microsoft.com/office/drawing/2014/main" id="{A947F12E-03F2-4C9F-9812-7F8CEFD203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628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B1F0-52B8-4458-AD04-0B025278E0F3}"/>
              </a:ext>
            </a:extLst>
          </p:cNvPr>
          <p:cNvSpPr>
            <a:spLocks noGrp="1"/>
          </p:cNvSpPr>
          <p:nvPr>
            <p:ph type="title"/>
          </p:nvPr>
        </p:nvSpPr>
        <p:spPr/>
        <p:txBody>
          <a:bodyPr/>
          <a:lstStyle/>
          <a:p>
            <a:r>
              <a:rPr lang="en-GB" dirty="0"/>
              <a:t>Events, Festivals &amp; Exhibitions and Domestic Tourism </a:t>
            </a:r>
          </a:p>
        </p:txBody>
      </p:sp>
      <p:sp>
        <p:nvSpPr>
          <p:cNvPr id="3" name="Content Placeholder 2">
            <a:extLst>
              <a:ext uri="{FF2B5EF4-FFF2-40B4-BE49-F238E27FC236}">
                <a16:creationId xmlns:a16="http://schemas.microsoft.com/office/drawing/2014/main" id="{B94E2AB3-9B3C-4EE8-8495-4D436D81BF9D}"/>
              </a:ext>
            </a:extLst>
          </p:cNvPr>
          <p:cNvSpPr>
            <a:spLocks noGrp="1"/>
          </p:cNvSpPr>
          <p:nvPr>
            <p:ph idx="1"/>
          </p:nvPr>
        </p:nvSpPr>
        <p:spPr/>
        <p:txBody>
          <a:bodyPr>
            <a:normAutofit fontScale="92500" lnSpcReduction="20000"/>
          </a:bodyPr>
          <a:lstStyle/>
          <a:p>
            <a:r>
              <a:rPr lang="en-GB" dirty="0"/>
              <a:t>In 2015, there were 9.7 million domestic overnight trips in England which involved events, festivals &amp; exhibitions, 9% of the total, with spending of nearly £2.5 billion (13% of all spending on domestic overnight trips). </a:t>
            </a:r>
          </a:p>
          <a:p>
            <a:r>
              <a:rPr lang="en-GB" dirty="0"/>
              <a:t>Also, there were 65 million day visits which involved events, festivals &amp; exhibitions, 5% of all tourism day visits in England, with an associated spend of nearly £3.6 billion. </a:t>
            </a:r>
          </a:p>
          <a:p>
            <a:r>
              <a:rPr lang="en-GB" dirty="0"/>
              <a:t>Spend figures relate to spending that took place during trips where visitors went to an event, festival or exhibition. This type of tourist activity is estimated at:</a:t>
            </a:r>
          </a:p>
          <a:p>
            <a:r>
              <a:rPr lang="en-GB" dirty="0"/>
              <a:t> £1.5Bn for attending the theatre among domestic visitors</a:t>
            </a:r>
          </a:p>
          <a:p>
            <a:r>
              <a:rPr lang="en-GB" dirty="0"/>
              <a:t> £2.8Bn for attending live music/ some other festival, etc. among domestic visitor</a:t>
            </a:r>
          </a:p>
        </p:txBody>
      </p:sp>
    </p:spTree>
    <p:extLst>
      <p:ext uri="{BB962C8B-B14F-4D97-AF65-F5344CB8AC3E}">
        <p14:creationId xmlns:p14="http://schemas.microsoft.com/office/powerpoint/2010/main" val="3896040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A49CE-E966-40A0-860C-4991A4CF7A10}"/>
              </a:ext>
            </a:extLst>
          </p:cNvPr>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sz="4000" kern="1200">
                <a:solidFill>
                  <a:schemeClr val="tx2"/>
                </a:solidFill>
                <a:latin typeface="+mj-lt"/>
                <a:ea typeface="+mj-ea"/>
                <a:cs typeface="+mj-cs"/>
              </a:rPr>
              <a:t>Lets examine the value to the economy further.. </a:t>
            </a:r>
          </a:p>
        </p:txBody>
      </p:sp>
      <p:sp>
        <p:nvSpPr>
          <p:cNvPr id="3" name="Content Placeholder 2">
            <a:extLst>
              <a:ext uri="{FF2B5EF4-FFF2-40B4-BE49-F238E27FC236}">
                <a16:creationId xmlns:a16="http://schemas.microsoft.com/office/drawing/2014/main" id="{A3C9D095-0741-446A-9D11-A4DD21D8A29B}"/>
              </a:ext>
            </a:extLst>
          </p:cNvPr>
          <p:cNvSpPr>
            <a:spLocks noGrp="1"/>
          </p:cNvSpPr>
          <p:nvPr>
            <p:ph idx="1"/>
          </p:nvPr>
        </p:nvSpPr>
        <p:spPr>
          <a:xfrm>
            <a:off x="1514121" y="4171528"/>
            <a:ext cx="9163757" cy="450447"/>
          </a:xfrm>
        </p:spPr>
        <p:txBody>
          <a:bodyPr vert="horz" lIns="91440" tIns="45720" rIns="91440" bIns="45720" rtlCol="0" anchor="ctr">
            <a:normAutofit/>
          </a:bodyPr>
          <a:lstStyle/>
          <a:p>
            <a:pPr marL="0" indent="0" algn="ctr">
              <a:buNone/>
            </a:pPr>
            <a:r>
              <a:rPr lang="en-US" sz="2000" kern="1200">
                <a:solidFill>
                  <a:schemeClr val="tx2"/>
                </a:solidFill>
                <a:latin typeface="+mn-lt"/>
                <a:ea typeface="+mn-ea"/>
                <a:cs typeface="+mn-cs"/>
                <a:hlinkClick r:id="rId2"/>
              </a:rPr>
              <a:t>events_festivals_exhibitions_activities_topic_paper.pdf (visitbritain.org)</a:t>
            </a:r>
            <a:r>
              <a:rPr lang="en-US" sz="2000" kern="1200">
                <a:solidFill>
                  <a:schemeClr val="tx2"/>
                </a:solidFill>
                <a:latin typeface="+mn-lt"/>
                <a:ea typeface="+mn-ea"/>
                <a:cs typeface="+mn-cs"/>
              </a:rPr>
              <a:t> </a:t>
            </a:r>
          </a:p>
        </p:txBody>
      </p:sp>
      <p:grpSp>
        <p:nvGrpSpPr>
          <p:cNvPr id="13" name="Group 12">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4" name="Freeform: Shape 13">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2DABBA39-2069-4054-85D4-5442C050DDE5}"/>
              </a:ext>
            </a:extLst>
          </p:cNvPr>
          <p:cNvPicPr>
            <a:picLocks noChangeAspect="1"/>
          </p:cNvPicPr>
          <p:nvPr/>
        </p:nvPicPr>
        <p:blipFill>
          <a:blip r:embed="rId3"/>
          <a:stretch>
            <a:fillRect/>
          </a:stretch>
        </p:blipFill>
        <p:spPr>
          <a:xfrm>
            <a:off x="2563338" y="320231"/>
            <a:ext cx="7003871" cy="2836567"/>
          </a:xfrm>
          <a:prstGeom prst="rect">
            <a:avLst/>
          </a:prstGeom>
        </p:spPr>
      </p:pic>
      <p:grpSp>
        <p:nvGrpSpPr>
          <p:cNvPr id="19" name="Group 18">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0" name="Freeform: Shape 19">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20334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9B9D2-4217-49C6-A76F-CAEE50B4E4B4}"/>
              </a:ext>
            </a:extLst>
          </p:cNvPr>
          <p:cNvSpPr>
            <a:spLocks noGrp="1"/>
          </p:cNvSpPr>
          <p:nvPr>
            <p:ph type="title"/>
          </p:nvPr>
        </p:nvSpPr>
        <p:spPr/>
        <p:txBody>
          <a:bodyPr/>
          <a:lstStyle/>
          <a:p>
            <a:r>
              <a:rPr lang="en-GB" dirty="0"/>
              <a:t>UAE – diversification </a:t>
            </a:r>
          </a:p>
        </p:txBody>
      </p:sp>
      <p:sp>
        <p:nvSpPr>
          <p:cNvPr id="3" name="Content Placeholder 2">
            <a:extLst>
              <a:ext uri="{FF2B5EF4-FFF2-40B4-BE49-F238E27FC236}">
                <a16:creationId xmlns:a16="http://schemas.microsoft.com/office/drawing/2014/main" id="{BDECC7EF-A20E-4A53-A08F-7DAEDD16DF1B}"/>
              </a:ext>
            </a:extLst>
          </p:cNvPr>
          <p:cNvSpPr>
            <a:spLocks noGrp="1"/>
          </p:cNvSpPr>
          <p:nvPr>
            <p:ph idx="1"/>
          </p:nvPr>
        </p:nvSpPr>
        <p:spPr/>
        <p:txBody>
          <a:bodyPr>
            <a:normAutofit fontScale="92500" lnSpcReduction="10000"/>
          </a:bodyPr>
          <a:lstStyle/>
          <a:p>
            <a:r>
              <a:rPr lang="en-GB" b="0" i="0" dirty="0">
                <a:solidFill>
                  <a:srgbClr val="333333"/>
                </a:solidFill>
                <a:effectLst/>
                <a:latin typeface="Helvetica Neue"/>
              </a:rPr>
              <a:t>Economic development targeted at one sector of a country’s economy is a risky - </a:t>
            </a:r>
            <a:r>
              <a:rPr lang="en-GB" b="0" i="0" dirty="0">
                <a:solidFill>
                  <a:srgbClr val="FF0000"/>
                </a:solidFill>
                <a:effectLst/>
                <a:latin typeface="Helvetica Neue"/>
              </a:rPr>
              <a:t>why? </a:t>
            </a:r>
            <a:endParaRPr lang="en-GB" dirty="0">
              <a:solidFill>
                <a:srgbClr val="FF0000"/>
              </a:solidFill>
            </a:endParaRPr>
          </a:p>
          <a:p>
            <a:r>
              <a:rPr lang="en-GB" dirty="0"/>
              <a:t>T</a:t>
            </a:r>
            <a:r>
              <a:rPr lang="en-GB" b="0" i="0" dirty="0">
                <a:solidFill>
                  <a:srgbClr val="333333"/>
                </a:solidFill>
                <a:effectLst/>
                <a:latin typeface="Helvetica Neue"/>
              </a:rPr>
              <a:t>he United Arab Emirates is known to be an oil-fuelled economy (50%)</a:t>
            </a:r>
          </a:p>
          <a:p>
            <a:r>
              <a:rPr lang="en-GB" b="0" i="0" dirty="0">
                <a:solidFill>
                  <a:srgbClr val="333333"/>
                </a:solidFill>
                <a:effectLst/>
                <a:latin typeface="Helvetica Neue"/>
              </a:rPr>
              <a:t>Since early 2000, UAE keeps on developing more tourism projects.</a:t>
            </a:r>
            <a:r>
              <a:rPr lang="en-GB" dirty="0">
                <a:solidFill>
                  <a:srgbClr val="333333"/>
                </a:solidFill>
                <a:latin typeface="Helvetica Neue"/>
              </a:rPr>
              <a:t> </a:t>
            </a:r>
          </a:p>
          <a:p>
            <a:r>
              <a:rPr lang="en-GB" b="0" i="0" dirty="0">
                <a:solidFill>
                  <a:srgbClr val="333333"/>
                </a:solidFill>
                <a:effectLst/>
                <a:latin typeface="Helvetica Neue"/>
              </a:rPr>
              <a:t>If oil finishes for an oil-fuelled economy, the travel and tourism sector is likely to hold the UAE firm. </a:t>
            </a:r>
          </a:p>
          <a:p>
            <a:r>
              <a:rPr lang="en-GB" b="0" i="0" dirty="0">
                <a:solidFill>
                  <a:srgbClr val="333333"/>
                </a:solidFill>
                <a:effectLst/>
                <a:latin typeface="Helvetica Neue"/>
              </a:rPr>
              <a:t>By 2030, it is predicted that tourism will contribute to over 70% of UAE’s economy.</a:t>
            </a:r>
          </a:p>
          <a:p>
            <a:r>
              <a:rPr lang="en-GB" b="0" i="0" dirty="0">
                <a:solidFill>
                  <a:srgbClr val="333333"/>
                </a:solidFill>
                <a:effectLst/>
                <a:latin typeface="Helvetica Neue"/>
              </a:rPr>
              <a:t>The United Arab Emirates is one of the world’s fastest-growing destinations for business and leisure visitors. </a:t>
            </a:r>
            <a:endParaRPr lang="en-GB" dirty="0">
              <a:solidFill>
                <a:srgbClr val="333333"/>
              </a:solidFill>
              <a:latin typeface="Helvetica Neue"/>
            </a:endParaRPr>
          </a:p>
          <a:p>
            <a:endParaRPr lang="en-GB" dirty="0"/>
          </a:p>
        </p:txBody>
      </p:sp>
    </p:spTree>
    <p:extLst>
      <p:ext uri="{BB962C8B-B14F-4D97-AF65-F5344CB8AC3E}">
        <p14:creationId xmlns:p14="http://schemas.microsoft.com/office/powerpoint/2010/main" val="620889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650D8-A75C-4AC8-88EA-2F8F9A6A8614}"/>
              </a:ext>
            </a:extLst>
          </p:cNvPr>
          <p:cNvSpPr>
            <a:spLocks noGrp="1"/>
          </p:cNvSpPr>
          <p:nvPr>
            <p:ph type="title"/>
          </p:nvPr>
        </p:nvSpPr>
        <p:spPr/>
        <p:txBody>
          <a:bodyPr/>
          <a:lstStyle/>
          <a:p>
            <a:r>
              <a:rPr lang="en-GB" dirty="0"/>
              <a:t>Business Tourism  and Events </a:t>
            </a:r>
          </a:p>
        </p:txBody>
      </p:sp>
      <p:sp>
        <p:nvSpPr>
          <p:cNvPr id="3" name="Content Placeholder 2">
            <a:extLst>
              <a:ext uri="{FF2B5EF4-FFF2-40B4-BE49-F238E27FC236}">
                <a16:creationId xmlns:a16="http://schemas.microsoft.com/office/drawing/2014/main" id="{4B308DDC-8E95-4425-8910-9CAE0C123BD7}"/>
              </a:ext>
            </a:extLst>
          </p:cNvPr>
          <p:cNvSpPr>
            <a:spLocks noGrp="1"/>
          </p:cNvSpPr>
          <p:nvPr>
            <p:ph idx="1"/>
          </p:nvPr>
        </p:nvSpPr>
        <p:spPr/>
        <p:txBody>
          <a:bodyPr>
            <a:normAutofit fontScale="92500" lnSpcReduction="20000"/>
          </a:bodyPr>
          <a:lstStyle/>
          <a:p>
            <a:r>
              <a:rPr lang="en-GB" dirty="0"/>
              <a:t>MICE </a:t>
            </a:r>
          </a:p>
          <a:p>
            <a:r>
              <a:rPr lang="en-GB" b="0" i="0" dirty="0">
                <a:solidFill>
                  <a:srgbClr val="334155"/>
                </a:solidFill>
                <a:effectLst/>
                <a:latin typeface="ui-sans-serif"/>
              </a:rPr>
              <a:t>More than 1.8 million trade shows, conferences, conventions and similar events take place every year </a:t>
            </a:r>
            <a:r>
              <a:rPr lang="en-GB" sz="1900" b="0" i="0" dirty="0">
                <a:solidFill>
                  <a:srgbClr val="334155"/>
                </a:solidFill>
                <a:effectLst/>
                <a:latin typeface="ui-sans-serif"/>
              </a:rPr>
              <a:t>(</a:t>
            </a:r>
            <a:r>
              <a:rPr lang="en-GB" sz="1900" b="0" i="0" u="sng" dirty="0">
                <a:solidFill>
                  <a:srgbClr val="2563EB"/>
                </a:solidFill>
                <a:effectLst/>
                <a:latin typeface="ui-sans-serif"/>
                <a:hlinkClick r:id="rId2"/>
              </a:rPr>
              <a:t>Events Industry Council</a:t>
            </a:r>
            <a:r>
              <a:rPr lang="en-GB" sz="1900" b="0" i="0" u="sng" dirty="0">
                <a:solidFill>
                  <a:srgbClr val="2563EB"/>
                </a:solidFill>
                <a:effectLst/>
                <a:latin typeface="ui-sans-serif"/>
              </a:rPr>
              <a:t> 2018)</a:t>
            </a:r>
            <a:endParaRPr lang="en-GB" b="0" i="0" dirty="0">
              <a:solidFill>
                <a:srgbClr val="334155"/>
              </a:solidFill>
              <a:effectLst/>
              <a:latin typeface="ui-sans-serif"/>
            </a:endParaRPr>
          </a:p>
          <a:p>
            <a:r>
              <a:rPr lang="en-GB" b="0" i="0" dirty="0">
                <a:solidFill>
                  <a:srgbClr val="334155"/>
                </a:solidFill>
                <a:effectLst/>
                <a:latin typeface="ui-sans-serif"/>
              </a:rPr>
              <a:t>Abu Dhabi Economic Vision 2030, Dubai Tourism Vision 2020 and Sharjah Tourism Vision 2021 have been launched to diversify the local economy, in the fulfilment of which the MICE industry is poised to play a major role.</a:t>
            </a:r>
          </a:p>
          <a:p>
            <a:r>
              <a:rPr lang="en-GB" b="0" i="0" dirty="0">
                <a:solidFill>
                  <a:srgbClr val="334155"/>
                </a:solidFill>
                <a:effectLst/>
                <a:latin typeface="ui-sans-serif"/>
              </a:rPr>
              <a:t>UAE </a:t>
            </a:r>
            <a:r>
              <a:rPr lang="en-GB" dirty="0">
                <a:solidFill>
                  <a:srgbClr val="334155"/>
                </a:solidFill>
                <a:latin typeface="ui-sans-serif"/>
              </a:rPr>
              <a:t>strategic focus - </a:t>
            </a:r>
            <a:r>
              <a:rPr lang="en-GB" b="0" i="0" dirty="0">
                <a:solidFill>
                  <a:srgbClr val="334155"/>
                </a:solidFill>
                <a:effectLst/>
                <a:latin typeface="ui-sans-serif"/>
              </a:rPr>
              <a:t>MICE industry contributes to achieving the UN Sustainable Development Goals (SDGs). </a:t>
            </a:r>
          </a:p>
          <a:p>
            <a:r>
              <a:rPr lang="en-GB" b="0" i="0" dirty="0">
                <a:solidFill>
                  <a:srgbClr val="334155"/>
                </a:solidFill>
                <a:effectLst/>
                <a:latin typeface="ui-sans-serif"/>
              </a:rPr>
              <a:t>SDG 13, which is to take urgent action to combat climate change and its impacts.  (Recycle, Location? Energy ? Local supplies )</a:t>
            </a:r>
          </a:p>
          <a:p>
            <a:r>
              <a:rPr lang="en-GB" b="0" i="0" dirty="0">
                <a:solidFill>
                  <a:srgbClr val="334155"/>
                </a:solidFill>
                <a:effectLst/>
                <a:latin typeface="ui-sans-serif"/>
              </a:rPr>
              <a:t>UAE’s MICE capacities, and increase our appeal as one of the top global destinations for world-class business events.  </a:t>
            </a:r>
            <a:endParaRPr lang="en-GB" dirty="0"/>
          </a:p>
        </p:txBody>
      </p:sp>
      <p:sp>
        <p:nvSpPr>
          <p:cNvPr id="5" name="TextBox 4">
            <a:extLst>
              <a:ext uri="{FF2B5EF4-FFF2-40B4-BE49-F238E27FC236}">
                <a16:creationId xmlns:a16="http://schemas.microsoft.com/office/drawing/2014/main" id="{50EEB84D-3783-4307-80D0-E903CBFF215A}"/>
              </a:ext>
            </a:extLst>
          </p:cNvPr>
          <p:cNvSpPr txBox="1"/>
          <p:nvPr/>
        </p:nvSpPr>
        <p:spPr>
          <a:xfrm>
            <a:off x="5872480" y="6308209"/>
            <a:ext cx="6096000" cy="369332"/>
          </a:xfrm>
          <a:prstGeom prst="rect">
            <a:avLst/>
          </a:prstGeom>
          <a:noFill/>
        </p:spPr>
        <p:txBody>
          <a:bodyPr wrap="square">
            <a:spAutoFit/>
          </a:bodyPr>
          <a:lstStyle/>
          <a:p>
            <a:r>
              <a:rPr lang="en-GB" dirty="0">
                <a:hlinkClick r:id="rId3"/>
              </a:rPr>
              <a:t>https://tourism4sdgs.org/tourism-for-sdgs/</a:t>
            </a:r>
            <a:r>
              <a:rPr lang="en-GB">
                <a:hlinkClick r:id="rId3"/>
              </a:rPr>
              <a:t>tourism-and-sdgs/</a:t>
            </a:r>
            <a:r>
              <a:rPr lang="en-GB"/>
              <a:t> </a:t>
            </a:r>
            <a:endParaRPr lang="en-GB" dirty="0"/>
          </a:p>
        </p:txBody>
      </p:sp>
    </p:spTree>
    <p:extLst>
      <p:ext uri="{BB962C8B-B14F-4D97-AF65-F5344CB8AC3E}">
        <p14:creationId xmlns:p14="http://schemas.microsoft.com/office/powerpoint/2010/main" val="2658497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05B54-217F-4CFB-AD7E-4719B34D8A54}"/>
              </a:ext>
            </a:extLst>
          </p:cNvPr>
          <p:cNvSpPr>
            <a:spLocks noGrp="1"/>
          </p:cNvSpPr>
          <p:nvPr>
            <p:ph type="title"/>
          </p:nvPr>
        </p:nvSpPr>
        <p:spPr/>
        <p:txBody>
          <a:bodyPr/>
          <a:lstStyle/>
          <a:p>
            <a:r>
              <a:rPr lang="en-GB" dirty="0"/>
              <a:t>Dubai Tourism</a:t>
            </a:r>
          </a:p>
        </p:txBody>
      </p:sp>
      <p:sp>
        <p:nvSpPr>
          <p:cNvPr id="3" name="Content Placeholder 2">
            <a:extLst>
              <a:ext uri="{FF2B5EF4-FFF2-40B4-BE49-F238E27FC236}">
                <a16:creationId xmlns:a16="http://schemas.microsoft.com/office/drawing/2014/main" id="{47147847-3D82-4ED6-9862-2D99E57C56F1}"/>
              </a:ext>
            </a:extLst>
          </p:cNvPr>
          <p:cNvSpPr>
            <a:spLocks noGrp="1"/>
          </p:cNvSpPr>
          <p:nvPr>
            <p:ph idx="1"/>
          </p:nvPr>
        </p:nvSpPr>
        <p:spPr/>
        <p:txBody>
          <a:bodyPr/>
          <a:lstStyle/>
          <a:p>
            <a:r>
              <a:rPr lang="en-GB" b="0" i="0" dirty="0">
                <a:solidFill>
                  <a:srgbClr val="666666"/>
                </a:solidFill>
                <a:effectLst/>
                <a:latin typeface="ralewayregular"/>
              </a:rPr>
              <a:t>Tourism is one of the strongest pillars of Dubai's economic growth. </a:t>
            </a:r>
          </a:p>
          <a:p>
            <a:r>
              <a:rPr lang="en-GB" dirty="0">
                <a:solidFill>
                  <a:srgbClr val="666666"/>
                </a:solidFill>
                <a:latin typeface="ralewayregular"/>
              </a:rPr>
              <a:t>By a</a:t>
            </a:r>
            <a:r>
              <a:rPr lang="en-GB" b="0" i="0" dirty="0">
                <a:solidFill>
                  <a:srgbClr val="666666"/>
                </a:solidFill>
                <a:effectLst/>
                <a:latin typeface="ralewayregular"/>
              </a:rPr>
              <a:t>ttracting 20 million visitors by 2020, Dubai has set clear targets for sustainable development. </a:t>
            </a:r>
          </a:p>
          <a:p>
            <a:r>
              <a:rPr lang="en-GB" dirty="0">
                <a:solidFill>
                  <a:srgbClr val="666666"/>
                </a:solidFill>
                <a:latin typeface="ralewayregular"/>
              </a:rPr>
              <a:t>V</a:t>
            </a:r>
            <a:r>
              <a:rPr lang="en-GB" b="0" i="0" dirty="0">
                <a:solidFill>
                  <a:srgbClr val="666666"/>
                </a:solidFill>
                <a:effectLst/>
                <a:latin typeface="ralewayregular"/>
              </a:rPr>
              <a:t>ision of HH Sheikh Mohammed Bin Rashed Al Maktoum, Vice President, Prime Minister of the UAE and Ruler of Dubai, ‘</a:t>
            </a:r>
            <a:r>
              <a:rPr lang="en-GB" b="0" i="1" dirty="0">
                <a:solidFill>
                  <a:srgbClr val="666666"/>
                </a:solidFill>
                <a:effectLst/>
                <a:latin typeface="ralewayregular"/>
              </a:rPr>
              <a:t>‘transform the United Arab Emirates (UAE) into a ‘Green Economy for Sustainable Development’.</a:t>
            </a:r>
            <a:endParaRPr lang="en-GB" i="1" dirty="0"/>
          </a:p>
        </p:txBody>
      </p:sp>
    </p:spTree>
    <p:extLst>
      <p:ext uri="{BB962C8B-B14F-4D97-AF65-F5344CB8AC3E}">
        <p14:creationId xmlns:p14="http://schemas.microsoft.com/office/powerpoint/2010/main" val="2497407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C2823-94E6-4DFC-B024-C78FFBE65CB1}"/>
              </a:ext>
            </a:extLst>
          </p:cNvPr>
          <p:cNvSpPr>
            <a:spLocks noGrp="1"/>
          </p:cNvSpPr>
          <p:nvPr>
            <p:ph type="title"/>
          </p:nvPr>
        </p:nvSpPr>
        <p:spPr/>
        <p:txBody>
          <a:bodyPr/>
          <a:lstStyle/>
          <a:p>
            <a:endParaRPr lang="en-GB"/>
          </a:p>
        </p:txBody>
      </p:sp>
      <p:pic>
        <p:nvPicPr>
          <p:cNvPr id="4" name="Online Media 3" title="Dubai so Rich, Why? Its not Oil">
            <a:hlinkClick r:id="" action="ppaction://media"/>
            <a:extLst>
              <a:ext uri="{FF2B5EF4-FFF2-40B4-BE49-F238E27FC236}">
                <a16:creationId xmlns:a16="http://schemas.microsoft.com/office/drawing/2014/main" id="{D1FC209F-EB4C-4CD0-8D81-E7E6F7AE8B50}"/>
              </a:ext>
            </a:extLst>
          </p:cNvPr>
          <p:cNvPicPr>
            <a:picLocks noGrp="1" noRot="1" noChangeAspect="1"/>
          </p:cNvPicPr>
          <p:nvPr>
            <p:ph idx="1"/>
            <a:videoFile r:link="rId1"/>
          </p:nvPr>
        </p:nvPicPr>
        <p:blipFill>
          <a:blip r:embed="rId3"/>
          <a:stretch>
            <a:fillRect/>
          </a:stretch>
        </p:blipFill>
        <p:spPr>
          <a:xfrm>
            <a:off x="1191804" y="365125"/>
            <a:ext cx="10324212" cy="5833575"/>
          </a:xfrm>
          <a:prstGeom prst="rect">
            <a:avLst/>
          </a:prstGeom>
        </p:spPr>
      </p:pic>
    </p:spTree>
    <p:extLst>
      <p:ext uri="{BB962C8B-B14F-4D97-AF65-F5344CB8AC3E}">
        <p14:creationId xmlns:p14="http://schemas.microsoft.com/office/powerpoint/2010/main" val="50110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3016761-EBDF-4916-A29F-646F61460742}"/>
              </a:ext>
            </a:extLst>
          </p:cNvPr>
          <p:cNvPicPr>
            <a:picLocks noGrp="1" noChangeAspect="1"/>
          </p:cNvPicPr>
          <p:nvPr>
            <p:ph idx="1"/>
          </p:nvPr>
        </p:nvPicPr>
        <p:blipFill rotWithShape="1">
          <a:blip r:embed="rId2"/>
          <a:srcRect t="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739180-06B5-4549-8271-528CF40DBC2A}"/>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hlinkClick r:id="rId3"/>
              </a:rPr>
              <a:t>https://www.expo2020dubai.com/en/understanding-expo/world-expos-history</a:t>
            </a:r>
            <a:r>
              <a:rPr lang="en-US" sz="3600" dirty="0">
                <a:solidFill>
                  <a:schemeClr val="tx1">
                    <a:lumMod val="85000"/>
                    <a:lumOff val="15000"/>
                  </a:schemeClr>
                </a:solidFill>
              </a:rPr>
              <a: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593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001A-9D36-494B-A18E-0BF9F1190E17}"/>
              </a:ext>
            </a:extLst>
          </p:cNvPr>
          <p:cNvSpPr>
            <a:spLocks noGrp="1"/>
          </p:cNvSpPr>
          <p:nvPr>
            <p:ph type="title"/>
          </p:nvPr>
        </p:nvSpPr>
        <p:spPr/>
        <p:txBody>
          <a:bodyPr/>
          <a:lstStyle/>
          <a:p>
            <a:r>
              <a:rPr lang="en-GB" dirty="0"/>
              <a:t>Dubai Tourism initiative </a:t>
            </a:r>
          </a:p>
        </p:txBody>
      </p:sp>
      <p:sp>
        <p:nvSpPr>
          <p:cNvPr id="3" name="Content Placeholder 2">
            <a:extLst>
              <a:ext uri="{FF2B5EF4-FFF2-40B4-BE49-F238E27FC236}">
                <a16:creationId xmlns:a16="http://schemas.microsoft.com/office/drawing/2014/main" id="{E056E7F1-6281-4295-95AF-E156CE2874A1}"/>
              </a:ext>
            </a:extLst>
          </p:cNvPr>
          <p:cNvSpPr>
            <a:spLocks noGrp="1"/>
          </p:cNvSpPr>
          <p:nvPr>
            <p:ph idx="1"/>
          </p:nvPr>
        </p:nvSpPr>
        <p:spPr/>
        <p:txBody>
          <a:bodyPr/>
          <a:lstStyle/>
          <a:p>
            <a:r>
              <a:rPr lang="en-GB" b="0" i="0" dirty="0">
                <a:solidFill>
                  <a:srgbClr val="666666"/>
                </a:solidFill>
                <a:effectLst/>
                <a:latin typeface="ralewayregular"/>
              </a:rPr>
              <a:t>The initiative’s structured approach to achieving sustainability identifies four clear targets – energy efficiency; environmental protection; awareness and education; and sectoral engagement. </a:t>
            </a:r>
          </a:p>
          <a:p>
            <a:r>
              <a:rPr lang="en-GB" b="0" i="0" dirty="0">
                <a:solidFill>
                  <a:srgbClr val="666666"/>
                </a:solidFill>
                <a:effectLst/>
                <a:latin typeface="ralewayregular"/>
              </a:rPr>
              <a:t>These fall within the overall context of environmental protection, social development and economic enablers, which will enable tourism in Dubai contribute to the overall journey of mitigating climate change and promoting sustainability by using four working streams or delivery platforms.</a:t>
            </a:r>
            <a:endParaRPr lang="en-GB" dirty="0"/>
          </a:p>
        </p:txBody>
      </p:sp>
    </p:spTree>
    <p:extLst>
      <p:ext uri="{BB962C8B-B14F-4D97-AF65-F5344CB8AC3E}">
        <p14:creationId xmlns:p14="http://schemas.microsoft.com/office/powerpoint/2010/main" val="16387443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1067</Words>
  <Application>Microsoft Office PowerPoint</Application>
  <PresentationFormat>Widescreen</PresentationFormat>
  <Paragraphs>88</Paragraphs>
  <Slides>18</Slides>
  <Notes>2</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18</vt:i4>
      </vt:variant>
    </vt:vector>
  </HeadingPairs>
  <TitlesOfParts>
    <vt:vector size="29" baseType="lpstr">
      <vt:lpstr>-apple-system</vt:lpstr>
      <vt:lpstr>brandon-grotesque</vt:lpstr>
      <vt:lpstr>Helvetica Neue</vt:lpstr>
      <vt:lpstr>ralewayregular</vt:lpstr>
      <vt:lpstr>ui-sans-serif</vt:lpstr>
      <vt:lpstr>Arial</vt:lpstr>
      <vt:lpstr>Calibri</vt:lpstr>
      <vt:lpstr>Calibri Light</vt:lpstr>
      <vt:lpstr>Open Sans</vt:lpstr>
      <vt:lpstr>Office Theme</vt:lpstr>
      <vt:lpstr>Default Design</vt:lpstr>
      <vt:lpstr>Tourism and Events </vt:lpstr>
      <vt:lpstr>Session outcomes </vt:lpstr>
      <vt:lpstr>WHY TOURISM? </vt:lpstr>
      <vt:lpstr>Why Tourism </vt:lpstr>
      <vt:lpstr>Why Events </vt:lpstr>
      <vt:lpstr>Events are a Tourism experience  </vt:lpstr>
      <vt:lpstr>Events and tourism .. </vt:lpstr>
      <vt:lpstr>Characteristics of Attractions </vt:lpstr>
      <vt:lpstr>Typologies of Events </vt:lpstr>
      <vt:lpstr>Tourism and Events – historical link</vt:lpstr>
      <vt:lpstr>Events, Festivals &amp; Exhibitions and Domestic Tourism </vt:lpstr>
      <vt:lpstr>Lets examine the value to the economy further.. </vt:lpstr>
      <vt:lpstr>UAE – diversification </vt:lpstr>
      <vt:lpstr>Business Tourism  and Events </vt:lpstr>
      <vt:lpstr>Dubai Tourism</vt:lpstr>
      <vt:lpstr>PowerPoint Presentation</vt:lpstr>
      <vt:lpstr>https://www.expo2020dubai.com/en/understanding-expo/world-expos-history </vt:lpstr>
      <vt:lpstr>Dubai Tourism initiative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Tourism</dc:title>
  <dc:creator>Helen Evans (Institute of Management and Health)</dc:creator>
  <cp:lastModifiedBy>Helen Evans (Institute of Management and Health)</cp:lastModifiedBy>
  <cp:revision>8</cp:revision>
  <dcterms:created xsi:type="dcterms:W3CDTF">2021-10-08T10:26:22Z</dcterms:created>
  <dcterms:modified xsi:type="dcterms:W3CDTF">2021-10-12T10:42:18Z</dcterms:modified>
</cp:coreProperties>
</file>