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2/18/2024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2/18/2024</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2/18/2024</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2/18/2024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C9B60-F767-E1DB-9EBA-7CC9597692C4}"/>
              </a:ext>
            </a:extLst>
          </p:cNvPr>
          <p:cNvSpPr>
            <a:spLocks noGrp="1"/>
          </p:cNvSpPr>
          <p:nvPr>
            <p:ph type="ctrTitle"/>
          </p:nvPr>
        </p:nvSpPr>
        <p:spPr>
          <a:xfrm>
            <a:off x="1278194" y="2386744"/>
            <a:ext cx="9527458" cy="1645920"/>
          </a:xfrm>
        </p:spPr>
        <p:txBody>
          <a:bodyPr>
            <a:normAutofit fontScale="90000"/>
          </a:bodyPr>
          <a:lstStyle/>
          <a:p>
            <a:r>
              <a:rPr lang="en-US" dirty="0"/>
              <a:t>Living with Care: The Older Person </a:t>
            </a:r>
            <a:br>
              <a:rPr lang="en-US" dirty="0"/>
            </a:br>
            <a:r>
              <a:rPr lang="en-US" dirty="0"/>
              <a:t>BMHP6009</a:t>
            </a:r>
          </a:p>
        </p:txBody>
      </p:sp>
      <p:sp>
        <p:nvSpPr>
          <p:cNvPr id="3" name="Subtitle 2">
            <a:extLst>
              <a:ext uri="{FF2B5EF4-FFF2-40B4-BE49-F238E27FC236}">
                <a16:creationId xmlns:a16="http://schemas.microsoft.com/office/drawing/2014/main" id="{B0ECBBD6-BE81-9DEF-3376-416C0E40886A}"/>
              </a:ext>
            </a:extLst>
          </p:cNvPr>
          <p:cNvSpPr>
            <a:spLocks noGrp="1"/>
          </p:cNvSpPr>
          <p:nvPr>
            <p:ph type="subTitle" idx="1"/>
          </p:nvPr>
        </p:nvSpPr>
        <p:spPr/>
        <p:txBody>
          <a:bodyPr>
            <a:noAutofit/>
          </a:bodyPr>
          <a:lstStyle/>
          <a:p>
            <a:r>
              <a:rPr lang="en-US" sz="2400" b="1" dirty="0">
                <a:solidFill>
                  <a:schemeClr val="bg1"/>
                </a:solidFill>
              </a:rPr>
              <a:t>Lecturer Name : Rebecca Stewart</a:t>
            </a:r>
          </a:p>
          <a:p>
            <a:r>
              <a:rPr lang="en-US" sz="2400" b="1" dirty="0">
                <a:solidFill>
                  <a:schemeClr val="bg1"/>
                </a:solidFill>
              </a:rPr>
              <a:t>Student Name : Vimi Naiko</a:t>
            </a:r>
          </a:p>
          <a:p>
            <a:r>
              <a:rPr lang="en-US" sz="2400" b="1" dirty="0">
                <a:solidFill>
                  <a:schemeClr val="bg1"/>
                </a:solidFill>
              </a:rPr>
              <a:t>Student ID: 2120212</a:t>
            </a:r>
          </a:p>
        </p:txBody>
      </p:sp>
    </p:spTree>
    <p:extLst>
      <p:ext uri="{BB962C8B-B14F-4D97-AF65-F5344CB8AC3E}">
        <p14:creationId xmlns:p14="http://schemas.microsoft.com/office/powerpoint/2010/main" val="249468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6E2A-10D4-8796-A0CF-A888A99A2BC6}"/>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D1C27988-83B5-94EA-4D9B-D1B6C55C0AEB}"/>
              </a:ext>
            </a:extLst>
          </p:cNvPr>
          <p:cNvSpPr txBox="1"/>
          <p:nvPr/>
        </p:nvSpPr>
        <p:spPr>
          <a:xfrm>
            <a:off x="1828799" y="2734324"/>
            <a:ext cx="9773266" cy="3693319"/>
          </a:xfrm>
          <a:prstGeom prst="rect">
            <a:avLst/>
          </a:prstGeom>
          <a:noFill/>
        </p:spPr>
        <p:txBody>
          <a:bodyPr wrap="square">
            <a:spAutoFit/>
          </a:bodyPr>
          <a:lstStyle/>
          <a:p>
            <a:r>
              <a:rPr lang="en-US" dirty="0"/>
              <a:t>I firmly believe that there's no place like home, especially for our older population. Aging in place, surrounded by the warmth of one's familiar environment, is not just a choice; it's a fundamental right. Let's delve into the reasons why staying at home is the best option for our seniors. In my view, domiciliary care, or home care, stands as a testament to preserving the independence and autonomy our seniors rightfully deserve. The ability to navigate one's daily life within the comfort of their own home is a priceless gift we must prioritize </a:t>
            </a:r>
            <a:r>
              <a:rPr lang="en-US" sz="1800" dirty="0">
                <a:effectLst/>
                <a:latin typeface="Times New Roman" panose="02020603050405020304" pitchFamily="18" charset="0"/>
              </a:rPr>
              <a:t>(Abdi et al., 2019)</a:t>
            </a:r>
            <a:r>
              <a:rPr lang="en-US" dirty="0"/>
              <a:t>. As individuals age, maintaining a sense of control over their lives becomes paramount. Home care allows them to retain autonomy in decision-making, creating an environment where they are not just recipients of care but active participants in their own lives. Furthermore, the familiar surroundings of home provide a sense of security and emotional well-being. A person's home is a repository of memories, and aging in place allows our seniors to continue living within the narrative of their own lives. It's a place where they've built relationships, raised families, and created a lifetime of memories. Preserving this continuity is essential for their mental and emotional health </a:t>
            </a:r>
            <a:r>
              <a:rPr lang="en-US" sz="1800" dirty="0">
                <a:effectLst/>
                <a:latin typeface="Times New Roman" panose="02020603050405020304" pitchFamily="18" charset="0"/>
              </a:rPr>
              <a:t>(Age UK, 2023)</a:t>
            </a:r>
            <a:r>
              <a:rPr lang="en-US" dirty="0"/>
              <a:t>. </a:t>
            </a:r>
          </a:p>
        </p:txBody>
      </p:sp>
    </p:spTree>
    <p:extLst>
      <p:ext uri="{BB962C8B-B14F-4D97-AF65-F5344CB8AC3E}">
        <p14:creationId xmlns:p14="http://schemas.microsoft.com/office/powerpoint/2010/main" val="3041946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9A9B2-5591-43FA-E882-FCD93A373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0EF40-0099-83C5-6CFC-723D37FBF8CD}"/>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216ED0AF-637C-A068-BB44-8F60E2A37267}"/>
              </a:ext>
            </a:extLst>
          </p:cNvPr>
          <p:cNvSpPr txBox="1"/>
          <p:nvPr/>
        </p:nvSpPr>
        <p:spPr>
          <a:xfrm>
            <a:off x="1927122" y="2753987"/>
            <a:ext cx="9360309" cy="3693319"/>
          </a:xfrm>
          <a:prstGeom prst="rect">
            <a:avLst/>
          </a:prstGeom>
          <a:noFill/>
        </p:spPr>
        <p:txBody>
          <a:bodyPr wrap="square">
            <a:spAutoFit/>
          </a:bodyPr>
          <a:lstStyle/>
          <a:p>
            <a:r>
              <a:rPr lang="en-US" dirty="0"/>
              <a:t>The National Health Service (NHS) in the UK provides healthcare services, including medical treatments and certain aspects of social care. NHS funding is primarily aimed at addressing healthcare needs, and individuals may receive support for medical care, medications, and hospital stays. Local authorities play a crucial role in providing social care services. Individuals with the financial means can opt to self-fund their care. This involves using personal savings, investments, or other assets to cover the costs of care </a:t>
            </a:r>
            <a:r>
              <a:rPr lang="en-US" sz="1800" dirty="0">
                <a:effectLst/>
                <a:latin typeface="Times New Roman" panose="02020603050405020304" pitchFamily="18" charset="0"/>
              </a:rPr>
              <a:t>(Kok, </a:t>
            </a:r>
            <a:r>
              <a:rPr lang="en-US" sz="1800" dirty="0" err="1">
                <a:effectLst/>
                <a:latin typeface="Times New Roman" panose="02020603050405020304" pitchFamily="18" charset="0"/>
              </a:rPr>
              <a:t>Berden</a:t>
            </a:r>
            <a:r>
              <a:rPr lang="en-US" sz="1800" dirty="0">
                <a:effectLst/>
                <a:latin typeface="Times New Roman" panose="02020603050405020304" pitchFamily="18" charset="0"/>
              </a:rPr>
              <a:t> &amp; </a:t>
            </a:r>
            <a:r>
              <a:rPr lang="en-US" sz="1800" dirty="0" err="1">
                <a:effectLst/>
                <a:latin typeface="Times New Roman" panose="02020603050405020304" pitchFamily="18" charset="0"/>
              </a:rPr>
              <a:t>Sadiraj</a:t>
            </a:r>
            <a:r>
              <a:rPr lang="en-US" sz="1800" dirty="0">
                <a:effectLst/>
                <a:latin typeface="Times New Roman" panose="02020603050405020304" pitchFamily="18" charset="0"/>
              </a:rPr>
              <a:t>, 2014)</a:t>
            </a:r>
            <a:r>
              <a:rPr lang="en-US" dirty="0"/>
              <a:t>. Some individuals may have long-term care insurance policies that cover the costs of care. These policies are often purchased privately and can provide financial assistance for various types of care, depending on the policy terms. Older individuals who own property may explore equity release options, such as releasing funds from the value of their home. In the U.S., funding for long-term care often relies heavily on private sources, including out-of-pocket payments and long-term care insurance. Nordic countries like Sweden and Denmark typically have robust social welfare systems that cover a significant portion of elderly care costs </a:t>
            </a:r>
            <a:r>
              <a:rPr lang="en-US" sz="1800" dirty="0">
                <a:effectLst/>
                <a:latin typeface="Times New Roman" panose="02020603050405020304" pitchFamily="18" charset="0"/>
              </a:rPr>
              <a:t>(Clancy et al., 2020)</a:t>
            </a:r>
            <a:r>
              <a:rPr lang="en-US" dirty="0"/>
              <a:t>. </a:t>
            </a:r>
          </a:p>
        </p:txBody>
      </p:sp>
    </p:spTree>
    <p:extLst>
      <p:ext uri="{BB962C8B-B14F-4D97-AF65-F5344CB8AC3E}">
        <p14:creationId xmlns:p14="http://schemas.microsoft.com/office/powerpoint/2010/main" val="3478406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11312-279B-4B37-5A82-EC045613D9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7AB60A-D8B5-09D7-7698-0841CD4439B4}"/>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E9FFF273-0071-9F14-1460-94BA01846CE8}"/>
              </a:ext>
            </a:extLst>
          </p:cNvPr>
          <p:cNvSpPr txBox="1"/>
          <p:nvPr/>
        </p:nvSpPr>
        <p:spPr>
          <a:xfrm>
            <a:off x="1150374" y="2619387"/>
            <a:ext cx="10441858" cy="2862322"/>
          </a:xfrm>
          <a:prstGeom prst="rect">
            <a:avLst/>
          </a:prstGeom>
          <a:noFill/>
        </p:spPr>
        <p:txBody>
          <a:bodyPr wrap="square">
            <a:spAutoFit/>
          </a:bodyPr>
          <a:lstStyle/>
          <a:p>
            <a:r>
              <a:rPr lang="en-US" dirty="0"/>
              <a:t>Now, let's talk about end-of-life care. Domiciliary care seamlessly integrates palliative services into the home setting. This ensures that our seniors spend their final moments in the embrace of familiarity, surrounded by loved ones, fostering a compassionate and dignified conclusion to their journey. Palliative care at home allows for a more personalized and intimate experience. The presence of family, familiar belongings, and the comforting ambiance of home contributes significantly to the emotional well-being of individuals in their final stages of life. Palliative care is not just about medical support; it's about creating an environment that promotes dignity, comfort, and meaningful connections. Home care aligns with the principles of patient-centered care, allowing for customized plans that prioritize the individual's wishes and values </a:t>
            </a:r>
            <a:r>
              <a:rPr lang="en-US" sz="1800" dirty="0">
                <a:effectLst/>
                <a:latin typeface="Times New Roman" panose="02020603050405020304" pitchFamily="18" charset="0"/>
              </a:rPr>
              <a:t>(</a:t>
            </a:r>
            <a:r>
              <a:rPr lang="en-US" sz="1800" dirty="0" err="1">
                <a:effectLst/>
                <a:latin typeface="Times New Roman" panose="02020603050405020304" pitchFamily="18" charset="0"/>
              </a:rPr>
              <a:t>Ghorayeb</a:t>
            </a:r>
            <a:r>
              <a:rPr lang="en-US" sz="1800" dirty="0">
                <a:effectLst/>
                <a:latin typeface="Times New Roman" panose="02020603050405020304" pitchFamily="18" charset="0"/>
              </a:rPr>
              <a:t>, Comber &amp; </a:t>
            </a:r>
            <a:r>
              <a:rPr lang="en-US" sz="1800" dirty="0" err="1">
                <a:effectLst/>
                <a:latin typeface="Times New Roman" panose="02020603050405020304" pitchFamily="18" charset="0"/>
              </a:rPr>
              <a:t>Gooberman</a:t>
            </a:r>
            <a:r>
              <a:rPr lang="en-US" sz="1800" dirty="0">
                <a:effectLst/>
                <a:latin typeface="Times New Roman" panose="02020603050405020304" pitchFamily="18" charset="0"/>
              </a:rPr>
              <a:t>-Hill, 2021)</a:t>
            </a:r>
            <a:r>
              <a:rPr lang="en-US" dirty="0"/>
              <a:t>. The emotional support derived from being in a familiar environment during the end-of-life journey cannot be overstated.</a:t>
            </a:r>
          </a:p>
        </p:txBody>
      </p:sp>
    </p:spTree>
    <p:extLst>
      <p:ext uri="{BB962C8B-B14F-4D97-AF65-F5344CB8AC3E}">
        <p14:creationId xmlns:p14="http://schemas.microsoft.com/office/powerpoint/2010/main" val="958878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46718-9241-5B1C-24C0-CFAC5CF83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251CA9-4FD2-641E-FB4B-76F0879E9A8E}"/>
              </a:ext>
            </a:extLst>
          </p:cNvPr>
          <p:cNvSpPr>
            <a:spLocks noGrp="1"/>
          </p:cNvSpPr>
          <p:nvPr>
            <p:ph type="title"/>
          </p:nvPr>
        </p:nvSpPr>
        <p:spPr/>
        <p:txBody>
          <a:bodyPr/>
          <a:lstStyle/>
          <a:p>
            <a:r>
              <a:rPr lang="en-US" dirty="0"/>
              <a:t>Person 1</a:t>
            </a:r>
          </a:p>
        </p:txBody>
      </p:sp>
      <p:sp>
        <p:nvSpPr>
          <p:cNvPr id="4" name="TextBox 3">
            <a:extLst>
              <a:ext uri="{FF2B5EF4-FFF2-40B4-BE49-F238E27FC236}">
                <a16:creationId xmlns:a16="http://schemas.microsoft.com/office/drawing/2014/main" id="{A76DE51C-F06C-96F6-2274-97292C9EE7E3}"/>
              </a:ext>
            </a:extLst>
          </p:cNvPr>
          <p:cNvSpPr txBox="1"/>
          <p:nvPr/>
        </p:nvSpPr>
        <p:spPr>
          <a:xfrm>
            <a:off x="1533832" y="2931819"/>
            <a:ext cx="9399639" cy="2585323"/>
          </a:xfrm>
          <a:prstGeom prst="rect">
            <a:avLst/>
          </a:prstGeom>
          <a:noFill/>
        </p:spPr>
        <p:txBody>
          <a:bodyPr wrap="square">
            <a:spAutoFit/>
          </a:bodyPr>
          <a:lstStyle/>
          <a:p>
            <a:r>
              <a:rPr lang="en-US" dirty="0"/>
              <a:t>Our legislation and policies echo the sentiment of aging in place, aligning seamlessly with the principles of domiciliary care </a:t>
            </a:r>
            <a:r>
              <a:rPr lang="en-US" sz="1800" dirty="0">
                <a:effectLst/>
                <a:latin typeface="Times New Roman" panose="02020603050405020304" pitchFamily="18" charset="0"/>
              </a:rPr>
              <a:t>(Kok, </a:t>
            </a:r>
            <a:r>
              <a:rPr lang="en-US" sz="1800" dirty="0" err="1">
                <a:effectLst/>
                <a:latin typeface="Times New Roman" panose="02020603050405020304" pitchFamily="18" charset="0"/>
              </a:rPr>
              <a:t>Berden</a:t>
            </a:r>
            <a:r>
              <a:rPr lang="en-US" sz="1800" dirty="0">
                <a:effectLst/>
                <a:latin typeface="Times New Roman" panose="02020603050405020304" pitchFamily="18" charset="0"/>
              </a:rPr>
              <a:t> &amp; </a:t>
            </a:r>
            <a:r>
              <a:rPr lang="en-US" sz="1800" dirty="0" err="1">
                <a:effectLst/>
                <a:latin typeface="Times New Roman" panose="02020603050405020304" pitchFamily="18" charset="0"/>
              </a:rPr>
              <a:t>Sadiraj</a:t>
            </a:r>
            <a:r>
              <a:rPr lang="en-US" sz="1800" dirty="0">
                <a:effectLst/>
                <a:latin typeface="Times New Roman" panose="02020603050405020304" pitchFamily="18" charset="0"/>
              </a:rPr>
              <a:t>, 2014)</a:t>
            </a:r>
            <a:r>
              <a:rPr lang="en-US" dirty="0"/>
              <a:t>. The person-environment fit theory resonates strongly here, emphasizing that individuals thrive when their living environment complements their capabilities. Legislation supporting home care recognizes the significance of tailoring care plans to suit individual needs and preferences. The Care Act 2014 in the UK, for instance, emphasizes the importance of promoting individuals' dignity and independence. It recognizes the role of the home environment in achieving these goals </a:t>
            </a:r>
            <a:r>
              <a:rPr lang="en-US" sz="1800" dirty="0">
                <a:effectLst/>
                <a:latin typeface="Times New Roman" panose="02020603050405020304" pitchFamily="18" charset="0"/>
              </a:rPr>
              <a:t>(Jiang &amp; Liu, 2023)</a:t>
            </a:r>
            <a:r>
              <a:rPr lang="en-US" dirty="0"/>
              <a:t>.  By legislating in favor of home care, we are not just respecting the wishes of older individuals but also aligning our policies with the principles of person-centered care.</a:t>
            </a:r>
          </a:p>
        </p:txBody>
      </p:sp>
    </p:spTree>
    <p:extLst>
      <p:ext uri="{BB962C8B-B14F-4D97-AF65-F5344CB8AC3E}">
        <p14:creationId xmlns:p14="http://schemas.microsoft.com/office/powerpoint/2010/main" val="692557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23F9D-DDCA-4B23-0C4F-0D3C093210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8B4CCE-ADD7-2417-B7A1-EDC61B8B8631}"/>
              </a:ext>
            </a:extLst>
          </p:cNvPr>
          <p:cNvSpPr>
            <a:spLocks noGrp="1"/>
          </p:cNvSpPr>
          <p:nvPr>
            <p:ph type="title"/>
          </p:nvPr>
        </p:nvSpPr>
        <p:spPr/>
        <p:txBody>
          <a:bodyPr/>
          <a:lstStyle/>
          <a:p>
            <a:r>
              <a:rPr lang="en-US"/>
              <a:t>Person 1</a:t>
            </a:r>
            <a:endParaRPr lang="en-US" dirty="0"/>
          </a:p>
        </p:txBody>
      </p:sp>
      <p:sp>
        <p:nvSpPr>
          <p:cNvPr id="4" name="TextBox 3">
            <a:extLst>
              <a:ext uri="{FF2B5EF4-FFF2-40B4-BE49-F238E27FC236}">
                <a16:creationId xmlns:a16="http://schemas.microsoft.com/office/drawing/2014/main" id="{AC25EB90-3B45-836C-B703-1F03A2948F22}"/>
              </a:ext>
            </a:extLst>
          </p:cNvPr>
          <p:cNvSpPr txBox="1"/>
          <p:nvPr/>
        </p:nvSpPr>
        <p:spPr>
          <a:xfrm>
            <a:off x="1376516" y="2753987"/>
            <a:ext cx="9438968" cy="3139321"/>
          </a:xfrm>
          <a:prstGeom prst="rect">
            <a:avLst/>
          </a:prstGeom>
          <a:noFill/>
        </p:spPr>
        <p:txBody>
          <a:bodyPr wrap="square">
            <a:spAutoFit/>
          </a:bodyPr>
          <a:lstStyle/>
          <a:p>
            <a:r>
              <a:rPr lang="en-US" dirty="0"/>
              <a:t>In conclusion, the benefits of domiciliary care are far-reaching. It preserves independence, maintains emotional well-being through familiar surroundings, and ensures personalized care plans cater to individual needs. Staying at home is not just a practical choice; it's a philosophy that champions the well-being of our older generation. The holistic advantages of aging in place extend beyond individual well-being; they have implications for society at large. By endorsing home care, we embrace a model that fosters independence, respects diversity, and aligns with legislative frameworks promoting person-centered care. It's a testament to our commitment to providing quality care that is not only effective but also empathetic to the unique needs and desires of our seniors. The time has come to elevate aging in place from an option to a priority, ensuring that every individual has the opportunity to age with dignity, surrounded by the love and familiarity of their own home.</a:t>
            </a:r>
          </a:p>
        </p:txBody>
      </p:sp>
    </p:spTree>
    <p:extLst>
      <p:ext uri="{BB962C8B-B14F-4D97-AF65-F5344CB8AC3E}">
        <p14:creationId xmlns:p14="http://schemas.microsoft.com/office/powerpoint/2010/main" val="2105462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9FAB1E-28AB-339D-F3F7-4543F2DE54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B76D9A-568B-3069-BB0F-67B0166C3023}"/>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3BEF9B77-7CE5-F8D2-25CA-E27FED1CB7A9}"/>
              </a:ext>
            </a:extLst>
          </p:cNvPr>
          <p:cNvSpPr txBox="1"/>
          <p:nvPr/>
        </p:nvSpPr>
        <p:spPr>
          <a:xfrm>
            <a:off x="1524000" y="2802303"/>
            <a:ext cx="10304206" cy="3139321"/>
          </a:xfrm>
          <a:prstGeom prst="rect">
            <a:avLst/>
          </a:prstGeom>
          <a:noFill/>
        </p:spPr>
        <p:txBody>
          <a:bodyPr wrap="square">
            <a:spAutoFit/>
          </a:bodyPr>
          <a:lstStyle/>
          <a:p>
            <a:r>
              <a:rPr lang="en-US" dirty="0"/>
              <a:t>While the idea of aging in place may evoke sentiments of comfort and familiarity, we must critically examine whether it is the most practical and effective solution for our aging population. Contrary to the notion that staying at home is universally beneficial, there are inherent challenges and drawbacks that we must consider when contemplating the best approach to care for our older citizens. While independence is a cherished value, it's crucial to acknowledge that as individuals age, their ability to manage certain aspects of daily life might diminish. Home care, despite its merits, can inadvertently compromise safety </a:t>
            </a:r>
            <a:r>
              <a:rPr lang="en-US" sz="1800" dirty="0">
                <a:effectLst/>
                <a:latin typeface="Times New Roman" panose="02020603050405020304" pitchFamily="18" charset="0"/>
              </a:rPr>
              <a:t>(Lewis &amp; Buffel, 2020)</a:t>
            </a:r>
            <a:r>
              <a:rPr lang="en-US" dirty="0"/>
              <a:t>. The home environment, however familiar, may not always be conducive to the evolving needs of aging individuals. Residential care facilities, on the other hand, are designed with the safety of residents in mind. They provide an environment equipped to handle the unique health and mobility requirements of aging individuals. Trained staff, emergency response systems, and accessible facilities contribute to an environment that prioritizes both independence and safety </a:t>
            </a:r>
            <a:r>
              <a:rPr lang="en-US" sz="1800" dirty="0">
                <a:effectLst/>
                <a:latin typeface="Times New Roman" panose="02020603050405020304" pitchFamily="18" charset="0"/>
              </a:rPr>
              <a:t>(</a:t>
            </a:r>
            <a:r>
              <a:rPr lang="en-US" sz="1800" dirty="0" err="1">
                <a:effectLst/>
                <a:latin typeface="Times New Roman" panose="02020603050405020304" pitchFamily="18" charset="0"/>
              </a:rPr>
              <a:t>Lizano-Díez</a:t>
            </a:r>
            <a:r>
              <a:rPr lang="en-US" sz="1800" dirty="0">
                <a:effectLst/>
                <a:latin typeface="Times New Roman" panose="02020603050405020304" pitchFamily="18" charset="0"/>
              </a:rPr>
              <a:t> et al., 2021)</a:t>
            </a:r>
            <a:r>
              <a:rPr lang="en-US" dirty="0"/>
              <a:t>. </a:t>
            </a:r>
          </a:p>
        </p:txBody>
      </p:sp>
    </p:spTree>
    <p:extLst>
      <p:ext uri="{BB962C8B-B14F-4D97-AF65-F5344CB8AC3E}">
        <p14:creationId xmlns:p14="http://schemas.microsoft.com/office/powerpoint/2010/main" val="127483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CB738-1B4A-FFDA-4908-15AA931492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739E33-4D81-4171-2D05-3E51F3160DF7}"/>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1ED6ECF9-7761-CFFE-EF3E-E7364EB4779C}"/>
              </a:ext>
            </a:extLst>
          </p:cNvPr>
          <p:cNvSpPr txBox="1"/>
          <p:nvPr/>
        </p:nvSpPr>
        <p:spPr>
          <a:xfrm>
            <a:off x="1538749" y="2804845"/>
            <a:ext cx="9601200" cy="3416320"/>
          </a:xfrm>
          <a:prstGeom prst="rect">
            <a:avLst/>
          </a:prstGeom>
          <a:noFill/>
        </p:spPr>
        <p:txBody>
          <a:bodyPr wrap="square">
            <a:spAutoFit/>
          </a:bodyPr>
          <a:lstStyle/>
          <a:p>
            <a:r>
              <a:rPr lang="en-US" dirty="0"/>
              <a:t>One major point of contention is the means-tested nature of local authority funding. While it aims to allocate resources based on individual needs, the means testing often results in situations where individuals with modest savings or assets may not qualify for state support. This can create a gap where individuals who are not considered destitute but still face financial constraints struggle to afford adequate care. The NHS, being a pillar of public healthcare in the UK, faces ongoing financial pressures. Budget constraints can limit the availability of certain medical and social care services </a:t>
            </a:r>
            <a:r>
              <a:rPr lang="en-US" sz="1800" dirty="0">
                <a:effectLst/>
                <a:latin typeface="Times New Roman" panose="02020603050405020304" pitchFamily="18" charset="0"/>
              </a:rPr>
              <a:t>(Wiles et al., 2011)</a:t>
            </a:r>
            <a:r>
              <a:rPr lang="en-US" dirty="0"/>
              <a:t>. The availability of funding options creates disparities in access to care. This exacerbates existing social inequalities, disproportionately affecting those with fewer financial means. Compared with countries like Germany, where social insurance models are in place, the UK's reliance on a combination of public and private funding sources can be seen as less structured. The absence of a unified social insurance system might lead to inconsistencies in the level and quality of care received by individuals </a:t>
            </a:r>
            <a:r>
              <a:rPr lang="en-US" sz="1800" dirty="0">
                <a:effectLst/>
                <a:latin typeface="Times New Roman" panose="02020603050405020304" pitchFamily="18" charset="0"/>
              </a:rPr>
              <a:t>(Pike, 2018)</a:t>
            </a:r>
            <a:r>
              <a:rPr lang="en-US" dirty="0"/>
              <a:t>. </a:t>
            </a:r>
          </a:p>
        </p:txBody>
      </p:sp>
    </p:spTree>
    <p:extLst>
      <p:ext uri="{BB962C8B-B14F-4D97-AF65-F5344CB8AC3E}">
        <p14:creationId xmlns:p14="http://schemas.microsoft.com/office/powerpoint/2010/main" val="2929517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8377B-118D-3112-1E21-FCFA26EDF7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44CEFC-A436-1E49-0874-07B0FFF8CAFF}"/>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60C2E82E-90CF-08E5-3FF3-E263111B3D35}"/>
              </a:ext>
            </a:extLst>
          </p:cNvPr>
          <p:cNvSpPr txBox="1"/>
          <p:nvPr/>
        </p:nvSpPr>
        <p:spPr>
          <a:xfrm>
            <a:off x="1907457" y="2881808"/>
            <a:ext cx="9094839" cy="3416320"/>
          </a:xfrm>
          <a:prstGeom prst="rect">
            <a:avLst/>
          </a:prstGeom>
          <a:noFill/>
        </p:spPr>
        <p:txBody>
          <a:bodyPr wrap="square">
            <a:spAutoFit/>
          </a:bodyPr>
          <a:lstStyle/>
          <a:p>
            <a:r>
              <a:rPr lang="en-US" dirty="0"/>
              <a:t>Providing comprehensive end-of-life care often involves intricate medical interventions, including pain management, symptom control, and sometimes life-sustaining treatments. The home environment may not have the necessary medical infrastructure to address rapidly changing medical needs, potentially leading to delays in administering critical interventions. Palliative care frequently requires specialized equipment, such as hospital beds, infusion pumps, or oxygen therapy devices. While efforts can be made to bring certain equipment into the home, the logistical challenges and potential delays in acquiring and setting up such equipment may compromise the quality of care provided </a:t>
            </a:r>
            <a:r>
              <a:rPr lang="en-US" sz="1800" dirty="0">
                <a:effectLst/>
                <a:latin typeface="Times New Roman" panose="02020603050405020304" pitchFamily="18" charset="0"/>
              </a:rPr>
              <a:t>(Lewis &amp; Buffel, 2020)</a:t>
            </a:r>
            <a:r>
              <a:rPr lang="en-US" dirty="0"/>
              <a:t>.  The nature of end-of-life care often necessitates continuous monitoring and round-the-clock supervision. While family members may offer significant emotional support, the level of expertise required for constant medical vigilance is typically found in residential care settings where trained professionals can provide timely responses to evolving conditions.</a:t>
            </a:r>
          </a:p>
        </p:txBody>
      </p:sp>
    </p:spTree>
    <p:extLst>
      <p:ext uri="{BB962C8B-B14F-4D97-AF65-F5344CB8AC3E}">
        <p14:creationId xmlns:p14="http://schemas.microsoft.com/office/powerpoint/2010/main" val="1885526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FAAFC-DD55-E764-FBD8-9CBDF93FC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249FC-A1F5-C392-487E-B703087024DC}"/>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7DEB68D7-ED36-2D52-C9B1-E7598D04819D}"/>
              </a:ext>
            </a:extLst>
          </p:cNvPr>
          <p:cNvSpPr txBox="1"/>
          <p:nvPr/>
        </p:nvSpPr>
        <p:spPr>
          <a:xfrm>
            <a:off x="1666567" y="2753987"/>
            <a:ext cx="8858865" cy="3139321"/>
          </a:xfrm>
          <a:prstGeom prst="rect">
            <a:avLst/>
          </a:prstGeom>
          <a:noFill/>
        </p:spPr>
        <p:txBody>
          <a:bodyPr wrap="square">
            <a:spAutoFit/>
          </a:bodyPr>
          <a:lstStyle/>
          <a:p>
            <a:r>
              <a:rPr lang="en-US" dirty="0"/>
              <a:t>The gap between the need and availability of care for older people is a stark reality that cannot be ignored. The demand for home care services often outstrips the available resources, leading to delayed or inadequate care. This exacerbates the challenges faced by families trying to navigate the complexities of aging. Residential care facilities, with their centralized approach, can more effectively bridge this gap by providing timely and comprehensive care to a larger number of individuals </a:t>
            </a:r>
            <a:r>
              <a:rPr lang="en-US" sz="1800" dirty="0">
                <a:effectLst/>
                <a:latin typeface="Times New Roman" panose="02020603050405020304" pitchFamily="18" charset="0"/>
              </a:rPr>
              <a:t>(Nilsen et al., 2021)</a:t>
            </a:r>
            <a:r>
              <a:rPr lang="en-US" dirty="0"/>
              <a:t>. While legislation may advocate for aging in place, we must critically assess whether this aligns with the practicalities of care delivery. Policy frameworks emphasizing home care may inadvertently neglect the systemic challenges associated with meeting the diverse and evolving needs of aging individuals. Residential care facilities, with their structured approach, adhere to stringent regulations and standards, ensuring that the care provided is consistent and of high quality.</a:t>
            </a:r>
          </a:p>
        </p:txBody>
      </p:sp>
    </p:spTree>
    <p:extLst>
      <p:ext uri="{BB962C8B-B14F-4D97-AF65-F5344CB8AC3E}">
        <p14:creationId xmlns:p14="http://schemas.microsoft.com/office/powerpoint/2010/main" val="3190410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C2949-992A-B9D7-8229-D7A4A8020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D222F-0069-A236-B6FB-2F0874A7FC2D}"/>
              </a:ext>
            </a:extLst>
          </p:cNvPr>
          <p:cNvSpPr>
            <a:spLocks noGrp="1"/>
          </p:cNvSpPr>
          <p:nvPr>
            <p:ph type="title"/>
          </p:nvPr>
        </p:nvSpPr>
        <p:spPr/>
        <p:txBody>
          <a:bodyPr/>
          <a:lstStyle/>
          <a:p>
            <a:r>
              <a:rPr lang="en-US" dirty="0"/>
              <a:t>Person 2</a:t>
            </a:r>
          </a:p>
        </p:txBody>
      </p:sp>
      <p:sp>
        <p:nvSpPr>
          <p:cNvPr id="4" name="TextBox 3">
            <a:extLst>
              <a:ext uri="{FF2B5EF4-FFF2-40B4-BE49-F238E27FC236}">
                <a16:creationId xmlns:a16="http://schemas.microsoft.com/office/drawing/2014/main" id="{486A6008-F524-AF43-6029-9542A3DF14EC}"/>
              </a:ext>
            </a:extLst>
          </p:cNvPr>
          <p:cNvSpPr txBox="1"/>
          <p:nvPr/>
        </p:nvSpPr>
        <p:spPr>
          <a:xfrm>
            <a:off x="1194619" y="2879266"/>
            <a:ext cx="9802761" cy="3139321"/>
          </a:xfrm>
          <a:prstGeom prst="rect">
            <a:avLst/>
          </a:prstGeom>
          <a:noFill/>
        </p:spPr>
        <p:txBody>
          <a:bodyPr wrap="square">
            <a:spAutoFit/>
          </a:bodyPr>
          <a:lstStyle/>
          <a:p>
            <a:r>
              <a:rPr lang="en-US" dirty="0"/>
              <a:t>In conclusion, while the idea of aging in place resonates with ideals of independence and familiarity, we must weigh these against the practical challenges and limitations it presents. Balancing well-being requires acknowledging that the needs of aging individuals are dynamic and may surpass the capabilities of a typical home setting. Residential care facilities offer a balanced approach, providing a secure environment equipped to handle the evolving needs of our aging population. The debate is not about dismissing the value of home and independence but recognizing that, in certain cases, it may not be the most suitable option. Instead, we should consider a balanced model that integrates both home and residential care, ensuring that the diverse needs of our aging population are met effectively and sustainably. It's time to shift the narrative from a binary choice to a nuanced approach that prioritizes the overall well-being of our seniors, considering the intricacies of their evolving needs and the challenges presented by an aging population.</a:t>
            </a:r>
          </a:p>
        </p:txBody>
      </p:sp>
    </p:spTree>
    <p:extLst>
      <p:ext uri="{BB962C8B-B14F-4D97-AF65-F5344CB8AC3E}">
        <p14:creationId xmlns:p14="http://schemas.microsoft.com/office/powerpoint/2010/main" val="3624244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E4EB4-7EF7-59EB-58CF-A544297597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21A96D-859B-CCEC-908B-E177F5BA3734}"/>
              </a:ext>
            </a:extLst>
          </p:cNvPr>
          <p:cNvSpPr>
            <a:spLocks noGrp="1"/>
          </p:cNvSpPr>
          <p:nvPr>
            <p:ph type="title"/>
          </p:nvPr>
        </p:nvSpPr>
        <p:spPr/>
        <p:txBody>
          <a:bodyPr/>
          <a:lstStyle/>
          <a:p>
            <a:r>
              <a:rPr lang="en-US" dirty="0"/>
              <a:t>Reference list Person 1</a:t>
            </a:r>
          </a:p>
        </p:txBody>
      </p:sp>
      <p:sp>
        <p:nvSpPr>
          <p:cNvPr id="4" name="TextBox 3">
            <a:extLst>
              <a:ext uri="{FF2B5EF4-FFF2-40B4-BE49-F238E27FC236}">
                <a16:creationId xmlns:a16="http://schemas.microsoft.com/office/drawing/2014/main" id="{3EEA1636-479D-BCF5-4CA1-D4BD6C998A0A}"/>
              </a:ext>
            </a:extLst>
          </p:cNvPr>
          <p:cNvSpPr txBox="1"/>
          <p:nvPr/>
        </p:nvSpPr>
        <p:spPr>
          <a:xfrm>
            <a:off x="1238864" y="2230545"/>
            <a:ext cx="9714271" cy="4255460"/>
          </a:xfrm>
          <a:prstGeom prst="rect">
            <a:avLst/>
          </a:prstGeom>
          <a:noFill/>
        </p:spPr>
        <p:txBody>
          <a:bodyPr wrap="square">
            <a:spAutoFit/>
          </a:bodyPr>
          <a:lstStyle/>
          <a:p>
            <a:pPr>
              <a:lnSpc>
                <a:spcPct val="150000"/>
              </a:lnSpc>
            </a:pPr>
            <a:r>
              <a:rPr lang="en-US" sz="1400" dirty="0"/>
              <a:t>Abdi, S, Spann, A, </a:t>
            </a:r>
            <a:r>
              <a:rPr lang="en-US" sz="1400" dirty="0" err="1"/>
              <a:t>Borilovic</a:t>
            </a:r>
            <a:r>
              <a:rPr lang="en-US" sz="1400" dirty="0"/>
              <a:t>, J, de Witte, L &amp; Hawley, M 2019, ‘Understanding the Care and Support Needs of Older people: a Scoping Review and </a:t>
            </a:r>
            <a:r>
              <a:rPr lang="en-US" sz="1400" dirty="0" err="1"/>
              <a:t>Categorisation</a:t>
            </a:r>
            <a:r>
              <a:rPr lang="en-US" sz="1400" dirty="0"/>
              <a:t> Using the WHO International Classification of functioning, Disability and Health Framework (ICF)’, BMC Geriatrics, vol. 19, no. 1.</a:t>
            </a:r>
          </a:p>
          <a:p>
            <a:pPr>
              <a:lnSpc>
                <a:spcPct val="150000"/>
              </a:lnSpc>
            </a:pPr>
            <a:r>
              <a:rPr lang="en-US" sz="1400" dirty="0"/>
              <a:t>Age UK 2023, The State of Health and Care of Older People.</a:t>
            </a:r>
          </a:p>
          <a:p>
            <a:pPr>
              <a:lnSpc>
                <a:spcPct val="150000"/>
              </a:lnSpc>
            </a:pPr>
            <a:r>
              <a:rPr lang="en-US" sz="1400" dirty="0"/>
              <a:t>Clancy, A, Simonsen, N, Lind, J, </a:t>
            </a:r>
            <a:r>
              <a:rPr lang="en-US" sz="1400" dirty="0" err="1"/>
              <a:t>Liveng</a:t>
            </a:r>
            <a:r>
              <a:rPr lang="en-US" sz="1400" dirty="0"/>
              <a:t>, A &amp; Johannessen, A 2020, ‘The meaning of dignity for older adults: A meta-synthesis’, Nursing Ethics, vol. 28, no. 6, p. 096973302092813.</a:t>
            </a:r>
          </a:p>
          <a:p>
            <a:pPr>
              <a:lnSpc>
                <a:spcPct val="150000"/>
              </a:lnSpc>
            </a:pPr>
            <a:r>
              <a:rPr lang="en-US" sz="1400" dirty="0" err="1"/>
              <a:t>Ghorayeb</a:t>
            </a:r>
            <a:r>
              <a:rPr lang="en-US" sz="1400" dirty="0"/>
              <a:t>, A, Comber, R &amp; </a:t>
            </a:r>
            <a:r>
              <a:rPr lang="en-US" sz="1400" dirty="0" err="1"/>
              <a:t>Gooberman</a:t>
            </a:r>
            <a:r>
              <a:rPr lang="en-US" sz="1400" dirty="0"/>
              <a:t>-Hill, R 2021, ‘Older adults’ perspectives of smart home technology: Are we developing the technology that older people want?’, International Journal of Human-Computer Studies, vol. 147, p. 102571.</a:t>
            </a:r>
          </a:p>
          <a:p>
            <a:pPr>
              <a:lnSpc>
                <a:spcPct val="150000"/>
              </a:lnSpc>
            </a:pPr>
            <a:r>
              <a:rPr lang="en-US" sz="1400" dirty="0"/>
              <a:t>Jiang, H &amp; Liu, Z 2023, ‘Community home elderly care services, multidimensional health and social participation of chronically ill elderly-Empirical analysis based on propensity score matching and multiple mediation analysis’, Frontiers in Public Health, vol. 11, no. 1, p. 1121909.</a:t>
            </a:r>
          </a:p>
          <a:p>
            <a:pPr>
              <a:lnSpc>
                <a:spcPct val="150000"/>
              </a:lnSpc>
            </a:pPr>
            <a:r>
              <a:rPr lang="en-US" sz="1400" dirty="0"/>
              <a:t>Kok, L, </a:t>
            </a:r>
            <a:r>
              <a:rPr lang="en-US" sz="1400" dirty="0" err="1"/>
              <a:t>Berden</a:t>
            </a:r>
            <a:r>
              <a:rPr lang="en-US" sz="1400" dirty="0"/>
              <a:t>, C &amp; </a:t>
            </a:r>
            <a:r>
              <a:rPr lang="en-US" sz="1400" dirty="0" err="1"/>
              <a:t>Sadiraj</a:t>
            </a:r>
            <a:r>
              <a:rPr lang="en-US" sz="1400" dirty="0"/>
              <a:t>, K 2014, ‘Costs and benefits of home care for the elderly versus residential care: a comparison using propensity scores’, The European Journal of Health Economics, vol. 16, no. 2, pp. 119–131.</a:t>
            </a:r>
          </a:p>
        </p:txBody>
      </p:sp>
    </p:spTree>
    <p:extLst>
      <p:ext uri="{BB962C8B-B14F-4D97-AF65-F5344CB8AC3E}">
        <p14:creationId xmlns:p14="http://schemas.microsoft.com/office/powerpoint/2010/main" val="2034534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800AB-7E78-1AF2-69A8-C7BA67A1CE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EAD0C-6F31-8CA5-F933-87175CB151E9}"/>
              </a:ext>
            </a:extLst>
          </p:cNvPr>
          <p:cNvSpPr>
            <a:spLocks noGrp="1"/>
          </p:cNvSpPr>
          <p:nvPr>
            <p:ph type="title"/>
          </p:nvPr>
        </p:nvSpPr>
        <p:spPr/>
        <p:txBody>
          <a:bodyPr/>
          <a:lstStyle/>
          <a:p>
            <a:r>
              <a:rPr lang="en-US" dirty="0"/>
              <a:t>Reference list Person 2</a:t>
            </a:r>
          </a:p>
        </p:txBody>
      </p:sp>
      <p:sp>
        <p:nvSpPr>
          <p:cNvPr id="4" name="TextBox 3">
            <a:extLst>
              <a:ext uri="{FF2B5EF4-FFF2-40B4-BE49-F238E27FC236}">
                <a16:creationId xmlns:a16="http://schemas.microsoft.com/office/drawing/2014/main" id="{EC102C0C-4747-FAB5-E81A-2522204C1FF3}"/>
              </a:ext>
            </a:extLst>
          </p:cNvPr>
          <p:cNvSpPr txBox="1"/>
          <p:nvPr/>
        </p:nvSpPr>
        <p:spPr>
          <a:xfrm>
            <a:off x="968477" y="2379301"/>
            <a:ext cx="10255045" cy="3285964"/>
          </a:xfrm>
          <a:prstGeom prst="rect">
            <a:avLst/>
          </a:prstGeom>
          <a:noFill/>
        </p:spPr>
        <p:txBody>
          <a:bodyPr wrap="square">
            <a:spAutoFit/>
          </a:bodyPr>
          <a:lstStyle/>
          <a:p>
            <a:pPr>
              <a:lnSpc>
                <a:spcPct val="150000"/>
              </a:lnSpc>
            </a:pPr>
            <a:r>
              <a:rPr lang="en-US" sz="1400" dirty="0"/>
              <a:t>Lewis, C &amp; Buffel, T 2020, ‘Aging in place and the places of aging: A longitudinal study’, Journal of Aging Studies, vol. 54, p. 100870.</a:t>
            </a:r>
          </a:p>
          <a:p>
            <a:pPr>
              <a:lnSpc>
                <a:spcPct val="150000"/>
              </a:lnSpc>
            </a:pPr>
            <a:r>
              <a:rPr lang="en-US" sz="1400" dirty="0" err="1"/>
              <a:t>Lizano-Díez</a:t>
            </a:r>
            <a:r>
              <a:rPr lang="en-US" sz="1400" dirty="0"/>
              <a:t>, I, Amaral-</a:t>
            </a:r>
            <a:r>
              <a:rPr lang="en-US" sz="1400" dirty="0" err="1"/>
              <a:t>Rohter</a:t>
            </a:r>
            <a:r>
              <a:rPr lang="en-US" sz="1400" dirty="0"/>
              <a:t>, S, Pérez-</a:t>
            </a:r>
            <a:r>
              <a:rPr lang="en-US" sz="1400" dirty="0" err="1"/>
              <a:t>Carbonell</a:t>
            </a:r>
            <a:r>
              <a:rPr lang="en-US" sz="1400" dirty="0"/>
              <a:t>, L &amp; </a:t>
            </a:r>
            <a:r>
              <a:rPr lang="en-US" sz="1400" dirty="0" err="1"/>
              <a:t>Aceituno</a:t>
            </a:r>
            <a:r>
              <a:rPr lang="en-US" sz="1400" dirty="0"/>
              <a:t>, S 2021, ‘Impact of Home Care Services on Patient and Economic Outcomes: A Targeted Review’, Home Health Care Management &amp; Practice, vol. 34, no. 2, p. 108482232110383.</a:t>
            </a:r>
          </a:p>
          <a:p>
            <a:pPr>
              <a:lnSpc>
                <a:spcPct val="150000"/>
              </a:lnSpc>
            </a:pPr>
            <a:r>
              <a:rPr lang="en-US" sz="1400" dirty="0"/>
              <a:t>Mah, JC, Stevens, SJ, Keefe, JM, Rockwood, K &amp; Andrew, MK 2021, ‘Social factors influencing utilization of home care in community-dwelling older adults: a scoping review’, BMC Geriatrics, vol. 21, no. 1.</a:t>
            </a:r>
          </a:p>
          <a:p>
            <a:pPr>
              <a:lnSpc>
                <a:spcPct val="150000"/>
              </a:lnSpc>
            </a:pPr>
            <a:r>
              <a:rPr lang="en-US" sz="1400" dirty="0"/>
              <a:t>Nilsen, ER, Hollister, B, </a:t>
            </a:r>
            <a:r>
              <a:rPr lang="en-US" sz="1400" dirty="0" err="1"/>
              <a:t>Söderhamn</a:t>
            </a:r>
            <a:r>
              <a:rPr lang="en-US" sz="1400" dirty="0"/>
              <a:t>, U &amp; Dale, B 2021, ‘What matters to older adults? Exploring person‐</a:t>
            </a:r>
            <a:r>
              <a:rPr lang="en-US" sz="1400" dirty="0" err="1"/>
              <a:t>centred</a:t>
            </a:r>
            <a:r>
              <a:rPr lang="en-US" sz="1400" dirty="0"/>
              <a:t> care during and after transitions between hospital and home’, Journal of Clinical Nursing, vol. 31, no. 5-6.</a:t>
            </a:r>
          </a:p>
          <a:p>
            <a:pPr>
              <a:lnSpc>
                <a:spcPct val="150000"/>
              </a:lnSpc>
            </a:pPr>
            <a:r>
              <a:rPr lang="en-US" sz="1400" dirty="0"/>
              <a:t>Pike, A 2018, Advantages And Disadvantages Of Home Care &amp; Residential Care - Seniors Lifestyle Magazine, Seniors Lifestyle Magazine.</a:t>
            </a:r>
          </a:p>
          <a:p>
            <a:pPr>
              <a:lnSpc>
                <a:spcPct val="150000"/>
              </a:lnSpc>
            </a:pPr>
            <a:r>
              <a:rPr lang="en-US" sz="1400" dirty="0"/>
              <a:t>Wiles, JL, </a:t>
            </a:r>
            <a:r>
              <a:rPr lang="en-US" sz="1400" dirty="0" err="1"/>
              <a:t>Leibing</a:t>
            </a:r>
            <a:r>
              <a:rPr lang="en-US" sz="1400" dirty="0"/>
              <a:t>, A, </a:t>
            </a:r>
            <a:r>
              <a:rPr lang="en-US" sz="1400" dirty="0" err="1"/>
              <a:t>Guberman</a:t>
            </a:r>
            <a:r>
              <a:rPr lang="en-US" sz="1400" dirty="0"/>
              <a:t>, N, Reeve, J &amp; Allen, RES 2011, ‘The Meaning of “Aging in Place” to Older People’, The Gerontologist, vol. 52, no. 3, pp. 357–366.</a:t>
            </a:r>
          </a:p>
        </p:txBody>
      </p:sp>
    </p:spTree>
    <p:extLst>
      <p:ext uri="{BB962C8B-B14F-4D97-AF65-F5344CB8AC3E}">
        <p14:creationId xmlns:p14="http://schemas.microsoft.com/office/powerpoint/2010/main" val="1322203641"/>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TM10001115[[fn=Parcel]]</Template>
  <TotalTime>180</TotalTime>
  <Words>2386</Words>
  <Application>Microsoft Office PowerPoint</Application>
  <PresentationFormat>Widescreen</PresentationFormat>
  <Paragraphs>38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Gill Sans MT</vt:lpstr>
      <vt:lpstr>Times New Roman</vt:lpstr>
      <vt:lpstr>Parcel</vt:lpstr>
      <vt:lpstr>Living with Care: The Older Person  BMHP6009</vt:lpstr>
      <vt:lpstr>Person 1</vt:lpstr>
      <vt:lpstr>Person 1</vt:lpstr>
      <vt:lpstr>Person 1</vt:lpstr>
      <vt:lpstr>Person 1</vt:lpstr>
      <vt:lpstr>Person 1</vt:lpstr>
      <vt:lpstr>Person 2</vt:lpstr>
      <vt:lpstr>Person 2</vt:lpstr>
      <vt:lpstr>Person 2</vt:lpstr>
      <vt:lpstr>Person 2</vt:lpstr>
      <vt:lpstr>Person 2</vt:lpstr>
      <vt:lpstr>Reference list Person 1</vt:lpstr>
      <vt:lpstr>Reference list Person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BMHP6009</dc:title>
  <dc:creator>Maryam Mushtaq</dc:creator>
  <cp:lastModifiedBy>Vimi Naiko (2120212)</cp:lastModifiedBy>
  <cp:revision>9</cp:revision>
  <dcterms:created xsi:type="dcterms:W3CDTF">2024-02-06T07:32:35Z</dcterms:created>
  <dcterms:modified xsi:type="dcterms:W3CDTF">2024-02-18T20:21:45Z</dcterms:modified>
</cp:coreProperties>
</file>