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3" r:id="rId10"/>
    <p:sldId id="264"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0CFC12F-BC97-491E-8067-175CA435A0B7}"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6001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CFC12F-BC97-491E-8067-175CA435A0B7}"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561757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0CFC12F-BC97-491E-8067-175CA435A0B7}"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3543416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0CFC12F-BC97-491E-8067-175CA435A0B7}" type="datetimeFigureOut">
              <a:rPr lang="en-GB" smtClean="0"/>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2626930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0CFC12F-BC97-491E-8067-175CA435A0B7}" type="datetimeFigureOut">
              <a:rPr lang="en-GB" smtClean="0"/>
              <a:t>27/01/2015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2408991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0CFC12F-BC97-491E-8067-175CA435A0B7}" type="datetimeFigureOut">
              <a:rPr lang="en-GB" smtClean="0"/>
              <a:t>27/01/2015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1917159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CFC12F-BC97-491E-8067-175CA435A0B7}" type="datetimeFigureOut">
              <a:rPr lang="en-GB" smtClean="0"/>
              <a:t>27/01/2015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2905229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0CFC12F-BC97-491E-8067-175CA435A0B7}" type="datetimeFigureOut">
              <a:rPr lang="en-GB" smtClean="0"/>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1550552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0CFC12F-BC97-491E-8067-175CA435A0B7}" type="datetimeFigureOut">
              <a:rPr lang="en-GB" smtClean="0"/>
              <a:t>27/01/2015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1142704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CFC12F-BC97-491E-8067-175CA435A0B7}"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813648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0CFC12F-BC97-491E-8067-175CA435A0B7}" type="datetimeFigureOut">
              <a:rPr lang="en-GB" smtClean="0"/>
              <a:t>27/01/2015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289EE9-4456-4C0D-BB5A-1F7EF88D97D9}" type="slidenum">
              <a:rPr lang="en-GB" smtClean="0"/>
              <a:t>‹#›</a:t>
            </a:fld>
            <a:endParaRPr lang="en-GB"/>
          </a:p>
        </p:txBody>
      </p:sp>
    </p:spTree>
    <p:extLst>
      <p:ext uri="{BB962C8B-B14F-4D97-AF65-F5344CB8AC3E}">
        <p14:creationId xmlns:p14="http://schemas.microsoft.com/office/powerpoint/2010/main" val="1750525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CFC12F-BC97-491E-8067-175CA435A0B7}" type="datetimeFigureOut">
              <a:rPr lang="en-GB" smtClean="0"/>
              <a:t>27/01/2015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289EE9-4456-4C0D-BB5A-1F7EF88D97D9}" type="slidenum">
              <a:rPr lang="en-GB" smtClean="0"/>
              <a:t>‹#›</a:t>
            </a:fld>
            <a:endParaRPr lang="en-GB"/>
          </a:p>
        </p:txBody>
      </p:sp>
    </p:spTree>
    <p:extLst>
      <p:ext uri="{BB962C8B-B14F-4D97-AF65-F5344CB8AC3E}">
        <p14:creationId xmlns:p14="http://schemas.microsoft.com/office/powerpoint/2010/main" val="183599880"/>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95636" y="2274838"/>
            <a:ext cx="6552728" cy="2308324"/>
          </a:xfrm>
          <a:prstGeom prst="rect">
            <a:avLst/>
          </a:prstGeom>
          <a:noFill/>
        </p:spPr>
        <p:txBody>
          <a:bodyPr wrap="square" rtlCol="0">
            <a:spAutoFit/>
          </a:bodyPr>
          <a:lstStyle/>
          <a:p>
            <a:pPr algn="ctr"/>
            <a:r>
              <a:rPr lang="en-GB" sz="7200" dirty="0" smtClean="0"/>
              <a:t>Anglo-Saxon England</a:t>
            </a:r>
            <a:endParaRPr lang="en-GB" sz="7200" dirty="0"/>
          </a:p>
        </p:txBody>
      </p:sp>
    </p:spTree>
    <p:extLst>
      <p:ext uri="{BB962C8B-B14F-4D97-AF65-F5344CB8AC3E}">
        <p14:creationId xmlns:p14="http://schemas.microsoft.com/office/powerpoint/2010/main" val="32441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4069" y="1055303"/>
            <a:ext cx="7875863" cy="47473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618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1741" y="308654"/>
            <a:ext cx="4680519" cy="62406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143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upload.wikimedia.org/wikipedia/commons/5/5e/Bayeux_Tapestry_%28Harold%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6774" y="932693"/>
            <a:ext cx="8230452" cy="4992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2048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281" y="663155"/>
            <a:ext cx="8629439" cy="5531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8349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12690" y="145119"/>
            <a:ext cx="4518620" cy="6567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181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http://www.sophieperinot.com/blog/wp-content/uploads/2012/01/Matthew-Paris-Drawing-of-the-City-of-Lond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66975" y="352425"/>
            <a:ext cx="4210050" cy="6153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619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166843"/>
            <a:ext cx="7488832" cy="4524315"/>
          </a:xfrm>
          <a:prstGeom prst="rect">
            <a:avLst/>
          </a:prstGeom>
        </p:spPr>
        <p:txBody>
          <a:bodyPr wrap="square">
            <a:spAutoFit/>
          </a:bodyPr>
          <a:lstStyle/>
          <a:p>
            <a:r>
              <a:rPr lang="en-GB" sz="3600" dirty="0" smtClean="0"/>
              <a:t>And so the English groaned aloud for their lost liberty and plotted ceaselessly to find some way of shaking off a yoke that was so intolerable and unaccustomed. </a:t>
            </a:r>
          </a:p>
          <a:p>
            <a:endParaRPr lang="en-GB" sz="3600" dirty="0" smtClean="0"/>
          </a:p>
          <a:p>
            <a:r>
              <a:rPr lang="en-GB" sz="3600" dirty="0" smtClean="0"/>
              <a:t>[</a:t>
            </a:r>
            <a:r>
              <a:rPr lang="en-GB" sz="3600" dirty="0" err="1" smtClean="0"/>
              <a:t>Orderic</a:t>
            </a:r>
            <a:r>
              <a:rPr lang="en-GB" sz="3600" dirty="0" smtClean="0"/>
              <a:t> </a:t>
            </a:r>
            <a:r>
              <a:rPr lang="en-GB" sz="3600" dirty="0" err="1" smtClean="0"/>
              <a:t>Vitalis</a:t>
            </a:r>
            <a:r>
              <a:rPr lang="en-GB" sz="3600" dirty="0" smtClean="0"/>
              <a:t>, </a:t>
            </a:r>
            <a:r>
              <a:rPr lang="en-GB" sz="3600" i="1" dirty="0" err="1" smtClean="0"/>
              <a:t>Historia</a:t>
            </a:r>
            <a:r>
              <a:rPr lang="en-GB" sz="3600" i="1" dirty="0" smtClean="0"/>
              <a:t> </a:t>
            </a:r>
            <a:r>
              <a:rPr lang="en-GB" sz="3600" i="1" dirty="0" err="1" smtClean="0"/>
              <a:t>Ecclesiastica</a:t>
            </a:r>
            <a:r>
              <a:rPr lang="en-GB" sz="3600" dirty="0" smtClean="0"/>
              <a:t>, </a:t>
            </a:r>
            <a:r>
              <a:rPr lang="en-GB" sz="3600" dirty="0" err="1" smtClean="0"/>
              <a:t>Vol</a:t>
            </a:r>
            <a:r>
              <a:rPr lang="en-GB" sz="3600" dirty="0" smtClean="0"/>
              <a:t> II, pp. 202-3]</a:t>
            </a:r>
            <a:endParaRPr lang="en-GB" sz="3600" dirty="0"/>
          </a:p>
        </p:txBody>
      </p:sp>
    </p:spTree>
    <p:extLst>
      <p:ext uri="{BB962C8B-B14F-4D97-AF65-F5344CB8AC3E}">
        <p14:creationId xmlns:p14="http://schemas.microsoft.com/office/powerpoint/2010/main" val="264423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889844"/>
            <a:ext cx="8064896" cy="5293757"/>
          </a:xfrm>
          <a:prstGeom prst="rect">
            <a:avLst/>
          </a:prstGeom>
        </p:spPr>
        <p:txBody>
          <a:bodyPr wrap="square">
            <a:spAutoFit/>
          </a:bodyPr>
          <a:lstStyle/>
          <a:p>
            <a:pPr marL="342900" indent="-342900">
              <a:buAutoNum type="arabicPeriod"/>
            </a:pPr>
            <a:r>
              <a:rPr lang="en-GB" sz="2000" dirty="0" smtClean="0"/>
              <a:t>The Normans were entirely tyrannical, oppressing the Anglo-Saxons</a:t>
            </a:r>
          </a:p>
          <a:p>
            <a:pPr marL="342900" indent="-342900">
              <a:buAutoNum type="arabicPeriod"/>
            </a:pPr>
            <a:endParaRPr lang="en-GB" sz="2000" dirty="0" smtClean="0"/>
          </a:p>
          <a:p>
            <a:pPr marL="342900" indent="-342900">
              <a:buAutoNum type="arabicPeriod" startAt="2"/>
            </a:pPr>
            <a:r>
              <a:rPr lang="en-GB" sz="2000" dirty="0" smtClean="0"/>
              <a:t>Prior to the Normans, the Anglo-Saxons had an equitable democratic system of representative government, laws and legal system; the Anglo-Saxons were free and equal citizens</a:t>
            </a:r>
          </a:p>
          <a:p>
            <a:pPr marL="342900" indent="-342900">
              <a:buAutoNum type="arabicPeriod" startAt="2"/>
            </a:pPr>
            <a:endParaRPr lang="en-GB" sz="2000" dirty="0" smtClean="0"/>
          </a:p>
          <a:p>
            <a:pPr marL="342900" indent="-342900">
              <a:buAutoNum type="arabicPeriod" startAt="3"/>
            </a:pPr>
            <a:r>
              <a:rPr lang="en-GB" sz="2000" dirty="0" smtClean="0"/>
              <a:t>The Normans Introduced a Rome-dependent Church</a:t>
            </a:r>
          </a:p>
          <a:p>
            <a:pPr marL="342900" indent="-342900">
              <a:buAutoNum type="arabicPeriod" startAt="3"/>
            </a:pPr>
            <a:endParaRPr lang="en-GB" sz="2000" dirty="0" smtClean="0"/>
          </a:p>
          <a:p>
            <a:pPr marL="342900" indent="-342900">
              <a:buAutoNum type="arabicPeriod" startAt="4"/>
            </a:pPr>
            <a:r>
              <a:rPr lang="en-GB" sz="2000" dirty="0" smtClean="0"/>
              <a:t>The Normans introduced a new tyrannical system of law and Property, the feudal system</a:t>
            </a:r>
          </a:p>
          <a:p>
            <a:pPr marL="342900" indent="-342900">
              <a:buAutoNum type="arabicPeriod" startAt="4"/>
            </a:pPr>
            <a:endParaRPr lang="en-GB" sz="2000" dirty="0" smtClean="0"/>
          </a:p>
          <a:p>
            <a:pPr marL="342900" indent="-342900">
              <a:buAutoNum type="arabicPeriod" startAt="5"/>
            </a:pPr>
            <a:r>
              <a:rPr lang="en-GB" sz="2000" dirty="0" smtClean="0"/>
              <a:t>After the Conquest, the Anglo-Saxons struggled for several generations against the tyrannical Normans</a:t>
            </a:r>
          </a:p>
          <a:p>
            <a:pPr marL="342900" indent="-342900">
              <a:buAutoNum type="arabicPeriod" startAt="5"/>
            </a:pPr>
            <a:endParaRPr lang="en-GB" sz="2000" dirty="0"/>
          </a:p>
          <a:p>
            <a:pPr marL="342900" indent="-342900">
              <a:buAutoNum type="arabicPeriod" startAt="6"/>
            </a:pPr>
            <a:r>
              <a:rPr lang="en-GB" sz="2000" dirty="0" smtClean="0"/>
              <a:t>The upper class (along with their privileges) descend from the Normans, and working-class people are of Saxon stock</a:t>
            </a:r>
          </a:p>
          <a:p>
            <a:pPr marL="342900" indent="-342900">
              <a:buAutoNum type="arabicPeriod" startAt="6"/>
            </a:pPr>
            <a:endParaRPr lang="en-GB" dirty="0"/>
          </a:p>
        </p:txBody>
      </p:sp>
    </p:spTree>
    <p:extLst>
      <p:ext uri="{BB962C8B-B14F-4D97-AF65-F5344CB8AC3E}">
        <p14:creationId xmlns:p14="http://schemas.microsoft.com/office/powerpoint/2010/main" val="3643264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228398"/>
            <a:ext cx="7632848" cy="4832092"/>
          </a:xfrm>
          <a:prstGeom prst="rect">
            <a:avLst/>
          </a:prstGeom>
        </p:spPr>
        <p:txBody>
          <a:bodyPr wrap="square">
            <a:spAutoFit/>
          </a:bodyPr>
          <a:lstStyle/>
          <a:p>
            <a:r>
              <a:rPr lang="en-GB" sz="2800" dirty="0" smtClean="0"/>
              <a:t>William the Conqueror, in token as it were of a </a:t>
            </a:r>
            <a:r>
              <a:rPr lang="en-GB" sz="2800" dirty="0" err="1" smtClean="0"/>
              <a:t>Trophee</a:t>
            </a:r>
            <a:r>
              <a:rPr lang="en-GB" sz="2800" dirty="0" smtClean="0"/>
              <a:t> for this conquest, abrogated [revoked] some part of the ancient positive laws of England, brought in some </a:t>
            </a:r>
            <a:r>
              <a:rPr lang="en-GB" sz="2800" dirty="0" err="1" smtClean="0"/>
              <a:t>Customes</a:t>
            </a:r>
            <a:r>
              <a:rPr lang="en-GB" sz="2800" dirty="0" smtClean="0"/>
              <a:t> of </a:t>
            </a:r>
            <a:r>
              <a:rPr lang="en-GB" sz="2800" dirty="0" err="1" smtClean="0"/>
              <a:t>Normandie</a:t>
            </a:r>
            <a:r>
              <a:rPr lang="en-GB" sz="2800" dirty="0" smtClean="0"/>
              <a:t>, and by virtue of a decree, commanded. That all causes should be pleaded in the French tongue.</a:t>
            </a:r>
          </a:p>
          <a:p>
            <a:r>
              <a:rPr lang="en-GB" sz="2800" dirty="0" smtClean="0"/>
              <a:t> </a:t>
            </a:r>
          </a:p>
          <a:p>
            <a:r>
              <a:rPr lang="en-GB" sz="2800" dirty="0" smtClean="0"/>
              <a:t>[William Camden, </a:t>
            </a:r>
            <a:r>
              <a:rPr lang="en-GB" sz="2800" i="1" dirty="0" smtClean="0"/>
              <a:t>Britain, or a </a:t>
            </a:r>
            <a:r>
              <a:rPr lang="en-GB" sz="2800" i="1" dirty="0" err="1" smtClean="0"/>
              <a:t>Chorographicall</a:t>
            </a:r>
            <a:r>
              <a:rPr lang="en-GB" sz="2800" i="1" dirty="0" smtClean="0"/>
              <a:t> description of the Most Flourishing </a:t>
            </a:r>
            <a:r>
              <a:rPr lang="en-GB" sz="2800" i="1" dirty="0" err="1" smtClean="0"/>
              <a:t>Kingdomes</a:t>
            </a:r>
            <a:r>
              <a:rPr lang="en-GB" sz="2800" i="1" dirty="0" smtClean="0"/>
              <a:t>, England, Scotland, and Irelan</a:t>
            </a:r>
            <a:r>
              <a:rPr lang="en-GB" sz="2800" dirty="0" smtClean="0"/>
              <a:t>d, trans. Philemon Holland (London, 1610), p.152]</a:t>
            </a:r>
            <a:endParaRPr lang="en-GB" sz="2800" dirty="0"/>
          </a:p>
        </p:txBody>
      </p:sp>
    </p:spTree>
    <p:extLst>
      <p:ext uri="{BB962C8B-B14F-4D97-AF65-F5344CB8AC3E}">
        <p14:creationId xmlns:p14="http://schemas.microsoft.com/office/powerpoint/2010/main" val="2232866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5596" y="797511"/>
            <a:ext cx="7272808" cy="5262979"/>
          </a:xfrm>
          <a:prstGeom prst="rect">
            <a:avLst/>
          </a:prstGeom>
        </p:spPr>
        <p:txBody>
          <a:bodyPr wrap="square">
            <a:spAutoFit/>
          </a:bodyPr>
          <a:lstStyle/>
          <a:p>
            <a:r>
              <a:rPr lang="en-GB" sz="2800" dirty="0"/>
              <a:t>John Foxe, reformer, aimed to present a coherent English Protestant revision of history ‘to see the simple flock of Christ, especially in unlearned sort, so miserably abused, and all for the ignorance of history, not knowing the course of times and true descent of the church, it pitied </a:t>
            </a:r>
            <a:r>
              <a:rPr lang="en-GB" sz="2800" dirty="0" smtClean="0"/>
              <a:t>me.’ </a:t>
            </a:r>
            <a:endParaRPr lang="en-GB" sz="2800" dirty="0"/>
          </a:p>
          <a:p>
            <a:r>
              <a:rPr lang="en-GB" sz="2800" dirty="0"/>
              <a:t>[John Foxe, </a:t>
            </a:r>
            <a:r>
              <a:rPr lang="en-GB" sz="2800" i="1" dirty="0" err="1"/>
              <a:t>Actes</a:t>
            </a:r>
            <a:r>
              <a:rPr lang="en-GB" sz="2800" i="1" dirty="0"/>
              <a:t> and Monuments [Book of Martyrs] </a:t>
            </a:r>
            <a:r>
              <a:rPr lang="en-GB" sz="2800" i="1" dirty="0" err="1"/>
              <a:t>vol</a:t>
            </a:r>
            <a:r>
              <a:rPr lang="en-GB" sz="2800" i="1" dirty="0"/>
              <a:t> I, p. xvii </a:t>
            </a:r>
            <a:r>
              <a:rPr lang="en-GB" sz="2800" dirty="0"/>
              <a:t>(London, 1560) – claiming that his reformed church  was simply ‘a reduction of the Church to the pristine state of old conformity.’]</a:t>
            </a:r>
          </a:p>
        </p:txBody>
      </p:sp>
    </p:spTree>
    <p:extLst>
      <p:ext uri="{BB962C8B-B14F-4D97-AF65-F5344CB8AC3E}">
        <p14:creationId xmlns:p14="http://schemas.microsoft.com/office/powerpoint/2010/main" val="3541404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0808" y="366623"/>
            <a:ext cx="5742384" cy="5262979"/>
          </a:xfrm>
          <a:prstGeom prst="rect">
            <a:avLst/>
          </a:prstGeom>
        </p:spPr>
        <p:txBody>
          <a:bodyPr wrap="square">
            <a:spAutoFit/>
          </a:bodyPr>
          <a:lstStyle/>
          <a:p>
            <a:endParaRPr lang="en-GB" sz="2800" dirty="0" smtClean="0"/>
          </a:p>
          <a:p>
            <a:r>
              <a:rPr lang="en-GB" sz="2800" dirty="0" smtClean="0"/>
              <a:t>The hatred which the Norman invasion and tyranny begat must have been deeply rooted in the nation to have outlived the contrivance to obliterate it. Though not a courtier will talk of the </a:t>
            </a:r>
            <a:r>
              <a:rPr lang="en-GB" sz="2800" dirty="0" err="1" smtClean="0"/>
              <a:t>curfeu</a:t>
            </a:r>
            <a:r>
              <a:rPr lang="en-GB" sz="2800" dirty="0" smtClean="0"/>
              <a:t>-bell, not a village in England has forgotten it.</a:t>
            </a:r>
          </a:p>
          <a:p>
            <a:endParaRPr lang="en-GB" sz="2800" dirty="0" smtClean="0"/>
          </a:p>
          <a:p>
            <a:r>
              <a:rPr lang="en-GB" sz="2800" dirty="0" smtClean="0"/>
              <a:t>[Thomas Paine, Common Sense and the Rights of Man, ed. Tony Benn (London, 2000) pp.16-17]</a:t>
            </a:r>
            <a:endParaRPr lang="en-GB" sz="2800" dirty="0"/>
          </a:p>
        </p:txBody>
      </p:sp>
    </p:spTree>
    <p:extLst>
      <p:ext uri="{BB962C8B-B14F-4D97-AF65-F5344CB8AC3E}">
        <p14:creationId xmlns:p14="http://schemas.microsoft.com/office/powerpoint/2010/main" val="2071800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88840" y="1012954"/>
            <a:ext cx="5166320" cy="5262979"/>
          </a:xfrm>
          <a:prstGeom prst="rect">
            <a:avLst/>
          </a:prstGeom>
        </p:spPr>
        <p:txBody>
          <a:bodyPr wrap="square">
            <a:spAutoFit/>
          </a:bodyPr>
          <a:lstStyle/>
          <a:p>
            <a:r>
              <a:rPr lang="en-GB" sz="2800" dirty="0" smtClean="0"/>
              <a:t>Four generations had not sufficed to blend the hostile blood of the Normans and Ass or to unite by common language and mutual interests two hostile races, one of which still felt the elation f triumph, while the other groaned under all the consequences of defeat.</a:t>
            </a:r>
          </a:p>
          <a:p>
            <a:endParaRPr lang="en-GB" sz="2800" dirty="0" smtClean="0"/>
          </a:p>
          <a:p>
            <a:r>
              <a:rPr lang="en-GB" sz="2800" dirty="0" smtClean="0"/>
              <a:t>[Walter Scott, Ivanhoe (London, 1985), p.5]</a:t>
            </a:r>
            <a:endParaRPr lang="en-GB" sz="2800" dirty="0"/>
          </a:p>
        </p:txBody>
      </p:sp>
    </p:spTree>
    <p:extLst>
      <p:ext uri="{BB962C8B-B14F-4D97-AF65-F5344CB8AC3E}">
        <p14:creationId xmlns:p14="http://schemas.microsoft.com/office/powerpoint/2010/main" val="2725064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1580" y="1874729"/>
            <a:ext cx="7560840" cy="3108543"/>
          </a:xfrm>
          <a:prstGeom prst="rect">
            <a:avLst/>
          </a:prstGeom>
        </p:spPr>
        <p:txBody>
          <a:bodyPr wrap="square">
            <a:spAutoFit/>
          </a:bodyPr>
          <a:lstStyle/>
          <a:p>
            <a:r>
              <a:rPr lang="en-GB" sz="2800" dirty="0" smtClean="0"/>
              <a:t>Poem from: the Poor Man’s Guardian  describing  the aristocracy: </a:t>
            </a:r>
          </a:p>
          <a:p>
            <a:endParaRPr lang="en-GB" sz="2800" dirty="0" smtClean="0"/>
          </a:p>
          <a:p>
            <a:pPr lvl="1"/>
            <a:r>
              <a:rPr lang="en-GB" sz="2800" dirty="0" smtClean="0"/>
              <a:t>A most tremendous host</a:t>
            </a:r>
          </a:p>
          <a:p>
            <a:pPr lvl="1"/>
            <a:r>
              <a:rPr lang="en-GB" sz="2800" dirty="0" smtClean="0"/>
              <a:t>Of locusts from the Norman coast,</a:t>
            </a:r>
          </a:p>
          <a:p>
            <a:pPr lvl="1"/>
            <a:r>
              <a:rPr lang="en-GB" sz="2800" dirty="0" smtClean="0"/>
              <a:t>A beggarly, destructive breed,</a:t>
            </a:r>
          </a:p>
          <a:p>
            <a:pPr lvl="1"/>
            <a:r>
              <a:rPr lang="en-GB" sz="2800" dirty="0" smtClean="0"/>
              <a:t>Sprung from the bastard’s spurious seed.</a:t>
            </a:r>
            <a:endParaRPr lang="en-GB" sz="2800" dirty="0"/>
          </a:p>
        </p:txBody>
      </p:sp>
    </p:spTree>
    <p:extLst>
      <p:ext uri="{BB962C8B-B14F-4D97-AF65-F5344CB8AC3E}">
        <p14:creationId xmlns:p14="http://schemas.microsoft.com/office/powerpoint/2010/main" val="3267412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497</Words>
  <Application>Microsoft Office PowerPoint</Application>
  <PresentationFormat>On-screen Show (4:3)</PresentationFormat>
  <Paragraphs>33</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5</cp:revision>
  <dcterms:created xsi:type="dcterms:W3CDTF">2015-01-27T10:29:39Z</dcterms:created>
  <dcterms:modified xsi:type="dcterms:W3CDTF">2015-01-27T11:32:15Z</dcterms:modified>
</cp:coreProperties>
</file>