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3808-BD32-4DA4-A929-21B38AF38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9EB5F-F2BE-4069-9387-55A03E9C5D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E4D01-DE18-437C-A072-08407A1A3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10DC16-245F-4853-9A7B-3BDD8AEE5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01968-C38E-4A69-84C6-FF53D0B7A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538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D2B33-DC02-4A88-9DE2-4E60179C9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B024C-FA51-4C39-ABD4-59E2DDB79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05AFDA-04F6-4B7B-9587-6BC6BE47E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5FD0F-312F-4338-AEB3-3825E3F0E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774BC-77B2-4B72-9537-55AA889BE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89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B0E3A-B609-4056-BF88-0699D49F9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844086-957E-4782-AC02-46547D12F2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A69FD-8605-469A-B4FF-24EF0EBAC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82664-0E76-44B3-AC8D-16D78D067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3329A-1AF6-4AB9-93BC-5C89F5245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539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664F9-D680-4DFA-8C44-85FDCC33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1F1D6-0F22-4490-A29C-607FA049C3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52E09F-00CE-481E-BF72-CC388C84EA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DA8FB-33AA-4600-B868-4197F6DD3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3A70FD-29AC-4B55-9D90-CBAF90284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AB9FC-0F17-48A2-89A4-07C65B77C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833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924AB-56BA-4BFE-990F-3AB2FD431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4D67CA-CECF-4D4C-A4EC-B43C6BA0A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99404E-4373-4BF6-8112-F5164A74DC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2A723D-2F41-4577-9E36-0847211A99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6CC785-0ED4-4EFA-ABA3-DAB7389FA6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5390C-59C2-472E-BEC7-9AD12A0DE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2DACF2-B10B-4CCB-A721-0D8D13769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9903CA-CB3F-4174-8475-DC1DF2232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386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382F3-65EF-445C-A8B2-F36982BA0B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AAA028-8E90-4AC9-A0B4-92CD8D3CA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69B69-5D03-4E4A-AE9E-818F39208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CD756-B3BC-4E6E-A541-2D7EB6F92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292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9B249E-4E8B-4D0A-92D3-096D0BC45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F41DA0-1A18-4F0D-ADC1-97E3B7809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92E213-D6B0-4FC9-A506-9FD4D8ED5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606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5E9B5-7D8E-496E-86BB-BA446E123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4DF8D-8240-4923-80A8-6F05AEF43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AF3D7-923C-482D-8770-5B784271A6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1DD2E-FD98-4300-BF8D-1811DCD723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749ED-72FB-4DE3-A2CE-ECAB523BB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0B7842-5233-419C-A457-9AA75C4AE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0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71F5D-E866-4C60-9263-B4E2B3E3F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CB0CC2-F0FB-4BCB-B663-D4D8B6E7F9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CA3BA2-E823-4CCF-82FD-F1F4F1D55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9D11B2-7CC8-41B7-8742-F5D1A62B9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EDFAFD-E9EF-46D9-B15F-7155684E0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0E9D49-9774-4892-8581-5B0C414E2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5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16B90-D4BC-4F5B-AE34-966B12720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697275-FA42-42AA-A18C-81CE1DB7AF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7FDB-BC57-4D74-8452-9D0E6C9D5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B4003-654E-46A3-AB70-5289682EB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5B164-BB47-4785-A912-EA6A18C11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019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3DDFCD-67C7-47A6-B226-2DC52160F9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8FFDD-B4B8-4E17-AEC4-80FA1ECC26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9CFDC-0A25-482A-807E-4DB02A8AA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CB74B-3BE4-4166-9D14-576C02054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E9065-E4E2-4EEC-A8CA-4F600201F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12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F0741-6509-4054-BCC6-4B1ACA9FD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343406-3CF7-4F73-B3AB-6A165E9D6B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00D71-5741-49FA-A0FB-60445D32E4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3C087-D406-45BE-A6B4-6D4829E7DB1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74CEB4-CCFF-402A-AEA3-01ED8953D4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88E15-39FD-4F81-928F-2C9CA0CAF9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CE545-DF97-4328-AC53-04D68FFEB1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105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A-map-of-Thailand-The-detailed-map-of-Thailand-show-provinces-of-Bangkok-Khon-Kaen-and_fig6_23719870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ntheworldmap.com/ghana/ghana-location-on-the-africa-map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-around-japan.com/k98-00-okinawa-pref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worldmaps.net/asia/japan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68984-1F2E-4A4C-A367-EB4B624E56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/>
              <a:t>Funeral rites</a:t>
            </a:r>
            <a:br>
              <a:rPr lang="en-GB"/>
            </a:br>
            <a:r>
              <a:rPr lang="en-GB"/>
              <a:t>&amp;</a:t>
            </a:r>
            <a:br>
              <a:rPr lang="en-GB"/>
            </a:br>
            <a:r>
              <a:rPr lang="en-GB"/>
              <a:t>Traditions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828939-7A60-4657-B778-7E1971B79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56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98CF-0DBC-49E3-9A01-4E01F663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Thailand</a:t>
            </a:r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3211-A726-4375-9212-64989A5C6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Primarily a Buddhist country, there are many influences from the religion impacting and synergising with local belief systems</a:t>
            </a:r>
          </a:p>
          <a:p>
            <a:r>
              <a:rPr lang="en-GB" sz="1800" dirty="0"/>
              <a:t>Funerals use three-tailed banners for material and spiritual comfort</a:t>
            </a:r>
            <a:r>
              <a:rPr lang="en-GB" sz="2000" dirty="0"/>
              <a:t> </a:t>
            </a:r>
            <a:r>
              <a:rPr lang="en-GB" sz="1800" dirty="0"/>
              <a:t>(Hall, 2016, p. 56)</a:t>
            </a:r>
          </a:p>
          <a:p>
            <a:r>
              <a:rPr lang="en-GB" sz="1800" dirty="0"/>
              <a:t>Buddhist monks are the ones who direct the person’s soul into the next realm (Hall, 2016, p. 45)</a:t>
            </a:r>
          </a:p>
        </p:txBody>
      </p:sp>
      <p:pic>
        <p:nvPicPr>
          <p:cNvPr id="1028" name="Picture 4" descr="A map of Thailand. The detailed map of Thailand show provinces of Bangkok, Khon Kaen and Nakhon Si Thammarat, where the specimens were sent to Center of Excellence in Clinical Virology.">
            <a:extLst>
              <a:ext uri="{FF2B5EF4-FFF2-40B4-BE49-F238E27FC236}">
                <a16:creationId xmlns:a16="http://schemas.microsoft.com/office/drawing/2014/main" id="{29038C56-FE95-420C-BCEB-740AC7CFF2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1" r="1" b="16357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7396BE-BB41-4CBF-A073-E80AC670E8BC}"/>
              </a:ext>
            </a:extLst>
          </p:cNvPr>
          <p:cNvSpPr txBox="1"/>
          <p:nvPr/>
        </p:nvSpPr>
        <p:spPr>
          <a:xfrm>
            <a:off x="-34930" y="6295815"/>
            <a:ext cx="888274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https://www.researchgate.net/figure/A-map-of-Thailand-The-detailed-map-of-Thailand-show-provinces-of-Bangkok-Khon-Kaen-and_fig6_237198700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06482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98CF-0DBC-49E3-9A01-4E01F663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 err="1"/>
              <a:t>Tallensi</a:t>
            </a:r>
            <a:endParaRPr lang="en-GB" dirty="0"/>
          </a:p>
        </p:txBody>
      </p: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3211-A726-4375-9212-64989A5C6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A group who live in the region in and around Ghana</a:t>
            </a:r>
          </a:p>
          <a:p>
            <a:r>
              <a:rPr lang="en-GB" sz="1800" dirty="0"/>
              <a:t>They have a system of familial avoidance until that father dies (Fortes, 1961, p. 169)</a:t>
            </a:r>
          </a:p>
          <a:p>
            <a:r>
              <a:rPr lang="en-GB" sz="1800" dirty="0"/>
              <a:t>Once the father dies, the son has a series of rituals he must follow to succeed his father and inherit his statuses (Fortes, 1961, p. 175)</a:t>
            </a:r>
          </a:p>
        </p:txBody>
      </p:sp>
      <p:pic>
        <p:nvPicPr>
          <p:cNvPr id="4098" name="Picture 2" descr="Ghana location on the Africa map">
            <a:extLst>
              <a:ext uri="{FF2B5EF4-FFF2-40B4-BE49-F238E27FC236}">
                <a16:creationId xmlns:a16="http://schemas.microsoft.com/office/drawing/2014/main" id="{0CD8E9C3-4D76-4860-9A2A-29CB417653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81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7D9BAD-EAE1-4428-82D5-B4361D3C78A0}"/>
              </a:ext>
            </a:extLst>
          </p:cNvPr>
          <p:cNvSpPr txBox="1"/>
          <p:nvPr/>
        </p:nvSpPr>
        <p:spPr>
          <a:xfrm>
            <a:off x="226503" y="6392411"/>
            <a:ext cx="77849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http://ontheworldmap.com/ghana/ghana-location-on-the-africa-map.html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18616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98CF-0DBC-49E3-9A01-4E01F6634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Okinawa</a:t>
            </a:r>
          </a:p>
        </p:txBody>
      </p: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3211-A726-4375-9212-64989A5C6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Sits at a cultural crossroad between China and Japan</a:t>
            </a:r>
          </a:p>
          <a:p>
            <a:r>
              <a:rPr lang="en-GB" sz="1800" dirty="0"/>
              <a:t>Humanises the spirits of the dead more than some cultures as they care for them with a specific ritual </a:t>
            </a:r>
            <a:r>
              <a:rPr lang="en-GB" dirty="0"/>
              <a:t> </a:t>
            </a:r>
            <a:r>
              <a:rPr lang="en-GB" sz="1800" dirty="0"/>
              <a:t>(Mabuchi, 1980, p. 8)</a:t>
            </a:r>
          </a:p>
          <a:p>
            <a:r>
              <a:rPr lang="en-GB" sz="1800" dirty="0"/>
              <a:t>On the 33</a:t>
            </a:r>
            <a:r>
              <a:rPr lang="en-GB" sz="1800" baseline="30000" dirty="0"/>
              <a:t>rd</a:t>
            </a:r>
            <a:r>
              <a:rPr lang="en-GB" sz="1800" dirty="0"/>
              <a:t> anniversary of the person’s death, they lose their personal identity and merge with the deified ancestors of that family (Mabuchi, 1980, p. 8)</a:t>
            </a:r>
          </a:p>
        </p:txBody>
      </p:sp>
      <p:pic>
        <p:nvPicPr>
          <p:cNvPr id="3074" name="Picture 2" descr="Okinawa Prefecture in Kyushu District">
            <a:extLst>
              <a:ext uri="{FF2B5EF4-FFF2-40B4-BE49-F238E27FC236}">
                <a16:creationId xmlns:a16="http://schemas.microsoft.com/office/drawing/2014/main" id="{A37C19BD-4DC7-40FE-888C-BC0DCCCBD1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1" r="5174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A98821-7D77-4A72-AE71-8C1BDFD96D7D}"/>
              </a:ext>
            </a:extLst>
          </p:cNvPr>
          <p:cNvSpPr txBox="1"/>
          <p:nvPr/>
        </p:nvSpPr>
        <p:spPr>
          <a:xfrm>
            <a:off x="233265" y="6438122"/>
            <a:ext cx="78003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http://www.travel-around-japan.com/k98-00-okinawa-pref.html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41082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01A9-10E7-4D15-ACC8-238401A64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Mainland Japan</a:t>
            </a:r>
          </a:p>
        </p:txBody>
      </p:sp>
      <p:cxnSp>
        <p:nvCxnSpPr>
          <p:cNvPr id="141" name="Straight Arrow Connector 14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ED01C-CD94-4232-A2FF-C2C4514BF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Influenced by both Buddhism and Shinto, with strong traditional customs</a:t>
            </a:r>
          </a:p>
          <a:p>
            <a:r>
              <a:rPr lang="en-GB" sz="1800" dirty="0"/>
              <a:t>The two main funeral institutions are </a:t>
            </a:r>
            <a:r>
              <a:rPr lang="en-GB" sz="1800" i="1" dirty="0" err="1"/>
              <a:t>shoukou</a:t>
            </a:r>
            <a:r>
              <a:rPr lang="en-GB" sz="1800" dirty="0"/>
              <a:t> and </a:t>
            </a:r>
            <a:r>
              <a:rPr lang="en-GB" sz="1800" i="1" dirty="0" err="1"/>
              <a:t>kouden</a:t>
            </a:r>
            <a:r>
              <a:rPr lang="en-GB" sz="1800" dirty="0"/>
              <a:t>, both of which reinforce social bonds and customs (Tsuji, 2006, p. 399, 395-396)</a:t>
            </a:r>
          </a:p>
          <a:p>
            <a:r>
              <a:rPr lang="en-GB" sz="1800" i="1" dirty="0" err="1"/>
              <a:t>Giri</a:t>
            </a:r>
            <a:r>
              <a:rPr lang="en-GB" sz="1800" dirty="0"/>
              <a:t>, or duty, binds huge numbers of acquaintances, family members and friends together in a wide web of exchanges revolving around the deceased (Tsuji, 2006, p. 417)</a:t>
            </a:r>
            <a:endParaRPr lang="en-GB" sz="1800" i="1" dirty="0"/>
          </a:p>
        </p:txBody>
      </p:sp>
      <p:pic>
        <p:nvPicPr>
          <p:cNvPr id="5128" name="Picture 8" descr="Japan Physical Map">
            <a:extLst>
              <a:ext uri="{FF2B5EF4-FFF2-40B4-BE49-F238E27FC236}">
                <a16:creationId xmlns:a16="http://schemas.microsoft.com/office/drawing/2014/main" id="{D4E2940F-0DB2-42F0-B6F9-D5E054834B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82"/>
          <a:stretch/>
        </p:blipFill>
        <p:spPr bwMode="auto"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CD555E-CDFD-4283-AB97-B6E981DD17D0}"/>
              </a:ext>
            </a:extLst>
          </p:cNvPr>
          <p:cNvSpPr txBox="1"/>
          <p:nvPr/>
        </p:nvSpPr>
        <p:spPr>
          <a:xfrm>
            <a:off x="130629" y="6492875"/>
            <a:ext cx="727787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Image: </a:t>
            </a:r>
            <a:r>
              <a:rPr lang="en-GB" sz="1100" dirty="0">
                <a:hlinkClick r:id="rId3"/>
              </a:rPr>
              <a:t>https://www.freeworldmaps.net/asia/japan/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77393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C2DB6-266F-4A3E-9A73-F69AFF93B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5F13F3-10DA-4C76-BBE6-07B631CD53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All of them show compassion towards the deceased, all the rituals hope to send them off to the next life or realm in the best possible way</a:t>
            </a:r>
          </a:p>
          <a:p>
            <a:r>
              <a:rPr lang="en-GB" dirty="0"/>
              <a:t>The traditions of Japan and the </a:t>
            </a:r>
            <a:r>
              <a:rPr lang="en-GB" dirty="0" err="1"/>
              <a:t>Tallensi</a:t>
            </a:r>
            <a:r>
              <a:rPr lang="en-GB" dirty="0"/>
              <a:t> bear some resemblance as they both involve the passing of titles, particularly that of being family head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6F89B0-FB21-4340-9BF6-0C70D9F467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Thai funeral appear the most spiritual in that they fear that if the funeral is conducted improperly, the deceased will haunt the local area</a:t>
            </a:r>
          </a:p>
          <a:p>
            <a:r>
              <a:rPr lang="en-GB" dirty="0"/>
              <a:t>Okinawa has the longest running ritual, with the ancestor finally being ‘sent off’ to the afterlife once 33 years have passed </a:t>
            </a:r>
          </a:p>
        </p:txBody>
      </p:sp>
    </p:spTree>
    <p:extLst>
      <p:ext uri="{BB962C8B-B14F-4D97-AF65-F5344CB8AC3E}">
        <p14:creationId xmlns:p14="http://schemas.microsoft.com/office/powerpoint/2010/main" val="743317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65F5B-77CD-4C7E-8EC8-0894882CC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2968F-037B-4BD2-B948-8D4C1F2D5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Fortes, M. (1961). Pietas in Ancestor Worship. </a:t>
            </a:r>
            <a:r>
              <a:rPr lang="en-US" i="1" dirty="0"/>
              <a:t>Journal of the Royal Anthropological Institute of Great Britain and Ireland, XCI</a:t>
            </a:r>
            <a:r>
              <a:rPr lang="en-US" dirty="0"/>
              <a:t>(2), 166-191.</a:t>
            </a:r>
            <a:endParaRPr lang="en-GB" dirty="0"/>
          </a:p>
          <a:p>
            <a:r>
              <a:rPr lang="en-US" dirty="0"/>
              <a:t>Hall, R. S. (2016). Between the Living and the Dead: Three-Tail Funeral Banners of Northern Thailand. </a:t>
            </a:r>
            <a:r>
              <a:rPr lang="en-US" i="1" dirty="0"/>
              <a:t>Ars </a:t>
            </a:r>
            <a:r>
              <a:rPr lang="en-US" i="1" dirty="0" err="1"/>
              <a:t>Orientalis</a:t>
            </a:r>
            <a:r>
              <a:rPr lang="en-US" dirty="0"/>
              <a:t>, 40-60.</a:t>
            </a:r>
            <a:endParaRPr lang="en-GB" dirty="0"/>
          </a:p>
          <a:p>
            <a:r>
              <a:rPr lang="en-US" dirty="0"/>
              <a:t>Mabuchi, T. (1980). Space and Time in Ryukyuan Cosmology. </a:t>
            </a:r>
            <a:r>
              <a:rPr lang="en-US" i="1" dirty="0"/>
              <a:t>Asian Folklore Studies, XXXIX</a:t>
            </a:r>
            <a:r>
              <a:rPr lang="en-US" dirty="0"/>
              <a:t>(1), 1-19.</a:t>
            </a:r>
            <a:endParaRPr lang="en-GB" dirty="0"/>
          </a:p>
          <a:p>
            <a:r>
              <a:rPr lang="en-US" dirty="0"/>
              <a:t>Tsuji, Y. (2006). Mortuary Rituals in Japan: The Hegemony of Tradition and the Motivations of Individuals. </a:t>
            </a:r>
            <a:r>
              <a:rPr lang="en-US" i="1" dirty="0"/>
              <a:t>Ethos</a:t>
            </a:r>
            <a:r>
              <a:rPr lang="en-US" dirty="0"/>
              <a:t>, 391-431.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443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546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Funeral rites &amp; Traditions</vt:lpstr>
      <vt:lpstr>Thailand</vt:lpstr>
      <vt:lpstr>Tallensi</vt:lpstr>
      <vt:lpstr>Okinawa</vt:lpstr>
      <vt:lpstr>Mainland Japan</vt:lpstr>
      <vt:lpstr>Comparisons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Funeral rites &amp; Traditions</dc:title>
  <dc:creator>Joshua Murray</dc:creator>
  <cp:lastModifiedBy>Joshua Murray</cp:lastModifiedBy>
  <cp:revision>8</cp:revision>
  <dcterms:created xsi:type="dcterms:W3CDTF">2020-02-29T14:46:44Z</dcterms:created>
  <dcterms:modified xsi:type="dcterms:W3CDTF">2020-03-02T09:34:35Z</dcterms:modified>
</cp:coreProperties>
</file>