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1"/>
  </p:sldMasterIdLst>
  <p:notesMasterIdLst>
    <p:notesMasterId r:id="rId21"/>
  </p:notesMasterIdLst>
  <p:handoutMasterIdLst>
    <p:handoutMasterId r:id="rId22"/>
  </p:handoutMasterIdLst>
  <p:sldIdLst>
    <p:sldId id="256" r:id="rId2"/>
    <p:sldId id="268" r:id="rId3"/>
    <p:sldId id="265" r:id="rId4"/>
    <p:sldId id="266" r:id="rId5"/>
    <p:sldId id="279" r:id="rId6"/>
    <p:sldId id="280" r:id="rId7"/>
    <p:sldId id="277" r:id="rId8"/>
    <p:sldId id="267" r:id="rId9"/>
    <p:sldId id="270" r:id="rId10"/>
    <p:sldId id="281" r:id="rId11"/>
    <p:sldId id="283" r:id="rId12"/>
    <p:sldId id="271" r:id="rId13"/>
    <p:sldId id="263" r:id="rId14"/>
    <p:sldId id="282" r:id="rId15"/>
    <p:sldId id="273" r:id="rId16"/>
    <p:sldId id="274" r:id="rId17"/>
    <p:sldId id="275" r:id="rId18"/>
    <p:sldId id="278" r:id="rId19"/>
    <p:sldId id="28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BA38"/>
    <a:srgbClr val="1BD7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6" autoAdjust="0"/>
    <p:restoredTop sz="94660"/>
  </p:normalViewPr>
  <p:slideViewPr>
    <p:cSldViewPr snapToGrid="0">
      <p:cViewPr varScale="1">
        <p:scale>
          <a:sx n="54" d="100"/>
          <a:sy n="54" d="100"/>
        </p:scale>
        <p:origin x="1148" y="52"/>
      </p:cViewPr>
      <p:guideLst/>
    </p:cSldViewPr>
  </p:slideViewPr>
  <p:notesTextViewPr>
    <p:cViewPr>
      <p:scale>
        <a:sx n="1" d="1"/>
        <a:sy n="1" d="1"/>
      </p:scale>
      <p:origin x="0" y="0"/>
    </p:cViewPr>
  </p:notesTextViewPr>
  <p:notesViewPr>
    <p:cSldViewPr snapToGrid="0">
      <p:cViewPr varScale="1">
        <p:scale>
          <a:sx n="44" d="100"/>
          <a:sy n="44" d="100"/>
        </p:scale>
        <p:origin x="2844" y="5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B2B36B-2960-49E4-881B-19335CF2B21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BCD8E4F-507A-41A8-AB03-9F4192C3ADA5}">
      <dgm:prSet custT="1"/>
      <dgm:spPr>
        <a:solidFill>
          <a:schemeClr val="accent3">
            <a:lumMod val="20000"/>
            <a:lumOff val="80000"/>
          </a:schemeClr>
        </a:solidFill>
      </dgm:spPr>
      <dgm:t>
        <a:bodyPr/>
        <a:lstStyle/>
        <a:p>
          <a:pPr>
            <a:lnSpc>
              <a:spcPct val="150000"/>
            </a:lnSpc>
          </a:pPr>
          <a:r>
            <a:rPr lang="en-GB" sz="1200" dirty="0">
              <a:solidFill>
                <a:schemeClr val="tx1"/>
              </a:solidFill>
              <a:latin typeface="Arial" panose="020B0604020202020204" pitchFamily="34" charset="0"/>
              <a:cs typeface="Arial" panose="020B0604020202020204" pitchFamily="34" charset="0"/>
            </a:rPr>
            <a:t>Council housing – public housing service that is given to households who are unable to afford pay rent.</a:t>
          </a:r>
          <a:endParaRPr lang="en-US" sz="1200" dirty="0">
            <a:solidFill>
              <a:schemeClr val="tx1"/>
            </a:solidFill>
            <a:latin typeface="Arial" panose="020B0604020202020204" pitchFamily="34" charset="0"/>
            <a:cs typeface="Arial" panose="020B0604020202020204" pitchFamily="34" charset="0"/>
          </a:endParaRPr>
        </a:p>
      </dgm:t>
    </dgm:pt>
    <dgm:pt modelId="{9D0E4E52-8BFB-4D8F-81AC-708516FFEAFC}" type="parTrans" cxnId="{5FE74F1A-9E73-4A2E-9EC5-8C97AA9A192C}">
      <dgm:prSet/>
      <dgm:spPr/>
      <dgm:t>
        <a:bodyPr/>
        <a:lstStyle/>
        <a:p>
          <a:endParaRPr lang="en-US"/>
        </a:p>
      </dgm:t>
    </dgm:pt>
    <dgm:pt modelId="{5853BDE2-6B4D-438C-9E2D-3B975CB259EC}" type="sibTrans" cxnId="{5FE74F1A-9E73-4A2E-9EC5-8C97AA9A192C}">
      <dgm:prSet/>
      <dgm:spPr/>
      <dgm:t>
        <a:bodyPr/>
        <a:lstStyle/>
        <a:p>
          <a:endParaRPr lang="en-US"/>
        </a:p>
      </dgm:t>
    </dgm:pt>
    <dgm:pt modelId="{84C1667B-BA1C-44CC-B09D-F91B1D286EAA}">
      <dgm:prSet custT="1"/>
      <dgm:spPr>
        <a:solidFill>
          <a:schemeClr val="accent3">
            <a:lumMod val="40000"/>
            <a:lumOff val="60000"/>
          </a:schemeClr>
        </a:solidFill>
      </dgm:spPr>
      <dgm:t>
        <a:bodyPr/>
        <a:lstStyle/>
        <a:p>
          <a:pPr>
            <a:lnSpc>
              <a:spcPct val="150000"/>
            </a:lnSpc>
          </a:pPr>
          <a:r>
            <a:rPr lang="en-GB" sz="1200" dirty="0">
              <a:solidFill>
                <a:schemeClr val="tx1"/>
              </a:solidFill>
              <a:latin typeface="Arial" panose="020B0604020202020204" pitchFamily="34" charset="0"/>
              <a:cs typeface="Arial" panose="020B0604020202020204" pitchFamily="34" charset="0"/>
            </a:rPr>
            <a:t>Universal credit – money given from the government to help pay or reduce living costs.</a:t>
          </a:r>
          <a:endParaRPr lang="en-US" sz="1200" dirty="0">
            <a:solidFill>
              <a:schemeClr val="tx1"/>
            </a:solidFill>
            <a:latin typeface="Arial" panose="020B0604020202020204" pitchFamily="34" charset="0"/>
            <a:cs typeface="Arial" panose="020B0604020202020204" pitchFamily="34" charset="0"/>
          </a:endParaRPr>
        </a:p>
      </dgm:t>
    </dgm:pt>
    <dgm:pt modelId="{95546AAC-6B6F-4991-9BEB-8A8B3B6F5193}" type="parTrans" cxnId="{C8BD8847-52C4-48D5-975C-3BC5F5FE2083}">
      <dgm:prSet/>
      <dgm:spPr/>
      <dgm:t>
        <a:bodyPr/>
        <a:lstStyle/>
        <a:p>
          <a:endParaRPr lang="en-US"/>
        </a:p>
      </dgm:t>
    </dgm:pt>
    <dgm:pt modelId="{D8041300-9A82-4A1E-B63E-56BCA455C7B4}" type="sibTrans" cxnId="{C8BD8847-52C4-48D5-975C-3BC5F5FE2083}">
      <dgm:prSet/>
      <dgm:spPr/>
      <dgm:t>
        <a:bodyPr/>
        <a:lstStyle/>
        <a:p>
          <a:endParaRPr lang="en-US"/>
        </a:p>
      </dgm:t>
    </dgm:pt>
    <dgm:pt modelId="{67B3C9CD-8CD8-46D5-B011-2F7C21254BCF}">
      <dgm:prSet custT="1"/>
      <dgm:spPr>
        <a:solidFill>
          <a:schemeClr val="accent3">
            <a:lumMod val="60000"/>
            <a:lumOff val="40000"/>
          </a:schemeClr>
        </a:solidFill>
      </dgm:spPr>
      <dgm:t>
        <a:bodyPr/>
        <a:lstStyle/>
        <a:p>
          <a:pPr>
            <a:lnSpc>
              <a:spcPct val="150000"/>
            </a:lnSpc>
          </a:pPr>
          <a:r>
            <a:rPr lang="en-GB" sz="1200" dirty="0">
              <a:solidFill>
                <a:schemeClr val="tx1"/>
              </a:solidFill>
              <a:latin typeface="Arial" panose="020B0604020202020204" pitchFamily="34" charset="0"/>
              <a:cs typeface="Arial" panose="020B0604020202020204" pitchFamily="34" charset="0"/>
            </a:rPr>
            <a:t>Family support worker – Provide emotional and physical support to families.</a:t>
          </a:r>
          <a:endParaRPr lang="en-US" sz="1200" dirty="0">
            <a:solidFill>
              <a:schemeClr val="tx1"/>
            </a:solidFill>
            <a:latin typeface="Arial" panose="020B0604020202020204" pitchFamily="34" charset="0"/>
            <a:cs typeface="Arial" panose="020B0604020202020204" pitchFamily="34" charset="0"/>
          </a:endParaRPr>
        </a:p>
      </dgm:t>
    </dgm:pt>
    <dgm:pt modelId="{69807DCA-7408-479A-A64A-2CED5437ECB6}" type="parTrans" cxnId="{ADC340D4-DC33-45A7-A3DD-A4F8766C5A39}">
      <dgm:prSet/>
      <dgm:spPr/>
      <dgm:t>
        <a:bodyPr/>
        <a:lstStyle/>
        <a:p>
          <a:endParaRPr lang="en-US"/>
        </a:p>
      </dgm:t>
    </dgm:pt>
    <dgm:pt modelId="{8BB649A2-C4B1-4A86-9C58-DFD24DDABCB6}" type="sibTrans" cxnId="{ADC340D4-DC33-45A7-A3DD-A4F8766C5A39}">
      <dgm:prSet/>
      <dgm:spPr/>
      <dgm:t>
        <a:bodyPr/>
        <a:lstStyle/>
        <a:p>
          <a:endParaRPr lang="en-US"/>
        </a:p>
      </dgm:t>
    </dgm:pt>
    <dgm:pt modelId="{4A115E1E-54D6-4457-89AC-20C6B928738F}">
      <dgm:prSet custT="1"/>
      <dgm:spPr>
        <a:solidFill>
          <a:srgbClr val="1BD755"/>
        </a:solidFill>
      </dgm:spPr>
      <dgm:t>
        <a:bodyPr/>
        <a:lstStyle/>
        <a:p>
          <a:pPr>
            <a:lnSpc>
              <a:spcPct val="150000"/>
            </a:lnSpc>
          </a:pPr>
          <a:r>
            <a:rPr lang="en-GB" sz="1200" dirty="0">
              <a:solidFill>
                <a:schemeClr val="tx1"/>
              </a:solidFill>
              <a:latin typeface="Arial" panose="020B0604020202020204" pitchFamily="34" charset="0"/>
              <a:cs typeface="Arial" panose="020B0604020202020204" pitchFamily="34" charset="0"/>
            </a:rPr>
            <a:t>Family actions – helps families to reach their full potential supporting the needs of families.</a:t>
          </a:r>
          <a:endParaRPr lang="en-US" sz="1200" dirty="0">
            <a:solidFill>
              <a:schemeClr val="tx1"/>
            </a:solidFill>
            <a:latin typeface="Arial" panose="020B0604020202020204" pitchFamily="34" charset="0"/>
            <a:cs typeface="Arial" panose="020B0604020202020204" pitchFamily="34" charset="0"/>
          </a:endParaRPr>
        </a:p>
      </dgm:t>
    </dgm:pt>
    <dgm:pt modelId="{28E9865C-7E42-46C9-BA57-53218427B997}" type="parTrans" cxnId="{FA6962FF-2F3B-4218-9A1F-A1EB61909546}">
      <dgm:prSet/>
      <dgm:spPr/>
      <dgm:t>
        <a:bodyPr/>
        <a:lstStyle/>
        <a:p>
          <a:endParaRPr lang="en-US"/>
        </a:p>
      </dgm:t>
    </dgm:pt>
    <dgm:pt modelId="{C7D0285D-8752-4780-80F9-289F8565FCB9}" type="sibTrans" cxnId="{FA6962FF-2F3B-4218-9A1F-A1EB61909546}">
      <dgm:prSet/>
      <dgm:spPr/>
      <dgm:t>
        <a:bodyPr/>
        <a:lstStyle/>
        <a:p>
          <a:endParaRPr lang="en-US"/>
        </a:p>
      </dgm:t>
    </dgm:pt>
    <dgm:pt modelId="{40201FAD-C970-457A-8022-3C445317FF4D}">
      <dgm:prSet custT="1"/>
      <dgm:spPr>
        <a:solidFill>
          <a:srgbClr val="60BA38"/>
        </a:solidFill>
      </dgm:spPr>
      <dgm:t>
        <a:bodyPr/>
        <a:lstStyle/>
        <a:p>
          <a:pPr>
            <a:lnSpc>
              <a:spcPct val="150000"/>
            </a:lnSpc>
          </a:pPr>
          <a:r>
            <a:rPr lang="en-GB" sz="1200" dirty="0">
              <a:solidFill>
                <a:schemeClr val="tx1"/>
              </a:solidFill>
              <a:latin typeface="Arial" panose="020B0604020202020204" pitchFamily="34" charset="0"/>
              <a:cs typeface="Arial" panose="020B0604020202020204" pitchFamily="34" charset="0"/>
            </a:rPr>
            <a:t>Community teams – contribute to the family in need and provide accommodation, healthcare, food etc.</a:t>
          </a:r>
          <a:endParaRPr lang="en-US" sz="1200" dirty="0">
            <a:solidFill>
              <a:schemeClr val="tx1"/>
            </a:solidFill>
            <a:latin typeface="Arial" panose="020B0604020202020204" pitchFamily="34" charset="0"/>
            <a:cs typeface="Arial" panose="020B0604020202020204" pitchFamily="34" charset="0"/>
          </a:endParaRPr>
        </a:p>
      </dgm:t>
    </dgm:pt>
    <dgm:pt modelId="{2CD00BA2-07FF-49E8-9304-0A5A8B2813E3}" type="parTrans" cxnId="{DEE93F13-F5FE-4FCC-8122-7E0A82F63B67}">
      <dgm:prSet/>
      <dgm:spPr/>
      <dgm:t>
        <a:bodyPr/>
        <a:lstStyle/>
        <a:p>
          <a:endParaRPr lang="en-US"/>
        </a:p>
      </dgm:t>
    </dgm:pt>
    <dgm:pt modelId="{69C0D738-8C49-4E8D-A233-4F57A823E97C}" type="sibTrans" cxnId="{DEE93F13-F5FE-4FCC-8122-7E0A82F63B67}">
      <dgm:prSet/>
      <dgm:spPr/>
      <dgm:t>
        <a:bodyPr/>
        <a:lstStyle/>
        <a:p>
          <a:endParaRPr lang="en-US"/>
        </a:p>
      </dgm:t>
    </dgm:pt>
    <dgm:pt modelId="{0D097FC9-C803-4B0B-95B7-24537D6FC56F}" type="pres">
      <dgm:prSet presAssocID="{C2B2B36B-2960-49E4-881B-19335CF2B21A}" presName="linear" presStyleCnt="0">
        <dgm:presLayoutVars>
          <dgm:animLvl val="lvl"/>
          <dgm:resizeHandles val="exact"/>
        </dgm:presLayoutVars>
      </dgm:prSet>
      <dgm:spPr/>
    </dgm:pt>
    <dgm:pt modelId="{42E59434-5567-4C92-97FF-562C1F806394}" type="pres">
      <dgm:prSet presAssocID="{EBCD8E4F-507A-41A8-AB03-9F4192C3ADA5}" presName="parentText" presStyleLbl="node1" presStyleIdx="0" presStyleCnt="5">
        <dgm:presLayoutVars>
          <dgm:chMax val="0"/>
          <dgm:bulletEnabled val="1"/>
        </dgm:presLayoutVars>
      </dgm:prSet>
      <dgm:spPr/>
    </dgm:pt>
    <dgm:pt modelId="{B31FD8F8-7514-4D4B-9FC3-00431754D06E}" type="pres">
      <dgm:prSet presAssocID="{5853BDE2-6B4D-438C-9E2D-3B975CB259EC}" presName="spacer" presStyleCnt="0"/>
      <dgm:spPr/>
    </dgm:pt>
    <dgm:pt modelId="{BAB49DA5-C969-46EE-8205-7CAE037077FC}" type="pres">
      <dgm:prSet presAssocID="{84C1667B-BA1C-44CC-B09D-F91B1D286EAA}" presName="parentText" presStyleLbl="node1" presStyleIdx="1" presStyleCnt="5">
        <dgm:presLayoutVars>
          <dgm:chMax val="0"/>
          <dgm:bulletEnabled val="1"/>
        </dgm:presLayoutVars>
      </dgm:prSet>
      <dgm:spPr/>
    </dgm:pt>
    <dgm:pt modelId="{C408F5E6-D8E3-4847-80FD-2C527E59F14F}" type="pres">
      <dgm:prSet presAssocID="{D8041300-9A82-4A1E-B63E-56BCA455C7B4}" presName="spacer" presStyleCnt="0"/>
      <dgm:spPr/>
    </dgm:pt>
    <dgm:pt modelId="{1C9CAA1F-6255-4216-B8D7-113432BA5617}" type="pres">
      <dgm:prSet presAssocID="{67B3C9CD-8CD8-46D5-B011-2F7C21254BCF}" presName="parentText" presStyleLbl="node1" presStyleIdx="2" presStyleCnt="5">
        <dgm:presLayoutVars>
          <dgm:chMax val="0"/>
          <dgm:bulletEnabled val="1"/>
        </dgm:presLayoutVars>
      </dgm:prSet>
      <dgm:spPr/>
    </dgm:pt>
    <dgm:pt modelId="{1218396E-3210-42C3-B519-B3DB8D1FD267}" type="pres">
      <dgm:prSet presAssocID="{8BB649A2-C4B1-4A86-9C58-DFD24DDABCB6}" presName="spacer" presStyleCnt="0"/>
      <dgm:spPr/>
    </dgm:pt>
    <dgm:pt modelId="{4FE33533-76C2-49BE-BBA6-7E21303BAD84}" type="pres">
      <dgm:prSet presAssocID="{4A115E1E-54D6-4457-89AC-20C6B928738F}" presName="parentText" presStyleLbl="node1" presStyleIdx="3" presStyleCnt="5">
        <dgm:presLayoutVars>
          <dgm:chMax val="0"/>
          <dgm:bulletEnabled val="1"/>
        </dgm:presLayoutVars>
      </dgm:prSet>
      <dgm:spPr/>
    </dgm:pt>
    <dgm:pt modelId="{00CC1B7D-CE69-4847-B943-78F7B592E5CB}" type="pres">
      <dgm:prSet presAssocID="{C7D0285D-8752-4780-80F9-289F8565FCB9}" presName="spacer" presStyleCnt="0"/>
      <dgm:spPr/>
    </dgm:pt>
    <dgm:pt modelId="{41B474D9-EAC4-41AF-BAF3-18C010E52926}" type="pres">
      <dgm:prSet presAssocID="{40201FAD-C970-457A-8022-3C445317FF4D}" presName="parentText" presStyleLbl="node1" presStyleIdx="4" presStyleCnt="5">
        <dgm:presLayoutVars>
          <dgm:chMax val="0"/>
          <dgm:bulletEnabled val="1"/>
        </dgm:presLayoutVars>
      </dgm:prSet>
      <dgm:spPr/>
    </dgm:pt>
  </dgm:ptLst>
  <dgm:cxnLst>
    <dgm:cxn modelId="{DEE93F13-F5FE-4FCC-8122-7E0A82F63B67}" srcId="{C2B2B36B-2960-49E4-881B-19335CF2B21A}" destId="{40201FAD-C970-457A-8022-3C445317FF4D}" srcOrd="4" destOrd="0" parTransId="{2CD00BA2-07FF-49E8-9304-0A5A8B2813E3}" sibTransId="{69C0D738-8C49-4E8D-A233-4F57A823E97C}"/>
    <dgm:cxn modelId="{5FE74F1A-9E73-4A2E-9EC5-8C97AA9A192C}" srcId="{C2B2B36B-2960-49E4-881B-19335CF2B21A}" destId="{EBCD8E4F-507A-41A8-AB03-9F4192C3ADA5}" srcOrd="0" destOrd="0" parTransId="{9D0E4E52-8BFB-4D8F-81AC-708516FFEAFC}" sibTransId="{5853BDE2-6B4D-438C-9E2D-3B975CB259EC}"/>
    <dgm:cxn modelId="{C8BD8847-52C4-48D5-975C-3BC5F5FE2083}" srcId="{C2B2B36B-2960-49E4-881B-19335CF2B21A}" destId="{84C1667B-BA1C-44CC-B09D-F91B1D286EAA}" srcOrd="1" destOrd="0" parTransId="{95546AAC-6B6F-4991-9BEB-8A8B3B6F5193}" sibTransId="{D8041300-9A82-4A1E-B63E-56BCA455C7B4}"/>
    <dgm:cxn modelId="{4B95DA4E-0EFB-4AF7-8A2A-D0CD6A974E1A}" type="presOf" srcId="{40201FAD-C970-457A-8022-3C445317FF4D}" destId="{41B474D9-EAC4-41AF-BAF3-18C010E52926}" srcOrd="0" destOrd="0" presId="urn:microsoft.com/office/officeart/2005/8/layout/vList2"/>
    <dgm:cxn modelId="{7AEFE77D-83D2-45AF-891D-90A3B0E6340E}" type="presOf" srcId="{EBCD8E4F-507A-41A8-AB03-9F4192C3ADA5}" destId="{42E59434-5567-4C92-97FF-562C1F806394}" srcOrd="0" destOrd="0" presId="urn:microsoft.com/office/officeart/2005/8/layout/vList2"/>
    <dgm:cxn modelId="{9B8CFF89-CECB-44C3-8DDC-A15AD778B3B5}" type="presOf" srcId="{84C1667B-BA1C-44CC-B09D-F91B1D286EAA}" destId="{BAB49DA5-C969-46EE-8205-7CAE037077FC}" srcOrd="0" destOrd="0" presId="urn:microsoft.com/office/officeart/2005/8/layout/vList2"/>
    <dgm:cxn modelId="{E7168390-70C0-4440-89C2-A7F9CBF44A57}" type="presOf" srcId="{4A115E1E-54D6-4457-89AC-20C6B928738F}" destId="{4FE33533-76C2-49BE-BBA6-7E21303BAD84}" srcOrd="0" destOrd="0" presId="urn:microsoft.com/office/officeart/2005/8/layout/vList2"/>
    <dgm:cxn modelId="{2824B5D1-CDF9-421F-8CBF-8886ADEFE560}" type="presOf" srcId="{67B3C9CD-8CD8-46D5-B011-2F7C21254BCF}" destId="{1C9CAA1F-6255-4216-B8D7-113432BA5617}" srcOrd="0" destOrd="0" presId="urn:microsoft.com/office/officeart/2005/8/layout/vList2"/>
    <dgm:cxn modelId="{ADC340D4-DC33-45A7-A3DD-A4F8766C5A39}" srcId="{C2B2B36B-2960-49E4-881B-19335CF2B21A}" destId="{67B3C9CD-8CD8-46D5-B011-2F7C21254BCF}" srcOrd="2" destOrd="0" parTransId="{69807DCA-7408-479A-A64A-2CED5437ECB6}" sibTransId="{8BB649A2-C4B1-4A86-9C58-DFD24DDABCB6}"/>
    <dgm:cxn modelId="{7911CCFB-4033-45DD-AAA5-DEE6BED7B1A2}" type="presOf" srcId="{C2B2B36B-2960-49E4-881B-19335CF2B21A}" destId="{0D097FC9-C803-4B0B-95B7-24537D6FC56F}" srcOrd="0" destOrd="0" presId="urn:microsoft.com/office/officeart/2005/8/layout/vList2"/>
    <dgm:cxn modelId="{FA6962FF-2F3B-4218-9A1F-A1EB61909546}" srcId="{C2B2B36B-2960-49E4-881B-19335CF2B21A}" destId="{4A115E1E-54D6-4457-89AC-20C6B928738F}" srcOrd="3" destOrd="0" parTransId="{28E9865C-7E42-46C9-BA57-53218427B997}" sibTransId="{C7D0285D-8752-4780-80F9-289F8565FCB9}"/>
    <dgm:cxn modelId="{07C5E6E3-4D21-44ED-AF12-C9AAF2F5BDAF}" type="presParOf" srcId="{0D097FC9-C803-4B0B-95B7-24537D6FC56F}" destId="{42E59434-5567-4C92-97FF-562C1F806394}" srcOrd="0" destOrd="0" presId="urn:microsoft.com/office/officeart/2005/8/layout/vList2"/>
    <dgm:cxn modelId="{1C931724-B3F4-42A3-9ACB-9D6419823FFB}" type="presParOf" srcId="{0D097FC9-C803-4B0B-95B7-24537D6FC56F}" destId="{B31FD8F8-7514-4D4B-9FC3-00431754D06E}" srcOrd="1" destOrd="0" presId="urn:microsoft.com/office/officeart/2005/8/layout/vList2"/>
    <dgm:cxn modelId="{7DE19FBE-A9D0-43AD-B6A4-146122BE63D1}" type="presParOf" srcId="{0D097FC9-C803-4B0B-95B7-24537D6FC56F}" destId="{BAB49DA5-C969-46EE-8205-7CAE037077FC}" srcOrd="2" destOrd="0" presId="urn:microsoft.com/office/officeart/2005/8/layout/vList2"/>
    <dgm:cxn modelId="{73331CC3-0ECD-4C28-B00F-75828957C936}" type="presParOf" srcId="{0D097FC9-C803-4B0B-95B7-24537D6FC56F}" destId="{C408F5E6-D8E3-4847-80FD-2C527E59F14F}" srcOrd="3" destOrd="0" presId="urn:microsoft.com/office/officeart/2005/8/layout/vList2"/>
    <dgm:cxn modelId="{D85F55CB-D099-4209-BA49-1C07FF143F5A}" type="presParOf" srcId="{0D097FC9-C803-4B0B-95B7-24537D6FC56F}" destId="{1C9CAA1F-6255-4216-B8D7-113432BA5617}" srcOrd="4" destOrd="0" presId="urn:microsoft.com/office/officeart/2005/8/layout/vList2"/>
    <dgm:cxn modelId="{41CB253F-FC11-4AA6-B42C-45A5A84176C4}" type="presParOf" srcId="{0D097FC9-C803-4B0B-95B7-24537D6FC56F}" destId="{1218396E-3210-42C3-B519-B3DB8D1FD267}" srcOrd="5" destOrd="0" presId="urn:microsoft.com/office/officeart/2005/8/layout/vList2"/>
    <dgm:cxn modelId="{BC134394-756F-40C3-922A-B1A8F5F358F0}" type="presParOf" srcId="{0D097FC9-C803-4B0B-95B7-24537D6FC56F}" destId="{4FE33533-76C2-49BE-BBA6-7E21303BAD84}" srcOrd="6" destOrd="0" presId="urn:microsoft.com/office/officeart/2005/8/layout/vList2"/>
    <dgm:cxn modelId="{CA9E5253-8BA7-428E-A6BF-D920D8955AE4}" type="presParOf" srcId="{0D097FC9-C803-4B0B-95B7-24537D6FC56F}" destId="{00CC1B7D-CE69-4847-B943-78F7B592E5CB}" srcOrd="7" destOrd="0" presId="urn:microsoft.com/office/officeart/2005/8/layout/vList2"/>
    <dgm:cxn modelId="{909DA21E-52D1-40D7-A184-D4C5C81B85DF}" type="presParOf" srcId="{0D097FC9-C803-4B0B-95B7-24537D6FC56F}" destId="{41B474D9-EAC4-41AF-BAF3-18C010E5292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829B9E-85EE-4DA4-A6EA-888D0E9C3E5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8EF57C0-B56F-4D67-B402-0C2D4AF63988}">
      <dgm:prSet custT="1"/>
      <dgm:spPr>
        <a:solidFill>
          <a:schemeClr val="accent3">
            <a:lumMod val="20000"/>
            <a:lumOff val="80000"/>
          </a:schemeClr>
        </a:solidFill>
      </dgm:spPr>
      <dgm:t>
        <a:bodyPr/>
        <a:lstStyle/>
        <a:p>
          <a:pPr>
            <a:lnSpc>
              <a:spcPct val="150000"/>
            </a:lnSpc>
          </a:pPr>
          <a:r>
            <a:rPr lang="en-GB" sz="1600" dirty="0">
              <a:solidFill>
                <a:schemeClr val="tx1"/>
              </a:solidFill>
              <a:latin typeface="Arial" panose="020B0604020202020204" pitchFamily="34" charset="0"/>
              <a:cs typeface="Arial" panose="020B0604020202020204" pitchFamily="34" charset="0"/>
            </a:rPr>
            <a:t>Mental health problems – Psychologist, helplines, support charities.</a:t>
          </a:r>
          <a:endParaRPr lang="en-US" sz="2400" dirty="0"/>
        </a:p>
      </dgm:t>
    </dgm:pt>
    <dgm:pt modelId="{F1D2667A-5390-44DD-85AA-2CEBEE811D2F}" type="parTrans" cxnId="{3D4289D1-0F06-478B-8CEA-305EC652D4C6}">
      <dgm:prSet/>
      <dgm:spPr/>
      <dgm:t>
        <a:bodyPr/>
        <a:lstStyle/>
        <a:p>
          <a:endParaRPr lang="en-US"/>
        </a:p>
      </dgm:t>
    </dgm:pt>
    <dgm:pt modelId="{81EBB91C-5D95-412C-9225-CCEB2278579A}" type="sibTrans" cxnId="{3D4289D1-0F06-478B-8CEA-305EC652D4C6}">
      <dgm:prSet/>
      <dgm:spPr/>
      <dgm:t>
        <a:bodyPr/>
        <a:lstStyle/>
        <a:p>
          <a:endParaRPr lang="en-US"/>
        </a:p>
      </dgm:t>
    </dgm:pt>
    <dgm:pt modelId="{2D3F91C9-3496-408F-A1D4-FD6208C79920}">
      <dgm:prSet custT="1"/>
      <dgm:spPr>
        <a:solidFill>
          <a:schemeClr val="accent3">
            <a:lumMod val="40000"/>
            <a:lumOff val="60000"/>
          </a:schemeClr>
        </a:solidFill>
      </dgm:spPr>
      <dgm:t>
        <a:bodyPr/>
        <a:lstStyle/>
        <a:p>
          <a:pPr>
            <a:lnSpc>
              <a:spcPct val="150000"/>
            </a:lnSpc>
          </a:pPr>
          <a:r>
            <a:rPr lang="en-GB" sz="1600" dirty="0">
              <a:solidFill>
                <a:schemeClr val="tx1"/>
              </a:solidFill>
              <a:latin typeface="Arial" panose="020B0604020202020204" pitchFamily="34" charset="0"/>
              <a:cs typeface="Arial" panose="020B0604020202020204" pitchFamily="34" charset="0"/>
            </a:rPr>
            <a:t>Domestic violence – Social services, Police.</a:t>
          </a:r>
        </a:p>
        <a:p>
          <a:pPr>
            <a:lnSpc>
              <a:spcPct val="150000"/>
            </a:lnSpc>
          </a:pPr>
          <a:r>
            <a:rPr lang="en-GB" sz="1600" dirty="0">
              <a:solidFill>
                <a:schemeClr val="tx1"/>
              </a:solidFill>
              <a:latin typeface="Arial" panose="020B0604020202020204" pitchFamily="34" charset="0"/>
              <a:cs typeface="Arial" panose="020B0604020202020204" pitchFamily="34" charset="0"/>
            </a:rPr>
            <a:t>(Harris and Woodlock, 2023)</a:t>
          </a:r>
          <a:endParaRPr lang="en-US" sz="1600" dirty="0">
            <a:solidFill>
              <a:schemeClr val="tx1"/>
            </a:solidFill>
            <a:latin typeface="Arial" panose="020B0604020202020204" pitchFamily="34" charset="0"/>
            <a:cs typeface="Arial" panose="020B0604020202020204" pitchFamily="34" charset="0"/>
          </a:endParaRPr>
        </a:p>
      </dgm:t>
    </dgm:pt>
    <dgm:pt modelId="{D2F1B45B-922B-447B-B053-E13C7C1F4FFA}" type="parTrans" cxnId="{AB2C2A6B-D270-4964-88B8-D52E7DD9628B}">
      <dgm:prSet/>
      <dgm:spPr/>
      <dgm:t>
        <a:bodyPr/>
        <a:lstStyle/>
        <a:p>
          <a:endParaRPr lang="en-US"/>
        </a:p>
      </dgm:t>
    </dgm:pt>
    <dgm:pt modelId="{FEDC1290-5AFC-45D4-AD02-ADC65304AB84}" type="sibTrans" cxnId="{AB2C2A6B-D270-4964-88B8-D52E7DD9628B}">
      <dgm:prSet/>
      <dgm:spPr/>
      <dgm:t>
        <a:bodyPr/>
        <a:lstStyle/>
        <a:p>
          <a:endParaRPr lang="en-US"/>
        </a:p>
      </dgm:t>
    </dgm:pt>
    <dgm:pt modelId="{F79B6D14-243E-48A6-B88C-41D1B8397023}">
      <dgm:prSet custT="1"/>
      <dgm:spPr>
        <a:solidFill>
          <a:schemeClr val="accent3">
            <a:lumMod val="60000"/>
            <a:lumOff val="40000"/>
          </a:schemeClr>
        </a:solidFill>
      </dgm:spPr>
      <dgm:t>
        <a:bodyPr/>
        <a:lstStyle/>
        <a:p>
          <a:pPr>
            <a:lnSpc>
              <a:spcPct val="150000"/>
            </a:lnSpc>
          </a:pPr>
          <a:r>
            <a:rPr lang="en-GB" sz="1400" dirty="0">
              <a:solidFill>
                <a:schemeClr val="tx1"/>
              </a:solidFill>
              <a:latin typeface="Arial" panose="020B0604020202020204" pitchFamily="34" charset="0"/>
              <a:cs typeface="Arial" panose="020B0604020202020204" pitchFamily="34" charset="0"/>
            </a:rPr>
            <a:t>Finance problems/ Unemployment – Job centre, Counselling, Government help (benefits, cost of living, help with housing cost)</a:t>
          </a:r>
          <a:endParaRPr lang="en-US" sz="1400" dirty="0">
            <a:solidFill>
              <a:schemeClr val="tx1"/>
            </a:solidFill>
            <a:latin typeface="Arial" panose="020B0604020202020204" pitchFamily="34" charset="0"/>
            <a:cs typeface="Arial" panose="020B0604020202020204" pitchFamily="34" charset="0"/>
          </a:endParaRPr>
        </a:p>
      </dgm:t>
    </dgm:pt>
    <dgm:pt modelId="{F084F620-8EF1-42BC-8D28-6398CAFFFB98}" type="parTrans" cxnId="{F5DF0A9B-1031-4DBE-9D63-4752A0B59A21}">
      <dgm:prSet/>
      <dgm:spPr/>
      <dgm:t>
        <a:bodyPr/>
        <a:lstStyle/>
        <a:p>
          <a:endParaRPr lang="en-US"/>
        </a:p>
      </dgm:t>
    </dgm:pt>
    <dgm:pt modelId="{51EA1B8D-1351-4387-9012-AC25FE37C232}" type="sibTrans" cxnId="{F5DF0A9B-1031-4DBE-9D63-4752A0B59A21}">
      <dgm:prSet/>
      <dgm:spPr/>
      <dgm:t>
        <a:bodyPr/>
        <a:lstStyle/>
        <a:p>
          <a:endParaRPr lang="en-US"/>
        </a:p>
      </dgm:t>
    </dgm:pt>
    <dgm:pt modelId="{77136261-8E64-4B16-83D0-2BF8EB1B6539}">
      <dgm:prSet custT="1"/>
      <dgm:spPr>
        <a:solidFill>
          <a:srgbClr val="00B050"/>
        </a:solidFill>
      </dgm:spPr>
      <dgm:t>
        <a:bodyPr/>
        <a:lstStyle/>
        <a:p>
          <a:pPr>
            <a:lnSpc>
              <a:spcPct val="150000"/>
            </a:lnSpc>
          </a:pPr>
          <a:r>
            <a:rPr lang="en-GB" sz="1600" dirty="0">
              <a:solidFill>
                <a:schemeClr val="tx1"/>
              </a:solidFill>
              <a:latin typeface="Arial" panose="020B0604020202020204" pitchFamily="34" charset="0"/>
              <a:cs typeface="Arial" panose="020B0604020202020204" pitchFamily="34" charset="0"/>
            </a:rPr>
            <a:t>Verbal and emotional abuse – Psychotherapy.</a:t>
          </a:r>
        </a:p>
        <a:p>
          <a:pPr>
            <a:lnSpc>
              <a:spcPct val="150000"/>
            </a:lnSpc>
          </a:pPr>
          <a:r>
            <a:rPr lang="en-GB" sz="1600" dirty="0">
              <a:solidFill>
                <a:schemeClr val="tx1"/>
              </a:solidFill>
              <a:latin typeface="Arial" panose="020B0604020202020204" pitchFamily="34" charset="0"/>
              <a:cs typeface="Arial" panose="020B0604020202020204" pitchFamily="34" charset="0"/>
            </a:rPr>
            <a:t>(Publication and Lynn, 2022)</a:t>
          </a:r>
          <a:endParaRPr lang="en-US" sz="3900" dirty="0">
            <a:latin typeface="Arial" panose="020B0604020202020204" pitchFamily="34" charset="0"/>
            <a:cs typeface="Arial" panose="020B0604020202020204" pitchFamily="34" charset="0"/>
          </a:endParaRPr>
        </a:p>
      </dgm:t>
    </dgm:pt>
    <dgm:pt modelId="{74AFCCA1-614D-43DD-837D-92AD2BAF0008}" type="parTrans" cxnId="{3A7E79F8-B0D6-4067-99EB-488CCD0612ED}">
      <dgm:prSet/>
      <dgm:spPr/>
      <dgm:t>
        <a:bodyPr/>
        <a:lstStyle/>
        <a:p>
          <a:endParaRPr lang="en-US"/>
        </a:p>
      </dgm:t>
    </dgm:pt>
    <dgm:pt modelId="{5142FC00-B975-44BC-B420-FF3342F50206}" type="sibTrans" cxnId="{3A7E79F8-B0D6-4067-99EB-488CCD0612ED}">
      <dgm:prSet/>
      <dgm:spPr/>
      <dgm:t>
        <a:bodyPr/>
        <a:lstStyle/>
        <a:p>
          <a:endParaRPr lang="en-US"/>
        </a:p>
      </dgm:t>
    </dgm:pt>
    <dgm:pt modelId="{D1385739-BE1E-4D4F-9E4C-452FC489900B}" type="pres">
      <dgm:prSet presAssocID="{A8829B9E-85EE-4DA4-A6EA-888D0E9C3E5C}" presName="diagram" presStyleCnt="0">
        <dgm:presLayoutVars>
          <dgm:dir/>
          <dgm:resizeHandles val="exact"/>
        </dgm:presLayoutVars>
      </dgm:prSet>
      <dgm:spPr/>
    </dgm:pt>
    <dgm:pt modelId="{59089258-F608-4580-B70C-9CAEFC9939A2}" type="pres">
      <dgm:prSet presAssocID="{38EF57C0-B56F-4D67-B402-0C2D4AF63988}" presName="node" presStyleLbl="node1" presStyleIdx="0" presStyleCnt="4">
        <dgm:presLayoutVars>
          <dgm:bulletEnabled val="1"/>
        </dgm:presLayoutVars>
      </dgm:prSet>
      <dgm:spPr/>
    </dgm:pt>
    <dgm:pt modelId="{EC152E6C-77BC-4FA0-B225-A8DD15BAF10E}" type="pres">
      <dgm:prSet presAssocID="{81EBB91C-5D95-412C-9225-CCEB2278579A}" presName="sibTrans" presStyleCnt="0"/>
      <dgm:spPr/>
    </dgm:pt>
    <dgm:pt modelId="{A86B27F4-35EE-4C0B-82D0-02A9CCFFCCD4}" type="pres">
      <dgm:prSet presAssocID="{2D3F91C9-3496-408F-A1D4-FD6208C79920}" presName="node" presStyleLbl="node1" presStyleIdx="1" presStyleCnt="4">
        <dgm:presLayoutVars>
          <dgm:bulletEnabled val="1"/>
        </dgm:presLayoutVars>
      </dgm:prSet>
      <dgm:spPr/>
    </dgm:pt>
    <dgm:pt modelId="{2CD6E8C0-8F9D-4EDA-B365-6F7BC201A572}" type="pres">
      <dgm:prSet presAssocID="{FEDC1290-5AFC-45D4-AD02-ADC65304AB84}" presName="sibTrans" presStyleCnt="0"/>
      <dgm:spPr/>
    </dgm:pt>
    <dgm:pt modelId="{1B2CFC46-7B5A-49C9-8541-AC798E498F7C}" type="pres">
      <dgm:prSet presAssocID="{F79B6D14-243E-48A6-B88C-41D1B8397023}" presName="node" presStyleLbl="node1" presStyleIdx="2" presStyleCnt="4">
        <dgm:presLayoutVars>
          <dgm:bulletEnabled val="1"/>
        </dgm:presLayoutVars>
      </dgm:prSet>
      <dgm:spPr/>
    </dgm:pt>
    <dgm:pt modelId="{C1BCBE70-E368-46E0-A446-F88E10EECB92}" type="pres">
      <dgm:prSet presAssocID="{51EA1B8D-1351-4387-9012-AC25FE37C232}" presName="sibTrans" presStyleCnt="0"/>
      <dgm:spPr/>
    </dgm:pt>
    <dgm:pt modelId="{2FD014BF-83D9-44CB-926A-2CC6B14E48E9}" type="pres">
      <dgm:prSet presAssocID="{77136261-8E64-4B16-83D0-2BF8EB1B6539}" presName="node" presStyleLbl="node1" presStyleIdx="3" presStyleCnt="4">
        <dgm:presLayoutVars>
          <dgm:bulletEnabled val="1"/>
        </dgm:presLayoutVars>
      </dgm:prSet>
      <dgm:spPr/>
    </dgm:pt>
  </dgm:ptLst>
  <dgm:cxnLst>
    <dgm:cxn modelId="{B4FC7F0F-8C58-4843-B7B8-1D179717CF2B}" type="presOf" srcId="{77136261-8E64-4B16-83D0-2BF8EB1B6539}" destId="{2FD014BF-83D9-44CB-926A-2CC6B14E48E9}" srcOrd="0" destOrd="0" presId="urn:microsoft.com/office/officeart/2005/8/layout/default"/>
    <dgm:cxn modelId="{011C9B36-08D5-4FD2-A89D-7422F2ECB3CC}" type="presOf" srcId="{A8829B9E-85EE-4DA4-A6EA-888D0E9C3E5C}" destId="{D1385739-BE1E-4D4F-9E4C-452FC489900B}" srcOrd="0" destOrd="0" presId="urn:microsoft.com/office/officeart/2005/8/layout/default"/>
    <dgm:cxn modelId="{CABD894A-98AA-40EC-B982-DF277719487F}" type="presOf" srcId="{F79B6D14-243E-48A6-B88C-41D1B8397023}" destId="{1B2CFC46-7B5A-49C9-8541-AC798E498F7C}" srcOrd="0" destOrd="0" presId="urn:microsoft.com/office/officeart/2005/8/layout/default"/>
    <dgm:cxn modelId="{AB2C2A6B-D270-4964-88B8-D52E7DD9628B}" srcId="{A8829B9E-85EE-4DA4-A6EA-888D0E9C3E5C}" destId="{2D3F91C9-3496-408F-A1D4-FD6208C79920}" srcOrd="1" destOrd="0" parTransId="{D2F1B45B-922B-447B-B053-E13C7C1F4FFA}" sibTransId="{FEDC1290-5AFC-45D4-AD02-ADC65304AB84}"/>
    <dgm:cxn modelId="{F5DF0A9B-1031-4DBE-9D63-4752A0B59A21}" srcId="{A8829B9E-85EE-4DA4-A6EA-888D0E9C3E5C}" destId="{F79B6D14-243E-48A6-B88C-41D1B8397023}" srcOrd="2" destOrd="0" parTransId="{F084F620-8EF1-42BC-8D28-6398CAFFFB98}" sibTransId="{51EA1B8D-1351-4387-9012-AC25FE37C232}"/>
    <dgm:cxn modelId="{D99B19C0-4B01-462C-A42B-924E9BB09EAB}" type="presOf" srcId="{2D3F91C9-3496-408F-A1D4-FD6208C79920}" destId="{A86B27F4-35EE-4C0B-82D0-02A9CCFFCCD4}" srcOrd="0" destOrd="0" presId="urn:microsoft.com/office/officeart/2005/8/layout/default"/>
    <dgm:cxn modelId="{A04C1BC6-ADF5-4D23-8EE2-B1157EA2D5A4}" type="presOf" srcId="{38EF57C0-B56F-4D67-B402-0C2D4AF63988}" destId="{59089258-F608-4580-B70C-9CAEFC9939A2}" srcOrd="0" destOrd="0" presId="urn:microsoft.com/office/officeart/2005/8/layout/default"/>
    <dgm:cxn modelId="{3D4289D1-0F06-478B-8CEA-305EC652D4C6}" srcId="{A8829B9E-85EE-4DA4-A6EA-888D0E9C3E5C}" destId="{38EF57C0-B56F-4D67-B402-0C2D4AF63988}" srcOrd="0" destOrd="0" parTransId="{F1D2667A-5390-44DD-85AA-2CEBEE811D2F}" sibTransId="{81EBB91C-5D95-412C-9225-CCEB2278579A}"/>
    <dgm:cxn modelId="{3A7E79F8-B0D6-4067-99EB-488CCD0612ED}" srcId="{A8829B9E-85EE-4DA4-A6EA-888D0E9C3E5C}" destId="{77136261-8E64-4B16-83D0-2BF8EB1B6539}" srcOrd="3" destOrd="0" parTransId="{74AFCCA1-614D-43DD-837D-92AD2BAF0008}" sibTransId="{5142FC00-B975-44BC-B420-FF3342F50206}"/>
    <dgm:cxn modelId="{440DF92A-362D-4542-91E2-1E85D6C2F84D}" type="presParOf" srcId="{D1385739-BE1E-4D4F-9E4C-452FC489900B}" destId="{59089258-F608-4580-B70C-9CAEFC9939A2}" srcOrd="0" destOrd="0" presId="urn:microsoft.com/office/officeart/2005/8/layout/default"/>
    <dgm:cxn modelId="{7C05871F-1B68-46C2-91E6-D7B6A8D0DED8}" type="presParOf" srcId="{D1385739-BE1E-4D4F-9E4C-452FC489900B}" destId="{EC152E6C-77BC-4FA0-B225-A8DD15BAF10E}" srcOrd="1" destOrd="0" presId="urn:microsoft.com/office/officeart/2005/8/layout/default"/>
    <dgm:cxn modelId="{23D39A2B-82ED-483A-8B4F-B9D1DDC85D55}" type="presParOf" srcId="{D1385739-BE1E-4D4F-9E4C-452FC489900B}" destId="{A86B27F4-35EE-4C0B-82D0-02A9CCFFCCD4}" srcOrd="2" destOrd="0" presId="urn:microsoft.com/office/officeart/2005/8/layout/default"/>
    <dgm:cxn modelId="{E2F593B3-ADC4-4F6A-8150-298ED49112F6}" type="presParOf" srcId="{D1385739-BE1E-4D4F-9E4C-452FC489900B}" destId="{2CD6E8C0-8F9D-4EDA-B365-6F7BC201A572}" srcOrd="3" destOrd="0" presId="urn:microsoft.com/office/officeart/2005/8/layout/default"/>
    <dgm:cxn modelId="{FBD03201-C71C-4F30-91C8-3CBB24B79A28}" type="presParOf" srcId="{D1385739-BE1E-4D4F-9E4C-452FC489900B}" destId="{1B2CFC46-7B5A-49C9-8541-AC798E498F7C}" srcOrd="4" destOrd="0" presId="urn:microsoft.com/office/officeart/2005/8/layout/default"/>
    <dgm:cxn modelId="{EFA390C2-C344-4395-8DC0-7C5C1BE1C6FA}" type="presParOf" srcId="{D1385739-BE1E-4D4F-9E4C-452FC489900B}" destId="{C1BCBE70-E368-46E0-A446-F88E10EECB92}" srcOrd="5" destOrd="0" presId="urn:microsoft.com/office/officeart/2005/8/layout/default"/>
    <dgm:cxn modelId="{0C40E3D4-1B4F-4A82-89C1-16A293989FB6}" type="presParOf" srcId="{D1385739-BE1E-4D4F-9E4C-452FC489900B}" destId="{2FD014BF-83D9-44CB-926A-2CC6B14E48E9}"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A8EAA2-22A3-4C29-A67F-50D672B54B8C}"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3CAAA22-D32A-4351-8AD1-9035B40E4408}">
      <dgm:prSet/>
      <dgm:spPr/>
      <dgm:t>
        <a:bodyPr/>
        <a:lstStyle/>
        <a:p>
          <a:r>
            <a:rPr lang="en-GB"/>
            <a:t>Aggression</a:t>
          </a:r>
          <a:endParaRPr lang="en-US"/>
        </a:p>
      </dgm:t>
    </dgm:pt>
    <dgm:pt modelId="{7C47E5CF-CEA0-4DD7-8FB5-087F65FD6F77}" type="parTrans" cxnId="{D3D30719-D49C-439C-95F5-D136CCBAB8C7}">
      <dgm:prSet/>
      <dgm:spPr/>
      <dgm:t>
        <a:bodyPr/>
        <a:lstStyle/>
        <a:p>
          <a:endParaRPr lang="en-US"/>
        </a:p>
      </dgm:t>
    </dgm:pt>
    <dgm:pt modelId="{1DDBEC15-6B9F-4FA5-9256-B850C495055D}" type="sibTrans" cxnId="{D3D30719-D49C-439C-95F5-D136CCBAB8C7}">
      <dgm:prSet/>
      <dgm:spPr/>
      <dgm:t>
        <a:bodyPr/>
        <a:lstStyle/>
        <a:p>
          <a:endParaRPr lang="en-US"/>
        </a:p>
      </dgm:t>
    </dgm:pt>
    <dgm:pt modelId="{E143D58B-207E-4843-A917-E8D0F47749FD}">
      <dgm:prSet/>
      <dgm:spPr/>
      <dgm:t>
        <a:bodyPr/>
        <a:lstStyle/>
        <a:p>
          <a:r>
            <a:rPr lang="en-GB"/>
            <a:t>Abuse for the children</a:t>
          </a:r>
          <a:endParaRPr lang="en-US"/>
        </a:p>
      </dgm:t>
    </dgm:pt>
    <dgm:pt modelId="{C2CDF8CD-4E43-4B91-AC0E-70893280A62D}" type="parTrans" cxnId="{F639A965-76DE-4590-A66E-764DE58C2965}">
      <dgm:prSet/>
      <dgm:spPr/>
      <dgm:t>
        <a:bodyPr/>
        <a:lstStyle/>
        <a:p>
          <a:endParaRPr lang="en-US"/>
        </a:p>
      </dgm:t>
    </dgm:pt>
    <dgm:pt modelId="{06584776-7078-416F-9542-1F540A13B05A}" type="sibTrans" cxnId="{F639A965-76DE-4590-A66E-764DE58C2965}">
      <dgm:prSet/>
      <dgm:spPr/>
      <dgm:t>
        <a:bodyPr/>
        <a:lstStyle/>
        <a:p>
          <a:endParaRPr lang="en-US"/>
        </a:p>
      </dgm:t>
    </dgm:pt>
    <dgm:pt modelId="{7298732E-D083-4759-AA03-EAA198F756CB}">
      <dgm:prSet/>
      <dgm:spPr/>
      <dgm:t>
        <a:bodyPr/>
        <a:lstStyle/>
        <a:p>
          <a:r>
            <a:rPr lang="en-GB"/>
            <a:t>Stress/ Depression</a:t>
          </a:r>
          <a:endParaRPr lang="en-US"/>
        </a:p>
      </dgm:t>
    </dgm:pt>
    <dgm:pt modelId="{4AB9F8CC-2CA3-4B81-B6AA-0E400A8E0E2E}" type="parTrans" cxnId="{06360966-88D8-4098-A81D-DC9A9522B228}">
      <dgm:prSet/>
      <dgm:spPr/>
      <dgm:t>
        <a:bodyPr/>
        <a:lstStyle/>
        <a:p>
          <a:endParaRPr lang="en-US"/>
        </a:p>
      </dgm:t>
    </dgm:pt>
    <dgm:pt modelId="{F59D0811-BE3C-4594-9EB1-6684A435E4AE}" type="sibTrans" cxnId="{06360966-88D8-4098-A81D-DC9A9522B228}">
      <dgm:prSet/>
      <dgm:spPr/>
      <dgm:t>
        <a:bodyPr/>
        <a:lstStyle/>
        <a:p>
          <a:endParaRPr lang="en-US"/>
        </a:p>
      </dgm:t>
    </dgm:pt>
    <dgm:pt modelId="{4842873D-2ED4-441B-8AF4-D4722BCF6858}">
      <dgm:prSet/>
      <dgm:spPr/>
      <dgm:t>
        <a:bodyPr/>
        <a:lstStyle/>
        <a:p>
          <a:r>
            <a:rPr lang="en-GB"/>
            <a:t>Unemployment</a:t>
          </a:r>
          <a:endParaRPr lang="en-US"/>
        </a:p>
      </dgm:t>
    </dgm:pt>
    <dgm:pt modelId="{B9994D14-1F0B-4740-82EB-4AB2188033A4}" type="parTrans" cxnId="{C62E505B-A263-4347-AEEB-C06214DF3D40}">
      <dgm:prSet/>
      <dgm:spPr/>
      <dgm:t>
        <a:bodyPr/>
        <a:lstStyle/>
        <a:p>
          <a:endParaRPr lang="en-US"/>
        </a:p>
      </dgm:t>
    </dgm:pt>
    <dgm:pt modelId="{A7BE725F-D853-40FF-A930-3A84D0B69494}" type="sibTrans" cxnId="{C62E505B-A263-4347-AEEB-C06214DF3D40}">
      <dgm:prSet/>
      <dgm:spPr/>
      <dgm:t>
        <a:bodyPr/>
        <a:lstStyle/>
        <a:p>
          <a:endParaRPr lang="en-US"/>
        </a:p>
      </dgm:t>
    </dgm:pt>
    <dgm:pt modelId="{AF64E639-6C85-436D-B59F-BF1D7D29858F}">
      <dgm:prSet/>
      <dgm:spPr/>
      <dgm:t>
        <a:bodyPr/>
        <a:lstStyle/>
        <a:p>
          <a:r>
            <a:rPr lang="en-GB"/>
            <a:t>Mental Health</a:t>
          </a:r>
          <a:endParaRPr lang="en-US"/>
        </a:p>
      </dgm:t>
    </dgm:pt>
    <dgm:pt modelId="{1ACED15F-C89B-4724-ACE7-DE51FA29304F}" type="parTrans" cxnId="{416D4302-7604-4BC8-BCC5-B4922CB17955}">
      <dgm:prSet/>
      <dgm:spPr/>
      <dgm:t>
        <a:bodyPr/>
        <a:lstStyle/>
        <a:p>
          <a:endParaRPr lang="en-US"/>
        </a:p>
      </dgm:t>
    </dgm:pt>
    <dgm:pt modelId="{18BDDEC1-9251-4375-AA54-31127CE9FEC2}" type="sibTrans" cxnId="{416D4302-7604-4BC8-BCC5-B4922CB17955}">
      <dgm:prSet/>
      <dgm:spPr/>
      <dgm:t>
        <a:bodyPr/>
        <a:lstStyle/>
        <a:p>
          <a:endParaRPr lang="en-US"/>
        </a:p>
      </dgm:t>
    </dgm:pt>
    <dgm:pt modelId="{A0712DE4-77D4-40FF-8EA4-4C212C31BC39}" type="pres">
      <dgm:prSet presAssocID="{75A8EAA2-22A3-4C29-A67F-50D672B54B8C}" presName="linear" presStyleCnt="0">
        <dgm:presLayoutVars>
          <dgm:animLvl val="lvl"/>
          <dgm:resizeHandles val="exact"/>
        </dgm:presLayoutVars>
      </dgm:prSet>
      <dgm:spPr/>
    </dgm:pt>
    <dgm:pt modelId="{A722C3DE-C6C8-4CD5-84EE-7E746DDFA712}" type="pres">
      <dgm:prSet presAssocID="{93CAAA22-D32A-4351-8AD1-9035B40E4408}" presName="parentText" presStyleLbl="node1" presStyleIdx="0" presStyleCnt="5">
        <dgm:presLayoutVars>
          <dgm:chMax val="0"/>
          <dgm:bulletEnabled val="1"/>
        </dgm:presLayoutVars>
      </dgm:prSet>
      <dgm:spPr/>
    </dgm:pt>
    <dgm:pt modelId="{9F320B1B-E43B-411E-8C5D-99E864847762}" type="pres">
      <dgm:prSet presAssocID="{1DDBEC15-6B9F-4FA5-9256-B850C495055D}" presName="spacer" presStyleCnt="0"/>
      <dgm:spPr/>
    </dgm:pt>
    <dgm:pt modelId="{929DF6EF-3B2B-4FEC-9F6F-A01308C1C266}" type="pres">
      <dgm:prSet presAssocID="{E143D58B-207E-4843-A917-E8D0F47749FD}" presName="parentText" presStyleLbl="node1" presStyleIdx="1" presStyleCnt="5">
        <dgm:presLayoutVars>
          <dgm:chMax val="0"/>
          <dgm:bulletEnabled val="1"/>
        </dgm:presLayoutVars>
      </dgm:prSet>
      <dgm:spPr/>
    </dgm:pt>
    <dgm:pt modelId="{BBD5A24D-4ACB-4CD8-AC35-ADBA99052BC3}" type="pres">
      <dgm:prSet presAssocID="{06584776-7078-416F-9542-1F540A13B05A}" presName="spacer" presStyleCnt="0"/>
      <dgm:spPr/>
    </dgm:pt>
    <dgm:pt modelId="{69447E46-9513-4B77-BC11-B9A8BEBA7113}" type="pres">
      <dgm:prSet presAssocID="{7298732E-D083-4759-AA03-EAA198F756CB}" presName="parentText" presStyleLbl="node1" presStyleIdx="2" presStyleCnt="5">
        <dgm:presLayoutVars>
          <dgm:chMax val="0"/>
          <dgm:bulletEnabled val="1"/>
        </dgm:presLayoutVars>
      </dgm:prSet>
      <dgm:spPr/>
    </dgm:pt>
    <dgm:pt modelId="{E024112A-1BDA-415E-878C-CEE518D8355A}" type="pres">
      <dgm:prSet presAssocID="{F59D0811-BE3C-4594-9EB1-6684A435E4AE}" presName="spacer" presStyleCnt="0"/>
      <dgm:spPr/>
    </dgm:pt>
    <dgm:pt modelId="{A5BFB131-EB64-4422-A113-32C4A53C0BA6}" type="pres">
      <dgm:prSet presAssocID="{4842873D-2ED4-441B-8AF4-D4722BCF6858}" presName="parentText" presStyleLbl="node1" presStyleIdx="3" presStyleCnt="5">
        <dgm:presLayoutVars>
          <dgm:chMax val="0"/>
          <dgm:bulletEnabled val="1"/>
        </dgm:presLayoutVars>
      </dgm:prSet>
      <dgm:spPr/>
    </dgm:pt>
    <dgm:pt modelId="{2868A0EA-D2F8-4D93-8A53-4D79B9F0E70D}" type="pres">
      <dgm:prSet presAssocID="{A7BE725F-D853-40FF-A930-3A84D0B69494}" presName="spacer" presStyleCnt="0"/>
      <dgm:spPr/>
    </dgm:pt>
    <dgm:pt modelId="{5BB30C62-945A-4589-A10F-FBDF5C9EA2F5}" type="pres">
      <dgm:prSet presAssocID="{AF64E639-6C85-436D-B59F-BF1D7D29858F}" presName="parentText" presStyleLbl="node1" presStyleIdx="4" presStyleCnt="5">
        <dgm:presLayoutVars>
          <dgm:chMax val="0"/>
          <dgm:bulletEnabled val="1"/>
        </dgm:presLayoutVars>
      </dgm:prSet>
      <dgm:spPr/>
    </dgm:pt>
  </dgm:ptLst>
  <dgm:cxnLst>
    <dgm:cxn modelId="{416D4302-7604-4BC8-BCC5-B4922CB17955}" srcId="{75A8EAA2-22A3-4C29-A67F-50D672B54B8C}" destId="{AF64E639-6C85-436D-B59F-BF1D7D29858F}" srcOrd="4" destOrd="0" parTransId="{1ACED15F-C89B-4724-ACE7-DE51FA29304F}" sibTransId="{18BDDEC1-9251-4375-AA54-31127CE9FEC2}"/>
    <dgm:cxn modelId="{D3D30719-D49C-439C-95F5-D136CCBAB8C7}" srcId="{75A8EAA2-22A3-4C29-A67F-50D672B54B8C}" destId="{93CAAA22-D32A-4351-8AD1-9035B40E4408}" srcOrd="0" destOrd="0" parTransId="{7C47E5CF-CEA0-4DD7-8FB5-087F65FD6F77}" sibTransId="{1DDBEC15-6B9F-4FA5-9256-B850C495055D}"/>
    <dgm:cxn modelId="{D3B37E2D-CF0F-492E-AA72-9F090969B98D}" type="presOf" srcId="{93CAAA22-D32A-4351-8AD1-9035B40E4408}" destId="{A722C3DE-C6C8-4CD5-84EE-7E746DDFA712}" srcOrd="0" destOrd="0" presId="urn:microsoft.com/office/officeart/2005/8/layout/vList2"/>
    <dgm:cxn modelId="{C62E505B-A263-4347-AEEB-C06214DF3D40}" srcId="{75A8EAA2-22A3-4C29-A67F-50D672B54B8C}" destId="{4842873D-2ED4-441B-8AF4-D4722BCF6858}" srcOrd="3" destOrd="0" parTransId="{B9994D14-1F0B-4740-82EB-4AB2188033A4}" sibTransId="{A7BE725F-D853-40FF-A930-3A84D0B69494}"/>
    <dgm:cxn modelId="{F639A965-76DE-4590-A66E-764DE58C2965}" srcId="{75A8EAA2-22A3-4C29-A67F-50D672B54B8C}" destId="{E143D58B-207E-4843-A917-E8D0F47749FD}" srcOrd="1" destOrd="0" parTransId="{C2CDF8CD-4E43-4B91-AC0E-70893280A62D}" sibTransId="{06584776-7078-416F-9542-1F540A13B05A}"/>
    <dgm:cxn modelId="{06360966-88D8-4098-A81D-DC9A9522B228}" srcId="{75A8EAA2-22A3-4C29-A67F-50D672B54B8C}" destId="{7298732E-D083-4759-AA03-EAA198F756CB}" srcOrd="2" destOrd="0" parTransId="{4AB9F8CC-2CA3-4B81-B6AA-0E400A8E0E2E}" sibTransId="{F59D0811-BE3C-4594-9EB1-6684A435E4AE}"/>
    <dgm:cxn modelId="{EE7CCF50-410F-4885-B890-BD571F40ECC0}" type="presOf" srcId="{AF64E639-6C85-436D-B59F-BF1D7D29858F}" destId="{5BB30C62-945A-4589-A10F-FBDF5C9EA2F5}" srcOrd="0" destOrd="0" presId="urn:microsoft.com/office/officeart/2005/8/layout/vList2"/>
    <dgm:cxn modelId="{95B905A7-CD21-4196-BF26-C7A81E4A73A0}" type="presOf" srcId="{E143D58B-207E-4843-A917-E8D0F47749FD}" destId="{929DF6EF-3B2B-4FEC-9F6F-A01308C1C266}" srcOrd="0" destOrd="0" presId="urn:microsoft.com/office/officeart/2005/8/layout/vList2"/>
    <dgm:cxn modelId="{5B4735A8-73F3-4C8A-B251-9971B64B4392}" type="presOf" srcId="{4842873D-2ED4-441B-8AF4-D4722BCF6858}" destId="{A5BFB131-EB64-4422-A113-32C4A53C0BA6}" srcOrd="0" destOrd="0" presId="urn:microsoft.com/office/officeart/2005/8/layout/vList2"/>
    <dgm:cxn modelId="{76FEFDC9-3C0D-4B19-8381-F823B18951E4}" type="presOf" srcId="{75A8EAA2-22A3-4C29-A67F-50D672B54B8C}" destId="{A0712DE4-77D4-40FF-8EA4-4C212C31BC39}" srcOrd="0" destOrd="0" presId="urn:microsoft.com/office/officeart/2005/8/layout/vList2"/>
    <dgm:cxn modelId="{0C9FA3D8-2574-4840-9CCC-494B0F6E4F66}" type="presOf" srcId="{7298732E-D083-4759-AA03-EAA198F756CB}" destId="{69447E46-9513-4B77-BC11-B9A8BEBA7113}" srcOrd="0" destOrd="0" presId="urn:microsoft.com/office/officeart/2005/8/layout/vList2"/>
    <dgm:cxn modelId="{05C81EF5-4B65-4D14-A20C-144912BC6CD9}" type="presParOf" srcId="{A0712DE4-77D4-40FF-8EA4-4C212C31BC39}" destId="{A722C3DE-C6C8-4CD5-84EE-7E746DDFA712}" srcOrd="0" destOrd="0" presId="urn:microsoft.com/office/officeart/2005/8/layout/vList2"/>
    <dgm:cxn modelId="{FEEA6182-4C5A-4356-ABF8-CC99980477C3}" type="presParOf" srcId="{A0712DE4-77D4-40FF-8EA4-4C212C31BC39}" destId="{9F320B1B-E43B-411E-8C5D-99E864847762}" srcOrd="1" destOrd="0" presId="urn:microsoft.com/office/officeart/2005/8/layout/vList2"/>
    <dgm:cxn modelId="{26AF9508-CCD3-4EB5-AF4F-2901F74AE3BA}" type="presParOf" srcId="{A0712DE4-77D4-40FF-8EA4-4C212C31BC39}" destId="{929DF6EF-3B2B-4FEC-9F6F-A01308C1C266}" srcOrd="2" destOrd="0" presId="urn:microsoft.com/office/officeart/2005/8/layout/vList2"/>
    <dgm:cxn modelId="{33BB8B3F-447B-4DFC-9488-F57C49E75BEC}" type="presParOf" srcId="{A0712DE4-77D4-40FF-8EA4-4C212C31BC39}" destId="{BBD5A24D-4ACB-4CD8-AC35-ADBA99052BC3}" srcOrd="3" destOrd="0" presId="urn:microsoft.com/office/officeart/2005/8/layout/vList2"/>
    <dgm:cxn modelId="{B592FAD6-47CC-426A-861E-8379E5781BEB}" type="presParOf" srcId="{A0712DE4-77D4-40FF-8EA4-4C212C31BC39}" destId="{69447E46-9513-4B77-BC11-B9A8BEBA7113}" srcOrd="4" destOrd="0" presId="urn:microsoft.com/office/officeart/2005/8/layout/vList2"/>
    <dgm:cxn modelId="{E2F1C9DB-8E65-4D7F-B916-0BCA1F02CE1E}" type="presParOf" srcId="{A0712DE4-77D4-40FF-8EA4-4C212C31BC39}" destId="{E024112A-1BDA-415E-878C-CEE518D8355A}" srcOrd="5" destOrd="0" presId="urn:microsoft.com/office/officeart/2005/8/layout/vList2"/>
    <dgm:cxn modelId="{BF32DB8C-C6DA-4227-A097-14811BF7FBF7}" type="presParOf" srcId="{A0712DE4-77D4-40FF-8EA4-4C212C31BC39}" destId="{A5BFB131-EB64-4422-A113-32C4A53C0BA6}" srcOrd="6" destOrd="0" presId="urn:microsoft.com/office/officeart/2005/8/layout/vList2"/>
    <dgm:cxn modelId="{AFBF0673-BCB2-45CA-AFDE-75430E1FD520}" type="presParOf" srcId="{A0712DE4-77D4-40FF-8EA4-4C212C31BC39}" destId="{2868A0EA-D2F8-4D93-8A53-4D79B9F0E70D}" srcOrd="7" destOrd="0" presId="urn:microsoft.com/office/officeart/2005/8/layout/vList2"/>
    <dgm:cxn modelId="{65C4A11A-6043-49D9-A37C-36E7F874CE70}" type="presParOf" srcId="{A0712DE4-77D4-40FF-8EA4-4C212C31BC39}" destId="{5BB30C62-945A-4589-A10F-FBDF5C9EA2F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E59434-5567-4C92-97FF-562C1F806394}">
      <dsp:nvSpPr>
        <dsp:cNvPr id="0" name=""/>
        <dsp:cNvSpPr/>
      </dsp:nvSpPr>
      <dsp:spPr>
        <a:xfrm>
          <a:off x="0" y="23580"/>
          <a:ext cx="5181600" cy="748800"/>
        </a:xfrm>
        <a:prstGeom prst="roundRect">
          <a:avLst/>
        </a:prstGeom>
        <a:solidFill>
          <a:schemeClr val="accent3">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150000"/>
            </a:lnSpc>
            <a:spcBef>
              <a:spcPct val="0"/>
            </a:spcBef>
            <a:spcAft>
              <a:spcPct val="35000"/>
            </a:spcAft>
            <a:buNone/>
          </a:pPr>
          <a:r>
            <a:rPr lang="en-GB" sz="1200" kern="1200" dirty="0">
              <a:solidFill>
                <a:schemeClr val="tx1"/>
              </a:solidFill>
              <a:latin typeface="Arial" panose="020B0604020202020204" pitchFamily="34" charset="0"/>
              <a:cs typeface="Arial" panose="020B0604020202020204" pitchFamily="34" charset="0"/>
            </a:rPr>
            <a:t>Council housing – public housing service that is given to households who are unable to afford pay rent.</a:t>
          </a:r>
          <a:endParaRPr lang="en-US" sz="1200" kern="1200" dirty="0">
            <a:solidFill>
              <a:schemeClr val="tx1"/>
            </a:solidFill>
            <a:latin typeface="Arial" panose="020B0604020202020204" pitchFamily="34" charset="0"/>
            <a:cs typeface="Arial" panose="020B0604020202020204" pitchFamily="34" charset="0"/>
          </a:endParaRPr>
        </a:p>
      </dsp:txBody>
      <dsp:txXfrm>
        <a:off x="36553" y="60133"/>
        <a:ext cx="5108494" cy="675694"/>
      </dsp:txXfrm>
    </dsp:sp>
    <dsp:sp modelId="{BAB49DA5-C969-46EE-8205-7CAE037077FC}">
      <dsp:nvSpPr>
        <dsp:cNvPr id="0" name=""/>
        <dsp:cNvSpPr/>
      </dsp:nvSpPr>
      <dsp:spPr>
        <a:xfrm>
          <a:off x="0" y="887580"/>
          <a:ext cx="5181600" cy="748800"/>
        </a:xfrm>
        <a:prstGeom prst="roundRect">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150000"/>
            </a:lnSpc>
            <a:spcBef>
              <a:spcPct val="0"/>
            </a:spcBef>
            <a:spcAft>
              <a:spcPct val="35000"/>
            </a:spcAft>
            <a:buNone/>
          </a:pPr>
          <a:r>
            <a:rPr lang="en-GB" sz="1200" kern="1200" dirty="0">
              <a:solidFill>
                <a:schemeClr val="tx1"/>
              </a:solidFill>
              <a:latin typeface="Arial" panose="020B0604020202020204" pitchFamily="34" charset="0"/>
              <a:cs typeface="Arial" panose="020B0604020202020204" pitchFamily="34" charset="0"/>
            </a:rPr>
            <a:t>Universal credit – money given from the government to help pay or reduce living costs.</a:t>
          </a:r>
          <a:endParaRPr lang="en-US" sz="1200" kern="1200" dirty="0">
            <a:solidFill>
              <a:schemeClr val="tx1"/>
            </a:solidFill>
            <a:latin typeface="Arial" panose="020B0604020202020204" pitchFamily="34" charset="0"/>
            <a:cs typeface="Arial" panose="020B0604020202020204" pitchFamily="34" charset="0"/>
          </a:endParaRPr>
        </a:p>
      </dsp:txBody>
      <dsp:txXfrm>
        <a:off x="36553" y="924133"/>
        <a:ext cx="5108494" cy="675694"/>
      </dsp:txXfrm>
    </dsp:sp>
    <dsp:sp modelId="{1C9CAA1F-6255-4216-B8D7-113432BA5617}">
      <dsp:nvSpPr>
        <dsp:cNvPr id="0" name=""/>
        <dsp:cNvSpPr/>
      </dsp:nvSpPr>
      <dsp:spPr>
        <a:xfrm>
          <a:off x="0" y="1751580"/>
          <a:ext cx="5181600" cy="748800"/>
        </a:xfrm>
        <a:prstGeom prst="roundRect">
          <a:avLst/>
        </a:prstGeom>
        <a:solidFill>
          <a:schemeClr val="accent3">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150000"/>
            </a:lnSpc>
            <a:spcBef>
              <a:spcPct val="0"/>
            </a:spcBef>
            <a:spcAft>
              <a:spcPct val="35000"/>
            </a:spcAft>
            <a:buNone/>
          </a:pPr>
          <a:r>
            <a:rPr lang="en-GB" sz="1200" kern="1200" dirty="0">
              <a:solidFill>
                <a:schemeClr val="tx1"/>
              </a:solidFill>
              <a:latin typeface="Arial" panose="020B0604020202020204" pitchFamily="34" charset="0"/>
              <a:cs typeface="Arial" panose="020B0604020202020204" pitchFamily="34" charset="0"/>
            </a:rPr>
            <a:t>Family support worker – Provide emotional and physical support to families.</a:t>
          </a:r>
          <a:endParaRPr lang="en-US" sz="1200" kern="1200" dirty="0">
            <a:solidFill>
              <a:schemeClr val="tx1"/>
            </a:solidFill>
            <a:latin typeface="Arial" panose="020B0604020202020204" pitchFamily="34" charset="0"/>
            <a:cs typeface="Arial" panose="020B0604020202020204" pitchFamily="34" charset="0"/>
          </a:endParaRPr>
        </a:p>
      </dsp:txBody>
      <dsp:txXfrm>
        <a:off x="36553" y="1788133"/>
        <a:ext cx="5108494" cy="675694"/>
      </dsp:txXfrm>
    </dsp:sp>
    <dsp:sp modelId="{4FE33533-76C2-49BE-BBA6-7E21303BAD84}">
      <dsp:nvSpPr>
        <dsp:cNvPr id="0" name=""/>
        <dsp:cNvSpPr/>
      </dsp:nvSpPr>
      <dsp:spPr>
        <a:xfrm>
          <a:off x="0" y="2615580"/>
          <a:ext cx="5181600" cy="748800"/>
        </a:xfrm>
        <a:prstGeom prst="roundRect">
          <a:avLst/>
        </a:prstGeom>
        <a:solidFill>
          <a:srgbClr val="1BD75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150000"/>
            </a:lnSpc>
            <a:spcBef>
              <a:spcPct val="0"/>
            </a:spcBef>
            <a:spcAft>
              <a:spcPct val="35000"/>
            </a:spcAft>
            <a:buNone/>
          </a:pPr>
          <a:r>
            <a:rPr lang="en-GB" sz="1200" kern="1200" dirty="0">
              <a:solidFill>
                <a:schemeClr val="tx1"/>
              </a:solidFill>
              <a:latin typeface="Arial" panose="020B0604020202020204" pitchFamily="34" charset="0"/>
              <a:cs typeface="Arial" panose="020B0604020202020204" pitchFamily="34" charset="0"/>
            </a:rPr>
            <a:t>Family actions – helps families to reach their full potential supporting the needs of families.</a:t>
          </a:r>
          <a:endParaRPr lang="en-US" sz="1200" kern="1200" dirty="0">
            <a:solidFill>
              <a:schemeClr val="tx1"/>
            </a:solidFill>
            <a:latin typeface="Arial" panose="020B0604020202020204" pitchFamily="34" charset="0"/>
            <a:cs typeface="Arial" panose="020B0604020202020204" pitchFamily="34" charset="0"/>
          </a:endParaRPr>
        </a:p>
      </dsp:txBody>
      <dsp:txXfrm>
        <a:off x="36553" y="2652133"/>
        <a:ext cx="5108494" cy="675694"/>
      </dsp:txXfrm>
    </dsp:sp>
    <dsp:sp modelId="{41B474D9-EAC4-41AF-BAF3-18C010E52926}">
      <dsp:nvSpPr>
        <dsp:cNvPr id="0" name=""/>
        <dsp:cNvSpPr/>
      </dsp:nvSpPr>
      <dsp:spPr>
        <a:xfrm>
          <a:off x="0" y="3479580"/>
          <a:ext cx="5181600" cy="748800"/>
        </a:xfrm>
        <a:prstGeom prst="roundRect">
          <a:avLst/>
        </a:prstGeom>
        <a:solidFill>
          <a:srgbClr val="60BA3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150000"/>
            </a:lnSpc>
            <a:spcBef>
              <a:spcPct val="0"/>
            </a:spcBef>
            <a:spcAft>
              <a:spcPct val="35000"/>
            </a:spcAft>
            <a:buNone/>
          </a:pPr>
          <a:r>
            <a:rPr lang="en-GB" sz="1200" kern="1200" dirty="0">
              <a:solidFill>
                <a:schemeClr val="tx1"/>
              </a:solidFill>
              <a:latin typeface="Arial" panose="020B0604020202020204" pitchFamily="34" charset="0"/>
              <a:cs typeface="Arial" panose="020B0604020202020204" pitchFamily="34" charset="0"/>
            </a:rPr>
            <a:t>Community teams – contribute to the family in need and provide accommodation, healthcare, food etc.</a:t>
          </a:r>
          <a:endParaRPr lang="en-US" sz="1200" kern="1200" dirty="0">
            <a:solidFill>
              <a:schemeClr val="tx1"/>
            </a:solidFill>
            <a:latin typeface="Arial" panose="020B0604020202020204" pitchFamily="34" charset="0"/>
            <a:cs typeface="Arial" panose="020B0604020202020204" pitchFamily="34" charset="0"/>
          </a:endParaRPr>
        </a:p>
      </dsp:txBody>
      <dsp:txXfrm>
        <a:off x="36553" y="3516133"/>
        <a:ext cx="5108494" cy="6756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089258-F608-4580-B70C-9CAEFC9939A2}">
      <dsp:nvSpPr>
        <dsp:cNvPr id="0" name=""/>
        <dsp:cNvSpPr/>
      </dsp:nvSpPr>
      <dsp:spPr>
        <a:xfrm>
          <a:off x="35239" y="1210"/>
          <a:ext cx="3163368" cy="1898020"/>
        </a:xfrm>
        <a:prstGeom prst="rect">
          <a:avLst/>
        </a:prstGeom>
        <a:solidFill>
          <a:schemeClr val="accent3">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Mental health problems – Psychologist, helplines, support charities.</a:t>
          </a:r>
          <a:endParaRPr lang="en-US" sz="2400" kern="1200" dirty="0"/>
        </a:p>
      </dsp:txBody>
      <dsp:txXfrm>
        <a:off x="35239" y="1210"/>
        <a:ext cx="3163368" cy="1898020"/>
      </dsp:txXfrm>
    </dsp:sp>
    <dsp:sp modelId="{A86B27F4-35EE-4C0B-82D0-02A9CCFFCCD4}">
      <dsp:nvSpPr>
        <dsp:cNvPr id="0" name=""/>
        <dsp:cNvSpPr/>
      </dsp:nvSpPr>
      <dsp:spPr>
        <a:xfrm>
          <a:off x="3514944" y="1210"/>
          <a:ext cx="3163368" cy="1898020"/>
        </a:xfrm>
        <a:prstGeom prst="rect">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Domestic violence – Social services, Police.</a:t>
          </a:r>
        </a:p>
        <a:p>
          <a:pPr marL="0" lvl="0" indent="0" algn="ctr" defTabSz="711200">
            <a:lnSpc>
              <a:spcPct val="15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(Harris and Woodlock, 2023)</a:t>
          </a:r>
          <a:endParaRPr lang="en-US" sz="1600" kern="1200" dirty="0">
            <a:solidFill>
              <a:schemeClr val="tx1"/>
            </a:solidFill>
            <a:latin typeface="Arial" panose="020B0604020202020204" pitchFamily="34" charset="0"/>
            <a:cs typeface="Arial" panose="020B0604020202020204" pitchFamily="34" charset="0"/>
          </a:endParaRPr>
        </a:p>
      </dsp:txBody>
      <dsp:txXfrm>
        <a:off x="3514944" y="1210"/>
        <a:ext cx="3163368" cy="1898020"/>
      </dsp:txXfrm>
    </dsp:sp>
    <dsp:sp modelId="{1B2CFC46-7B5A-49C9-8541-AC798E498F7C}">
      <dsp:nvSpPr>
        <dsp:cNvPr id="0" name=""/>
        <dsp:cNvSpPr/>
      </dsp:nvSpPr>
      <dsp:spPr>
        <a:xfrm>
          <a:off x="35239" y="2215568"/>
          <a:ext cx="3163368" cy="1898020"/>
        </a:xfrm>
        <a:prstGeom prst="rect">
          <a:avLst/>
        </a:prstGeom>
        <a:solidFill>
          <a:schemeClr val="accent3">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Finance problems/ Unemployment – Job centre, Counselling, Government help (benefits, cost of living, help with housing cost)</a:t>
          </a:r>
          <a:endParaRPr lang="en-US" sz="1400" kern="1200" dirty="0">
            <a:solidFill>
              <a:schemeClr val="tx1"/>
            </a:solidFill>
            <a:latin typeface="Arial" panose="020B0604020202020204" pitchFamily="34" charset="0"/>
            <a:cs typeface="Arial" panose="020B0604020202020204" pitchFamily="34" charset="0"/>
          </a:endParaRPr>
        </a:p>
      </dsp:txBody>
      <dsp:txXfrm>
        <a:off x="35239" y="2215568"/>
        <a:ext cx="3163368" cy="1898020"/>
      </dsp:txXfrm>
    </dsp:sp>
    <dsp:sp modelId="{2FD014BF-83D9-44CB-926A-2CC6B14E48E9}">
      <dsp:nvSpPr>
        <dsp:cNvPr id="0" name=""/>
        <dsp:cNvSpPr/>
      </dsp:nvSpPr>
      <dsp:spPr>
        <a:xfrm>
          <a:off x="3514944" y="2215568"/>
          <a:ext cx="3163368" cy="1898020"/>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Verbal and emotional abuse – Psychotherapy.</a:t>
          </a:r>
        </a:p>
        <a:p>
          <a:pPr marL="0" lvl="0" indent="0" algn="ctr" defTabSz="711200">
            <a:lnSpc>
              <a:spcPct val="15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(Publication and Lynn, 2022)</a:t>
          </a:r>
          <a:endParaRPr lang="en-US" sz="3900" kern="1200" dirty="0">
            <a:latin typeface="Arial" panose="020B0604020202020204" pitchFamily="34" charset="0"/>
            <a:cs typeface="Arial" panose="020B0604020202020204" pitchFamily="34" charset="0"/>
          </a:endParaRPr>
        </a:p>
      </dsp:txBody>
      <dsp:txXfrm>
        <a:off x="3514944" y="2215568"/>
        <a:ext cx="3163368" cy="18980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2C3DE-C6C8-4CD5-84EE-7E746DDFA712}">
      <dsp:nvSpPr>
        <dsp:cNvPr id="0" name=""/>
        <dsp:cNvSpPr/>
      </dsp:nvSpPr>
      <dsp:spPr>
        <a:xfrm>
          <a:off x="0" y="22188"/>
          <a:ext cx="6713552" cy="74353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Aggression</a:t>
          </a:r>
          <a:endParaRPr lang="en-US" sz="3100" kern="1200"/>
        </a:p>
      </dsp:txBody>
      <dsp:txXfrm>
        <a:off x="36296" y="58484"/>
        <a:ext cx="6640960" cy="670943"/>
      </dsp:txXfrm>
    </dsp:sp>
    <dsp:sp modelId="{929DF6EF-3B2B-4FEC-9F6F-A01308C1C266}">
      <dsp:nvSpPr>
        <dsp:cNvPr id="0" name=""/>
        <dsp:cNvSpPr/>
      </dsp:nvSpPr>
      <dsp:spPr>
        <a:xfrm>
          <a:off x="0" y="855003"/>
          <a:ext cx="6713552" cy="743535"/>
        </a:xfrm>
        <a:prstGeom prst="roundRect">
          <a:avLst/>
        </a:prstGeom>
        <a:gradFill rotWithShape="0">
          <a:gsLst>
            <a:gs pos="0">
              <a:schemeClr val="accent2">
                <a:hueOff val="-612388"/>
                <a:satOff val="-2828"/>
                <a:lumOff val="-589"/>
                <a:alphaOff val="0"/>
                <a:satMod val="103000"/>
                <a:lumMod val="102000"/>
                <a:tint val="94000"/>
              </a:schemeClr>
            </a:gs>
            <a:gs pos="50000">
              <a:schemeClr val="accent2">
                <a:hueOff val="-612388"/>
                <a:satOff val="-2828"/>
                <a:lumOff val="-589"/>
                <a:alphaOff val="0"/>
                <a:satMod val="110000"/>
                <a:lumMod val="100000"/>
                <a:shade val="100000"/>
              </a:schemeClr>
            </a:gs>
            <a:gs pos="100000">
              <a:schemeClr val="accent2">
                <a:hueOff val="-612388"/>
                <a:satOff val="-2828"/>
                <a:lumOff val="-58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Abuse for the children</a:t>
          </a:r>
          <a:endParaRPr lang="en-US" sz="3100" kern="1200"/>
        </a:p>
      </dsp:txBody>
      <dsp:txXfrm>
        <a:off x="36296" y="891299"/>
        <a:ext cx="6640960" cy="670943"/>
      </dsp:txXfrm>
    </dsp:sp>
    <dsp:sp modelId="{69447E46-9513-4B77-BC11-B9A8BEBA7113}">
      <dsp:nvSpPr>
        <dsp:cNvPr id="0" name=""/>
        <dsp:cNvSpPr/>
      </dsp:nvSpPr>
      <dsp:spPr>
        <a:xfrm>
          <a:off x="0" y="1687818"/>
          <a:ext cx="6713552" cy="743535"/>
        </a:xfrm>
        <a:prstGeom prst="roundRect">
          <a:avLst/>
        </a:prstGeom>
        <a:gradFill rotWithShape="0">
          <a:gsLst>
            <a:gs pos="0">
              <a:schemeClr val="accent2">
                <a:hueOff val="-1224775"/>
                <a:satOff val="-5657"/>
                <a:lumOff val="-1177"/>
                <a:alphaOff val="0"/>
                <a:satMod val="103000"/>
                <a:lumMod val="102000"/>
                <a:tint val="94000"/>
              </a:schemeClr>
            </a:gs>
            <a:gs pos="50000">
              <a:schemeClr val="accent2">
                <a:hueOff val="-1224775"/>
                <a:satOff val="-5657"/>
                <a:lumOff val="-1177"/>
                <a:alphaOff val="0"/>
                <a:satMod val="110000"/>
                <a:lumMod val="100000"/>
                <a:shade val="100000"/>
              </a:schemeClr>
            </a:gs>
            <a:gs pos="100000">
              <a:schemeClr val="accent2">
                <a:hueOff val="-1224775"/>
                <a:satOff val="-5657"/>
                <a:lumOff val="-117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Stress/ Depression</a:t>
          </a:r>
          <a:endParaRPr lang="en-US" sz="3100" kern="1200"/>
        </a:p>
      </dsp:txBody>
      <dsp:txXfrm>
        <a:off x="36296" y="1724114"/>
        <a:ext cx="6640960" cy="670943"/>
      </dsp:txXfrm>
    </dsp:sp>
    <dsp:sp modelId="{A5BFB131-EB64-4422-A113-32C4A53C0BA6}">
      <dsp:nvSpPr>
        <dsp:cNvPr id="0" name=""/>
        <dsp:cNvSpPr/>
      </dsp:nvSpPr>
      <dsp:spPr>
        <a:xfrm>
          <a:off x="0" y="2520633"/>
          <a:ext cx="6713552" cy="743535"/>
        </a:xfrm>
        <a:prstGeom prst="roundRect">
          <a:avLst/>
        </a:prstGeom>
        <a:gradFill rotWithShape="0">
          <a:gsLst>
            <a:gs pos="0">
              <a:schemeClr val="accent2">
                <a:hueOff val="-1837163"/>
                <a:satOff val="-8485"/>
                <a:lumOff val="-1766"/>
                <a:alphaOff val="0"/>
                <a:satMod val="103000"/>
                <a:lumMod val="102000"/>
                <a:tint val="94000"/>
              </a:schemeClr>
            </a:gs>
            <a:gs pos="50000">
              <a:schemeClr val="accent2">
                <a:hueOff val="-1837163"/>
                <a:satOff val="-8485"/>
                <a:lumOff val="-1766"/>
                <a:alphaOff val="0"/>
                <a:satMod val="110000"/>
                <a:lumMod val="100000"/>
                <a:shade val="100000"/>
              </a:schemeClr>
            </a:gs>
            <a:gs pos="100000">
              <a:schemeClr val="accent2">
                <a:hueOff val="-1837163"/>
                <a:satOff val="-8485"/>
                <a:lumOff val="-176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Unemployment</a:t>
          </a:r>
          <a:endParaRPr lang="en-US" sz="3100" kern="1200"/>
        </a:p>
      </dsp:txBody>
      <dsp:txXfrm>
        <a:off x="36296" y="2556929"/>
        <a:ext cx="6640960" cy="670943"/>
      </dsp:txXfrm>
    </dsp:sp>
    <dsp:sp modelId="{5BB30C62-945A-4589-A10F-FBDF5C9EA2F5}">
      <dsp:nvSpPr>
        <dsp:cNvPr id="0" name=""/>
        <dsp:cNvSpPr/>
      </dsp:nvSpPr>
      <dsp:spPr>
        <a:xfrm>
          <a:off x="0" y="3353448"/>
          <a:ext cx="6713552" cy="743535"/>
        </a:xfrm>
        <a:prstGeom prst="roundRect">
          <a:avLst/>
        </a:prstGeom>
        <a:gradFill rotWithShape="0">
          <a:gsLst>
            <a:gs pos="0">
              <a:schemeClr val="accent2">
                <a:hueOff val="-2449550"/>
                <a:satOff val="-11314"/>
                <a:lumOff val="-2354"/>
                <a:alphaOff val="0"/>
                <a:satMod val="103000"/>
                <a:lumMod val="102000"/>
                <a:tint val="94000"/>
              </a:schemeClr>
            </a:gs>
            <a:gs pos="50000">
              <a:schemeClr val="accent2">
                <a:hueOff val="-2449550"/>
                <a:satOff val="-11314"/>
                <a:lumOff val="-2354"/>
                <a:alphaOff val="0"/>
                <a:satMod val="110000"/>
                <a:lumMod val="100000"/>
                <a:shade val="100000"/>
              </a:schemeClr>
            </a:gs>
            <a:gs pos="100000">
              <a:schemeClr val="accent2">
                <a:hueOff val="-2449550"/>
                <a:satOff val="-11314"/>
                <a:lumOff val="-23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Mental Health</a:t>
          </a:r>
          <a:endParaRPr lang="en-US" sz="3100" kern="1200"/>
        </a:p>
      </dsp:txBody>
      <dsp:txXfrm>
        <a:off x="36296" y="3389744"/>
        <a:ext cx="6640960" cy="67094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8B0B733-6BB9-86F5-BA25-52EC4B875F4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C0C86AF-E46A-8CF9-E014-978E02E666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AA35157-20C3-482E-ADB4-42402D9D860A}" type="datetimeFigureOut">
              <a:rPr lang="en-GB" smtClean="0"/>
              <a:t>23/02/2023</a:t>
            </a:fld>
            <a:endParaRPr lang="en-GB"/>
          </a:p>
        </p:txBody>
      </p:sp>
      <p:sp>
        <p:nvSpPr>
          <p:cNvPr id="4" name="Footer Placeholder 3">
            <a:extLst>
              <a:ext uri="{FF2B5EF4-FFF2-40B4-BE49-F238E27FC236}">
                <a16:creationId xmlns:a16="http://schemas.microsoft.com/office/drawing/2014/main" id="{4A5A1290-72BA-065D-7867-6D48A5C3D13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Elena Todorova</a:t>
            </a:r>
          </a:p>
        </p:txBody>
      </p:sp>
      <p:sp>
        <p:nvSpPr>
          <p:cNvPr id="5" name="Slide Number Placeholder 4">
            <a:extLst>
              <a:ext uri="{FF2B5EF4-FFF2-40B4-BE49-F238E27FC236}">
                <a16:creationId xmlns:a16="http://schemas.microsoft.com/office/drawing/2014/main" id="{C257F667-3783-6F6A-D5E5-471E6F37A75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DAF2ED6-7961-45EA-AE95-2AE2BB93A2E2}" type="slidenum">
              <a:rPr lang="en-GB" smtClean="0"/>
              <a:t>‹#›</a:t>
            </a:fld>
            <a:endParaRPr lang="en-GB"/>
          </a:p>
        </p:txBody>
      </p:sp>
    </p:spTree>
    <p:extLst>
      <p:ext uri="{BB962C8B-B14F-4D97-AF65-F5344CB8AC3E}">
        <p14:creationId xmlns:p14="http://schemas.microsoft.com/office/powerpoint/2010/main" val="3803839437"/>
      </p:ext>
    </p:extLst>
  </p:cSld>
  <p:clrMap bg1="lt1" tx1="dk1" bg2="lt2" tx2="dk2" accent1="accent1" accent2="accent2" accent3="accent3" accent4="accent4" accent5="accent5" accent6="accent6" hlink="hlink" folHlink="folHlink"/>
  <p:hf sldNum="0" hd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1T12:57:10.630"/>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3T20:18:47.894"/>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3T19:10:46.954"/>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3T21:58:35.032"/>
    </inkml:context>
    <inkml:brush xml:id="br0">
      <inkml:brushProperty name="width" value="0.1" units="cm"/>
      <inkml:brushProperty name="height" value="0.1" units="cm"/>
      <inkml:brushProperty name="color" value="#FFFFFF"/>
    </inkml:brush>
  </inkml:definitions>
  <inkml:trace contextRef="#ctx0" brushRef="#br0">1 0 128,'0'6'0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BD91F-C3AD-4ECD-94CC-07882256CD3D}" type="datetimeFigureOut">
              <a:rPr lang="en-GB" smtClean="0"/>
              <a:t>23/02/2023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Elena Todorova</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DFBD62-DF37-471F-8254-6221E4895D33}" type="slidenum">
              <a:rPr lang="en-GB" smtClean="0"/>
              <a:t>‹#›</a:t>
            </a:fld>
            <a:endParaRPr lang="en-GB"/>
          </a:p>
        </p:txBody>
      </p:sp>
    </p:spTree>
    <p:extLst>
      <p:ext uri="{BB962C8B-B14F-4D97-AF65-F5344CB8AC3E}">
        <p14:creationId xmlns:p14="http://schemas.microsoft.com/office/powerpoint/2010/main" val="85200199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US" b="0" i="0" dirty="0">
                <a:solidFill>
                  <a:srgbClr val="000000"/>
                </a:solidFill>
                <a:effectLst/>
                <a:latin typeface="Calibri" panose="020F0502020204030204" pitchFamily="34" charset="0"/>
              </a:rPr>
              <a:t> Experiencing DV  may impact mums' </a:t>
            </a:r>
            <a:r>
              <a:rPr lang="en-US" b="1" i="0" dirty="0">
                <a:solidFill>
                  <a:srgbClr val="000000"/>
                </a:solidFill>
                <a:effectLst/>
                <a:latin typeface="Calibri" panose="020F0502020204030204" pitchFamily="34" charset="0"/>
              </a:rPr>
              <a:t>mental health</a:t>
            </a:r>
            <a:r>
              <a:rPr lang="en-US" b="0" i="0" dirty="0">
                <a:solidFill>
                  <a:srgbClr val="000000"/>
                </a:solidFill>
                <a:effectLst/>
                <a:latin typeface="Calibri" panose="020F0502020204030204" pitchFamily="34" charset="0"/>
              </a:rPr>
              <a:t> and lead to her turning to</a:t>
            </a:r>
            <a:r>
              <a:rPr lang="en-US" b="1" i="0" dirty="0">
                <a:solidFill>
                  <a:srgbClr val="000000"/>
                </a:solidFill>
                <a:effectLst/>
                <a:latin typeface="Calibri" panose="020F0502020204030204" pitchFamily="34" charset="0"/>
              </a:rPr>
              <a:t> alcohol </a:t>
            </a:r>
            <a:r>
              <a:rPr lang="en-US" b="0" i="0" dirty="0">
                <a:solidFill>
                  <a:srgbClr val="000000"/>
                </a:solidFill>
                <a:effectLst/>
                <a:latin typeface="Calibri" panose="020F0502020204030204" pitchFamily="34" charset="0"/>
              </a:rPr>
              <a:t>so she can </a:t>
            </a:r>
            <a:r>
              <a:rPr lang="en-US" b="1" i="0" dirty="0">
                <a:solidFill>
                  <a:srgbClr val="000000"/>
                </a:solidFill>
                <a:effectLst/>
                <a:latin typeface="Calibri" panose="020F0502020204030204" pitchFamily="34" charset="0"/>
              </a:rPr>
              <a:t>escape</a:t>
            </a:r>
            <a:r>
              <a:rPr lang="en-US" b="0" i="0" dirty="0">
                <a:solidFill>
                  <a:srgbClr val="000000"/>
                </a:solidFill>
                <a:effectLst/>
                <a:latin typeface="Calibri" panose="020F0502020204030204" pitchFamily="34" charset="0"/>
              </a:rPr>
              <a:t> the reality she is living in</a:t>
            </a:r>
            <a:r>
              <a:rPr lang="en-US" b="1" i="0"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Furthermore, she may feel as a</a:t>
            </a:r>
            <a:r>
              <a:rPr lang="en-US" b="1" i="0" dirty="0">
                <a:solidFill>
                  <a:srgbClr val="000000"/>
                </a:solidFill>
                <a:effectLst/>
                <a:latin typeface="Calibri" panose="020F0502020204030204" pitchFamily="34" charset="0"/>
              </a:rPr>
              <a:t> failure as wife and mum</a:t>
            </a:r>
            <a:r>
              <a:rPr lang="en-US" b="0" i="0" dirty="0">
                <a:solidFill>
                  <a:srgbClr val="000000"/>
                </a:solidFill>
                <a:effectLst/>
                <a:latin typeface="Calibri" panose="020F0502020204030204" pitchFamily="34" charset="0"/>
              </a:rPr>
              <a:t> and this may be the trigger of her alcohol abuse.</a:t>
            </a:r>
            <a:r>
              <a:rPr lang="en-US" b="1" i="0"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 On the other hand, </a:t>
            </a:r>
            <a:r>
              <a:rPr lang="en-US" b="1" i="0" dirty="0">
                <a:solidFill>
                  <a:srgbClr val="000000"/>
                </a:solidFill>
                <a:effectLst/>
                <a:latin typeface="Calibri" panose="020F0502020204030204" pitchFamily="34" charset="0"/>
              </a:rPr>
              <a:t> childhood trauma</a:t>
            </a:r>
            <a:r>
              <a:rPr lang="en-US" b="0" i="0" dirty="0">
                <a:solidFill>
                  <a:srgbClr val="000000"/>
                </a:solidFill>
                <a:effectLst/>
                <a:latin typeface="Calibri" panose="020F0502020204030204" pitchFamily="34" charset="0"/>
              </a:rPr>
              <a:t> may be the case of her drinking. Brady(2012) mention that ''Early-childhood trauma is strongly associated with developing mental health problems, including alcohol dependence, later in life. People with early-life trauma may use alcohol to help cope with trauma-related symptoms.''  Furthermore, Herman (1992) argues that'' History of abuse from childhood may make women more psychologically vulnerable.''​</a:t>
            </a:r>
            <a:endParaRPr lang="en-US" b="0" i="0" dirty="0">
              <a:solidFill>
                <a:srgbClr val="000000"/>
              </a:solidFill>
              <a:effectLst/>
              <a:latin typeface="Arial" panose="020B0604020202020204" pitchFamily="34" charset="0"/>
            </a:endParaRPr>
          </a:p>
          <a:p>
            <a:pPr algn="l">
              <a:buFont typeface="Arial" panose="020B0604020202020204" pitchFamily="34" charset="0"/>
              <a:buChar char="•"/>
            </a:pP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l">
              <a:buFont typeface="Arial" panose="020B0604020202020204" pitchFamily="34" charset="0"/>
              <a:buChar char="•"/>
            </a:pPr>
            <a:r>
              <a:rPr lang="en-US" b="0" i="0" dirty="0">
                <a:solidFill>
                  <a:srgbClr val="000000"/>
                </a:solidFill>
                <a:effectLst/>
                <a:latin typeface="Calibri" panose="020F0502020204030204" pitchFamily="34" charset="0"/>
              </a:rPr>
              <a:t>Been in mum's difficult situation can be hard to find job. Equality Act (2010) clearly states that  protects people from discrimination, harassment and </a:t>
            </a:r>
            <a:r>
              <a:rPr lang="en-US" b="0" i="0" dirty="0" err="1">
                <a:solidFill>
                  <a:srgbClr val="000000"/>
                </a:solidFill>
                <a:effectLst/>
                <a:latin typeface="Calibri" panose="020F0502020204030204" pitchFamily="34" charset="0"/>
              </a:rPr>
              <a:t>victimisation</a:t>
            </a:r>
            <a:r>
              <a:rPr lang="en-US" b="0" i="0" dirty="0">
                <a:solidFill>
                  <a:srgbClr val="000000"/>
                </a:solidFill>
                <a:effectLst/>
                <a:latin typeface="Calibri" panose="020F0502020204030204" pitchFamily="34" charset="0"/>
              </a:rPr>
              <a:t>. Her financial difficulties can be result of not been in </a:t>
            </a:r>
            <a:r>
              <a:rPr lang="en-US" b="1" i="0" dirty="0">
                <a:solidFill>
                  <a:srgbClr val="000000"/>
                </a:solidFill>
                <a:effectLst/>
                <a:latin typeface="Calibri" panose="020F0502020204030204" pitchFamily="34" charset="0"/>
              </a:rPr>
              <a:t>employment </a:t>
            </a:r>
            <a:r>
              <a:rPr lang="en-US" b="0" i="0" dirty="0">
                <a:solidFill>
                  <a:srgbClr val="000000"/>
                </a:solidFill>
                <a:effectLst/>
                <a:latin typeface="Calibri" panose="020F0502020204030204" pitchFamily="34" charset="0"/>
              </a:rPr>
              <a:t>as her current situation should not be reason for her to be discriminated and not given job</a:t>
            </a:r>
            <a:r>
              <a:rPr lang="en-US" b="1" i="0" dirty="0">
                <a:solidFill>
                  <a:srgbClr val="000000"/>
                </a:solidFill>
                <a:effectLst/>
                <a:latin typeface="Calibri" panose="020F0502020204030204" pitchFamily="34" charset="0"/>
              </a:rPr>
              <a:t>. </a:t>
            </a:r>
            <a:r>
              <a:rPr lang="en-US" b="0" i="0" dirty="0">
                <a:solidFill>
                  <a:srgbClr val="000000"/>
                </a:solidFill>
                <a:effectLst/>
                <a:latin typeface="Calibri" panose="020F0502020204030204" pitchFamily="34" charset="0"/>
              </a:rPr>
              <a:t>Getting in to work and between people will be beneficial and good confidence bust for mum.  It may be beneficial to get enrolled in </a:t>
            </a:r>
            <a:r>
              <a:rPr lang="en-US" b="1" i="0" dirty="0">
                <a:solidFill>
                  <a:srgbClr val="000000"/>
                </a:solidFill>
                <a:effectLst/>
                <a:latin typeface="Calibri" panose="020F0502020204030204" pitchFamily="34" charset="0"/>
              </a:rPr>
              <a:t>education</a:t>
            </a:r>
            <a:r>
              <a:rPr lang="en-US" b="0" i="0" dirty="0">
                <a:solidFill>
                  <a:srgbClr val="000000"/>
                </a:solidFill>
                <a:effectLst/>
                <a:latin typeface="Calibri" panose="020F0502020204030204" pitchFamily="34" charset="0"/>
              </a:rPr>
              <a:t> as  this may help her to get better job. ​</a:t>
            </a:r>
            <a:endParaRPr lang="en-US" b="0" i="0" dirty="0">
              <a:solidFill>
                <a:srgbClr val="000000"/>
              </a:solidFill>
              <a:effectLst/>
              <a:latin typeface="Arial" panose="020B0604020202020204" pitchFamily="34" charset="0"/>
            </a:endParaRPr>
          </a:p>
          <a:p>
            <a:pPr algn="l">
              <a:buFont typeface="Arial" panose="020B0604020202020204" pitchFamily="34" charset="0"/>
              <a:buChar char="•"/>
            </a:pPr>
            <a:r>
              <a:rPr lang="en-US" b="0" i="0" dirty="0">
                <a:solidFill>
                  <a:srgbClr val="000000"/>
                </a:solidFill>
                <a:effectLst/>
                <a:latin typeface="Calibri" panose="020F0502020204030204" pitchFamily="34" charset="0"/>
              </a:rPr>
              <a:t>Due to her problems, she </a:t>
            </a:r>
            <a:r>
              <a:rPr lang="en-US" b="1" i="0" dirty="0">
                <a:solidFill>
                  <a:srgbClr val="000000"/>
                </a:solidFill>
                <a:effectLst/>
                <a:latin typeface="Calibri" panose="020F0502020204030204" pitchFamily="34" charset="0"/>
              </a:rPr>
              <a:t>neglects the care</a:t>
            </a:r>
            <a:r>
              <a:rPr lang="en-US" b="0" i="0" dirty="0">
                <a:solidFill>
                  <a:srgbClr val="000000"/>
                </a:solidFill>
                <a:effectLst/>
                <a:latin typeface="Calibri" panose="020F0502020204030204" pitchFamily="34" charset="0"/>
              </a:rPr>
              <a:t> for her children which according to </a:t>
            </a:r>
            <a:r>
              <a:rPr lang="en-US" b="1" i="0" dirty="0">
                <a:solidFill>
                  <a:srgbClr val="000000"/>
                </a:solidFill>
                <a:effectLst/>
                <a:latin typeface="Calibri" panose="020F0502020204030204" pitchFamily="34" charset="0"/>
              </a:rPr>
              <a:t>UNRC article 18,</a:t>
            </a:r>
            <a:r>
              <a:rPr lang="en-US" b="0" i="0" dirty="0">
                <a:solidFill>
                  <a:srgbClr val="000000"/>
                </a:solidFill>
                <a:effectLst/>
                <a:latin typeface="Calibri" panose="020F0502020204030204" pitchFamily="34" charset="0"/>
              </a:rPr>
              <a:t> both parents are responsible to take care of their children. #​</a:t>
            </a:r>
            <a:endParaRPr lang="en-US" b="0" i="0" dirty="0">
              <a:solidFill>
                <a:srgbClr val="000000"/>
              </a:solidFill>
              <a:effectLst/>
              <a:latin typeface="Arial" panose="020B0604020202020204" pitchFamily="34" charset="0"/>
            </a:endParaRPr>
          </a:p>
          <a:p>
            <a:pPr algn="l">
              <a:buFont typeface="Arial" panose="020B0604020202020204" pitchFamily="34" charset="0"/>
              <a:buChar char="•"/>
            </a:pPr>
            <a:r>
              <a:rPr lang="en-US" b="0" i="0" dirty="0">
                <a:solidFill>
                  <a:srgbClr val="000000"/>
                </a:solidFill>
                <a:effectLst/>
                <a:latin typeface="Calibri" panose="020F0502020204030204" pitchFamily="34" charset="0"/>
              </a:rPr>
              <a:t>Following the abuse from dad on the children and mothers neglect on them </a:t>
            </a:r>
            <a:r>
              <a:rPr lang="en-US" b="1" i="0" dirty="0">
                <a:solidFill>
                  <a:srgbClr val="000000"/>
                </a:solidFill>
                <a:effectLst/>
                <a:latin typeface="Calibri" panose="020F0502020204030204" pitchFamily="34" charset="0"/>
              </a:rPr>
              <a:t>article 19 states</a:t>
            </a:r>
            <a:r>
              <a:rPr lang="en-US" b="0" i="0" dirty="0">
                <a:solidFill>
                  <a:srgbClr val="000000"/>
                </a:solidFill>
                <a:effectLst/>
                <a:latin typeface="Calibri" panose="020F0502020204030204" pitchFamily="34" charset="0"/>
              </a:rPr>
              <a:t> that children need to be protected from any abuse, harm or neglect.​</a:t>
            </a:r>
            <a:endParaRPr lang="en-US" b="0" i="0" dirty="0">
              <a:solidFill>
                <a:srgbClr val="000000"/>
              </a:solidFill>
              <a:effectLst/>
              <a:latin typeface="Arial" panose="020B0604020202020204" pitchFamily="34" charset="0"/>
            </a:endParaRPr>
          </a:p>
          <a:p>
            <a:pPr algn="l">
              <a:buFont typeface="Arial" panose="020B0604020202020204" pitchFamily="34" charset="0"/>
              <a:buChar char="•"/>
            </a:pPr>
            <a:r>
              <a:rPr lang="en-US" b="0" i="0" dirty="0">
                <a:solidFill>
                  <a:srgbClr val="000000"/>
                </a:solidFill>
                <a:effectLst/>
                <a:latin typeface="Calibri" panose="020F0502020204030204" pitchFamily="34" charset="0"/>
              </a:rPr>
              <a:t> Furthermore </a:t>
            </a:r>
            <a:r>
              <a:rPr lang="en-US" b="1" i="0" dirty="0">
                <a:solidFill>
                  <a:srgbClr val="000000"/>
                </a:solidFill>
                <a:effectLst/>
                <a:latin typeface="Calibri" panose="020F0502020204030204" pitchFamily="34" charset="0"/>
              </a:rPr>
              <a:t>article 27 </a:t>
            </a:r>
            <a:r>
              <a:rPr lang="en-US" b="0" i="0" dirty="0">
                <a:solidFill>
                  <a:srgbClr val="000000"/>
                </a:solidFill>
                <a:effectLst/>
                <a:latin typeface="Calibri" panose="020F0502020204030204" pitchFamily="34" charset="0"/>
              </a:rPr>
              <a:t>states clearly that every child has a right to a standard of living that is good enough to meet their physical, social and developmental needs. The both parents have the responsibility to provide the children good standard of live and suitable commodities. So children developmental needs are met.​</a:t>
            </a:r>
            <a:endParaRPr lang="en-US" b="0" i="0" dirty="0">
              <a:solidFill>
                <a:srgbClr val="000000"/>
              </a:solidFill>
              <a:effectLst/>
              <a:latin typeface="Arial" panose="020B0604020202020204" pitchFamily="34" charset="0"/>
            </a:endParaRPr>
          </a:p>
          <a:p>
            <a:pPr algn="l">
              <a:buFont typeface="Arial" panose="020B0604020202020204" pitchFamily="34" charset="0"/>
              <a:buChar char="•"/>
            </a:pPr>
            <a:r>
              <a:rPr lang="en-US" b="1" i="0" dirty="0">
                <a:solidFill>
                  <a:srgbClr val="000000"/>
                </a:solidFill>
                <a:effectLst/>
                <a:latin typeface="Calibri" panose="020F0502020204030204" pitchFamily="34" charset="0"/>
              </a:rPr>
              <a:t>Article 39  </a:t>
            </a:r>
            <a:r>
              <a:rPr lang="en-US" b="0" i="0" dirty="0">
                <a:solidFill>
                  <a:srgbClr val="000000"/>
                </a:solidFill>
                <a:effectLst/>
                <a:latin typeface="Calibri" panose="020F0502020204030204" pitchFamily="34" charset="0"/>
              </a:rPr>
              <a:t>clearly states that children suffering neglect or trauma have a right to receive support to recover. </a:t>
            </a:r>
            <a:r>
              <a:rPr lang="en-US" b="0" i="0">
                <a:solidFill>
                  <a:srgbClr val="000000"/>
                </a:solidFill>
                <a:effectLst/>
                <a:latin typeface="Calibri" panose="020F0502020204030204" pitchFamily="34" charset="0"/>
              </a:rPr>
              <a:t>Also, the basic human rights such as: right to live, freedom from torture and degrading treatment, right to liberty and security</a:t>
            </a:r>
            <a:endParaRPr lang="en-US" b="0" i="0">
              <a:solidFill>
                <a:srgbClr val="000000"/>
              </a:solidFill>
              <a:effectLst/>
              <a:latin typeface="Arial" panose="020B0604020202020204" pitchFamily="34" charset="0"/>
            </a:endParaRPr>
          </a:p>
          <a:p>
            <a:endParaRPr lang="en-GB"/>
          </a:p>
        </p:txBody>
      </p:sp>
      <p:sp>
        <p:nvSpPr>
          <p:cNvPr id="4" name="Footer Placeholder 3"/>
          <p:cNvSpPr>
            <a:spLocks noGrp="1"/>
          </p:cNvSpPr>
          <p:nvPr>
            <p:ph type="ftr" sz="quarter" idx="4"/>
          </p:nvPr>
        </p:nvSpPr>
        <p:spPr/>
        <p:txBody>
          <a:bodyPr/>
          <a:lstStyle/>
          <a:p>
            <a:r>
              <a:rPr lang="en-GB"/>
              <a:t>Elena Todorova</a:t>
            </a:r>
          </a:p>
        </p:txBody>
      </p:sp>
    </p:spTree>
    <p:extLst>
      <p:ext uri="{BB962C8B-B14F-4D97-AF65-F5344CB8AC3E}">
        <p14:creationId xmlns:p14="http://schemas.microsoft.com/office/powerpoint/2010/main" val="3274826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2/23/2023</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651111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878153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02099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969357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91670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84230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727110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980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43550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904492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2/23/2023</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759433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2/23/2023</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213728444"/>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1" r:id="rId6"/>
    <p:sldLayoutId id="2147483777" r:id="rId7"/>
    <p:sldLayoutId id="2147483778" r:id="rId8"/>
    <p:sldLayoutId id="2147483779" r:id="rId9"/>
    <p:sldLayoutId id="2147483780" r:id="rId10"/>
    <p:sldLayoutId id="2147483782"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pxhere.com/en/photo/811631"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ustomXml" Target="../ink/ink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jp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4.jpg"/><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customXml" Target="../ink/ink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3">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B865A85-F2D4-ECEA-EBB6-A5D992F2F12C}"/>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2490" r="-1" b="7125"/>
          <a:stretch/>
        </p:blipFill>
        <p:spPr>
          <a:xfrm>
            <a:off x="20" y="10"/>
            <a:ext cx="12188930" cy="6857990"/>
          </a:xfrm>
          <a:prstGeom prst="rect">
            <a:avLst/>
          </a:prstGeom>
        </p:spPr>
      </p:pic>
      <p:sp>
        <p:nvSpPr>
          <p:cNvPr id="2" name="Title 1">
            <a:extLst>
              <a:ext uri="{FF2B5EF4-FFF2-40B4-BE49-F238E27FC236}">
                <a16:creationId xmlns:a16="http://schemas.microsoft.com/office/drawing/2014/main" id="{A9DF83CB-8672-8569-C3ED-83BBB7EAD969}"/>
              </a:ext>
            </a:extLst>
          </p:cNvPr>
          <p:cNvSpPr>
            <a:spLocks noGrp="1"/>
          </p:cNvSpPr>
          <p:nvPr>
            <p:ph type="ctrTitle"/>
          </p:nvPr>
        </p:nvSpPr>
        <p:spPr>
          <a:xfrm>
            <a:off x="1524000" y="627961"/>
            <a:ext cx="9144000" cy="2001093"/>
          </a:xfrm>
        </p:spPr>
        <p:txBody>
          <a:bodyPr>
            <a:normAutofit/>
          </a:bodyPr>
          <a:lstStyle/>
          <a:p>
            <a:pPr algn="ctr"/>
            <a:r>
              <a:rPr lang="en-GB" sz="3600" dirty="0">
                <a:latin typeface="Algerian" panose="04020705040A02060702" pitchFamily="82" charset="0"/>
              </a:rPr>
              <a:t>Children, Young People and Families. Group Presentation</a:t>
            </a:r>
            <a:br>
              <a:rPr lang="en-GB" sz="3600" dirty="0">
                <a:latin typeface="Algerian" panose="04020705040A02060702" pitchFamily="82" charset="0"/>
              </a:rPr>
            </a:br>
            <a:r>
              <a:rPr lang="en-GB" sz="3600" dirty="0">
                <a:latin typeface="Algerian" panose="04020705040A02060702" pitchFamily="82" charset="0"/>
              </a:rPr>
              <a:t>Family - e</a:t>
            </a:r>
          </a:p>
        </p:txBody>
      </p:sp>
      <p:sp>
        <p:nvSpPr>
          <p:cNvPr id="3" name="Subtitle 2">
            <a:extLst>
              <a:ext uri="{FF2B5EF4-FFF2-40B4-BE49-F238E27FC236}">
                <a16:creationId xmlns:a16="http://schemas.microsoft.com/office/drawing/2014/main" id="{D9302EAB-9550-CEC4-11BE-FB57D14EE9CF}"/>
              </a:ext>
            </a:extLst>
          </p:cNvPr>
          <p:cNvSpPr>
            <a:spLocks noGrp="1"/>
          </p:cNvSpPr>
          <p:nvPr>
            <p:ph type="subTitle" idx="1"/>
          </p:nvPr>
        </p:nvSpPr>
        <p:spPr>
          <a:xfrm>
            <a:off x="1527048" y="2776251"/>
            <a:ext cx="9144000" cy="3359373"/>
          </a:xfrm>
        </p:spPr>
        <p:txBody>
          <a:bodyPr>
            <a:normAutofit/>
          </a:bodyPr>
          <a:lstStyle/>
          <a:p>
            <a:pPr algn="ctr"/>
            <a:r>
              <a:rPr lang="en-GB" sz="2400" dirty="0">
                <a:latin typeface="Algerian" panose="04020705040A02060702" pitchFamily="82" charset="0"/>
              </a:rPr>
              <a:t>Elena Todorova – 2124115</a:t>
            </a:r>
          </a:p>
          <a:p>
            <a:pPr algn="ctr"/>
            <a:r>
              <a:rPr lang="en-GB" sz="2400" dirty="0">
                <a:latin typeface="Algerian" panose="04020705040A02060702" pitchFamily="82" charset="0"/>
              </a:rPr>
              <a:t>Athene Hamilton - 21200333</a:t>
            </a:r>
          </a:p>
          <a:p>
            <a:pPr algn="ctr"/>
            <a:r>
              <a:rPr lang="en-GB" sz="2400" dirty="0">
                <a:latin typeface="Algerian" panose="04020705040A02060702" pitchFamily="82" charset="0"/>
              </a:rPr>
              <a:t>Olga Jarmusevica – 2115871</a:t>
            </a:r>
          </a:p>
          <a:p>
            <a:pPr algn="ctr"/>
            <a:r>
              <a:rPr lang="en-GB" sz="2400" dirty="0">
                <a:latin typeface="Algerian" panose="04020705040A02060702" pitchFamily="82" charset="0"/>
              </a:rPr>
              <a:t>BMHP5004_BIRM</a:t>
            </a:r>
          </a:p>
          <a:p>
            <a:pPr algn="ctr"/>
            <a:r>
              <a:rPr lang="en-GB" sz="2400" dirty="0">
                <a:latin typeface="Algerian" panose="04020705040A02060702" pitchFamily="82" charset="0"/>
              </a:rPr>
              <a:t>Rachael Rivers</a:t>
            </a:r>
          </a:p>
          <a:p>
            <a:pPr algn="ctr"/>
            <a:r>
              <a:rPr lang="en-GB" sz="2400" dirty="0">
                <a:latin typeface="Algerian" panose="04020705040A02060702" pitchFamily="82" charset="0"/>
              </a:rPr>
              <a:t>24/02/2023</a:t>
            </a:r>
          </a:p>
        </p:txBody>
      </p:sp>
      <p:sp>
        <p:nvSpPr>
          <p:cNvPr id="31"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706678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6">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67258451-E1FC-2C8F-C254-F48EB1046AED}"/>
              </a:ext>
            </a:extLst>
          </p:cNvPr>
          <p:cNvPicPr>
            <a:picLocks noChangeAspect="1"/>
          </p:cNvPicPr>
          <p:nvPr/>
        </p:nvPicPr>
        <p:blipFill rotWithShape="1">
          <a:blip r:embed="rId2">
            <a:alphaModFix amt="40000"/>
          </a:blip>
          <a:srcRect b="15730"/>
          <a:stretch/>
        </p:blipFill>
        <p:spPr>
          <a:xfrm>
            <a:off x="20" y="10"/>
            <a:ext cx="12191979" cy="6857990"/>
          </a:xfrm>
          <a:prstGeom prst="rect">
            <a:avLst/>
          </a:prstGeom>
        </p:spPr>
      </p:pic>
      <p:sp>
        <p:nvSpPr>
          <p:cNvPr id="2" name="Title 1">
            <a:extLst>
              <a:ext uri="{FF2B5EF4-FFF2-40B4-BE49-F238E27FC236}">
                <a16:creationId xmlns:a16="http://schemas.microsoft.com/office/drawing/2014/main" id="{D7DDD6A8-B834-DCAA-2EC1-722962264D0C}"/>
              </a:ext>
            </a:extLst>
          </p:cNvPr>
          <p:cNvSpPr>
            <a:spLocks noGrp="1"/>
          </p:cNvSpPr>
          <p:nvPr>
            <p:ph type="title"/>
          </p:nvPr>
        </p:nvSpPr>
        <p:spPr>
          <a:xfrm>
            <a:off x="640080" y="853673"/>
            <a:ext cx="4023360" cy="5004794"/>
          </a:xfrm>
        </p:spPr>
        <p:txBody>
          <a:bodyPr>
            <a:normAutofit/>
          </a:bodyPr>
          <a:lstStyle/>
          <a:p>
            <a:r>
              <a:rPr lang="en-GB" sz="4400" dirty="0">
                <a:latin typeface="Arial" panose="020B0604020202020204" pitchFamily="34" charset="0"/>
                <a:cs typeface="Arial" panose="020B0604020202020204" pitchFamily="34" charset="0"/>
              </a:rPr>
              <a:t>Content Page:</a:t>
            </a:r>
          </a:p>
        </p:txBody>
      </p:sp>
      <p:sp>
        <p:nvSpPr>
          <p:cNvPr id="3" name="Content Placeholder 2">
            <a:extLst>
              <a:ext uri="{FF2B5EF4-FFF2-40B4-BE49-F238E27FC236}">
                <a16:creationId xmlns:a16="http://schemas.microsoft.com/office/drawing/2014/main" id="{BC34A950-2B5A-FC14-14D4-A75B88B3C542}"/>
              </a:ext>
            </a:extLst>
          </p:cNvPr>
          <p:cNvSpPr>
            <a:spLocks noGrp="1"/>
          </p:cNvSpPr>
          <p:nvPr>
            <p:ph idx="1"/>
          </p:nvPr>
        </p:nvSpPr>
        <p:spPr>
          <a:xfrm>
            <a:off x="5599083" y="853672"/>
            <a:ext cx="5715000" cy="5890027"/>
          </a:xfrm>
        </p:spPr>
        <p:txBody>
          <a:bodyPr anchor="ctr">
            <a:normAutofit lnSpcReduction="10000"/>
          </a:bodyPr>
          <a:lstStyle/>
          <a:p>
            <a:pPr>
              <a:lnSpc>
                <a:spcPct val="150000"/>
              </a:lnSpc>
            </a:pPr>
            <a:r>
              <a:rPr lang="en-GB" sz="1200" dirty="0">
                <a:latin typeface="Arial" panose="020B0604020202020204" pitchFamily="34" charset="0"/>
                <a:cs typeface="Arial" panose="020B0604020202020204" pitchFamily="34" charset="0"/>
              </a:rPr>
              <a:t>Introduction</a:t>
            </a:r>
          </a:p>
          <a:p>
            <a:pPr>
              <a:lnSpc>
                <a:spcPct val="150000"/>
              </a:lnSpc>
            </a:pPr>
            <a:r>
              <a:rPr lang="en-GB" sz="1200" dirty="0">
                <a:latin typeface="Arial" panose="020B0604020202020204" pitchFamily="34" charset="0"/>
                <a:cs typeface="Arial" panose="020B0604020202020204" pitchFamily="34" charset="0"/>
              </a:rPr>
              <a:t>Risk Factors</a:t>
            </a:r>
          </a:p>
          <a:p>
            <a:pPr>
              <a:lnSpc>
                <a:spcPct val="150000"/>
              </a:lnSpc>
            </a:pPr>
            <a:r>
              <a:rPr lang="en-GB" sz="1200" dirty="0">
                <a:latin typeface="Arial" panose="020B0604020202020204" pitchFamily="34" charset="0"/>
                <a:cs typeface="Arial" panose="020B0604020202020204" pitchFamily="34" charset="0"/>
              </a:rPr>
              <a:t>Mother</a:t>
            </a:r>
          </a:p>
          <a:p>
            <a:pPr>
              <a:lnSpc>
                <a:spcPct val="150000"/>
              </a:lnSpc>
            </a:pPr>
            <a:r>
              <a:rPr lang="en-GB" sz="1200" dirty="0">
                <a:latin typeface="Arial" panose="020B0604020202020204" pitchFamily="34" charset="0"/>
                <a:cs typeface="Arial" panose="020B0604020202020204" pitchFamily="34" charset="0"/>
              </a:rPr>
              <a:t>Mum analysis</a:t>
            </a:r>
          </a:p>
          <a:p>
            <a:pPr>
              <a:lnSpc>
                <a:spcPct val="150000"/>
              </a:lnSpc>
            </a:pPr>
            <a:r>
              <a:rPr lang="en-GB" sz="1200" dirty="0">
                <a:latin typeface="Arial" panose="020B0604020202020204" pitchFamily="34" charset="0"/>
                <a:cs typeface="Arial" panose="020B0604020202020204" pitchFamily="34" charset="0"/>
              </a:rPr>
              <a:t>Implication on the case study</a:t>
            </a:r>
          </a:p>
          <a:p>
            <a:pPr>
              <a:lnSpc>
                <a:spcPct val="150000"/>
              </a:lnSpc>
            </a:pPr>
            <a:r>
              <a:rPr lang="en-GB" sz="1200" dirty="0">
                <a:latin typeface="Arial" panose="020B0604020202020204" pitchFamily="34" charset="0"/>
                <a:cs typeface="Arial" panose="020B0604020202020204" pitchFamily="34" charset="0"/>
              </a:rPr>
              <a:t>Children</a:t>
            </a:r>
          </a:p>
          <a:p>
            <a:pPr>
              <a:lnSpc>
                <a:spcPct val="150000"/>
              </a:lnSpc>
            </a:pPr>
            <a:r>
              <a:rPr lang="en-GB" sz="1200" dirty="0">
                <a:latin typeface="Arial" panose="020B0604020202020204" pitchFamily="34" charset="0"/>
                <a:cs typeface="Arial" panose="020B0604020202020204" pitchFamily="34" charset="0"/>
              </a:rPr>
              <a:t>Antisocial behaviour</a:t>
            </a:r>
          </a:p>
          <a:p>
            <a:pPr>
              <a:lnSpc>
                <a:spcPct val="150000"/>
              </a:lnSpc>
            </a:pPr>
            <a:r>
              <a:rPr lang="en-GB" sz="1200" dirty="0">
                <a:latin typeface="Arial" panose="020B0604020202020204" pitchFamily="34" charset="0"/>
                <a:cs typeface="Arial" panose="020B0604020202020204" pitchFamily="34" charset="0"/>
              </a:rPr>
              <a:t>Children analysis</a:t>
            </a:r>
          </a:p>
          <a:p>
            <a:pPr>
              <a:lnSpc>
                <a:spcPct val="150000"/>
              </a:lnSpc>
            </a:pPr>
            <a:r>
              <a:rPr lang="en-GB" sz="1200" dirty="0">
                <a:latin typeface="Arial" panose="020B0604020202020204" pitchFamily="34" charset="0"/>
                <a:cs typeface="Arial" panose="020B0604020202020204" pitchFamily="34" charset="0"/>
              </a:rPr>
              <a:t>Teams and Services</a:t>
            </a:r>
          </a:p>
          <a:p>
            <a:pPr>
              <a:lnSpc>
                <a:spcPct val="150000"/>
              </a:lnSpc>
            </a:pPr>
            <a:r>
              <a:rPr lang="en-GB" sz="1200" dirty="0">
                <a:latin typeface="Arial" panose="020B0604020202020204" pitchFamily="34" charset="0"/>
                <a:cs typeface="Arial" panose="020B0604020202020204" pitchFamily="34" charset="0"/>
              </a:rPr>
              <a:t>Father</a:t>
            </a:r>
          </a:p>
          <a:p>
            <a:pPr>
              <a:lnSpc>
                <a:spcPct val="150000"/>
              </a:lnSpc>
            </a:pPr>
            <a:r>
              <a:rPr lang="en-GB" sz="1200" dirty="0">
                <a:latin typeface="Arial" panose="020B0604020202020204" pitchFamily="34" charset="0"/>
                <a:cs typeface="Arial" panose="020B0604020202020204" pitchFamily="34" charset="0"/>
              </a:rPr>
              <a:t>Verbal and emotional abuse</a:t>
            </a:r>
          </a:p>
          <a:p>
            <a:pPr>
              <a:lnSpc>
                <a:spcPct val="150000"/>
              </a:lnSpc>
            </a:pPr>
            <a:r>
              <a:rPr lang="en-GB" sz="1200" dirty="0">
                <a:latin typeface="Arial" panose="020B0604020202020204" pitchFamily="34" charset="0"/>
                <a:cs typeface="Arial" panose="020B0604020202020204" pitchFamily="34" charset="0"/>
              </a:rPr>
              <a:t>Father analysis</a:t>
            </a:r>
          </a:p>
          <a:p>
            <a:pPr>
              <a:lnSpc>
                <a:spcPct val="150000"/>
              </a:lnSpc>
            </a:pPr>
            <a:r>
              <a:rPr lang="en-GB" sz="1200" dirty="0">
                <a:latin typeface="Arial" panose="020B0604020202020204" pitchFamily="34" charset="0"/>
                <a:cs typeface="Arial" panose="020B0604020202020204" pitchFamily="34" charset="0"/>
              </a:rPr>
              <a:t>Actions and Recommendations</a:t>
            </a:r>
          </a:p>
          <a:p>
            <a:pPr>
              <a:lnSpc>
                <a:spcPct val="150000"/>
              </a:lnSpc>
            </a:pPr>
            <a:r>
              <a:rPr lang="en-GB" sz="1200" dirty="0">
                <a:latin typeface="Arial" panose="020B0604020202020204" pitchFamily="34" charset="0"/>
                <a:cs typeface="Arial" panose="020B0604020202020204" pitchFamily="34" charset="0"/>
              </a:rPr>
              <a:t>Conclusions</a:t>
            </a:r>
          </a:p>
          <a:p>
            <a:pPr>
              <a:lnSpc>
                <a:spcPct val="150000"/>
              </a:lnSpc>
            </a:pPr>
            <a:r>
              <a:rPr lang="en-GB" sz="1200" dirty="0">
                <a:latin typeface="Arial" panose="020B0604020202020204" pitchFamily="34" charset="0"/>
                <a:cs typeface="Arial" panose="020B0604020202020204" pitchFamily="34" charset="0"/>
              </a:rPr>
              <a:t>Reference List</a:t>
            </a:r>
          </a:p>
          <a:p>
            <a:pPr>
              <a:lnSpc>
                <a:spcPct val="100000"/>
              </a:lnSpc>
            </a:pPr>
            <a:endParaRPr lang="en-GB" sz="1300" dirty="0">
              <a:latin typeface="Arial" panose="020B0604020202020204" pitchFamily="34" charset="0"/>
              <a:cs typeface="Arial" panose="020B0604020202020204" pitchFamily="34" charset="0"/>
            </a:endParaRPr>
          </a:p>
          <a:p>
            <a:pPr>
              <a:lnSpc>
                <a:spcPct val="100000"/>
              </a:lnSpc>
            </a:pPr>
            <a:endParaRPr lang="en-GB" sz="1300" dirty="0">
              <a:latin typeface="Arial" panose="020B0604020202020204" pitchFamily="34" charset="0"/>
              <a:cs typeface="Arial" panose="020B0604020202020204" pitchFamily="34" charset="0"/>
            </a:endParaRPr>
          </a:p>
          <a:p>
            <a:pPr>
              <a:lnSpc>
                <a:spcPct val="100000"/>
              </a:lnSpc>
            </a:pPr>
            <a:endParaRPr lang="en-GB" sz="1300" dirty="0">
              <a:latin typeface="Arial" panose="020B0604020202020204" pitchFamily="34" charset="0"/>
              <a:cs typeface="Arial" panose="020B0604020202020204" pitchFamily="34" charset="0"/>
            </a:endParaRPr>
          </a:p>
        </p:txBody>
      </p:sp>
      <p:sp>
        <p:nvSpPr>
          <p:cNvPr id="32" name="sketchy content container">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248653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3" name="Rectangle 12">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icture containing text, clipart&#10;&#10;Description automatically generated">
            <a:extLst>
              <a:ext uri="{FF2B5EF4-FFF2-40B4-BE49-F238E27FC236}">
                <a16:creationId xmlns:a16="http://schemas.microsoft.com/office/drawing/2014/main" id="{F948F0BC-B0C8-8C1A-DF7A-20690B68A50B}"/>
              </a:ext>
            </a:extLst>
          </p:cNvPr>
          <p:cNvPicPr>
            <a:picLocks noGrp="1" noChangeAspect="1"/>
          </p:cNvPicPr>
          <p:nvPr>
            <p:ph sz="half" idx="1"/>
          </p:nvPr>
        </p:nvPicPr>
        <p:blipFill rotWithShape="1">
          <a:blip r:embed="rId2">
            <a:alphaModFix amt="40000"/>
            <a:extLst>
              <a:ext uri="{28A0092B-C50C-407E-A947-70E740481C1C}">
                <a14:useLocalDpi xmlns:a14="http://schemas.microsoft.com/office/drawing/2010/main" val="0"/>
              </a:ext>
            </a:extLst>
          </a:blip>
          <a:srcRect t="13311" b="7184"/>
          <a:stretch/>
        </p:blipFill>
        <p:spPr>
          <a:xfrm>
            <a:off x="20" y="10"/>
            <a:ext cx="12191979" cy="6857990"/>
          </a:xfrm>
          <a:prstGeom prst="rect">
            <a:avLst/>
          </a:prstGeom>
        </p:spPr>
      </p:pic>
      <p:sp>
        <p:nvSpPr>
          <p:cNvPr id="2" name="Title 1">
            <a:extLst>
              <a:ext uri="{FF2B5EF4-FFF2-40B4-BE49-F238E27FC236}">
                <a16:creationId xmlns:a16="http://schemas.microsoft.com/office/drawing/2014/main" id="{64603231-9528-27B4-24B7-1919DE791EE2}"/>
              </a:ext>
            </a:extLst>
          </p:cNvPr>
          <p:cNvSpPr>
            <a:spLocks noGrp="1"/>
          </p:cNvSpPr>
          <p:nvPr>
            <p:ph type="title"/>
          </p:nvPr>
        </p:nvSpPr>
        <p:spPr>
          <a:xfrm>
            <a:off x="640080" y="493776"/>
            <a:ext cx="4023360" cy="5840923"/>
          </a:xfrm>
        </p:spPr>
        <p:txBody>
          <a:bodyPr vert="horz" lIns="91440" tIns="45720" rIns="91440" bIns="45720" rtlCol="0" anchor="ctr">
            <a:normAutofit fontScale="90000"/>
          </a:bodyPr>
          <a:lstStyle/>
          <a:p>
            <a:pPr>
              <a:lnSpc>
                <a:spcPct val="150000"/>
              </a:lnSpc>
            </a:pPr>
            <a:r>
              <a:rPr lang="en-US" sz="3200" dirty="0">
                <a:latin typeface="Arial" panose="020B0604020202020204" pitchFamily="34" charset="0"/>
                <a:cs typeface="Arial" panose="020B0604020202020204" pitchFamily="34" charset="0"/>
              </a:rPr>
              <a:t>Introduction:</a:t>
            </a:r>
            <a:br>
              <a:rPr lang="en-US" sz="32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The following presentation will critically analyze and evaluate case study to understand the family situation and create recommendations on how to improve the whole family well – being. The children (boys; one in primary school age and one of secondary school age). Some of the risk factors raised in the case are:</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Rent areas</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Domestic violence</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Abuse of the children from dad</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 Mom alcohol problem</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Boy’s antisocial behavior/ school attendance                                                    </a:t>
            </a:r>
            <a:br>
              <a:rPr lang="en-US" sz="3200" dirty="0">
                <a:latin typeface="Arial" panose="020B0604020202020204" pitchFamily="34" charset="0"/>
                <a:cs typeface="Arial" panose="020B0604020202020204" pitchFamily="34" charset="0"/>
              </a:rPr>
            </a:br>
            <a:br>
              <a:rPr lang="en-US"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900A7280-D5E6-0963-997F-426EEF52DBAF}"/>
              </a:ext>
            </a:extLst>
          </p:cNvPr>
          <p:cNvSpPr>
            <a:spLocks noGrp="1"/>
          </p:cNvSpPr>
          <p:nvPr>
            <p:ph sz="half" idx="2"/>
          </p:nvPr>
        </p:nvSpPr>
        <p:spPr>
          <a:xfrm>
            <a:off x="5599083" y="493776"/>
            <a:ext cx="5715000" cy="6364224"/>
          </a:xfrm>
        </p:spPr>
        <p:txBody>
          <a:bodyPr vert="horz" lIns="91440" tIns="45720" rIns="91440" bIns="45720" rtlCol="0" anchor="ctr">
            <a:normAutofit/>
          </a:bodyPr>
          <a:lstStyle/>
          <a:p>
            <a:pPr marL="0" indent="0">
              <a:lnSpc>
                <a:spcPct val="150000"/>
              </a:lnSpc>
              <a:buNone/>
            </a:pPr>
            <a:r>
              <a:rPr lang="en-US" sz="1400" dirty="0">
                <a:latin typeface="Arial" panose="020B0604020202020204" pitchFamily="34" charset="0"/>
                <a:cs typeface="Arial" panose="020B0604020202020204" pitchFamily="34" charset="0"/>
              </a:rPr>
              <a:t>Following will be discussed: policies, laws and procedure such as:</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UNCRC/ Safeguarding of children</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Human rights</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Mental health/ addiction</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Criminal behavior concerns</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Wellbeing concern</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Relationship ending</a:t>
            </a:r>
          </a:p>
          <a:p>
            <a:pPr>
              <a:lnSpc>
                <a:spcPct val="150000"/>
              </a:lnSpc>
              <a:buFont typeface="Wingdings" panose="05000000000000000000" pitchFamily="2" charset="2"/>
              <a:buChar char="§"/>
            </a:pPr>
            <a:r>
              <a:rPr lang="en-US" sz="1400" dirty="0">
                <a:latin typeface="Arial" panose="020B0604020202020204" pitchFamily="34" charset="0"/>
                <a:cs typeface="Arial" panose="020B0604020202020204" pitchFamily="34" charset="0"/>
              </a:rPr>
              <a:t>Financial struggle concern/ housing</a:t>
            </a:r>
          </a:p>
          <a:p>
            <a:pPr marL="0" indent="0">
              <a:lnSpc>
                <a:spcPct val="150000"/>
              </a:lnSpc>
              <a:buNone/>
            </a:pPr>
            <a:r>
              <a:rPr lang="en-US" sz="1400" dirty="0">
                <a:latin typeface="Arial" panose="020B0604020202020204" pitchFamily="34" charset="0"/>
                <a:cs typeface="Arial" panose="020B0604020202020204" pitchFamily="34" charset="0"/>
              </a:rPr>
              <a:t>Furthermore, what professional agencies can get involved to enhance whole family well – being. Also, explained why the services are involved and what we need to consider.</a:t>
            </a:r>
          </a:p>
          <a:p>
            <a:pPr marL="0" indent="0">
              <a:lnSpc>
                <a:spcPct val="150000"/>
              </a:lnSpc>
              <a:buNone/>
            </a:pPr>
            <a:r>
              <a:rPr lang="en-US" sz="1400" dirty="0">
                <a:latin typeface="Arial" panose="020B0604020202020204" pitchFamily="34" charset="0"/>
                <a:cs typeface="Arial" panose="020B0604020202020204" pitchFamily="34" charset="0"/>
              </a:rPr>
              <a:t>(Hale, 2017; Guthrie and Driscoll, 2021)</a:t>
            </a:r>
          </a:p>
          <a:p>
            <a:pPr marL="0" indent="0">
              <a:buNone/>
            </a:pPr>
            <a:endParaRPr lang="en-US" dirty="0"/>
          </a:p>
        </p:txBody>
      </p:sp>
      <p:sp>
        <p:nvSpPr>
          <p:cNvPr id="15" name="sketchy content container">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oter Placeholder 6">
            <a:extLst>
              <a:ext uri="{FF2B5EF4-FFF2-40B4-BE49-F238E27FC236}">
                <a16:creationId xmlns:a16="http://schemas.microsoft.com/office/drawing/2014/main" id="{EE05EABC-4AB0-8C88-6F7D-068344575CEC}"/>
              </a:ext>
            </a:extLst>
          </p:cNvPr>
          <p:cNvSpPr>
            <a:spLocks noGrp="1"/>
          </p:cNvSpPr>
          <p:nvPr>
            <p:ph type="ftr" sz="quarter" idx="11"/>
          </p:nvPr>
        </p:nvSpPr>
        <p:spPr>
          <a:xfrm>
            <a:off x="9639759" y="6344644"/>
            <a:ext cx="1954486" cy="365125"/>
          </a:xfrm>
        </p:spPr>
        <p:txBody>
          <a:bodyPr/>
          <a:lstStyle/>
          <a:p>
            <a:r>
              <a:rPr lang="en-US" dirty="0">
                <a:latin typeface="Arial" panose="020B0604020202020204" pitchFamily="34" charset="0"/>
                <a:cs typeface="Arial" panose="020B0604020202020204" pitchFamily="34" charset="0"/>
              </a:rPr>
              <a:t>Elena Todorova</a:t>
            </a:r>
          </a:p>
        </p:txBody>
      </p:sp>
    </p:spTree>
    <p:extLst>
      <p:ext uri="{BB962C8B-B14F-4D97-AF65-F5344CB8AC3E}">
        <p14:creationId xmlns:p14="http://schemas.microsoft.com/office/powerpoint/2010/main" val="210458448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0771C8-80E4-98F9-0E68-A461A0379742}"/>
              </a:ext>
            </a:extLst>
          </p:cNvPr>
          <p:cNvSpPr>
            <a:spLocks noGrp="1"/>
          </p:cNvSpPr>
          <p:nvPr>
            <p:ph type="title"/>
          </p:nvPr>
        </p:nvSpPr>
        <p:spPr>
          <a:xfrm>
            <a:off x="576072" y="238539"/>
            <a:ext cx="11018520" cy="1434415"/>
          </a:xfrm>
        </p:spPr>
        <p:txBody>
          <a:bodyPr anchor="b">
            <a:normAutofit/>
          </a:bodyPr>
          <a:lstStyle/>
          <a:p>
            <a:r>
              <a:rPr lang="en-GB" sz="7200">
                <a:latin typeface="Arial" panose="020B0604020202020204" pitchFamily="34" charset="0"/>
                <a:cs typeface="Arial" panose="020B0604020202020204" pitchFamily="34" charset="0"/>
              </a:rPr>
              <a:t>Related Risk Factors:</a:t>
            </a:r>
          </a:p>
        </p:txBody>
      </p:sp>
      <p:sp>
        <p:nvSpPr>
          <p:cNvPr id="19"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53A3FF"/>
          </a:solidFill>
          <a:ln w="38100" cap="rnd">
            <a:solidFill>
              <a:srgbClr val="53A3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D2ACA9-1AC6-1F3F-E99B-2EDF903F353C}"/>
              </a:ext>
            </a:extLst>
          </p:cNvPr>
          <p:cNvSpPr>
            <a:spLocks noGrp="1"/>
          </p:cNvSpPr>
          <p:nvPr>
            <p:ph idx="1"/>
          </p:nvPr>
        </p:nvSpPr>
        <p:spPr>
          <a:xfrm>
            <a:off x="572493" y="2071316"/>
            <a:ext cx="6713552" cy="4119172"/>
          </a:xfrm>
        </p:spPr>
        <p:txBody>
          <a:bodyPr anchor="t">
            <a:normAutofit lnSpcReduction="10000"/>
          </a:bodyPr>
          <a:lstStyle/>
          <a:p>
            <a:pPr>
              <a:lnSpc>
                <a:spcPct val="160000"/>
              </a:lnSpc>
              <a:buAutoNum type="arabicParenR"/>
            </a:pPr>
            <a:r>
              <a:rPr lang="en-GB" sz="1400" dirty="0">
                <a:latin typeface="Arial" panose="020B0604020202020204" pitchFamily="34" charset="0"/>
                <a:cs typeface="Arial" panose="020B0604020202020204" pitchFamily="34" charset="0"/>
              </a:rPr>
              <a:t>Domestic Abuse</a:t>
            </a:r>
          </a:p>
          <a:p>
            <a:pPr>
              <a:lnSpc>
                <a:spcPct val="160000"/>
              </a:lnSpc>
              <a:buAutoNum type="arabicParenR"/>
            </a:pPr>
            <a:r>
              <a:rPr lang="en-GB" sz="1400" dirty="0">
                <a:latin typeface="Arial" panose="020B0604020202020204" pitchFamily="34" charset="0"/>
                <a:cs typeface="Arial" panose="020B0604020202020204" pitchFamily="34" charset="0"/>
              </a:rPr>
              <a:t>Children Safeguarding</a:t>
            </a:r>
          </a:p>
          <a:p>
            <a:pPr>
              <a:lnSpc>
                <a:spcPct val="160000"/>
              </a:lnSpc>
              <a:buAutoNum type="arabicParenR"/>
            </a:pPr>
            <a:r>
              <a:rPr lang="en-GB" sz="1400" dirty="0">
                <a:latin typeface="Arial" panose="020B0604020202020204" pitchFamily="34" charset="0"/>
                <a:cs typeface="Arial" panose="020B0604020202020204" pitchFamily="34" charset="0"/>
              </a:rPr>
              <a:t>Financial Difficulties</a:t>
            </a:r>
          </a:p>
          <a:p>
            <a:pPr>
              <a:lnSpc>
                <a:spcPct val="160000"/>
              </a:lnSpc>
              <a:buAutoNum type="arabicParenR"/>
            </a:pPr>
            <a:r>
              <a:rPr lang="en-GB" sz="1400" dirty="0">
                <a:latin typeface="Arial" panose="020B0604020202020204" pitchFamily="34" charset="0"/>
                <a:cs typeface="Arial" panose="020B0604020202020204" pitchFamily="34" charset="0"/>
              </a:rPr>
              <a:t>Antisocial Behaviour/ School Attendance</a:t>
            </a:r>
          </a:p>
          <a:p>
            <a:pPr>
              <a:lnSpc>
                <a:spcPct val="160000"/>
              </a:lnSpc>
              <a:buAutoNum type="arabicParenR"/>
            </a:pPr>
            <a:r>
              <a:rPr lang="en-GB" sz="1400" dirty="0">
                <a:latin typeface="Arial" panose="020B0604020202020204" pitchFamily="34" charset="0"/>
                <a:cs typeface="Arial" panose="020B0604020202020204" pitchFamily="34" charset="0"/>
              </a:rPr>
              <a:t>Addictions</a:t>
            </a:r>
          </a:p>
          <a:p>
            <a:pPr>
              <a:lnSpc>
                <a:spcPct val="160000"/>
              </a:lnSpc>
              <a:buAutoNum type="arabicParenR"/>
            </a:pPr>
            <a:r>
              <a:rPr lang="en-GB" sz="1400" dirty="0">
                <a:latin typeface="Arial" panose="020B0604020202020204" pitchFamily="34" charset="0"/>
                <a:cs typeface="Arial" panose="020B0604020202020204" pitchFamily="34" charset="0"/>
              </a:rPr>
              <a:t>Mental Health/ Childhood Trauma</a:t>
            </a:r>
          </a:p>
          <a:p>
            <a:pPr>
              <a:lnSpc>
                <a:spcPct val="160000"/>
              </a:lnSpc>
              <a:buAutoNum type="arabicParenR"/>
            </a:pPr>
            <a:r>
              <a:rPr lang="en-GB" sz="1400" dirty="0">
                <a:latin typeface="Arial" panose="020B0604020202020204" pitchFamily="34" charset="0"/>
                <a:cs typeface="Arial" panose="020B0604020202020204" pitchFamily="34" charset="0"/>
              </a:rPr>
              <a:t>Lack of Employment</a:t>
            </a:r>
          </a:p>
          <a:p>
            <a:pPr>
              <a:lnSpc>
                <a:spcPct val="160000"/>
              </a:lnSpc>
              <a:buAutoNum type="arabicParenR"/>
            </a:pPr>
            <a:r>
              <a:rPr lang="en-GB" sz="1400" dirty="0">
                <a:latin typeface="Arial" panose="020B0604020202020204" pitchFamily="34" charset="0"/>
                <a:cs typeface="Arial" panose="020B0604020202020204" pitchFamily="34" charset="0"/>
              </a:rPr>
              <a:t>Family falling apart</a:t>
            </a:r>
          </a:p>
          <a:p>
            <a:pPr marL="0" indent="0">
              <a:lnSpc>
                <a:spcPct val="160000"/>
              </a:lnSpc>
              <a:buNone/>
            </a:pPr>
            <a:r>
              <a:rPr lang="en-GB" sz="1400" dirty="0">
                <a:latin typeface="Arial" panose="020B0604020202020204" pitchFamily="34" charset="0"/>
                <a:cs typeface="Arial" panose="020B0604020202020204" pitchFamily="34" charset="0"/>
              </a:rPr>
              <a:t>(Velleman etc, 2008; Stewart, 1996; Kaysen etc, 2007)</a:t>
            </a:r>
          </a:p>
          <a:p>
            <a:pPr>
              <a:lnSpc>
                <a:spcPct val="160000"/>
              </a:lnSpc>
              <a:buAutoNum type="arabicParenR"/>
            </a:pPr>
            <a:endParaRPr lang="en-GB" sz="1700" dirty="0">
              <a:latin typeface="Arial" panose="020B0604020202020204" pitchFamily="34" charset="0"/>
              <a:cs typeface="Arial" panose="020B0604020202020204" pitchFamily="34" charset="0"/>
            </a:endParaRPr>
          </a:p>
          <a:p>
            <a:pPr marL="0" indent="0">
              <a:buNone/>
            </a:pPr>
            <a:endParaRPr lang="en-GB" sz="2600" dirty="0">
              <a:latin typeface="Arial" panose="020B0604020202020204" pitchFamily="34" charset="0"/>
              <a:cs typeface="Arial" panose="020B0604020202020204" pitchFamily="34" charset="0"/>
            </a:endParaRPr>
          </a:p>
          <a:p>
            <a:pPr marL="0" indent="0">
              <a:buNone/>
            </a:pPr>
            <a:endParaRPr lang="en-GB" sz="1500" dirty="0">
              <a:solidFill>
                <a:srgbClr val="FF0000"/>
              </a:solidFill>
              <a:latin typeface="Arial" panose="020B0604020202020204" pitchFamily="34" charset="0"/>
              <a:cs typeface="Arial" panose="020B0604020202020204" pitchFamily="34" charset="0"/>
            </a:endParaRPr>
          </a:p>
        </p:txBody>
      </p:sp>
      <p:pic>
        <p:nvPicPr>
          <p:cNvPr id="5" name="Picture 4" descr="Icon&#10;&#10;Description automatically generated">
            <a:extLst>
              <a:ext uri="{FF2B5EF4-FFF2-40B4-BE49-F238E27FC236}">
                <a16:creationId xmlns:a16="http://schemas.microsoft.com/office/drawing/2014/main" id="{A0302DCE-D336-362D-090C-89EAEEC81E2C}"/>
              </a:ext>
            </a:extLst>
          </p:cNvPr>
          <p:cNvPicPr>
            <a:picLocks noChangeAspect="1"/>
          </p:cNvPicPr>
          <p:nvPr/>
        </p:nvPicPr>
        <p:blipFill rotWithShape="1">
          <a:blip r:embed="rId2">
            <a:extLst>
              <a:ext uri="{28A0092B-C50C-407E-A947-70E740481C1C}">
                <a14:useLocalDpi xmlns:a14="http://schemas.microsoft.com/office/drawing/2010/main" val="0"/>
              </a:ext>
            </a:extLst>
          </a:blip>
          <a:srcRect l="8548" r="8712" b="-4"/>
          <a:stretch/>
        </p:blipFill>
        <p:spPr>
          <a:xfrm>
            <a:off x="7675658" y="2093976"/>
            <a:ext cx="3941064" cy="4096512"/>
          </a:xfrm>
          <a:prstGeom prst="rect">
            <a:avLst/>
          </a:prstGeom>
        </p:spPr>
      </p:pic>
      <p:sp>
        <p:nvSpPr>
          <p:cNvPr id="6" name="Footer Placeholder 5">
            <a:extLst>
              <a:ext uri="{FF2B5EF4-FFF2-40B4-BE49-F238E27FC236}">
                <a16:creationId xmlns:a16="http://schemas.microsoft.com/office/drawing/2014/main" id="{C87E06E0-EB9A-C7DF-6853-C138623E8D17}"/>
              </a:ext>
            </a:extLst>
          </p:cNvPr>
          <p:cNvSpPr>
            <a:spLocks noGrp="1"/>
          </p:cNvSpPr>
          <p:nvPr>
            <p:ph type="ftr" sz="quarter" idx="11"/>
          </p:nvPr>
        </p:nvSpPr>
        <p:spPr>
          <a:xfrm>
            <a:off x="9694842" y="6323883"/>
            <a:ext cx="2325477" cy="407423"/>
          </a:xfrm>
        </p:spPr>
        <p:txBody>
          <a:bodyPr/>
          <a:lstStyle/>
          <a:p>
            <a:r>
              <a:rPr lang="en-US" dirty="0">
                <a:solidFill>
                  <a:schemeClr val="tx1"/>
                </a:solidFill>
                <a:latin typeface="Arial" panose="020B0604020202020204" pitchFamily="34" charset="0"/>
                <a:cs typeface="Arial" panose="020B0604020202020204" pitchFamily="34" charset="0"/>
              </a:rPr>
              <a:t>Elena Todorova</a:t>
            </a:r>
          </a:p>
        </p:txBody>
      </p:sp>
    </p:spTree>
    <p:extLst>
      <p:ext uri="{BB962C8B-B14F-4D97-AF65-F5344CB8AC3E}">
        <p14:creationId xmlns:p14="http://schemas.microsoft.com/office/powerpoint/2010/main" val="808501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C6E03-FC69-D884-BF5C-0EA962D4A275}"/>
              </a:ext>
            </a:extLst>
          </p:cNvPr>
          <p:cNvSpPr>
            <a:spLocks noGrp="1"/>
          </p:cNvSpPr>
          <p:nvPr>
            <p:ph type="title"/>
          </p:nvPr>
        </p:nvSpPr>
        <p:spPr/>
        <p:txBody>
          <a:bodyPr>
            <a:normAutofit/>
          </a:bodyPr>
          <a:lstStyle/>
          <a:p>
            <a:pPr algn="ctr"/>
            <a:r>
              <a:rPr lang="en-GB" sz="4000" dirty="0">
                <a:latin typeface="Arial" panose="020B0604020202020204" pitchFamily="34" charset="0"/>
                <a:cs typeface="Arial" panose="020B0604020202020204" pitchFamily="34" charset="0"/>
              </a:rPr>
              <a:t>Mum</a:t>
            </a:r>
            <a:r>
              <a:rPr lang="en-GB" sz="1800" dirty="0">
                <a:latin typeface="Arial" panose="020B0604020202020204" pitchFamily="34" charset="0"/>
                <a:cs typeface="Arial" panose="020B0604020202020204" pitchFamily="34" charset="0"/>
              </a:rPr>
              <a:t>: “Woman can also begin to abuse substances through their relationship with men or from wanting to escape the reality of intimate partner violence.” ( Campbell, 2002)</a:t>
            </a:r>
          </a:p>
        </p:txBody>
      </p:sp>
      <p:sp>
        <p:nvSpPr>
          <p:cNvPr id="3" name="Content Placeholder 2">
            <a:extLst>
              <a:ext uri="{FF2B5EF4-FFF2-40B4-BE49-F238E27FC236}">
                <a16:creationId xmlns:a16="http://schemas.microsoft.com/office/drawing/2014/main" id="{72A0099A-5503-1692-A6FC-5E6CEB574A47}"/>
              </a:ext>
            </a:extLst>
          </p:cNvPr>
          <p:cNvSpPr>
            <a:spLocks noGrp="1"/>
          </p:cNvSpPr>
          <p:nvPr>
            <p:ph sz="half" idx="1"/>
          </p:nvPr>
        </p:nvSpPr>
        <p:spPr>
          <a:xfrm>
            <a:off x="838200" y="1929384"/>
            <a:ext cx="3403294" cy="4251960"/>
          </a:xfrm>
        </p:spPr>
        <p:txBody>
          <a:bodyPr>
            <a:normAutofit/>
          </a:bodyPr>
          <a:lstStyle/>
          <a:p>
            <a:pPr marL="0" indent="0">
              <a:lnSpc>
                <a:spcPct val="150000"/>
              </a:lnSpc>
              <a:buNone/>
            </a:pPr>
            <a:r>
              <a:rPr lang="en-GB" sz="1600" dirty="0">
                <a:latin typeface="Arial" panose="020B0604020202020204" pitchFamily="34" charset="0"/>
                <a:cs typeface="Arial" panose="020B0604020202020204" pitchFamily="34" charset="0"/>
              </a:rPr>
              <a:t>Problems:</a:t>
            </a:r>
          </a:p>
          <a:p>
            <a:pPr>
              <a:lnSpc>
                <a:spcPct val="150000"/>
              </a:lnSpc>
            </a:pPr>
            <a:r>
              <a:rPr lang="en-GB" sz="1600" dirty="0">
                <a:latin typeface="Arial" panose="020B0604020202020204" pitchFamily="34" charset="0"/>
                <a:cs typeface="Arial" panose="020B0604020202020204" pitchFamily="34" charset="0"/>
              </a:rPr>
              <a:t>Domestic violence</a:t>
            </a:r>
          </a:p>
          <a:p>
            <a:pPr>
              <a:lnSpc>
                <a:spcPct val="150000"/>
              </a:lnSpc>
            </a:pPr>
            <a:r>
              <a:rPr lang="en-GB" sz="1600" dirty="0">
                <a:latin typeface="Arial" panose="020B0604020202020204" pitchFamily="34" charset="0"/>
                <a:cs typeface="Arial" panose="020B0604020202020204" pitchFamily="34" charset="0"/>
              </a:rPr>
              <a:t>Parenting issues</a:t>
            </a:r>
          </a:p>
          <a:p>
            <a:pPr>
              <a:lnSpc>
                <a:spcPct val="150000"/>
              </a:lnSpc>
            </a:pPr>
            <a:r>
              <a:rPr lang="en-GB" sz="1600" dirty="0">
                <a:latin typeface="Arial" panose="020B0604020202020204" pitchFamily="34" charset="0"/>
                <a:cs typeface="Arial" panose="020B0604020202020204" pitchFamily="34" charset="0"/>
              </a:rPr>
              <a:t>Alcohol problem</a:t>
            </a:r>
          </a:p>
          <a:p>
            <a:pPr>
              <a:lnSpc>
                <a:spcPct val="150000"/>
              </a:lnSpc>
            </a:pPr>
            <a:r>
              <a:rPr lang="en-GB" sz="1600" dirty="0">
                <a:latin typeface="Arial" panose="020B0604020202020204" pitchFamily="34" charset="0"/>
                <a:cs typeface="Arial" panose="020B0604020202020204" pitchFamily="34" charset="0"/>
              </a:rPr>
              <a:t>Health (physical, mental, developmental)</a:t>
            </a:r>
          </a:p>
          <a:p>
            <a:pPr>
              <a:lnSpc>
                <a:spcPct val="150000"/>
              </a:lnSpc>
            </a:pPr>
            <a:r>
              <a:rPr lang="en-GB" sz="1600" dirty="0">
                <a:latin typeface="Arial" panose="020B0604020202020204" pitchFamily="34" charset="0"/>
                <a:cs typeface="Arial" panose="020B0604020202020204" pitchFamily="34" charset="0"/>
              </a:rPr>
              <a:t>Employment/ Finances</a:t>
            </a:r>
          </a:p>
          <a:p>
            <a:pPr>
              <a:lnSpc>
                <a:spcPct val="150000"/>
              </a:lnSpc>
            </a:pPr>
            <a:r>
              <a:rPr lang="en-GB" sz="1600" dirty="0">
                <a:latin typeface="Arial" panose="020B0604020202020204" pitchFamily="34" charset="0"/>
                <a:cs typeface="Arial" panose="020B0604020202020204" pitchFamily="34" charset="0"/>
              </a:rPr>
              <a:t>Education</a:t>
            </a:r>
          </a:p>
          <a:p>
            <a:pPr>
              <a:lnSpc>
                <a:spcPct val="150000"/>
              </a:lnSpc>
            </a:pPr>
            <a:r>
              <a:rPr lang="en-GB" sz="1600" dirty="0">
                <a:latin typeface="Arial" panose="020B0604020202020204" pitchFamily="34" charset="0"/>
                <a:cs typeface="Arial" panose="020B0604020202020204" pitchFamily="34" charset="0"/>
              </a:rPr>
              <a:t>Support network</a:t>
            </a:r>
          </a:p>
        </p:txBody>
      </p:sp>
      <p:sp>
        <p:nvSpPr>
          <p:cNvPr id="4" name="Content Placeholder 3">
            <a:extLst>
              <a:ext uri="{FF2B5EF4-FFF2-40B4-BE49-F238E27FC236}">
                <a16:creationId xmlns:a16="http://schemas.microsoft.com/office/drawing/2014/main" id="{D1FBFA63-4EEB-8620-E783-80D7CA721D3D}"/>
              </a:ext>
            </a:extLst>
          </p:cNvPr>
          <p:cNvSpPr>
            <a:spLocks noGrp="1"/>
          </p:cNvSpPr>
          <p:nvPr>
            <p:ph sz="half" idx="2"/>
          </p:nvPr>
        </p:nvSpPr>
        <p:spPr>
          <a:xfrm>
            <a:off x="3822853" y="1929384"/>
            <a:ext cx="7530947" cy="4251960"/>
          </a:xfrm>
        </p:spPr>
        <p:txBody>
          <a:bodyPr>
            <a:normAutofit/>
          </a:bodyPr>
          <a:lstStyle/>
          <a:p>
            <a:pPr marL="0" indent="0">
              <a:buNone/>
            </a:pPr>
            <a:r>
              <a:rPr lang="en-GB" sz="1600" dirty="0">
                <a:latin typeface="Arial" panose="020B0604020202020204" pitchFamily="34" charset="0"/>
                <a:cs typeface="Arial" panose="020B0604020202020204" pitchFamily="34" charset="0"/>
              </a:rPr>
              <a:t>Service available for support:</a:t>
            </a:r>
          </a:p>
          <a:p>
            <a:pPr marL="342900" indent="-342900">
              <a:buAutoNum type="arabicParenR"/>
            </a:pPr>
            <a:r>
              <a:rPr lang="en-GB" sz="1600" dirty="0">
                <a:latin typeface="Arial" panose="020B0604020202020204" pitchFamily="34" charset="0"/>
                <a:cs typeface="Arial" panose="020B0604020202020204" pitchFamily="34" charset="0"/>
              </a:rPr>
              <a:t>Police</a:t>
            </a:r>
          </a:p>
          <a:p>
            <a:pPr marL="342900" indent="-342900">
              <a:buAutoNum type="arabicParenR"/>
            </a:pPr>
            <a:r>
              <a:rPr lang="en-GB" sz="1600" dirty="0">
                <a:latin typeface="Arial" panose="020B0604020202020204" pitchFamily="34" charset="0"/>
                <a:cs typeface="Arial" panose="020B0604020202020204" pitchFamily="34" charset="0"/>
              </a:rPr>
              <a:t>Early intervention support</a:t>
            </a:r>
          </a:p>
          <a:p>
            <a:pPr marL="342900" indent="-342900">
              <a:buAutoNum type="arabicParenR"/>
            </a:pPr>
            <a:r>
              <a:rPr lang="en-GB" sz="1600" dirty="0">
                <a:latin typeface="Arial" panose="020B0604020202020204" pitchFamily="34" charset="0"/>
                <a:cs typeface="Arial" panose="020B0604020202020204" pitchFamily="34" charset="0"/>
              </a:rPr>
              <a:t>Assessment and referral to suitable root for recovery</a:t>
            </a:r>
          </a:p>
          <a:p>
            <a:pPr marL="342900" indent="-342900">
              <a:buAutoNum type="arabicParenR"/>
            </a:pPr>
            <a:r>
              <a:rPr lang="en-GB" sz="1600" dirty="0">
                <a:latin typeface="Arial" panose="020B0604020202020204" pitchFamily="34" charset="0"/>
                <a:cs typeface="Arial" panose="020B0604020202020204" pitchFamily="34" charset="0"/>
              </a:rPr>
              <a:t>Family support worker/ LA</a:t>
            </a:r>
          </a:p>
          <a:p>
            <a:pPr marL="342900" indent="-342900">
              <a:buAutoNum type="arabicParenR"/>
            </a:pPr>
            <a:r>
              <a:rPr lang="en-GB" sz="1600" dirty="0">
                <a:latin typeface="Arial" panose="020B0604020202020204" pitchFamily="34" charset="0"/>
                <a:cs typeface="Arial" panose="020B0604020202020204" pitchFamily="34" charset="0"/>
              </a:rPr>
              <a:t>Job centre/ Job shops/ Employment fares</a:t>
            </a:r>
          </a:p>
          <a:p>
            <a:pPr marL="342900" indent="-342900">
              <a:buAutoNum type="arabicParenR"/>
            </a:pPr>
            <a:r>
              <a:rPr lang="en-GB" sz="1600" dirty="0">
                <a:latin typeface="Arial" panose="020B0604020202020204" pitchFamily="34" charset="0"/>
                <a:cs typeface="Arial" panose="020B0604020202020204" pitchFamily="34" charset="0"/>
              </a:rPr>
              <a:t>Social services</a:t>
            </a:r>
          </a:p>
          <a:p>
            <a:pPr marL="342900" indent="-342900">
              <a:buAutoNum type="arabicParenR"/>
            </a:pPr>
            <a:r>
              <a:rPr lang="en-GB" sz="1600" dirty="0">
                <a:latin typeface="Arial" panose="020B0604020202020204" pitchFamily="34" charset="0"/>
                <a:cs typeface="Arial" panose="020B0604020202020204" pitchFamily="34" charset="0"/>
              </a:rPr>
              <a:t>Woman Aid/ Victim Support</a:t>
            </a:r>
          </a:p>
        </p:txBody>
      </p:sp>
      <p:pic>
        <p:nvPicPr>
          <p:cNvPr id="7" name="Picture 6" descr="Icon&#10;&#10;Description automatically generated">
            <a:extLst>
              <a:ext uri="{FF2B5EF4-FFF2-40B4-BE49-F238E27FC236}">
                <a16:creationId xmlns:a16="http://schemas.microsoft.com/office/drawing/2014/main" id="{4AEC5C75-D6B3-B53C-385A-AD4BAB6817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2318" y="4175393"/>
            <a:ext cx="3759907" cy="2005951"/>
          </a:xfrm>
          <a:prstGeom prst="rect">
            <a:avLst/>
          </a:prstGeom>
          <a:ln>
            <a:noFill/>
          </a:ln>
          <a:effectLst>
            <a:softEdge rad="112500"/>
          </a:effectLst>
        </p:spPr>
      </p:pic>
      <p:sp>
        <p:nvSpPr>
          <p:cNvPr id="8" name="TextBox 7">
            <a:extLst>
              <a:ext uri="{FF2B5EF4-FFF2-40B4-BE49-F238E27FC236}">
                <a16:creationId xmlns:a16="http://schemas.microsoft.com/office/drawing/2014/main" id="{EFD2228E-D8EA-DC84-56DF-622F05F9AA16}"/>
              </a:ext>
            </a:extLst>
          </p:cNvPr>
          <p:cNvSpPr txBox="1"/>
          <p:nvPr/>
        </p:nvSpPr>
        <p:spPr>
          <a:xfrm>
            <a:off x="7645706" y="4428781"/>
            <a:ext cx="1377108" cy="246221"/>
          </a:xfrm>
          <a:prstGeom prst="rect">
            <a:avLst/>
          </a:prstGeom>
          <a:noFill/>
        </p:spPr>
        <p:txBody>
          <a:bodyPr wrap="square" rtlCol="0">
            <a:spAutoFit/>
          </a:bodyPr>
          <a:lstStyle/>
          <a:p>
            <a:r>
              <a:rPr lang="en-GB" sz="1000" dirty="0"/>
              <a:t>#</a:t>
            </a:r>
            <a:r>
              <a:rPr lang="en-GB" sz="1000" dirty="0">
                <a:latin typeface="Arial" panose="020B0604020202020204" pitchFamily="34" charset="0"/>
                <a:cs typeface="Arial" panose="020B0604020202020204" pitchFamily="34" charset="0"/>
              </a:rPr>
              <a:t>YouAreNot Alone</a:t>
            </a:r>
            <a:endParaRPr lang="en-GB" sz="1000" dirty="0"/>
          </a:p>
        </p:txBody>
      </p:sp>
      <p:sp>
        <p:nvSpPr>
          <p:cNvPr id="9" name="Footer Placeholder 8">
            <a:extLst>
              <a:ext uri="{FF2B5EF4-FFF2-40B4-BE49-F238E27FC236}">
                <a16:creationId xmlns:a16="http://schemas.microsoft.com/office/drawing/2014/main" id="{1551683A-CEB6-B3C6-0015-3CB1A8421E9A}"/>
              </a:ext>
            </a:extLst>
          </p:cNvPr>
          <p:cNvSpPr>
            <a:spLocks noGrp="1"/>
          </p:cNvSpPr>
          <p:nvPr>
            <p:ph type="ftr" sz="quarter" idx="11"/>
          </p:nvPr>
        </p:nvSpPr>
        <p:spPr>
          <a:xfrm>
            <a:off x="9265186" y="6279614"/>
            <a:ext cx="2291508" cy="429657"/>
          </a:xfrm>
        </p:spPr>
        <p:txBody>
          <a:bodyPr/>
          <a:lstStyle/>
          <a:p>
            <a:r>
              <a:rPr lang="en-US" dirty="0">
                <a:solidFill>
                  <a:schemeClr val="tx1"/>
                </a:solidFill>
                <a:latin typeface="Arial" panose="020B0604020202020204" pitchFamily="34" charset="0"/>
                <a:cs typeface="Arial" panose="020B0604020202020204" pitchFamily="34" charset="0"/>
              </a:rPr>
              <a:t>Elena Todorova</a:t>
            </a:r>
          </a:p>
        </p:txBody>
      </p:sp>
    </p:spTree>
    <p:extLst>
      <p:ext uri="{BB962C8B-B14F-4D97-AF65-F5344CB8AC3E}">
        <p14:creationId xmlns:p14="http://schemas.microsoft.com/office/powerpoint/2010/main" val="959220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writing on a piece of paper&#10;&#10;Description automatically generated with medium confidence">
            <a:extLst>
              <a:ext uri="{FF2B5EF4-FFF2-40B4-BE49-F238E27FC236}">
                <a16:creationId xmlns:a16="http://schemas.microsoft.com/office/drawing/2014/main" id="{B4CBF8A5-F86E-2512-2313-D0A0BBEDCD99}"/>
              </a:ext>
            </a:extLst>
          </p:cNvPr>
          <p:cNvPicPr>
            <a:picLocks noChangeAspect="1"/>
          </p:cNvPicPr>
          <p:nvPr/>
        </p:nvPicPr>
        <p:blipFill rotWithShape="1">
          <a:blip r:embed="rId3">
            <a:alphaModFix amt="4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15730"/>
          <a:stretch/>
        </p:blipFill>
        <p:spPr>
          <a:xfrm>
            <a:off x="20" y="10"/>
            <a:ext cx="12191979" cy="6857990"/>
          </a:xfrm>
          <a:prstGeom prst="rect">
            <a:avLst/>
          </a:prstGeom>
        </p:spPr>
      </p:pic>
      <p:sp>
        <p:nvSpPr>
          <p:cNvPr id="2" name="Title 1">
            <a:extLst>
              <a:ext uri="{FF2B5EF4-FFF2-40B4-BE49-F238E27FC236}">
                <a16:creationId xmlns:a16="http://schemas.microsoft.com/office/drawing/2014/main" id="{5D7171D7-A058-1840-2D4A-8A39DD09E577}"/>
              </a:ext>
            </a:extLst>
          </p:cNvPr>
          <p:cNvSpPr>
            <a:spLocks noGrp="1"/>
          </p:cNvSpPr>
          <p:nvPr>
            <p:ph type="title"/>
          </p:nvPr>
        </p:nvSpPr>
        <p:spPr>
          <a:xfrm>
            <a:off x="640080" y="853673"/>
            <a:ext cx="4023360" cy="5004794"/>
          </a:xfrm>
        </p:spPr>
        <p:txBody>
          <a:bodyPr>
            <a:normAutofit/>
          </a:bodyPr>
          <a:lstStyle/>
          <a:p>
            <a:pPr algn="ctr"/>
            <a:r>
              <a:rPr lang="en-GB" sz="4400" dirty="0">
                <a:latin typeface="Arial" panose="020B0604020202020204" pitchFamily="34" charset="0"/>
                <a:cs typeface="Arial" panose="020B0604020202020204" pitchFamily="34" charset="0"/>
              </a:rPr>
              <a:t>MUM analysis:</a:t>
            </a:r>
          </a:p>
        </p:txBody>
      </p:sp>
      <p:sp>
        <p:nvSpPr>
          <p:cNvPr id="3" name="Content Placeholder 2">
            <a:extLst>
              <a:ext uri="{FF2B5EF4-FFF2-40B4-BE49-F238E27FC236}">
                <a16:creationId xmlns:a16="http://schemas.microsoft.com/office/drawing/2014/main" id="{6FD303FF-A13F-4F72-2336-B44BE1B7CE10}"/>
              </a:ext>
            </a:extLst>
          </p:cNvPr>
          <p:cNvSpPr>
            <a:spLocks noGrp="1"/>
          </p:cNvSpPr>
          <p:nvPr>
            <p:ph idx="1"/>
          </p:nvPr>
        </p:nvSpPr>
        <p:spPr>
          <a:xfrm>
            <a:off x="5599083" y="853673"/>
            <a:ext cx="5715000" cy="5004794"/>
          </a:xfrm>
        </p:spPr>
        <p:txBody>
          <a:bodyPr anchor="ctr">
            <a:normAutofit/>
          </a:bodyPr>
          <a:lstStyle/>
          <a:p>
            <a:pPr marL="0" indent="0">
              <a:lnSpc>
                <a:spcPct val="150000"/>
              </a:lnSpc>
              <a:buNone/>
            </a:pPr>
            <a:r>
              <a:rPr lang="en-GB" sz="1400" b="0" i="0" u="none" strike="noStrike" dirty="0">
                <a:effectLst/>
                <a:latin typeface="Arial" panose="020B0604020202020204" pitchFamily="34" charset="0"/>
                <a:cs typeface="Arial" panose="020B0604020202020204" pitchFamily="34" charset="0"/>
              </a:rPr>
              <a:t>The issue of domestic violence has been increasingly recognized as a persistent social and public health problem, particularly because of the tremendous, negative effects it has on victims' health and children's well-being (</a:t>
            </a:r>
            <a:r>
              <a:rPr lang="en-GB" sz="1400" b="0" i="0" u="sng" strike="noStrike" dirty="0">
                <a:effectLst/>
                <a:latin typeface="Arial" panose="020B0604020202020204" pitchFamily="34" charset="0"/>
                <a:cs typeface="Arial" panose="020B0604020202020204" pitchFamily="34" charset="0"/>
              </a:rPr>
              <a:t>Carl</a:t>
            </a:r>
            <a:r>
              <a:rPr lang="en-GB" sz="1400" u="sng" dirty="0">
                <a:latin typeface="Arial" panose="020B0604020202020204" pitchFamily="34" charset="0"/>
                <a:cs typeface="Arial" panose="020B0604020202020204" pitchFamily="34" charset="0"/>
              </a:rPr>
              <a:t>son, 2003).</a:t>
            </a:r>
            <a:endParaRPr lang="en-GB" sz="1400" b="0" i="0" u="sng" strike="noStrike" dirty="0">
              <a:effectLst/>
              <a:latin typeface="Arial" panose="020B0604020202020204" pitchFamily="34" charset="0"/>
              <a:cs typeface="Arial" panose="020B0604020202020204" pitchFamily="34" charset="0"/>
            </a:endParaRPr>
          </a:p>
          <a:p>
            <a:pPr marL="0" indent="0" rtl="0" fontAlgn="base">
              <a:lnSpc>
                <a:spcPct val="150000"/>
              </a:lnSpc>
              <a:buNone/>
            </a:pPr>
            <a:endParaRPr lang="en-GB" sz="1200" b="0" i="0" dirty="0">
              <a:effectLst/>
              <a:latin typeface="Arial" panose="020B0604020202020204" pitchFamily="34" charset="0"/>
            </a:endParaRP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DV</a:t>
            </a:r>
            <a:r>
              <a:rPr lang="en-US" sz="1200" b="0" i="0" dirty="0">
                <a:effectLst/>
                <a:latin typeface="Arial" panose="020B0604020202020204" pitchFamily="34" charset="0"/>
                <a:cs typeface="Arial" panose="020B0604020202020204" pitchFamily="34" charset="0"/>
              </a:rPr>
              <a:t>​</a:t>
            </a: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Mental health/PTSD</a:t>
            </a:r>
            <a:r>
              <a:rPr lang="en-US" sz="1200" b="0" i="0" dirty="0">
                <a:effectLst/>
                <a:latin typeface="Arial" panose="020B0604020202020204" pitchFamily="34" charset="0"/>
                <a:cs typeface="Arial" panose="020B0604020202020204" pitchFamily="34" charset="0"/>
              </a:rPr>
              <a:t>​</a:t>
            </a: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Alcohol</a:t>
            </a:r>
            <a:r>
              <a:rPr lang="en-US" sz="1200" b="0" i="0" dirty="0">
                <a:effectLst/>
                <a:latin typeface="Arial" panose="020B0604020202020204" pitchFamily="34" charset="0"/>
                <a:cs typeface="Arial" panose="020B0604020202020204" pitchFamily="34" charset="0"/>
              </a:rPr>
              <a:t>​</a:t>
            </a: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Parenting/neglect</a:t>
            </a:r>
            <a:r>
              <a:rPr lang="en-US" sz="1200" b="0" i="0" dirty="0">
                <a:effectLst/>
                <a:latin typeface="Arial" panose="020B0604020202020204" pitchFamily="34" charset="0"/>
                <a:cs typeface="Arial" panose="020B0604020202020204" pitchFamily="34" charset="0"/>
              </a:rPr>
              <a:t>​</a:t>
            </a: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Employment/education/finance</a:t>
            </a:r>
            <a:r>
              <a:rPr lang="en-US" sz="1200" b="0" i="0" dirty="0">
                <a:effectLst/>
                <a:latin typeface="Arial" panose="020B0604020202020204" pitchFamily="34" charset="0"/>
                <a:cs typeface="Arial" panose="020B0604020202020204" pitchFamily="34" charset="0"/>
              </a:rPr>
              <a:t>​</a:t>
            </a: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Self-love/self-care/self esteem</a:t>
            </a:r>
            <a:r>
              <a:rPr lang="en-US" sz="1200" b="0" i="0" dirty="0">
                <a:effectLst/>
                <a:latin typeface="Arial" panose="020B0604020202020204" pitchFamily="34" charset="0"/>
                <a:cs typeface="Arial" panose="020B0604020202020204" pitchFamily="34" charset="0"/>
              </a:rPr>
              <a:t>​</a:t>
            </a:r>
          </a:p>
          <a:p>
            <a:pPr rtl="0" fontAlgn="base">
              <a:lnSpc>
                <a:spcPct val="150000"/>
              </a:lnSpc>
              <a:buFont typeface="+mj-lt"/>
              <a:buAutoNum type="arabicPeriod"/>
            </a:pPr>
            <a:r>
              <a:rPr lang="en-GB" sz="1200" b="0" i="0" u="none" strike="noStrike" dirty="0">
                <a:effectLst/>
                <a:latin typeface="Arial" panose="020B0604020202020204" pitchFamily="34" charset="0"/>
                <a:cs typeface="Arial" panose="020B0604020202020204" pitchFamily="34" charset="0"/>
              </a:rPr>
              <a:t>Social life</a:t>
            </a:r>
            <a:endParaRPr lang="en-US" sz="1200" b="0" i="0" dirty="0">
              <a:effectLst/>
              <a:latin typeface="Arial" panose="020B0604020202020204" pitchFamily="34" charset="0"/>
              <a:cs typeface="Arial" panose="020B0604020202020204" pitchFamily="34" charset="0"/>
            </a:endParaRPr>
          </a:p>
          <a:p>
            <a:pPr marL="0" indent="0">
              <a:lnSpc>
                <a:spcPct val="100000"/>
              </a:lnSpc>
              <a:buNone/>
            </a:pPr>
            <a:endParaRPr lang="en-GB" sz="1800" dirty="0">
              <a:latin typeface="Arial" panose="020B0604020202020204" pitchFamily="34" charset="0"/>
              <a:cs typeface="Arial" panose="020B0604020202020204" pitchFamily="34" charset="0"/>
            </a:endParaRPr>
          </a:p>
        </p:txBody>
      </p:sp>
      <p:sp>
        <p:nvSpPr>
          <p:cNvPr id="12" name="sketchy content container">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2C9701A-D380-965B-FAF6-D9D8277E413E}"/>
              </a:ext>
            </a:extLst>
          </p:cNvPr>
          <p:cNvSpPr txBox="1"/>
          <p:nvPr/>
        </p:nvSpPr>
        <p:spPr>
          <a:xfrm>
            <a:off x="9760945" y="6364224"/>
            <a:ext cx="1787579"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Elena Todorova</a:t>
            </a:r>
          </a:p>
        </p:txBody>
      </p:sp>
    </p:spTree>
    <p:extLst>
      <p:ext uri="{BB962C8B-B14F-4D97-AF65-F5344CB8AC3E}">
        <p14:creationId xmlns:p14="http://schemas.microsoft.com/office/powerpoint/2010/main" val="228085554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picture containing clipart&#10;&#10;Description automatically generated">
            <a:extLst>
              <a:ext uri="{FF2B5EF4-FFF2-40B4-BE49-F238E27FC236}">
                <a16:creationId xmlns:a16="http://schemas.microsoft.com/office/drawing/2014/main" id="{4418AA0E-8B34-EEAC-221E-9C2FBA2B636F}"/>
              </a:ext>
            </a:extLst>
          </p:cNvPr>
          <p:cNvPicPr>
            <a:picLocks noChangeAspect="1"/>
          </p:cNvPicPr>
          <p:nvPr/>
        </p:nvPicPr>
        <p:blipFill rotWithShape="1">
          <a:blip r:embed="rId2">
            <a:alphaModFix amt="40000"/>
            <a:extLst>
              <a:ext uri="{28A0092B-C50C-407E-A947-70E740481C1C}">
                <a14:useLocalDpi xmlns:a14="http://schemas.microsoft.com/office/drawing/2010/main" val="0"/>
              </a:ext>
            </a:extLst>
          </a:blip>
          <a:srcRect t="14486" b="8722"/>
          <a:stretch/>
        </p:blipFill>
        <p:spPr>
          <a:xfrm>
            <a:off x="20" y="10"/>
            <a:ext cx="12191979" cy="6857990"/>
          </a:xfrm>
          <a:prstGeom prst="rect">
            <a:avLst/>
          </a:prstGeom>
        </p:spPr>
      </p:pic>
      <p:sp>
        <p:nvSpPr>
          <p:cNvPr id="2" name="Title 1">
            <a:extLst>
              <a:ext uri="{FF2B5EF4-FFF2-40B4-BE49-F238E27FC236}">
                <a16:creationId xmlns:a16="http://schemas.microsoft.com/office/drawing/2014/main" id="{462AA675-34AC-F0E1-314D-4A4EA17551AA}"/>
              </a:ext>
            </a:extLst>
          </p:cNvPr>
          <p:cNvSpPr>
            <a:spLocks noGrp="1"/>
          </p:cNvSpPr>
          <p:nvPr>
            <p:ph type="title"/>
          </p:nvPr>
        </p:nvSpPr>
        <p:spPr>
          <a:xfrm>
            <a:off x="838200" y="365125"/>
            <a:ext cx="10515600" cy="1325563"/>
          </a:xfrm>
        </p:spPr>
        <p:txBody>
          <a:bodyPr>
            <a:normAutofit/>
          </a:bodyPr>
          <a:lstStyle/>
          <a:p>
            <a:pPr>
              <a:lnSpc>
                <a:spcPct val="90000"/>
              </a:lnSpc>
            </a:pPr>
            <a:r>
              <a:rPr lang="en-GB" sz="3600" dirty="0">
                <a:latin typeface="Arial" panose="020B0604020202020204" pitchFamily="34" charset="0"/>
                <a:cs typeface="Arial" panose="020B0604020202020204" pitchFamily="34" charset="0"/>
              </a:rPr>
              <a:t>Implication of the case study for a whole family:</a:t>
            </a:r>
          </a:p>
        </p:txBody>
      </p:sp>
      <p:sp>
        <p:nvSpPr>
          <p:cNvPr id="51" name="Rectangle 6">
            <a:extLst>
              <a:ext uri="{FF2B5EF4-FFF2-40B4-BE49-F238E27FC236}">
                <a16:creationId xmlns:a16="http://schemas.microsoft.com/office/drawing/2014/main" id="{1CA8A97F-67F0-4D5F-A850-0C30727D1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578" y="1802192"/>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A5366F5-0E95-3F37-7F91-13F71ACD0571}"/>
              </a:ext>
            </a:extLst>
          </p:cNvPr>
          <p:cNvSpPr>
            <a:spLocks noGrp="1"/>
          </p:cNvSpPr>
          <p:nvPr>
            <p:ph idx="1"/>
          </p:nvPr>
        </p:nvSpPr>
        <p:spPr>
          <a:xfrm>
            <a:off x="838200" y="1802192"/>
            <a:ext cx="10515600" cy="4690683"/>
          </a:xfrm>
        </p:spPr>
        <p:txBody>
          <a:bodyPr>
            <a:normAutofit/>
          </a:bodyPr>
          <a:lstStyle/>
          <a:p>
            <a:pPr>
              <a:lnSpc>
                <a:spcPct val="150000"/>
              </a:lnSpc>
              <a:buAutoNum type="arabicParenR"/>
            </a:pPr>
            <a:r>
              <a:rPr lang="en-GB" sz="1400" dirty="0">
                <a:latin typeface="Arial" panose="020B0604020202020204" pitchFamily="34" charset="0"/>
                <a:cs typeface="Arial" panose="020B0604020202020204" pitchFamily="34" charset="0"/>
              </a:rPr>
              <a:t>Finance – When family has little or no money this can become trigger for abuse between the parents or towards the children.</a:t>
            </a:r>
          </a:p>
          <a:p>
            <a:pPr>
              <a:lnSpc>
                <a:spcPct val="150000"/>
              </a:lnSpc>
              <a:buAutoNum type="arabicParenR"/>
            </a:pPr>
            <a:r>
              <a:rPr lang="en-GB" sz="1400" dirty="0">
                <a:latin typeface="Arial" panose="020B0604020202020204" pitchFamily="34" charset="0"/>
                <a:cs typeface="Arial" panose="020B0604020202020204" pitchFamily="34" charset="0"/>
              </a:rPr>
              <a:t>Alcohol – Been used as escape road from the harsh reality or experiencing domestic abuse makes mum drink alcohol. Chronic traumatic events have also been associated with increased problems with alcohol use. ( Clark and Foy,2000; Simpson, 2003; Stewart, 1996)</a:t>
            </a:r>
          </a:p>
          <a:p>
            <a:pPr>
              <a:lnSpc>
                <a:spcPct val="150000"/>
              </a:lnSpc>
              <a:buAutoNum type="arabicParenR"/>
            </a:pPr>
            <a:r>
              <a:rPr lang="en-GB" sz="1400" dirty="0">
                <a:latin typeface="Arial" panose="020B0604020202020204" pitchFamily="34" charset="0"/>
                <a:cs typeface="Arial" panose="020B0604020202020204" pitchFamily="34" charset="0"/>
              </a:rPr>
              <a:t>Abuse – Father aggression towards mum can be result of financial difficulties or him having childhood trauma.  Moreover, it can be just to show dominance.</a:t>
            </a:r>
          </a:p>
          <a:p>
            <a:pPr>
              <a:lnSpc>
                <a:spcPct val="150000"/>
              </a:lnSpc>
              <a:buAutoNum type="arabicParenR"/>
            </a:pPr>
            <a:r>
              <a:rPr lang="en-GB" sz="1400" dirty="0">
                <a:latin typeface="Arial" panose="020B0604020202020204" pitchFamily="34" charset="0"/>
                <a:cs typeface="Arial" panose="020B0604020202020204" pitchFamily="34" charset="0"/>
              </a:rPr>
              <a:t>Children anti-social behaviour – Because they are exposed to abuse at home  this makes children prone to been abusive themselves, or this may be their cry for help, not knowing how to deal with the situation at home. Providing timely support is vital. Addressing a child or family’s needs early on can reduce risk factors and increase protective factors in a child’s life. ( Early Intervention Foundation  (EIF), 2021).</a:t>
            </a:r>
          </a:p>
          <a:p>
            <a:pPr>
              <a:lnSpc>
                <a:spcPct val="150000"/>
              </a:lnSpc>
              <a:buAutoNum type="arabicParenR"/>
            </a:pPr>
            <a:r>
              <a:rPr lang="en-GB" sz="1400" dirty="0">
                <a:latin typeface="Arial" panose="020B0604020202020204" pitchFamily="34" charset="0"/>
                <a:cs typeface="Arial" panose="020B0604020202020204" pitchFamily="34" charset="0"/>
              </a:rPr>
              <a:t>Father aggression escalates – it is unclear how far dad can go, and the situation can easily spin out of control and serious incident happen.</a:t>
            </a:r>
          </a:p>
        </p:txBody>
      </p:sp>
      <p:sp>
        <p:nvSpPr>
          <p:cNvPr id="4" name="Footer Placeholder 3">
            <a:extLst>
              <a:ext uri="{FF2B5EF4-FFF2-40B4-BE49-F238E27FC236}">
                <a16:creationId xmlns:a16="http://schemas.microsoft.com/office/drawing/2014/main" id="{C11F2BF2-6D58-86EF-C6A4-6D5AEE812411}"/>
              </a:ext>
            </a:extLst>
          </p:cNvPr>
          <p:cNvSpPr>
            <a:spLocks noGrp="1"/>
          </p:cNvSpPr>
          <p:nvPr>
            <p:ph type="ftr" sz="quarter" idx="11"/>
          </p:nvPr>
        </p:nvSpPr>
        <p:spPr>
          <a:xfrm>
            <a:off x="9860096" y="6132651"/>
            <a:ext cx="1938968" cy="580368"/>
          </a:xfrm>
        </p:spPr>
        <p:txBody>
          <a:bodyPr>
            <a:normAutofit/>
          </a:bodyPr>
          <a:lstStyle/>
          <a:p>
            <a:pPr>
              <a:spcAft>
                <a:spcPts val="600"/>
              </a:spcAft>
            </a:pPr>
            <a:r>
              <a:rPr lang="en-US" dirty="0">
                <a:solidFill>
                  <a:schemeClr val="tx1"/>
                </a:solidFill>
                <a:latin typeface="Arial" panose="020B0604020202020204" pitchFamily="34" charset="0"/>
                <a:cs typeface="Arial" panose="020B0604020202020204" pitchFamily="34" charset="0"/>
              </a:rPr>
              <a:t>Elena Todorova</a:t>
            </a:r>
          </a:p>
        </p:txBody>
      </p:sp>
    </p:spTree>
    <p:extLst>
      <p:ext uri="{BB962C8B-B14F-4D97-AF65-F5344CB8AC3E}">
        <p14:creationId xmlns:p14="http://schemas.microsoft.com/office/powerpoint/2010/main" val="3510791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42F63D-EFB2-B7F0-370C-1DA28F856150}"/>
              </a:ext>
            </a:extLst>
          </p:cNvPr>
          <p:cNvSpPr>
            <a:spLocks noGrp="1"/>
          </p:cNvSpPr>
          <p:nvPr>
            <p:ph type="title"/>
          </p:nvPr>
        </p:nvSpPr>
        <p:spPr>
          <a:xfrm>
            <a:off x="630936" y="639520"/>
            <a:ext cx="3429000" cy="1719072"/>
          </a:xfrm>
        </p:spPr>
        <p:txBody>
          <a:bodyPr anchor="b">
            <a:normAutofit/>
          </a:bodyPr>
          <a:lstStyle/>
          <a:p>
            <a:r>
              <a:rPr lang="en-GB">
                <a:latin typeface="Arial" panose="020B0604020202020204" pitchFamily="34" charset="0"/>
                <a:cs typeface="Arial" panose="020B0604020202020204" pitchFamily="34" charset="0"/>
              </a:rPr>
              <a:t>Children:</a:t>
            </a:r>
          </a:p>
        </p:txBody>
      </p:sp>
      <p:sp>
        <p:nvSpPr>
          <p:cNvPr id="12"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084" y="2532888"/>
            <a:ext cx="3291840" cy="18288"/>
          </a:xfrm>
          <a:custGeom>
            <a:avLst/>
            <a:gdLst>
              <a:gd name="connsiteX0" fmla="*/ 0 w 3291840"/>
              <a:gd name="connsiteY0" fmla="*/ 0 h 18288"/>
              <a:gd name="connsiteX1" fmla="*/ 625450 w 3291840"/>
              <a:gd name="connsiteY1" fmla="*/ 0 h 18288"/>
              <a:gd name="connsiteX2" fmla="*/ 1283818 w 3291840"/>
              <a:gd name="connsiteY2" fmla="*/ 0 h 18288"/>
              <a:gd name="connsiteX3" fmla="*/ 1975104 w 3291840"/>
              <a:gd name="connsiteY3" fmla="*/ 0 h 18288"/>
              <a:gd name="connsiteX4" fmla="*/ 2666390 w 3291840"/>
              <a:gd name="connsiteY4" fmla="*/ 0 h 18288"/>
              <a:gd name="connsiteX5" fmla="*/ 3291840 w 3291840"/>
              <a:gd name="connsiteY5" fmla="*/ 0 h 18288"/>
              <a:gd name="connsiteX6" fmla="*/ 3291840 w 3291840"/>
              <a:gd name="connsiteY6" fmla="*/ 18288 h 18288"/>
              <a:gd name="connsiteX7" fmla="*/ 2567635 w 3291840"/>
              <a:gd name="connsiteY7" fmla="*/ 18288 h 18288"/>
              <a:gd name="connsiteX8" fmla="*/ 1843430 w 3291840"/>
              <a:gd name="connsiteY8" fmla="*/ 18288 h 18288"/>
              <a:gd name="connsiteX9" fmla="*/ 1185062 w 3291840"/>
              <a:gd name="connsiteY9" fmla="*/ 18288 h 18288"/>
              <a:gd name="connsiteX10" fmla="*/ 0 w 3291840"/>
              <a:gd name="connsiteY10" fmla="*/ 18288 h 18288"/>
              <a:gd name="connsiteX11" fmla="*/ 0 w 3291840"/>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91840" h="18288" fill="none" extrusionOk="0">
                <a:moveTo>
                  <a:pt x="0" y="0"/>
                </a:moveTo>
                <a:cubicBezTo>
                  <a:pt x="173613" y="5552"/>
                  <a:pt x="489242" y="1770"/>
                  <a:pt x="625450" y="0"/>
                </a:cubicBezTo>
                <a:cubicBezTo>
                  <a:pt x="761658" y="-1770"/>
                  <a:pt x="1015131" y="32079"/>
                  <a:pt x="1283818" y="0"/>
                </a:cubicBezTo>
                <a:cubicBezTo>
                  <a:pt x="1552505" y="-32079"/>
                  <a:pt x="1752773" y="10771"/>
                  <a:pt x="1975104" y="0"/>
                </a:cubicBezTo>
                <a:cubicBezTo>
                  <a:pt x="2197435" y="-10771"/>
                  <a:pt x="2433070" y="21341"/>
                  <a:pt x="2666390" y="0"/>
                </a:cubicBezTo>
                <a:cubicBezTo>
                  <a:pt x="2899710" y="-21341"/>
                  <a:pt x="3028437" y="16612"/>
                  <a:pt x="3291840" y="0"/>
                </a:cubicBezTo>
                <a:cubicBezTo>
                  <a:pt x="3291131" y="8157"/>
                  <a:pt x="3291427" y="12125"/>
                  <a:pt x="3291840" y="18288"/>
                </a:cubicBezTo>
                <a:cubicBezTo>
                  <a:pt x="3043276" y="37868"/>
                  <a:pt x="2921041" y="-12908"/>
                  <a:pt x="2567635" y="18288"/>
                </a:cubicBezTo>
                <a:cubicBezTo>
                  <a:pt x="2214230" y="49484"/>
                  <a:pt x="2189623" y="-13019"/>
                  <a:pt x="1843430" y="18288"/>
                </a:cubicBezTo>
                <a:cubicBezTo>
                  <a:pt x="1497237" y="49595"/>
                  <a:pt x="1492584" y="29180"/>
                  <a:pt x="1185062" y="18288"/>
                </a:cubicBezTo>
                <a:cubicBezTo>
                  <a:pt x="877540" y="7396"/>
                  <a:pt x="313238" y="46443"/>
                  <a:pt x="0" y="18288"/>
                </a:cubicBezTo>
                <a:cubicBezTo>
                  <a:pt x="-46" y="12483"/>
                  <a:pt x="-203" y="6491"/>
                  <a:pt x="0" y="0"/>
                </a:cubicBezTo>
                <a:close/>
              </a:path>
              <a:path w="3291840" h="18288" stroke="0" extrusionOk="0">
                <a:moveTo>
                  <a:pt x="0" y="0"/>
                </a:moveTo>
                <a:cubicBezTo>
                  <a:pt x="281971" y="23935"/>
                  <a:pt x="485873" y="-14021"/>
                  <a:pt x="625450" y="0"/>
                </a:cubicBezTo>
                <a:cubicBezTo>
                  <a:pt x="765027" y="14021"/>
                  <a:pt x="1048900" y="27914"/>
                  <a:pt x="1185062" y="0"/>
                </a:cubicBezTo>
                <a:cubicBezTo>
                  <a:pt x="1321224" y="-27914"/>
                  <a:pt x="1648252" y="-3988"/>
                  <a:pt x="1909267" y="0"/>
                </a:cubicBezTo>
                <a:cubicBezTo>
                  <a:pt x="2170282" y="3988"/>
                  <a:pt x="2301957" y="25891"/>
                  <a:pt x="2534717" y="0"/>
                </a:cubicBezTo>
                <a:cubicBezTo>
                  <a:pt x="2767477" y="-25891"/>
                  <a:pt x="3078800" y="21500"/>
                  <a:pt x="3291840" y="0"/>
                </a:cubicBezTo>
                <a:cubicBezTo>
                  <a:pt x="3291576" y="4493"/>
                  <a:pt x="3292224" y="9472"/>
                  <a:pt x="3291840" y="18288"/>
                </a:cubicBezTo>
                <a:cubicBezTo>
                  <a:pt x="3120474" y="15714"/>
                  <a:pt x="2816568" y="4633"/>
                  <a:pt x="2633472" y="18288"/>
                </a:cubicBezTo>
                <a:cubicBezTo>
                  <a:pt x="2450376" y="31943"/>
                  <a:pt x="2160769" y="37350"/>
                  <a:pt x="1909267" y="18288"/>
                </a:cubicBezTo>
                <a:cubicBezTo>
                  <a:pt x="1657765" y="-774"/>
                  <a:pt x="1623992" y="9648"/>
                  <a:pt x="1349654" y="18288"/>
                </a:cubicBezTo>
                <a:cubicBezTo>
                  <a:pt x="1075316" y="26928"/>
                  <a:pt x="833426" y="34181"/>
                  <a:pt x="691286" y="18288"/>
                </a:cubicBezTo>
                <a:cubicBezTo>
                  <a:pt x="549146" y="2395"/>
                  <a:pt x="342011" y="24201"/>
                  <a:pt x="0" y="18288"/>
                </a:cubicBezTo>
                <a:cubicBezTo>
                  <a:pt x="843" y="9577"/>
                  <a:pt x="371" y="6900"/>
                  <a:pt x="0" y="0"/>
                </a:cubicBezTo>
                <a:close/>
              </a:path>
            </a:pathLst>
          </a:custGeom>
          <a:solidFill>
            <a:srgbClr val="F1194D"/>
          </a:solidFill>
          <a:ln w="38100" cap="rnd">
            <a:solidFill>
              <a:srgbClr val="F1194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D1C29D0-80BD-51B8-CFB4-613200F1B5E9}"/>
              </a:ext>
            </a:extLst>
          </p:cNvPr>
          <p:cNvSpPr>
            <a:spLocks noGrp="1"/>
          </p:cNvSpPr>
          <p:nvPr>
            <p:ph idx="1"/>
          </p:nvPr>
        </p:nvSpPr>
        <p:spPr>
          <a:xfrm>
            <a:off x="630936" y="2807208"/>
            <a:ext cx="3429000" cy="3410712"/>
          </a:xfrm>
        </p:spPr>
        <p:txBody>
          <a:bodyPr anchor="t">
            <a:normAutofit/>
          </a:bodyPr>
          <a:lstStyle/>
          <a:p>
            <a:pPr>
              <a:lnSpc>
                <a:spcPct val="150000"/>
              </a:lnSpc>
            </a:pPr>
            <a:r>
              <a:rPr lang="en-GB" sz="1600" dirty="0">
                <a:latin typeface="Arial" panose="020B0604020202020204" pitchFamily="34" charset="0"/>
                <a:cs typeface="Arial" panose="020B0604020202020204" pitchFamily="34" charset="0"/>
              </a:rPr>
              <a:t>Children Welfare/ Safeguarding</a:t>
            </a:r>
          </a:p>
          <a:p>
            <a:pPr>
              <a:lnSpc>
                <a:spcPct val="150000"/>
              </a:lnSpc>
            </a:pPr>
            <a:r>
              <a:rPr lang="en-GB" sz="1600" dirty="0">
                <a:latin typeface="Arial" panose="020B0604020202020204" pitchFamily="34" charset="0"/>
                <a:cs typeface="Arial" panose="020B0604020202020204" pitchFamily="34" charset="0"/>
              </a:rPr>
              <a:t>Antisocial behaviour</a:t>
            </a:r>
          </a:p>
          <a:p>
            <a:pPr>
              <a:lnSpc>
                <a:spcPct val="150000"/>
              </a:lnSpc>
            </a:pPr>
            <a:r>
              <a:rPr lang="en-GB" sz="1600" dirty="0">
                <a:latin typeface="Arial" panose="020B0604020202020204" pitchFamily="34" charset="0"/>
                <a:cs typeface="Arial" panose="020B0604020202020204" pitchFamily="34" charset="0"/>
              </a:rPr>
              <a:t>School attendance/ Grades</a:t>
            </a:r>
          </a:p>
          <a:p>
            <a:pPr>
              <a:lnSpc>
                <a:spcPct val="150000"/>
              </a:lnSpc>
            </a:pPr>
            <a:r>
              <a:rPr lang="en-GB" sz="1600" dirty="0">
                <a:latin typeface="Arial" panose="020B0604020202020204" pitchFamily="34" charset="0"/>
                <a:cs typeface="Arial" panose="020B0604020202020204" pitchFamily="34" charset="0"/>
              </a:rPr>
              <a:t>Mental Health problems</a:t>
            </a:r>
          </a:p>
          <a:p>
            <a:pPr>
              <a:lnSpc>
                <a:spcPct val="150000"/>
              </a:lnSpc>
            </a:pPr>
            <a:r>
              <a:rPr lang="en-GB" sz="1600" dirty="0">
                <a:latin typeface="Arial" panose="020B0604020202020204" pitchFamily="34" charset="0"/>
                <a:cs typeface="Arial" panose="020B0604020202020204" pitchFamily="34" charset="0"/>
              </a:rPr>
              <a:t>Addictions</a:t>
            </a:r>
          </a:p>
          <a:p>
            <a:pPr marL="0" indent="0">
              <a:lnSpc>
                <a:spcPct val="150000"/>
              </a:lnSpc>
              <a:buNone/>
            </a:pPr>
            <a:r>
              <a:rPr lang="en-GB" sz="1600" dirty="0">
                <a:latin typeface="Arial" panose="020B0604020202020204" pitchFamily="34" charset="0"/>
                <a:cs typeface="Arial" panose="020B0604020202020204" pitchFamily="34" charset="0"/>
              </a:rPr>
              <a:t>(Megele, 2017)</a:t>
            </a:r>
            <a:endParaRPr lang="en-GB" sz="2400" dirty="0">
              <a:latin typeface="Arial" panose="020B0604020202020204" pitchFamily="34" charset="0"/>
              <a:cs typeface="Arial" panose="020B0604020202020204" pitchFamily="34" charset="0"/>
            </a:endParaRPr>
          </a:p>
          <a:p>
            <a:pPr marL="0" indent="0">
              <a:lnSpc>
                <a:spcPct val="100000"/>
              </a:lnSpc>
              <a:buNone/>
            </a:pPr>
            <a:endParaRPr lang="en-GB" sz="24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14" name="Ink 13">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xmlns="">
          <p:pic>
            <p:nvPicPr>
              <p:cNvPr id="14" name="Ink 13">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5" name="Picture 4" descr="Diagram&#10;&#10;Description automatically generated">
            <a:extLst>
              <a:ext uri="{FF2B5EF4-FFF2-40B4-BE49-F238E27FC236}">
                <a16:creationId xmlns:a16="http://schemas.microsoft.com/office/drawing/2014/main" id="{5CDBFFBA-5CAA-428E-4685-CD9F4ED9BA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5660" y="640080"/>
            <a:ext cx="6600992" cy="5577840"/>
          </a:xfrm>
          <a:prstGeom prst="rect">
            <a:avLst/>
          </a:prstGeom>
        </p:spPr>
      </p:pic>
      <p:sp>
        <p:nvSpPr>
          <p:cNvPr id="6" name="Footer Placeholder 5">
            <a:extLst>
              <a:ext uri="{FF2B5EF4-FFF2-40B4-BE49-F238E27FC236}">
                <a16:creationId xmlns:a16="http://schemas.microsoft.com/office/drawing/2014/main" id="{8E93A27A-D137-25DD-9D80-A329C99BEA87}"/>
              </a:ext>
            </a:extLst>
          </p:cNvPr>
          <p:cNvSpPr>
            <a:spLocks noGrp="1"/>
          </p:cNvSpPr>
          <p:nvPr>
            <p:ph type="ftr" sz="quarter" idx="11"/>
          </p:nvPr>
        </p:nvSpPr>
        <p:spPr>
          <a:xfrm>
            <a:off x="9199084" y="6217920"/>
            <a:ext cx="2206848" cy="503555"/>
          </a:xfrm>
        </p:spPr>
        <p:txBody>
          <a:bodyPr/>
          <a:lstStyle/>
          <a:p>
            <a:r>
              <a:rPr lang="en-US" dirty="0">
                <a:solidFill>
                  <a:schemeClr val="tx1"/>
                </a:solidFill>
                <a:latin typeface="Arial" panose="020B0604020202020204" pitchFamily="34" charset="0"/>
                <a:cs typeface="Arial" panose="020B0604020202020204" pitchFamily="34" charset="0"/>
              </a:rPr>
              <a:t>Athene Hamilton</a:t>
            </a:r>
          </a:p>
        </p:txBody>
      </p:sp>
    </p:spTree>
    <p:extLst>
      <p:ext uri="{BB962C8B-B14F-4D97-AF65-F5344CB8AC3E}">
        <p14:creationId xmlns:p14="http://schemas.microsoft.com/office/powerpoint/2010/main" val="188583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BCB9E0F-80B4-4BE1-A13D-A796E81860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C76797-7557-3CA9-CB08-17058E4DE0B3}"/>
              </a:ext>
            </a:extLst>
          </p:cNvPr>
          <p:cNvSpPr>
            <a:spLocks noGrp="1"/>
          </p:cNvSpPr>
          <p:nvPr>
            <p:ph type="title"/>
          </p:nvPr>
        </p:nvSpPr>
        <p:spPr>
          <a:xfrm>
            <a:off x="572493" y="238539"/>
            <a:ext cx="11047013" cy="1434415"/>
          </a:xfrm>
        </p:spPr>
        <p:txBody>
          <a:bodyPr anchor="b">
            <a:normAutofit/>
          </a:bodyPr>
          <a:lstStyle/>
          <a:p>
            <a:r>
              <a:rPr lang="en-GB" sz="7200">
                <a:latin typeface="Arial" panose="020B0604020202020204" pitchFamily="34" charset="0"/>
                <a:cs typeface="Arial" panose="020B0604020202020204" pitchFamily="34" charset="0"/>
              </a:rPr>
              <a:t>Antisocial Behaviour:</a:t>
            </a:r>
          </a:p>
        </p:txBody>
      </p:sp>
      <p:sp>
        <p:nvSpPr>
          <p:cNvPr id="13"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4"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FE240E"/>
          </a:solidFill>
          <a:ln w="38100" cap="rnd">
            <a:solidFill>
              <a:srgbClr val="FE240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text, sky, outdoor, sign&#10;&#10;Description automatically generated">
            <a:extLst>
              <a:ext uri="{FF2B5EF4-FFF2-40B4-BE49-F238E27FC236}">
                <a16:creationId xmlns:a16="http://schemas.microsoft.com/office/drawing/2014/main" id="{2B4EE7A4-B1C1-0466-FA7F-00D69D5848C0}"/>
              </a:ext>
            </a:extLst>
          </p:cNvPr>
          <p:cNvPicPr>
            <a:picLocks noChangeAspect="1"/>
          </p:cNvPicPr>
          <p:nvPr/>
        </p:nvPicPr>
        <p:blipFill rotWithShape="1">
          <a:blip r:embed="rId2">
            <a:extLst>
              <a:ext uri="{28A0092B-C50C-407E-A947-70E740481C1C}">
                <a14:useLocalDpi xmlns:a14="http://schemas.microsoft.com/office/drawing/2010/main" val="0"/>
              </a:ext>
            </a:extLst>
          </a:blip>
          <a:srcRect t="7306" r="1" b="979"/>
          <a:stretch/>
        </p:blipFill>
        <p:spPr>
          <a:xfrm>
            <a:off x="572492" y="2089604"/>
            <a:ext cx="3941064" cy="4096511"/>
          </a:xfrm>
          <a:prstGeom prst="rect">
            <a:avLst/>
          </a:prstGeom>
        </p:spPr>
      </p:pic>
      <p:sp>
        <p:nvSpPr>
          <p:cNvPr id="3" name="Content Placeholder 2">
            <a:extLst>
              <a:ext uri="{FF2B5EF4-FFF2-40B4-BE49-F238E27FC236}">
                <a16:creationId xmlns:a16="http://schemas.microsoft.com/office/drawing/2014/main" id="{CEE639DB-0F03-1E10-7904-BDD58066A093}"/>
              </a:ext>
            </a:extLst>
          </p:cNvPr>
          <p:cNvSpPr>
            <a:spLocks noGrp="1"/>
          </p:cNvSpPr>
          <p:nvPr>
            <p:ph idx="1"/>
          </p:nvPr>
        </p:nvSpPr>
        <p:spPr>
          <a:xfrm>
            <a:off x="4905955" y="1817074"/>
            <a:ext cx="6713552" cy="4539276"/>
          </a:xfrm>
        </p:spPr>
        <p:txBody>
          <a:bodyPr anchor="t">
            <a:normAutofit/>
          </a:bodyPr>
          <a:lstStyle/>
          <a:p>
            <a:pPr marL="0" indent="0">
              <a:lnSpc>
                <a:spcPct val="150000"/>
              </a:lnSpc>
              <a:buNone/>
            </a:pPr>
            <a:r>
              <a:rPr lang="en-GB" sz="1400" dirty="0">
                <a:latin typeface="Arial" panose="020B0604020202020204" pitchFamily="34" charset="0"/>
                <a:cs typeface="Arial" panose="020B0604020202020204" pitchFamily="34" charset="0"/>
              </a:rPr>
              <a:t>This behaviour could lead to: </a:t>
            </a:r>
          </a:p>
          <a:p>
            <a:pPr>
              <a:lnSpc>
                <a:spcPct val="150000"/>
              </a:lnSpc>
              <a:buFont typeface="Wingdings" panose="05000000000000000000" pitchFamily="2" charset="2"/>
              <a:buChar char="§"/>
            </a:pPr>
            <a:r>
              <a:rPr lang="en-GB" sz="1400" dirty="0">
                <a:latin typeface="Arial" panose="020B0604020202020204" pitchFamily="34" charset="0"/>
                <a:cs typeface="Arial" panose="020B0604020202020204" pitchFamily="34" charset="0"/>
              </a:rPr>
              <a:t>Involvement in crime and vandalism</a:t>
            </a:r>
          </a:p>
          <a:p>
            <a:pPr>
              <a:lnSpc>
                <a:spcPct val="150000"/>
              </a:lnSpc>
              <a:buFont typeface="Wingdings" panose="05000000000000000000" pitchFamily="2" charset="2"/>
              <a:buChar char="§"/>
            </a:pPr>
            <a:r>
              <a:rPr lang="en-GB" sz="1400" dirty="0">
                <a:latin typeface="Arial" panose="020B0604020202020204" pitchFamily="34" charset="0"/>
                <a:cs typeface="Arial" panose="020B0604020202020204" pitchFamily="34" charset="0"/>
              </a:rPr>
              <a:t>Addicted to alcohol and drugs</a:t>
            </a:r>
          </a:p>
          <a:p>
            <a:pPr>
              <a:lnSpc>
                <a:spcPct val="150000"/>
              </a:lnSpc>
              <a:buFont typeface="Wingdings" panose="05000000000000000000" pitchFamily="2" charset="2"/>
              <a:buChar char="§"/>
            </a:pPr>
            <a:r>
              <a:rPr lang="en-GB" sz="1400" dirty="0">
                <a:latin typeface="Arial" panose="020B0604020202020204" pitchFamily="34" charset="0"/>
                <a:cs typeface="Arial" panose="020B0604020202020204" pitchFamily="34" charset="0"/>
              </a:rPr>
              <a:t>School Absences/ descending  school grades</a:t>
            </a:r>
          </a:p>
          <a:p>
            <a:pPr>
              <a:lnSpc>
                <a:spcPct val="150000"/>
              </a:lnSpc>
              <a:buFont typeface="Wingdings" panose="05000000000000000000" pitchFamily="2" charset="2"/>
              <a:buChar char="§"/>
            </a:pPr>
            <a:r>
              <a:rPr lang="en-GB" sz="1400" dirty="0">
                <a:latin typeface="Arial" panose="020B0604020202020204" pitchFamily="34" charset="0"/>
                <a:cs typeface="Arial" panose="020B0604020202020204" pitchFamily="34" charset="0"/>
              </a:rPr>
              <a:t>Fighting and bulling other children</a:t>
            </a:r>
          </a:p>
          <a:p>
            <a:pPr>
              <a:lnSpc>
                <a:spcPct val="150000"/>
              </a:lnSpc>
              <a:buFont typeface="Wingdings" panose="05000000000000000000" pitchFamily="2" charset="2"/>
              <a:buChar char="§"/>
            </a:pPr>
            <a:r>
              <a:rPr lang="en-GB" sz="1400" dirty="0">
                <a:latin typeface="Arial" panose="020B0604020202020204" pitchFamily="34" charset="0"/>
                <a:cs typeface="Arial" panose="020B0604020202020204" pitchFamily="34" charset="0"/>
              </a:rPr>
              <a:t>Suicidal tendencies.</a:t>
            </a:r>
          </a:p>
          <a:p>
            <a:pPr marL="0" indent="0">
              <a:lnSpc>
                <a:spcPct val="150000"/>
              </a:lnSpc>
              <a:buNone/>
            </a:pPr>
            <a:r>
              <a:rPr lang="en-GB" sz="1400" dirty="0">
                <a:latin typeface="Arial" panose="020B0604020202020204" pitchFamily="34" charset="0"/>
                <a:cs typeface="Arial" panose="020B0604020202020204" pitchFamily="34" charset="0"/>
              </a:rPr>
              <a:t>Article 19 of the UN states – “ Government must do all they can to ensure that children are protected from all forms of violence, abuse, neglect and bad treatment by their parents or anyone else who looks after them.”</a:t>
            </a:r>
          </a:p>
          <a:p>
            <a:pPr marL="0" indent="0">
              <a:lnSpc>
                <a:spcPct val="150000"/>
              </a:lnSpc>
              <a:buNone/>
            </a:pPr>
            <a:r>
              <a:rPr lang="en-GB" sz="1400" dirty="0">
                <a:latin typeface="Arial" panose="020B0604020202020204" pitchFamily="34" charset="0"/>
                <a:cs typeface="Arial" panose="020B0604020202020204" pitchFamily="34" charset="0"/>
              </a:rPr>
              <a:t>(Bennett, etc., 2009)</a:t>
            </a:r>
          </a:p>
          <a:p>
            <a:pPr marL="0" indent="0">
              <a:lnSpc>
                <a:spcPct val="100000"/>
              </a:lnSpc>
              <a:buNone/>
            </a:pPr>
            <a:endParaRPr lang="en-GB" sz="15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CE70CC63-8226-25E3-D4D7-FEEE656897ED}"/>
              </a:ext>
            </a:extLst>
          </p:cNvPr>
          <p:cNvSpPr>
            <a:spLocks noGrp="1"/>
          </p:cNvSpPr>
          <p:nvPr>
            <p:ph type="ftr" sz="quarter" idx="11"/>
          </p:nvPr>
        </p:nvSpPr>
        <p:spPr>
          <a:xfrm>
            <a:off x="9855200" y="6186116"/>
            <a:ext cx="1735813" cy="635308"/>
          </a:xfrm>
        </p:spPr>
        <p:txBody>
          <a:bodyPr>
            <a:normAutofit/>
          </a:bodyPr>
          <a:lstStyle/>
          <a:p>
            <a:pPr algn="l">
              <a:spcAft>
                <a:spcPts val="600"/>
              </a:spcAft>
            </a:pPr>
            <a:r>
              <a:rPr lang="en-US" dirty="0">
                <a:solidFill>
                  <a:schemeClr val="tx1"/>
                </a:solidFill>
                <a:latin typeface="Arial" panose="020B0604020202020204" pitchFamily="34" charset="0"/>
                <a:cs typeface="Arial" panose="020B0604020202020204" pitchFamily="34" charset="0"/>
              </a:rPr>
              <a:t>Athene Hamilton</a:t>
            </a:r>
          </a:p>
        </p:txBody>
      </p:sp>
    </p:spTree>
    <p:extLst>
      <p:ext uri="{BB962C8B-B14F-4D97-AF65-F5344CB8AC3E}">
        <p14:creationId xmlns:p14="http://schemas.microsoft.com/office/powerpoint/2010/main" val="2590674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35" name="Rectangle 34">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Content Placeholder 18" descr="A picture containing text, document&#10;&#10;Description automatically generated">
            <a:extLst>
              <a:ext uri="{FF2B5EF4-FFF2-40B4-BE49-F238E27FC236}">
                <a16:creationId xmlns:a16="http://schemas.microsoft.com/office/drawing/2014/main" id="{B0E766C1-B0CC-97EE-5A04-93814F9C639C}"/>
              </a:ext>
            </a:extLst>
          </p:cNvPr>
          <p:cNvPicPr>
            <a:picLocks noGrp="1" noChangeAspect="1"/>
          </p:cNvPicPr>
          <p:nvPr>
            <p:ph sz="half" idx="2"/>
          </p:nvPr>
        </p:nvPicPr>
        <p:blipFill rotWithShape="1">
          <a:blip r:embed="rId2">
            <a:alphaModFix amt="40000"/>
            <a:extLst>
              <a:ext uri="{28A0092B-C50C-407E-A947-70E740481C1C}">
                <a14:useLocalDpi xmlns:a14="http://schemas.microsoft.com/office/drawing/2010/main" val="0"/>
              </a:ext>
            </a:extLst>
          </a:blip>
          <a:srcRect b="1747"/>
          <a:stretch/>
        </p:blipFill>
        <p:spPr>
          <a:xfrm>
            <a:off x="20" y="10"/>
            <a:ext cx="12191979" cy="6857990"/>
          </a:xfrm>
          <a:prstGeom prst="rect">
            <a:avLst/>
          </a:prstGeom>
        </p:spPr>
      </p:pic>
      <p:sp>
        <p:nvSpPr>
          <p:cNvPr id="2" name="Title 1">
            <a:extLst>
              <a:ext uri="{FF2B5EF4-FFF2-40B4-BE49-F238E27FC236}">
                <a16:creationId xmlns:a16="http://schemas.microsoft.com/office/drawing/2014/main" id="{B02836FA-D80E-B1CB-F4F9-FFAEF1249B85}"/>
              </a:ext>
            </a:extLst>
          </p:cNvPr>
          <p:cNvSpPr>
            <a:spLocks noGrp="1"/>
          </p:cNvSpPr>
          <p:nvPr>
            <p:ph type="title"/>
          </p:nvPr>
        </p:nvSpPr>
        <p:spPr>
          <a:xfrm>
            <a:off x="640080" y="853673"/>
            <a:ext cx="4023360" cy="5004794"/>
          </a:xfrm>
        </p:spPr>
        <p:txBody>
          <a:bodyPr vert="horz" lIns="91440" tIns="45720" rIns="91440" bIns="45720" rtlCol="0" anchor="ctr">
            <a:normAutofit/>
          </a:bodyPr>
          <a:lstStyle/>
          <a:p>
            <a:pPr algn="ctr">
              <a:lnSpc>
                <a:spcPct val="150000"/>
              </a:lnSpc>
            </a:pPr>
            <a:r>
              <a:rPr lang="en-US" sz="4400" dirty="0">
                <a:latin typeface="Arial" panose="020B0604020202020204" pitchFamily="34" charset="0"/>
                <a:cs typeface="Arial" panose="020B0604020202020204" pitchFamily="34" charset="0"/>
              </a:rPr>
              <a:t>Children Analysis:</a:t>
            </a:r>
          </a:p>
        </p:txBody>
      </p:sp>
      <p:sp>
        <p:nvSpPr>
          <p:cNvPr id="3" name="Content Placeholder 2">
            <a:extLst>
              <a:ext uri="{FF2B5EF4-FFF2-40B4-BE49-F238E27FC236}">
                <a16:creationId xmlns:a16="http://schemas.microsoft.com/office/drawing/2014/main" id="{B947E4C4-6AA9-300B-9BC2-E9F3715C0CF9}"/>
              </a:ext>
            </a:extLst>
          </p:cNvPr>
          <p:cNvSpPr>
            <a:spLocks noGrp="1"/>
          </p:cNvSpPr>
          <p:nvPr>
            <p:ph sz="half" idx="1"/>
          </p:nvPr>
        </p:nvSpPr>
        <p:spPr>
          <a:xfrm>
            <a:off x="5461000" y="493776"/>
            <a:ext cx="6087525" cy="6336782"/>
          </a:xfrm>
        </p:spPr>
        <p:txBody>
          <a:bodyPr vert="horz" lIns="91440" tIns="45720" rIns="91440" bIns="45720" rtlCol="0" anchor="ctr">
            <a:normAutofit/>
          </a:bodyPr>
          <a:lstStyle/>
          <a:p>
            <a:pPr>
              <a:lnSpc>
                <a:spcPct val="150000"/>
              </a:lnSpc>
            </a:pPr>
            <a:r>
              <a:rPr lang="en-US" sz="1600" dirty="0">
                <a:latin typeface="Arial" panose="020B0604020202020204" pitchFamily="34" charset="0"/>
                <a:cs typeface="Arial" panose="020B0604020202020204" pitchFamily="34" charset="0"/>
              </a:rPr>
              <a:t>Psychological - Neglect from both parents contributes to poor behavior.</a:t>
            </a:r>
          </a:p>
          <a:p>
            <a:pPr>
              <a:lnSpc>
                <a:spcPct val="150000"/>
              </a:lnSpc>
            </a:pPr>
            <a:r>
              <a:rPr lang="en-US" sz="1600" dirty="0">
                <a:latin typeface="Arial" panose="020B0604020202020204" pitchFamily="34" charset="0"/>
                <a:cs typeface="Arial" panose="020B0604020202020204" pitchFamily="34" charset="0"/>
              </a:rPr>
              <a:t>Emotional distress – Causes them to miss out on their education.</a:t>
            </a:r>
          </a:p>
          <a:p>
            <a:pPr>
              <a:lnSpc>
                <a:spcPct val="150000"/>
              </a:lnSpc>
            </a:pPr>
            <a:r>
              <a:rPr lang="en-US" sz="1600" dirty="0">
                <a:latin typeface="Arial" panose="020B0604020202020204" pitchFamily="34" charset="0"/>
                <a:cs typeface="Arial" panose="020B0604020202020204" pitchFamily="34" charset="0"/>
              </a:rPr>
              <a:t>Verbal and Emotional abuse – Links to anti – social behavior because of the constant pressure.</a:t>
            </a:r>
          </a:p>
          <a:p>
            <a:pPr>
              <a:lnSpc>
                <a:spcPct val="150000"/>
              </a:lnSpc>
            </a:pPr>
            <a:r>
              <a:rPr lang="en-US" sz="1600" dirty="0">
                <a:latin typeface="Arial" panose="020B0604020202020204" pitchFamily="34" charset="0"/>
                <a:cs typeface="Arial" panose="020B0604020202020204" pitchFamily="34" charset="0"/>
              </a:rPr>
              <a:t>Lack of nurture – Unable to socialise with people within their age range because they don’t know how to communicate.</a:t>
            </a:r>
          </a:p>
          <a:p>
            <a:pPr>
              <a:lnSpc>
                <a:spcPct val="150000"/>
              </a:lnSpc>
            </a:pPr>
            <a:r>
              <a:rPr lang="en-US" sz="1600" dirty="0">
                <a:latin typeface="Arial" panose="020B0604020202020204" pitchFamily="34" charset="0"/>
                <a:cs typeface="Arial" panose="020B0604020202020204" pitchFamily="34" charset="0"/>
              </a:rPr>
              <a:t>Aggressive behavior displayed at home – Exposed to negative behavior meaning they pick up traits that are related to bullying.</a:t>
            </a:r>
          </a:p>
          <a:p>
            <a:pPr marL="0" indent="0">
              <a:lnSpc>
                <a:spcPct val="150000"/>
              </a:lnSpc>
              <a:buNone/>
            </a:pPr>
            <a:r>
              <a:rPr lang="en-US" sz="1600" dirty="0">
                <a:latin typeface="Arial" panose="020B0604020202020204" pitchFamily="34" charset="0"/>
                <a:cs typeface="Arial" panose="020B0604020202020204" pitchFamily="34" charset="0"/>
              </a:rPr>
              <a:t>(Dodge, etc., 2006)</a:t>
            </a:r>
          </a:p>
          <a:p>
            <a:pPr marL="0">
              <a:lnSpc>
                <a:spcPct val="100000"/>
              </a:lnSpc>
            </a:pPr>
            <a:endParaRPr lang="en-US" sz="2700" dirty="0"/>
          </a:p>
        </p:txBody>
      </p:sp>
      <p:sp>
        <p:nvSpPr>
          <p:cNvPr id="37" name="sketchy content container">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DBD6D56A-6603-CC4C-BAEC-A24E8470B944}"/>
              </a:ext>
            </a:extLst>
          </p:cNvPr>
          <p:cNvSpPr txBox="1"/>
          <p:nvPr/>
        </p:nvSpPr>
        <p:spPr>
          <a:xfrm>
            <a:off x="9804400" y="6216003"/>
            <a:ext cx="174412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Athene Hamilton</a:t>
            </a:r>
          </a:p>
        </p:txBody>
      </p:sp>
    </p:spTree>
    <p:extLst>
      <p:ext uri="{BB962C8B-B14F-4D97-AF65-F5344CB8AC3E}">
        <p14:creationId xmlns:p14="http://schemas.microsoft.com/office/powerpoint/2010/main" val="169472125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0FF11C4C-AD33-BD32-DBFA-4EF8776F0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645" y="310134"/>
            <a:ext cx="1931863" cy="1619250"/>
          </a:xfrm>
          <a:prstGeom prst="rect">
            <a:avLst/>
          </a:prstGeom>
        </p:spPr>
      </p:pic>
      <p:sp>
        <p:nvSpPr>
          <p:cNvPr id="2" name="Title 1">
            <a:extLst>
              <a:ext uri="{FF2B5EF4-FFF2-40B4-BE49-F238E27FC236}">
                <a16:creationId xmlns:a16="http://schemas.microsoft.com/office/drawing/2014/main" id="{7E190822-3FAB-1DA5-98E6-DCD798330C6E}"/>
              </a:ext>
            </a:extLst>
          </p:cNvPr>
          <p:cNvSpPr>
            <a:spLocks noGrp="1"/>
          </p:cNvSpPr>
          <p:nvPr>
            <p:ph type="title"/>
          </p:nvPr>
        </p:nvSpPr>
        <p:spPr/>
        <p:txBody>
          <a:bodyPr>
            <a:normAutofit/>
          </a:bodyPr>
          <a:lstStyle/>
          <a:p>
            <a:r>
              <a:rPr lang="en-GB" sz="2800" dirty="0">
                <a:latin typeface="Arial" panose="020B0604020202020204" pitchFamily="34" charset="0"/>
                <a:cs typeface="Arial" panose="020B0604020202020204" pitchFamily="34" charset="0"/>
              </a:rPr>
              <a:t>Teams and Services for the children and family overall:</a:t>
            </a:r>
          </a:p>
        </p:txBody>
      </p:sp>
      <p:sp>
        <p:nvSpPr>
          <p:cNvPr id="3" name="Content Placeholder 2">
            <a:extLst>
              <a:ext uri="{FF2B5EF4-FFF2-40B4-BE49-F238E27FC236}">
                <a16:creationId xmlns:a16="http://schemas.microsoft.com/office/drawing/2014/main" id="{5DF99203-9DF0-CB0A-163F-F0FC39551837}"/>
              </a:ext>
            </a:extLst>
          </p:cNvPr>
          <p:cNvSpPr>
            <a:spLocks noGrp="1"/>
          </p:cNvSpPr>
          <p:nvPr>
            <p:ph sz="half" idx="1"/>
          </p:nvPr>
        </p:nvSpPr>
        <p:spPr/>
        <p:txBody>
          <a:bodyPr>
            <a:normAutofit/>
          </a:bodyPr>
          <a:lstStyle/>
          <a:p>
            <a:pPr>
              <a:lnSpc>
                <a:spcPct val="150000"/>
              </a:lnSpc>
              <a:buAutoNum type="arabicParenR"/>
            </a:pPr>
            <a:r>
              <a:rPr lang="en-GB" sz="1200" dirty="0">
                <a:latin typeface="Arial" panose="020B0604020202020204" pitchFamily="34" charset="0"/>
                <a:cs typeface="Arial" panose="020B0604020202020204" pitchFamily="34" charset="0"/>
              </a:rPr>
              <a:t>Children Trust – asses children when domestic issues are reported.</a:t>
            </a:r>
          </a:p>
          <a:p>
            <a:pPr>
              <a:lnSpc>
                <a:spcPct val="150000"/>
              </a:lnSpc>
              <a:buAutoNum type="arabicParenR"/>
            </a:pPr>
            <a:r>
              <a:rPr lang="en-GB" sz="1200" dirty="0">
                <a:latin typeface="Arial" panose="020B0604020202020204" pitchFamily="34" charset="0"/>
                <a:cs typeface="Arial" panose="020B0604020202020204" pitchFamily="34" charset="0"/>
              </a:rPr>
              <a:t>Child protection services – provides protection for children who are at risk of, or are experiencing neglect, physical or emotional abuse.</a:t>
            </a:r>
          </a:p>
          <a:p>
            <a:pPr>
              <a:lnSpc>
                <a:spcPct val="150000"/>
              </a:lnSpc>
              <a:buAutoNum type="arabicParenR"/>
            </a:pPr>
            <a:r>
              <a:rPr lang="en-GB" sz="1200" dirty="0">
                <a:latin typeface="Arial" panose="020B0604020202020204" pitchFamily="34" charset="0"/>
                <a:cs typeface="Arial" panose="020B0604020202020204" pitchFamily="34" charset="0"/>
              </a:rPr>
              <a:t>Children in need – fund thousands of charities and projects in every corner of the UK, that support children and young people to feel and be safer.</a:t>
            </a:r>
          </a:p>
          <a:p>
            <a:pPr>
              <a:lnSpc>
                <a:spcPct val="150000"/>
              </a:lnSpc>
              <a:buAutoNum type="arabicParenR"/>
            </a:pPr>
            <a:r>
              <a:rPr lang="en-GB" sz="1200" dirty="0">
                <a:latin typeface="Arial" panose="020B0604020202020204" pitchFamily="34" charset="0"/>
                <a:cs typeface="Arial" panose="020B0604020202020204" pitchFamily="34" charset="0"/>
              </a:rPr>
              <a:t>Care agencies – rehouse children in detrimental situations</a:t>
            </a:r>
          </a:p>
          <a:p>
            <a:pPr>
              <a:lnSpc>
                <a:spcPct val="150000"/>
              </a:lnSpc>
              <a:buAutoNum type="arabicParenR"/>
            </a:pPr>
            <a:r>
              <a:rPr lang="en-GB" sz="1200" dirty="0">
                <a:latin typeface="Arial" panose="020B0604020202020204" pitchFamily="34" charset="0"/>
                <a:cs typeface="Arial" panose="020B0604020202020204" pitchFamily="34" charset="0"/>
              </a:rPr>
              <a:t>School &amp; Colleges – provide solutions and help if learning is affected.</a:t>
            </a:r>
          </a:p>
          <a:p>
            <a:pPr marL="0" indent="0">
              <a:lnSpc>
                <a:spcPct val="150000"/>
              </a:lnSpc>
              <a:buNone/>
            </a:pPr>
            <a:r>
              <a:rPr lang="en-GB" sz="1200" dirty="0">
                <a:latin typeface="Arial" panose="020B0604020202020204" pitchFamily="34" charset="0"/>
                <a:cs typeface="Arial" panose="020B0604020202020204" pitchFamily="34" charset="0"/>
              </a:rPr>
              <a:t>Article 20 is saying – “ if children cannot be looked after, the government must provide special protection and assistance.”</a:t>
            </a:r>
          </a:p>
          <a:p>
            <a:pPr marL="0" indent="0">
              <a:lnSpc>
                <a:spcPct val="150000"/>
              </a:lnSpc>
              <a:buNone/>
            </a:pPr>
            <a:r>
              <a:rPr lang="en-GB" sz="1200" dirty="0">
                <a:latin typeface="Arial" panose="020B0604020202020204" pitchFamily="34" charset="0"/>
                <a:cs typeface="Arial" panose="020B0604020202020204" pitchFamily="34" charset="0"/>
              </a:rPr>
              <a:t>(Cantwell and Holzscheiter, 2007)</a:t>
            </a:r>
          </a:p>
        </p:txBody>
      </p:sp>
      <p:graphicFrame>
        <p:nvGraphicFramePr>
          <p:cNvPr id="8" name="Content Placeholder 3">
            <a:extLst>
              <a:ext uri="{FF2B5EF4-FFF2-40B4-BE49-F238E27FC236}">
                <a16:creationId xmlns:a16="http://schemas.microsoft.com/office/drawing/2014/main" id="{A79AB5C5-F93C-4AE3-E130-D41A23288680}"/>
              </a:ext>
            </a:extLst>
          </p:cNvPr>
          <p:cNvGraphicFramePr>
            <a:graphicFrameLocks noGrp="1"/>
          </p:cNvGraphicFramePr>
          <p:nvPr>
            <p:ph sz="half" idx="2"/>
            <p:extLst>
              <p:ext uri="{D42A27DB-BD31-4B8C-83A1-F6EECF244321}">
                <p14:modId xmlns:p14="http://schemas.microsoft.com/office/powerpoint/2010/main" val="2491817481"/>
              </p:ext>
            </p:extLst>
          </p:nvPr>
        </p:nvGraphicFramePr>
        <p:xfrm>
          <a:off x="6172200" y="1929384"/>
          <a:ext cx="5181600" cy="4251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F523B977-51D4-0F57-68FF-99B887BF0C50}"/>
              </a:ext>
            </a:extLst>
          </p:cNvPr>
          <p:cNvSpPr txBox="1"/>
          <p:nvPr/>
        </p:nvSpPr>
        <p:spPr>
          <a:xfrm>
            <a:off x="9537700" y="6350000"/>
            <a:ext cx="1727200"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Athene Hamilton</a:t>
            </a:r>
          </a:p>
        </p:txBody>
      </p:sp>
    </p:spTree>
    <p:extLst>
      <p:ext uri="{BB962C8B-B14F-4D97-AF65-F5344CB8AC3E}">
        <p14:creationId xmlns:p14="http://schemas.microsoft.com/office/powerpoint/2010/main" val="3086193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BDF31F-C798-AC58-AC8E-4D24BFD28260}"/>
              </a:ext>
            </a:extLst>
          </p:cNvPr>
          <p:cNvSpPr>
            <a:spLocks noGrp="1"/>
          </p:cNvSpPr>
          <p:nvPr>
            <p:ph type="title"/>
          </p:nvPr>
        </p:nvSpPr>
        <p:spPr>
          <a:xfrm>
            <a:off x="572493" y="172439"/>
            <a:ext cx="11047013" cy="1241466"/>
          </a:xfrm>
        </p:spPr>
        <p:txBody>
          <a:bodyPr anchor="b">
            <a:normAutofit/>
          </a:bodyPr>
          <a:lstStyle/>
          <a:p>
            <a:r>
              <a:rPr lang="en-GB" sz="4000">
                <a:latin typeface="Arial" panose="020B0604020202020204" pitchFamily="34" charset="0"/>
                <a:cs typeface="Arial" panose="020B0604020202020204" pitchFamily="34" charset="0"/>
              </a:rPr>
              <a:t>Father:</a:t>
            </a:r>
            <a:endParaRPr lang="en-GB" sz="4000" dirty="0">
              <a:latin typeface="Arial" panose="020B0604020202020204" pitchFamily="34" charset="0"/>
              <a:cs typeface="Arial" panose="020B0604020202020204" pitchFamily="34" charset="0"/>
            </a:endParaRPr>
          </a:p>
        </p:txBody>
      </p:sp>
      <p:sp>
        <p:nvSpPr>
          <p:cNvPr id="26"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4"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chemeClr val="accent1"/>
          </a:solidFill>
          <a:ln w="38100" cap="rnd">
            <a:solidFill>
              <a:schemeClr val="accent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blur&#10;&#10;Description automatically generated">
            <a:extLst>
              <a:ext uri="{FF2B5EF4-FFF2-40B4-BE49-F238E27FC236}">
                <a16:creationId xmlns:a16="http://schemas.microsoft.com/office/drawing/2014/main" id="{23F67D28-FC2A-85AE-2365-DFC3D65EF700}"/>
              </a:ext>
            </a:extLst>
          </p:cNvPr>
          <p:cNvPicPr>
            <a:picLocks noChangeAspect="1"/>
          </p:cNvPicPr>
          <p:nvPr/>
        </p:nvPicPr>
        <p:blipFill rotWithShape="1">
          <a:blip r:embed="rId2">
            <a:extLst>
              <a:ext uri="{28A0092B-C50C-407E-A947-70E740481C1C}">
                <a14:useLocalDpi xmlns:a14="http://schemas.microsoft.com/office/drawing/2010/main" val="0"/>
              </a:ext>
            </a:extLst>
          </a:blip>
          <a:srcRect l="8452" r="20944" b="-1"/>
          <a:stretch/>
        </p:blipFill>
        <p:spPr>
          <a:xfrm>
            <a:off x="572492" y="2002056"/>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p:spPr>
      </p:pic>
      <p:graphicFrame>
        <p:nvGraphicFramePr>
          <p:cNvPr id="19" name="Content Placeholder 2">
            <a:extLst>
              <a:ext uri="{FF2B5EF4-FFF2-40B4-BE49-F238E27FC236}">
                <a16:creationId xmlns:a16="http://schemas.microsoft.com/office/drawing/2014/main" id="{1C485934-960F-DE18-68B4-D31D155CB7CD}"/>
              </a:ext>
            </a:extLst>
          </p:cNvPr>
          <p:cNvGraphicFramePr>
            <a:graphicFrameLocks noGrp="1"/>
          </p:cNvGraphicFramePr>
          <p:nvPr>
            <p:ph idx="1"/>
            <p:extLst>
              <p:ext uri="{D42A27DB-BD31-4B8C-83A1-F6EECF244321}">
                <p14:modId xmlns:p14="http://schemas.microsoft.com/office/powerpoint/2010/main" val="2838968333"/>
              </p:ext>
            </p:extLst>
          </p:nvPr>
        </p:nvGraphicFramePr>
        <p:xfrm>
          <a:off x="4905954" y="2078552"/>
          <a:ext cx="6713552"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ooter Placeholder 5">
            <a:extLst>
              <a:ext uri="{FF2B5EF4-FFF2-40B4-BE49-F238E27FC236}">
                <a16:creationId xmlns:a16="http://schemas.microsoft.com/office/drawing/2014/main" id="{FC02FFE7-8187-2356-DFAA-ACF5D4032FE6}"/>
              </a:ext>
            </a:extLst>
          </p:cNvPr>
          <p:cNvSpPr>
            <a:spLocks noGrp="1"/>
          </p:cNvSpPr>
          <p:nvPr>
            <p:ph type="ftr" sz="quarter" idx="11"/>
          </p:nvPr>
        </p:nvSpPr>
        <p:spPr>
          <a:xfrm>
            <a:off x="9937214" y="6301648"/>
            <a:ext cx="1983036" cy="419828"/>
          </a:xfrm>
        </p:spPr>
        <p:txBody>
          <a:bodyPr/>
          <a:lstStyle/>
          <a:p>
            <a:r>
              <a:rPr lang="en-US">
                <a:solidFill>
                  <a:schemeClr val="tx1"/>
                </a:solidFill>
                <a:latin typeface="Arial" panose="020B0604020202020204" pitchFamily="34" charset="0"/>
                <a:cs typeface="Arial" panose="020B0604020202020204" pitchFamily="34" charset="0"/>
              </a:rPr>
              <a:t>Olga Jarmusevica</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5558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61" name="Rectangle 6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2DBC10-8120-E1B9-D3AF-92E209741B36}"/>
              </a:ext>
            </a:extLst>
          </p:cNvPr>
          <p:cNvSpPr>
            <a:spLocks noGrp="1"/>
          </p:cNvSpPr>
          <p:nvPr>
            <p:ph type="title"/>
          </p:nvPr>
        </p:nvSpPr>
        <p:spPr>
          <a:xfrm>
            <a:off x="640080" y="325369"/>
            <a:ext cx="4368602" cy="1956841"/>
          </a:xfrm>
        </p:spPr>
        <p:txBody>
          <a:bodyPr vert="horz" lIns="91440" tIns="45720" rIns="91440" bIns="45720" rtlCol="0" anchor="b">
            <a:normAutofit/>
          </a:bodyPr>
          <a:lstStyle/>
          <a:p>
            <a:pPr algn="ctr">
              <a:lnSpc>
                <a:spcPct val="90000"/>
              </a:lnSpc>
            </a:pPr>
            <a:r>
              <a:rPr lang="en-US" sz="4000" dirty="0">
                <a:latin typeface="Arial" panose="020B0604020202020204" pitchFamily="34" charset="0"/>
                <a:cs typeface="Arial" panose="020B0604020202020204" pitchFamily="34" charset="0"/>
              </a:rPr>
              <a:t>Verbal and Emotional abuse by their father:</a:t>
            </a:r>
          </a:p>
        </p:txBody>
      </p:sp>
      <p:sp>
        <p:nvSpPr>
          <p:cNvPr id="63"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093" y="2563839"/>
            <a:ext cx="3931920" cy="27432"/>
          </a:xfrm>
          <a:custGeom>
            <a:avLst/>
            <a:gdLst>
              <a:gd name="connsiteX0" fmla="*/ 0 w 3931920"/>
              <a:gd name="connsiteY0" fmla="*/ 0 h 27432"/>
              <a:gd name="connsiteX1" fmla="*/ 733958 w 3931920"/>
              <a:gd name="connsiteY1" fmla="*/ 0 h 27432"/>
              <a:gd name="connsiteX2" fmla="*/ 1428598 w 3931920"/>
              <a:gd name="connsiteY2" fmla="*/ 0 h 27432"/>
              <a:gd name="connsiteX3" fmla="*/ 2123237 w 3931920"/>
              <a:gd name="connsiteY3" fmla="*/ 0 h 27432"/>
              <a:gd name="connsiteX4" fmla="*/ 2660599 w 3931920"/>
              <a:gd name="connsiteY4" fmla="*/ 0 h 27432"/>
              <a:gd name="connsiteX5" fmla="*/ 3237281 w 3931920"/>
              <a:gd name="connsiteY5" fmla="*/ 0 h 27432"/>
              <a:gd name="connsiteX6" fmla="*/ 3931920 w 3931920"/>
              <a:gd name="connsiteY6" fmla="*/ 0 h 27432"/>
              <a:gd name="connsiteX7" fmla="*/ 3931920 w 3931920"/>
              <a:gd name="connsiteY7" fmla="*/ 27432 h 27432"/>
              <a:gd name="connsiteX8" fmla="*/ 3276600 w 3931920"/>
              <a:gd name="connsiteY8" fmla="*/ 27432 h 27432"/>
              <a:gd name="connsiteX9" fmla="*/ 2739238 w 3931920"/>
              <a:gd name="connsiteY9" fmla="*/ 27432 h 27432"/>
              <a:gd name="connsiteX10" fmla="*/ 2201875 w 3931920"/>
              <a:gd name="connsiteY10" fmla="*/ 27432 h 27432"/>
              <a:gd name="connsiteX11" fmla="*/ 1507236 w 3931920"/>
              <a:gd name="connsiteY11" fmla="*/ 27432 h 27432"/>
              <a:gd name="connsiteX12" fmla="*/ 930554 w 3931920"/>
              <a:gd name="connsiteY12" fmla="*/ 27432 h 27432"/>
              <a:gd name="connsiteX13" fmla="*/ 0 w 3931920"/>
              <a:gd name="connsiteY13" fmla="*/ 27432 h 27432"/>
              <a:gd name="connsiteX14" fmla="*/ 0 w 3931920"/>
              <a:gd name="connsiteY14"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31920" h="27432" fill="none" extrusionOk="0">
                <a:moveTo>
                  <a:pt x="0" y="0"/>
                </a:moveTo>
                <a:cubicBezTo>
                  <a:pt x="245351" y="16874"/>
                  <a:pt x="509174" y="13736"/>
                  <a:pt x="733958" y="0"/>
                </a:cubicBezTo>
                <a:cubicBezTo>
                  <a:pt x="958742" y="-13736"/>
                  <a:pt x="1245406" y="-17215"/>
                  <a:pt x="1428598" y="0"/>
                </a:cubicBezTo>
                <a:cubicBezTo>
                  <a:pt x="1611790" y="17215"/>
                  <a:pt x="1930525" y="20562"/>
                  <a:pt x="2123237" y="0"/>
                </a:cubicBezTo>
                <a:cubicBezTo>
                  <a:pt x="2315949" y="-20562"/>
                  <a:pt x="2485508" y="11332"/>
                  <a:pt x="2660599" y="0"/>
                </a:cubicBezTo>
                <a:cubicBezTo>
                  <a:pt x="2835690" y="-11332"/>
                  <a:pt x="3075198" y="-14809"/>
                  <a:pt x="3237281" y="0"/>
                </a:cubicBezTo>
                <a:cubicBezTo>
                  <a:pt x="3399364" y="14809"/>
                  <a:pt x="3745084" y="-4992"/>
                  <a:pt x="3931920" y="0"/>
                </a:cubicBezTo>
                <a:cubicBezTo>
                  <a:pt x="3930963" y="8431"/>
                  <a:pt x="3931571" y="14612"/>
                  <a:pt x="3931920" y="27432"/>
                </a:cubicBezTo>
                <a:cubicBezTo>
                  <a:pt x="3765435" y="40792"/>
                  <a:pt x="3452398" y="38703"/>
                  <a:pt x="3276600" y="27432"/>
                </a:cubicBezTo>
                <a:cubicBezTo>
                  <a:pt x="3100802" y="16161"/>
                  <a:pt x="2914889" y="26998"/>
                  <a:pt x="2739238" y="27432"/>
                </a:cubicBezTo>
                <a:cubicBezTo>
                  <a:pt x="2563587" y="27866"/>
                  <a:pt x="2395484" y="39154"/>
                  <a:pt x="2201875" y="27432"/>
                </a:cubicBezTo>
                <a:cubicBezTo>
                  <a:pt x="2008266" y="15710"/>
                  <a:pt x="1781367" y="4899"/>
                  <a:pt x="1507236" y="27432"/>
                </a:cubicBezTo>
                <a:cubicBezTo>
                  <a:pt x="1233105" y="49965"/>
                  <a:pt x="1075495" y="47542"/>
                  <a:pt x="930554" y="27432"/>
                </a:cubicBezTo>
                <a:cubicBezTo>
                  <a:pt x="785613" y="7322"/>
                  <a:pt x="268930" y="30433"/>
                  <a:pt x="0" y="27432"/>
                </a:cubicBezTo>
                <a:cubicBezTo>
                  <a:pt x="226" y="18208"/>
                  <a:pt x="-648" y="12891"/>
                  <a:pt x="0" y="0"/>
                </a:cubicBezTo>
                <a:close/>
              </a:path>
              <a:path w="3931920" h="27432" stroke="0" extrusionOk="0">
                <a:moveTo>
                  <a:pt x="0" y="0"/>
                </a:moveTo>
                <a:cubicBezTo>
                  <a:pt x="278269" y="4786"/>
                  <a:pt x="349028" y="-10422"/>
                  <a:pt x="616001" y="0"/>
                </a:cubicBezTo>
                <a:cubicBezTo>
                  <a:pt x="882974" y="10422"/>
                  <a:pt x="931617" y="-15515"/>
                  <a:pt x="1153363" y="0"/>
                </a:cubicBezTo>
                <a:cubicBezTo>
                  <a:pt x="1375109" y="15515"/>
                  <a:pt x="1704089" y="-3631"/>
                  <a:pt x="1887322" y="0"/>
                </a:cubicBezTo>
                <a:cubicBezTo>
                  <a:pt x="2070555" y="3631"/>
                  <a:pt x="2344155" y="2213"/>
                  <a:pt x="2503322" y="0"/>
                </a:cubicBezTo>
                <a:cubicBezTo>
                  <a:pt x="2662489" y="-2213"/>
                  <a:pt x="2976859" y="26691"/>
                  <a:pt x="3119323" y="0"/>
                </a:cubicBezTo>
                <a:cubicBezTo>
                  <a:pt x="3261787" y="-26691"/>
                  <a:pt x="3588171" y="-28651"/>
                  <a:pt x="3931920" y="0"/>
                </a:cubicBezTo>
                <a:cubicBezTo>
                  <a:pt x="3930565" y="9524"/>
                  <a:pt x="3930718" y="13975"/>
                  <a:pt x="3931920" y="27432"/>
                </a:cubicBezTo>
                <a:cubicBezTo>
                  <a:pt x="3664329" y="4021"/>
                  <a:pt x="3437686" y="14511"/>
                  <a:pt x="3276600" y="27432"/>
                </a:cubicBezTo>
                <a:cubicBezTo>
                  <a:pt x="3115514" y="40353"/>
                  <a:pt x="2913592" y="48967"/>
                  <a:pt x="2739238" y="27432"/>
                </a:cubicBezTo>
                <a:cubicBezTo>
                  <a:pt x="2564884" y="5897"/>
                  <a:pt x="2294049" y="39820"/>
                  <a:pt x="2083918" y="27432"/>
                </a:cubicBezTo>
                <a:cubicBezTo>
                  <a:pt x="1873787" y="15044"/>
                  <a:pt x="1718903" y="21388"/>
                  <a:pt x="1428598" y="27432"/>
                </a:cubicBezTo>
                <a:cubicBezTo>
                  <a:pt x="1138293" y="33476"/>
                  <a:pt x="952209" y="50441"/>
                  <a:pt x="812597" y="27432"/>
                </a:cubicBezTo>
                <a:cubicBezTo>
                  <a:pt x="672985" y="4423"/>
                  <a:pt x="305800" y="28240"/>
                  <a:pt x="0" y="27432"/>
                </a:cubicBezTo>
                <a:cubicBezTo>
                  <a:pt x="-800" y="16780"/>
                  <a:pt x="-583" y="12910"/>
                  <a:pt x="0" y="0"/>
                </a:cubicBezTo>
                <a:close/>
              </a:path>
            </a:pathLst>
          </a:custGeom>
          <a:solidFill>
            <a:srgbClr val="EBB153"/>
          </a:solidFill>
          <a:ln w="38100" cap="rnd">
            <a:solidFill>
              <a:srgbClr val="EBB153"/>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Content Placeholder 2">
            <a:extLst>
              <a:ext uri="{FF2B5EF4-FFF2-40B4-BE49-F238E27FC236}">
                <a16:creationId xmlns:a16="http://schemas.microsoft.com/office/drawing/2014/main" id="{07923010-4B03-D537-8160-AE70C1C10B8D}"/>
              </a:ext>
            </a:extLst>
          </p:cNvPr>
          <p:cNvSpPr>
            <a:spLocks noGrp="1"/>
          </p:cNvSpPr>
          <p:nvPr>
            <p:ph sz="half" idx="1"/>
          </p:nvPr>
        </p:nvSpPr>
        <p:spPr>
          <a:xfrm>
            <a:off x="609258" y="2671471"/>
            <a:ext cx="4243589" cy="3685261"/>
          </a:xfrm>
        </p:spPr>
        <p:txBody>
          <a:bodyPr vert="horz" lIns="91440" tIns="45720" rIns="91440" bIns="45720" rtlCol="0">
            <a:normAutofit/>
          </a:bodyPr>
          <a:lstStyle/>
          <a:p>
            <a:pPr>
              <a:lnSpc>
                <a:spcPct val="150000"/>
              </a:lnSpc>
            </a:pPr>
            <a:r>
              <a:rPr lang="en-US" sz="1400" dirty="0">
                <a:latin typeface="Arial" panose="020B0604020202020204" pitchFamily="34" charset="0"/>
                <a:cs typeface="Arial" panose="020B0604020202020204" pitchFamily="34" charset="0"/>
              </a:rPr>
              <a:t>Controlling all the steps</a:t>
            </a:r>
          </a:p>
          <a:p>
            <a:pPr>
              <a:lnSpc>
                <a:spcPct val="150000"/>
              </a:lnSpc>
            </a:pPr>
            <a:r>
              <a:rPr lang="en-US" sz="1400" dirty="0">
                <a:latin typeface="Arial" panose="020B0604020202020204" pitchFamily="34" charset="0"/>
                <a:cs typeface="Arial" panose="020B0604020202020204" pitchFamily="34" charset="0"/>
              </a:rPr>
              <a:t>Shaming</a:t>
            </a:r>
          </a:p>
          <a:p>
            <a:pPr>
              <a:lnSpc>
                <a:spcPct val="150000"/>
              </a:lnSpc>
            </a:pPr>
            <a:r>
              <a:rPr lang="en-US" sz="1400" dirty="0">
                <a:latin typeface="Arial" panose="020B0604020202020204" pitchFamily="34" charset="0"/>
                <a:cs typeface="Arial" panose="020B0604020202020204" pitchFamily="34" charset="0"/>
              </a:rPr>
              <a:t>Blaming them for his problems</a:t>
            </a:r>
          </a:p>
          <a:p>
            <a:pPr>
              <a:lnSpc>
                <a:spcPct val="150000"/>
              </a:lnSpc>
            </a:pPr>
            <a:r>
              <a:rPr lang="en-US" sz="1400" dirty="0">
                <a:latin typeface="Arial" panose="020B0604020202020204" pitchFamily="34" charset="0"/>
                <a:cs typeface="Arial" panose="020B0604020202020204" pitchFamily="34" charset="0"/>
              </a:rPr>
              <a:t>Isolate them from outside the world</a:t>
            </a:r>
          </a:p>
          <a:p>
            <a:pPr>
              <a:lnSpc>
                <a:spcPct val="150000"/>
              </a:lnSpc>
            </a:pPr>
            <a:r>
              <a:rPr lang="en-US" sz="1400" dirty="0">
                <a:latin typeface="Arial" panose="020B0604020202020204" pitchFamily="34" charset="0"/>
                <a:cs typeface="Arial" panose="020B0604020202020204" pitchFamily="34" charset="0"/>
              </a:rPr>
              <a:t>Bullying</a:t>
            </a:r>
          </a:p>
          <a:p>
            <a:pPr>
              <a:lnSpc>
                <a:spcPct val="150000"/>
              </a:lnSpc>
            </a:pPr>
            <a:r>
              <a:rPr lang="en-US" sz="1400" dirty="0">
                <a:latin typeface="Arial" panose="020B0604020202020204" pitchFamily="34" charset="0"/>
                <a:cs typeface="Arial" panose="020B0604020202020204" pitchFamily="34" charset="0"/>
              </a:rPr>
              <a:t>Damaging belongings or home ( throwing objects, punching walls, etc.)</a:t>
            </a:r>
          </a:p>
          <a:p>
            <a:pPr marL="0" indent="0">
              <a:lnSpc>
                <a:spcPct val="150000"/>
              </a:lnSpc>
              <a:buNone/>
            </a:pPr>
            <a:r>
              <a:rPr lang="en-US" sz="1400" dirty="0">
                <a:latin typeface="Arial" panose="020B0604020202020204" pitchFamily="34" charset="0"/>
                <a:cs typeface="Arial" panose="020B0604020202020204" pitchFamily="34" charset="0"/>
              </a:rPr>
              <a:t>(Evans,2010; Forward and Buck, 2002)</a:t>
            </a:r>
          </a:p>
          <a:p>
            <a:pPr marL="0" indent="0">
              <a:lnSpc>
                <a:spcPct val="100000"/>
              </a:lnSpc>
              <a:buNone/>
            </a:pPr>
            <a:endParaRPr lang="en-US" sz="2200" dirty="0"/>
          </a:p>
        </p:txBody>
      </p:sp>
      <p:sp>
        <p:nvSpPr>
          <p:cNvPr id="22" name="Footer Placeholder 21">
            <a:extLst>
              <a:ext uri="{FF2B5EF4-FFF2-40B4-BE49-F238E27FC236}">
                <a16:creationId xmlns:a16="http://schemas.microsoft.com/office/drawing/2014/main" id="{D305030E-2683-6ABD-DACD-6019EBE159F3}"/>
              </a:ext>
            </a:extLst>
          </p:cNvPr>
          <p:cNvSpPr>
            <a:spLocks noGrp="1"/>
          </p:cNvSpPr>
          <p:nvPr>
            <p:ph type="ftr" sz="quarter" idx="11"/>
          </p:nvPr>
        </p:nvSpPr>
        <p:spPr>
          <a:xfrm>
            <a:off x="765093" y="6356733"/>
            <a:ext cx="1878955" cy="364742"/>
          </a:xfrm>
        </p:spPr>
        <p:txBody>
          <a:bodyPr vert="horz" lIns="91440" tIns="45720" rIns="91440" bIns="45720" rtlCol="0" anchor="ctr">
            <a:normAutofit/>
          </a:bodyPr>
          <a:lstStyle/>
          <a:p>
            <a:pPr algn="l">
              <a:spcAft>
                <a:spcPts val="600"/>
              </a:spcAft>
            </a:pPr>
            <a:r>
              <a:rPr lang="en-US" kern="1200" dirty="0">
                <a:solidFill>
                  <a:schemeClr val="tx1"/>
                </a:solidFill>
                <a:latin typeface="Arial" panose="020B0604020202020204" pitchFamily="34" charset="0"/>
                <a:cs typeface="Arial" panose="020B0604020202020204" pitchFamily="34" charset="0"/>
              </a:rPr>
              <a:t>Olga Jarmusevica</a:t>
            </a:r>
          </a:p>
        </p:txBody>
      </p:sp>
      <p:pic>
        <p:nvPicPr>
          <p:cNvPr id="21" name="Content Placeholder 20" descr="Diagram&#10;&#10;Description automatically generated">
            <a:extLst>
              <a:ext uri="{FF2B5EF4-FFF2-40B4-BE49-F238E27FC236}">
                <a16:creationId xmlns:a16="http://schemas.microsoft.com/office/drawing/2014/main" id="{75EEE1F3-2571-B7EB-99DB-03BA597B2B19}"/>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3209" b="1"/>
          <a:stretch/>
        </p:blipFill>
        <p:spPr>
          <a:xfrm>
            <a:off x="5313225"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64872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7">
            <a:extLst>
              <a:ext uri="{FF2B5EF4-FFF2-40B4-BE49-F238E27FC236}">
                <a16:creationId xmlns:a16="http://schemas.microsoft.com/office/drawing/2014/main" id="{EBDD1931-9E86-4402-9A68-33A2D9EFB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29"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486379-CA1C-E0E5-495B-AB42A21A9DF4}"/>
              </a:ext>
            </a:extLst>
          </p:cNvPr>
          <p:cNvSpPr>
            <a:spLocks noGrp="1"/>
          </p:cNvSpPr>
          <p:nvPr>
            <p:ph type="title"/>
          </p:nvPr>
        </p:nvSpPr>
        <p:spPr>
          <a:xfrm>
            <a:off x="576072" y="238539"/>
            <a:ext cx="11018520" cy="1704561"/>
          </a:xfrm>
        </p:spPr>
        <p:txBody>
          <a:bodyPr vert="horz" lIns="91440" tIns="45720" rIns="91440" bIns="45720" rtlCol="0" anchor="b">
            <a:normAutofit fontScale="90000"/>
          </a:bodyPr>
          <a:lstStyle/>
          <a:p>
            <a:pPr>
              <a:lnSpc>
                <a:spcPct val="150000"/>
              </a:lnSpc>
            </a:pPr>
            <a:r>
              <a:rPr lang="en-US" sz="3600" dirty="0">
                <a:latin typeface="Arial" panose="020B0604020202020204" pitchFamily="34" charset="0"/>
                <a:cs typeface="Arial" panose="020B0604020202020204" pitchFamily="34" charset="0"/>
              </a:rPr>
              <a:t>Father analysis</a:t>
            </a:r>
            <a:r>
              <a:rPr lang="en-US" sz="3200" dirty="0">
                <a:latin typeface="Arial" panose="020B0604020202020204" pitchFamily="34" charset="0"/>
                <a:cs typeface="Arial" panose="020B0604020202020204" pitchFamily="34" charset="0"/>
              </a:rPr>
              <a:t>:</a:t>
            </a:r>
            <a:br>
              <a:rPr lang="en-US" sz="1800" dirty="0">
                <a:latin typeface="Arial" panose="020B0604020202020204" pitchFamily="34" charset="0"/>
                <a:cs typeface="Arial" panose="020B0604020202020204" pitchFamily="34" charset="0"/>
              </a:rPr>
            </a:br>
            <a:r>
              <a:rPr lang="en-GB" sz="1600" dirty="0">
                <a:solidFill>
                  <a:schemeClr val="tx1"/>
                </a:solidFill>
                <a:latin typeface="Arial" panose="020B0604020202020204" pitchFamily="34" charset="0"/>
                <a:cs typeface="Arial" panose="020B0604020202020204" pitchFamily="34" charset="0"/>
              </a:rPr>
              <a:t>Father probably has some mental health issues or a childhood trauma. Therefore, he may copy his parents' life or maybe he was shaming and bullying as a child and now he is repeated that situations. He is having:</a:t>
            </a:r>
            <a:br>
              <a:rPr lang="en-US" sz="1600" dirty="0">
                <a:solidFill>
                  <a:schemeClr val="tx1"/>
                </a:solidFill>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p:txBody>
      </p:sp>
      <p:sp>
        <p:nvSpPr>
          <p:cNvPr id="30"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CA8372"/>
          </a:solidFill>
          <a:ln w="38100" cap="rnd">
            <a:solidFill>
              <a:srgbClr val="CA837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person writing on a piece of paper&#10;&#10;Description automatically generated with medium confidence">
            <a:extLst>
              <a:ext uri="{FF2B5EF4-FFF2-40B4-BE49-F238E27FC236}">
                <a16:creationId xmlns:a16="http://schemas.microsoft.com/office/drawing/2014/main" id="{5E257070-72B3-B5AD-CBF9-3CD832FF68DA}"/>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26164" r="9815" b="-1"/>
          <a:stretch/>
        </p:blipFill>
        <p:spPr>
          <a:xfrm>
            <a:off x="7675658" y="2093976"/>
            <a:ext cx="3941064" cy="4096512"/>
          </a:xfrm>
          <a:prstGeom prst="rect">
            <a:avLst/>
          </a:prstGeom>
        </p:spPr>
      </p:pic>
      <p:graphicFrame>
        <p:nvGraphicFramePr>
          <p:cNvPr id="8" name="Content Placeholder 3">
            <a:extLst>
              <a:ext uri="{FF2B5EF4-FFF2-40B4-BE49-F238E27FC236}">
                <a16:creationId xmlns:a16="http://schemas.microsoft.com/office/drawing/2014/main" id="{B8B15027-D504-9E39-5F1F-AEAE9E6C3560}"/>
              </a:ext>
            </a:extLst>
          </p:cNvPr>
          <p:cNvGraphicFramePr>
            <a:graphicFrameLocks noGrp="1"/>
          </p:cNvGraphicFramePr>
          <p:nvPr>
            <p:ph sz="half" idx="2"/>
            <p:extLst>
              <p:ext uri="{D42A27DB-BD31-4B8C-83A1-F6EECF244321}">
                <p14:modId xmlns:p14="http://schemas.microsoft.com/office/powerpoint/2010/main" val="2776571814"/>
              </p:ext>
            </p:extLst>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B2061127-0DB5-48E5-712F-8FBF8DA23A5B}"/>
              </a:ext>
            </a:extLst>
          </p:cNvPr>
          <p:cNvSpPr txBox="1"/>
          <p:nvPr/>
        </p:nvSpPr>
        <p:spPr>
          <a:xfrm>
            <a:off x="9575800" y="6190487"/>
            <a:ext cx="2018792" cy="369332"/>
          </a:xfrm>
          <a:prstGeom prst="rect">
            <a:avLst/>
          </a:prstGeom>
          <a:noFill/>
        </p:spPr>
        <p:txBody>
          <a:bodyPr wrap="square" rtlCol="0">
            <a:spAutoFit/>
          </a:bodyPr>
          <a:lstStyle/>
          <a:p>
            <a:r>
              <a:rPr lang="en-GB" dirty="0"/>
              <a:t>Olga Jarmusevica</a:t>
            </a:r>
          </a:p>
        </p:txBody>
      </p:sp>
      <p:sp>
        <p:nvSpPr>
          <p:cNvPr id="9" name="TextBox 8">
            <a:extLst>
              <a:ext uri="{FF2B5EF4-FFF2-40B4-BE49-F238E27FC236}">
                <a16:creationId xmlns:a16="http://schemas.microsoft.com/office/drawing/2014/main" id="{96DC3779-97C2-7AA4-6EAC-2A84F7F17874}"/>
              </a:ext>
            </a:extLst>
          </p:cNvPr>
          <p:cNvSpPr txBox="1"/>
          <p:nvPr/>
        </p:nvSpPr>
        <p:spPr>
          <a:xfrm>
            <a:off x="572493" y="6190487"/>
            <a:ext cx="5349842" cy="369332"/>
          </a:xfrm>
          <a:prstGeom prst="rect">
            <a:avLst/>
          </a:prstGeom>
          <a:noFill/>
        </p:spPr>
        <p:txBody>
          <a:bodyPr wrap="square" rtlCol="0">
            <a:spAutoFit/>
          </a:bodyPr>
          <a:lstStyle/>
          <a:p>
            <a:r>
              <a:rPr lang="en-GB" dirty="0"/>
              <a:t>(Hale, 2017; Guthrie and Driscoll, 2021; Armor, 2020) </a:t>
            </a:r>
          </a:p>
        </p:txBody>
      </p:sp>
    </p:spTree>
    <p:extLst>
      <p:ext uri="{BB962C8B-B14F-4D97-AF65-F5344CB8AC3E}">
        <p14:creationId xmlns:p14="http://schemas.microsoft.com/office/powerpoint/2010/main" val="3840835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91720AC8-7401-4353-3294-692FEC66FBDA}"/>
              </a:ext>
            </a:extLst>
          </p:cNvPr>
          <p:cNvPicPr>
            <a:picLocks noChangeAspect="1"/>
          </p:cNvPicPr>
          <p:nvPr/>
        </p:nvPicPr>
        <p:blipFill rotWithShape="1">
          <a:blip r:embed="rId2">
            <a:extLst>
              <a:ext uri="{28A0092B-C50C-407E-A947-70E740481C1C}">
                <a14:useLocalDpi xmlns:a14="http://schemas.microsoft.com/office/drawing/2010/main" val="0"/>
              </a:ext>
            </a:extLst>
          </a:blip>
          <a:srcRect b="15414"/>
          <a:stretch/>
        </p:blipFill>
        <p:spPr>
          <a:xfrm>
            <a:off x="764988" y="2481483"/>
            <a:ext cx="3368969" cy="1895034"/>
          </a:xfrm>
          <a:prstGeom prst="rect">
            <a:avLst/>
          </a:prstGeom>
        </p:spPr>
      </p:pic>
      <p:sp>
        <p:nvSpPr>
          <p:cNvPr id="20" name="Freeform: Shape 19">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rgbClr val="F7C38F"/>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97626429-7791-DE6F-255D-4564086DA44E}"/>
              </a:ext>
            </a:extLst>
          </p:cNvPr>
          <p:cNvSpPr>
            <a:spLocks noGrp="1"/>
          </p:cNvSpPr>
          <p:nvPr>
            <p:ph type="title"/>
          </p:nvPr>
        </p:nvSpPr>
        <p:spPr>
          <a:xfrm>
            <a:off x="5759354" y="419101"/>
            <a:ext cx="5337270" cy="1299459"/>
          </a:xfrm>
        </p:spPr>
        <p:txBody>
          <a:bodyPr anchor="b">
            <a:normAutofit fontScale="90000"/>
          </a:bodyPr>
          <a:lstStyle/>
          <a:p>
            <a:pPr algn="ctr">
              <a:lnSpc>
                <a:spcPct val="150000"/>
              </a:lnSpc>
            </a:pPr>
            <a:r>
              <a:rPr lang="en-GB" sz="3200" dirty="0">
                <a:latin typeface="Arial" panose="020B0604020202020204" pitchFamily="34" charset="0"/>
                <a:cs typeface="Arial" panose="020B0604020202020204" pitchFamily="34" charset="0"/>
              </a:rPr>
              <a:t>Actions and recommendations for adults</a:t>
            </a:r>
            <a:r>
              <a:rPr lang="en-GB" sz="3100" dirty="0">
                <a:latin typeface="Arial" panose="020B0604020202020204" pitchFamily="34" charset="0"/>
                <a:cs typeface="Arial" panose="020B0604020202020204" pitchFamily="34" charset="0"/>
              </a:rPr>
              <a:t>:</a:t>
            </a:r>
          </a:p>
        </p:txBody>
      </p:sp>
      <p:sp>
        <p:nvSpPr>
          <p:cNvPr id="22"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6304" y="2368177"/>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F7C38F"/>
          </a:solidFill>
          <a:ln w="38100" cap="rnd">
            <a:solidFill>
              <a:srgbClr val="F7C38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77DB181-D73E-2867-2CC7-01A69D8B1A4A}"/>
              </a:ext>
            </a:extLst>
          </p:cNvPr>
          <p:cNvSpPr>
            <a:spLocks noGrp="1"/>
          </p:cNvSpPr>
          <p:nvPr>
            <p:ph idx="1"/>
          </p:nvPr>
        </p:nvSpPr>
        <p:spPr>
          <a:xfrm>
            <a:off x="5168900" y="2114890"/>
            <a:ext cx="6590580" cy="4100785"/>
          </a:xfrm>
        </p:spPr>
        <p:txBody>
          <a:bodyPr anchor="t">
            <a:normAutofit/>
          </a:bodyPr>
          <a:lstStyle/>
          <a:p>
            <a:pPr>
              <a:lnSpc>
                <a:spcPct val="150000"/>
              </a:lnSpc>
            </a:pPr>
            <a:r>
              <a:rPr lang="en-GB" sz="1400" dirty="0">
                <a:latin typeface="Arial" panose="020B0604020202020204" pitchFamily="34" charset="0"/>
                <a:cs typeface="Arial" panose="020B0604020202020204" pitchFamily="34" charset="0"/>
              </a:rPr>
              <a:t>Educate yourself – support for parents can prevent abuse for children. (parents educational classes)</a:t>
            </a:r>
          </a:p>
          <a:p>
            <a:pPr>
              <a:lnSpc>
                <a:spcPct val="150000"/>
              </a:lnSpc>
            </a:pPr>
            <a:r>
              <a:rPr lang="en-GB" sz="1400" dirty="0">
                <a:latin typeface="Arial" panose="020B0604020202020204" pitchFamily="34" charset="0"/>
                <a:cs typeface="Arial" panose="020B0604020202020204" pitchFamily="34" charset="0"/>
              </a:rPr>
              <a:t>Change area or city – can help avoid contact with people  who are bad influences at the moment.</a:t>
            </a:r>
          </a:p>
          <a:p>
            <a:pPr>
              <a:lnSpc>
                <a:spcPct val="150000"/>
              </a:lnSpc>
            </a:pPr>
            <a:r>
              <a:rPr lang="en-GB" sz="1400" dirty="0">
                <a:latin typeface="Arial" panose="020B0604020202020204" pitchFamily="34" charset="0"/>
                <a:cs typeface="Arial" panose="020B0604020202020204" pitchFamily="34" charset="0"/>
              </a:rPr>
              <a:t>Psychologist – can help realise the main problem and find a solution to resolve it.</a:t>
            </a:r>
          </a:p>
          <a:p>
            <a:pPr>
              <a:lnSpc>
                <a:spcPct val="150000"/>
              </a:lnSpc>
            </a:pPr>
            <a:r>
              <a:rPr lang="en-GB" sz="1400" dirty="0">
                <a:latin typeface="Arial" panose="020B0604020202020204" pitchFamily="34" charset="0"/>
                <a:cs typeface="Arial" panose="020B0604020202020204" pitchFamily="34" charset="0"/>
              </a:rPr>
              <a:t>Narcologist – can help with alcohol addiction.</a:t>
            </a:r>
          </a:p>
          <a:p>
            <a:pPr>
              <a:lnSpc>
                <a:spcPct val="150000"/>
              </a:lnSpc>
            </a:pPr>
            <a:r>
              <a:rPr lang="en-GB" sz="1400" dirty="0">
                <a:latin typeface="Arial" panose="020B0604020202020204" pitchFamily="34" charset="0"/>
                <a:cs typeface="Arial" panose="020B0604020202020204" pitchFamily="34" charset="0"/>
              </a:rPr>
              <a:t>Job centre – can help with job search.</a:t>
            </a:r>
          </a:p>
          <a:p>
            <a:pPr>
              <a:lnSpc>
                <a:spcPct val="150000"/>
              </a:lnSpc>
            </a:pPr>
            <a:r>
              <a:rPr lang="en-GB" sz="1400" dirty="0">
                <a:latin typeface="Arial" panose="020B0604020202020204" pitchFamily="34" charset="0"/>
                <a:cs typeface="Arial" panose="020B0604020202020204" pitchFamily="34" charset="0"/>
              </a:rPr>
              <a:t>Government – can help with temporary benefits or bills repayment.</a:t>
            </a:r>
          </a:p>
          <a:p>
            <a:pPr marL="0" indent="0">
              <a:lnSpc>
                <a:spcPct val="150000"/>
              </a:lnSpc>
              <a:buNone/>
            </a:pPr>
            <a:r>
              <a:rPr lang="en-GB" sz="1400" dirty="0">
                <a:latin typeface="Arial" panose="020B0604020202020204" pitchFamily="34" charset="0"/>
                <a:cs typeface="Arial" panose="020B0604020202020204" pitchFamily="34" charset="0"/>
              </a:rPr>
              <a:t>(Sternberg, 2016; David, 2017)</a:t>
            </a:r>
          </a:p>
          <a:p>
            <a:pPr marL="0" indent="0">
              <a:lnSpc>
                <a:spcPct val="100000"/>
              </a:lnSpc>
              <a:buNone/>
            </a:pPr>
            <a:endParaRPr lang="en-GB" sz="1500" dirty="0">
              <a:latin typeface="Arial" panose="020B0604020202020204" pitchFamily="34" charset="0"/>
              <a:cs typeface="Arial" panose="020B0604020202020204" pitchFamily="34" charset="0"/>
            </a:endParaRPr>
          </a:p>
          <a:p>
            <a:pPr>
              <a:lnSpc>
                <a:spcPct val="100000"/>
              </a:lnSpc>
            </a:pPr>
            <a:endParaRPr lang="en-GB" sz="1500" dirty="0">
              <a:solidFill>
                <a:srgbClr val="FFFFFF"/>
              </a:solidFill>
              <a:latin typeface="Arial" panose="020B0604020202020204" pitchFamily="34" charset="0"/>
              <a:cs typeface="Arial" panose="020B0604020202020204" pitchFamily="34" charset="0"/>
            </a:endParaRPr>
          </a:p>
          <a:p>
            <a:pPr marL="0" indent="0">
              <a:lnSpc>
                <a:spcPct val="100000"/>
              </a:lnSpc>
              <a:buNone/>
            </a:pPr>
            <a:endParaRPr lang="en-GB" sz="1500" dirty="0">
              <a:solidFill>
                <a:srgbClr val="FFFFFF"/>
              </a:solidFill>
              <a:latin typeface="Arial" panose="020B0604020202020204" pitchFamily="34" charset="0"/>
              <a:cs typeface="Arial" panose="020B0604020202020204" pitchFamily="34" charset="0"/>
            </a:endParaRPr>
          </a:p>
          <a:p>
            <a:pPr>
              <a:lnSpc>
                <a:spcPct val="100000"/>
              </a:lnSpc>
            </a:pPr>
            <a:endParaRPr lang="en-GB" sz="1500" dirty="0">
              <a:solidFill>
                <a:srgbClr val="FFFFFF"/>
              </a:solidFill>
              <a:latin typeface="Arial" panose="020B0604020202020204" pitchFamily="34" charset="0"/>
              <a:cs typeface="Arial" panose="020B0604020202020204" pitchFamily="34" charset="0"/>
            </a:endParaRPr>
          </a:p>
          <a:p>
            <a:pPr>
              <a:lnSpc>
                <a:spcPct val="100000"/>
              </a:lnSpc>
            </a:pPr>
            <a:endParaRPr lang="en-GB" sz="1500" dirty="0">
              <a:solidFill>
                <a:srgbClr val="FFFFFF"/>
              </a:solidFill>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AE3E5776-ACBB-5A53-7AAA-7DB5C0018F8E}"/>
              </a:ext>
            </a:extLst>
          </p:cNvPr>
          <p:cNvSpPr>
            <a:spLocks noGrp="1"/>
          </p:cNvSpPr>
          <p:nvPr>
            <p:ph type="ftr" sz="quarter" idx="11"/>
          </p:nvPr>
        </p:nvSpPr>
        <p:spPr>
          <a:xfrm>
            <a:off x="5759355" y="6356350"/>
            <a:ext cx="4469642" cy="365125"/>
          </a:xfrm>
        </p:spPr>
        <p:txBody>
          <a:bodyPr>
            <a:normAutofit/>
          </a:bodyPr>
          <a:lstStyle/>
          <a:p>
            <a:pPr algn="l">
              <a:spcAft>
                <a:spcPts val="600"/>
              </a:spcAft>
            </a:pPr>
            <a:r>
              <a:rPr lang="en-US" dirty="0">
                <a:solidFill>
                  <a:schemeClr val="tx1"/>
                </a:solidFill>
                <a:latin typeface="Arial" panose="020B0604020202020204" pitchFamily="34" charset="0"/>
                <a:cs typeface="Arial" panose="020B0604020202020204" pitchFamily="34" charset="0"/>
              </a:rPr>
              <a:t>Olga Jarmusevica</a:t>
            </a:r>
          </a:p>
        </p:txBody>
      </p:sp>
      <mc:AlternateContent xmlns:mc="http://schemas.openxmlformats.org/markup-compatibility/2006" xmlns:p14="http://schemas.microsoft.com/office/powerpoint/2010/main">
        <mc:Choice Requires="p14">
          <p:contentPart p14:bwMode="auto" r:id="rId3">
            <p14:nvContentPartPr>
              <p14:cNvPr id="24" name="Ink 23">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6436237" y="1971579"/>
              <a:ext cx="360" cy="2160"/>
            </p14:xfrm>
          </p:contentPart>
        </mc:Choice>
        <mc:Fallback xmlns="">
          <p:pic>
            <p:nvPicPr>
              <p:cNvPr id="24" name="Ink 23">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6418237" y="1956150"/>
                <a:ext cx="36000" cy="32709"/>
              </a:xfrm>
              <a:prstGeom prst="rect">
                <a:avLst/>
              </a:prstGeom>
            </p:spPr>
          </p:pic>
        </mc:Fallback>
      </mc:AlternateContent>
    </p:spTree>
    <p:extLst>
      <p:ext uri="{BB962C8B-B14F-4D97-AF65-F5344CB8AC3E}">
        <p14:creationId xmlns:p14="http://schemas.microsoft.com/office/powerpoint/2010/main" val="3651644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0">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2">
            <a:extLst>
              <a:ext uri="{FF2B5EF4-FFF2-40B4-BE49-F238E27FC236}">
                <a16:creationId xmlns:a16="http://schemas.microsoft.com/office/drawing/2014/main" id="{D010E05E-9237-4321-84BB-69C0F2256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0936" y="999492"/>
            <a:ext cx="4889565" cy="4424065"/>
          </a:xfrm>
          <a:custGeom>
            <a:avLst/>
            <a:gdLst>
              <a:gd name="connsiteX0" fmla="*/ 2612540 w 5531319"/>
              <a:gd name="connsiteY0" fmla="*/ 836 h 4424065"/>
              <a:gd name="connsiteX1" fmla="*/ 2946310 w 5531319"/>
              <a:gd name="connsiteY1" fmla="*/ 35548 h 4424065"/>
              <a:gd name="connsiteX2" fmla="*/ 3961099 w 5531319"/>
              <a:gd name="connsiteY2" fmla="*/ 303581 h 4424065"/>
              <a:gd name="connsiteX3" fmla="*/ 4854587 w 5531319"/>
              <a:gd name="connsiteY3" fmla="*/ 764502 h 4424065"/>
              <a:gd name="connsiteX4" fmla="*/ 5377812 w 5531319"/>
              <a:gd name="connsiteY4" fmla="*/ 1339732 h 4424065"/>
              <a:gd name="connsiteX5" fmla="*/ 5526197 w 5531319"/>
              <a:gd name="connsiteY5" fmla="*/ 1825829 h 4424065"/>
              <a:gd name="connsiteX6" fmla="*/ 5510557 w 5531319"/>
              <a:gd name="connsiteY6" fmla="*/ 2199398 h 4424065"/>
              <a:gd name="connsiteX7" fmla="*/ 5509795 w 5531319"/>
              <a:gd name="connsiteY7" fmla="*/ 2402839 h 4424065"/>
              <a:gd name="connsiteX8" fmla="*/ 5323519 w 5531319"/>
              <a:gd name="connsiteY8" fmla="*/ 3144890 h 4424065"/>
              <a:gd name="connsiteX9" fmla="*/ 4853061 w 5531319"/>
              <a:gd name="connsiteY9" fmla="*/ 3612932 h 4424065"/>
              <a:gd name="connsiteX10" fmla="*/ 4316358 w 5531319"/>
              <a:gd name="connsiteY10" fmla="*/ 3982940 h 4424065"/>
              <a:gd name="connsiteX11" fmla="*/ 3352556 w 5531319"/>
              <a:gd name="connsiteY11" fmla="*/ 4386771 h 4424065"/>
              <a:gd name="connsiteX12" fmla="*/ 2770206 w 5531319"/>
              <a:gd name="connsiteY12" fmla="*/ 4412201 h 4424065"/>
              <a:gd name="connsiteX13" fmla="*/ 2514888 w 5531319"/>
              <a:gd name="connsiteY13" fmla="*/ 4393637 h 4424065"/>
              <a:gd name="connsiteX14" fmla="*/ 1903166 w 5531319"/>
              <a:gd name="connsiteY14" fmla="*/ 4263562 h 4424065"/>
              <a:gd name="connsiteX15" fmla="*/ 948392 w 5531319"/>
              <a:gd name="connsiteY15" fmla="*/ 3794249 h 4424065"/>
              <a:gd name="connsiteX16" fmla="*/ 223633 w 5531319"/>
              <a:gd name="connsiteY16" fmla="*/ 2975526 h 4424065"/>
              <a:gd name="connsiteX17" fmla="*/ 39519 w 5531319"/>
              <a:gd name="connsiteY17" fmla="*/ 2401695 h 4424065"/>
              <a:gd name="connsiteX18" fmla="*/ 16251 w 5531319"/>
              <a:gd name="connsiteY18" fmla="*/ 2300991 h 4424065"/>
              <a:gd name="connsiteX19" fmla="*/ 11800 w 5531319"/>
              <a:gd name="connsiteY19" fmla="*/ 2053556 h 4424065"/>
              <a:gd name="connsiteX20" fmla="*/ 812849 w 5531319"/>
              <a:gd name="connsiteY20" fmla="*/ 651084 h 4424065"/>
              <a:gd name="connsiteX21" fmla="*/ 2066809 w 5531319"/>
              <a:gd name="connsiteY21" fmla="*/ 52586 h 4424065"/>
              <a:gd name="connsiteX22" fmla="*/ 2332045 w 5531319"/>
              <a:gd name="connsiteY22" fmla="*/ 14441 h 4424065"/>
              <a:gd name="connsiteX23" fmla="*/ 2612540 w 5531319"/>
              <a:gd name="connsiteY23" fmla="*/ 836 h 4424065"/>
              <a:gd name="connsiteX24" fmla="*/ 5468597 w 5531319"/>
              <a:gd name="connsiteY24" fmla="*/ 2088522 h 4424065"/>
              <a:gd name="connsiteX25" fmla="*/ 5471140 w 5531319"/>
              <a:gd name="connsiteY25" fmla="*/ 1826083 h 4424065"/>
              <a:gd name="connsiteX26" fmla="*/ 5327079 w 5531319"/>
              <a:gd name="connsiteY26" fmla="*/ 1361348 h 4424065"/>
              <a:gd name="connsiteX27" fmla="*/ 4833353 w 5531319"/>
              <a:gd name="connsiteY27" fmla="*/ 816507 h 4424065"/>
              <a:gd name="connsiteX28" fmla="*/ 4063456 w 5531319"/>
              <a:gd name="connsiteY28" fmla="*/ 400724 h 4424065"/>
              <a:gd name="connsiteX29" fmla="*/ 3972543 w 5531319"/>
              <a:gd name="connsiteY29" fmla="*/ 365631 h 4424065"/>
              <a:gd name="connsiteX30" fmla="*/ 3885571 w 5531319"/>
              <a:gd name="connsiteY30" fmla="*/ 334733 h 4424065"/>
              <a:gd name="connsiteX31" fmla="*/ 4355012 w 5531319"/>
              <a:gd name="connsiteY31" fmla="*/ 579880 h 4424065"/>
              <a:gd name="connsiteX32" fmla="*/ 5144618 w 5531319"/>
              <a:gd name="connsiteY32" fmla="*/ 1290779 h 4424065"/>
              <a:gd name="connsiteX33" fmla="*/ 5468597 w 5531319"/>
              <a:gd name="connsiteY33" fmla="*/ 2088522 h 4424065"/>
              <a:gd name="connsiteX34" fmla="*/ 2219771 w 5531319"/>
              <a:gd name="connsiteY34" fmla="*/ 85645 h 4424065"/>
              <a:gd name="connsiteX35" fmla="*/ 2181626 w 5531319"/>
              <a:gd name="connsiteY35" fmla="*/ 89333 h 4424065"/>
              <a:gd name="connsiteX36" fmla="*/ 1462971 w 5531319"/>
              <a:gd name="connsiteY36" fmla="*/ 303073 h 4424065"/>
              <a:gd name="connsiteX37" fmla="*/ 308697 w 5531319"/>
              <a:gd name="connsiteY37" fmla="*/ 1338461 h 4424065"/>
              <a:gd name="connsiteX38" fmla="*/ 65839 w 5531319"/>
              <a:gd name="connsiteY38" fmla="*/ 2064364 h 4424065"/>
              <a:gd name="connsiteX39" fmla="*/ 82114 w 5531319"/>
              <a:gd name="connsiteY39" fmla="*/ 2022150 h 4424065"/>
              <a:gd name="connsiteX40" fmla="*/ 423260 w 5531319"/>
              <a:gd name="connsiteY40" fmla="*/ 1282260 h 4424065"/>
              <a:gd name="connsiteX41" fmla="*/ 1231811 w 5531319"/>
              <a:gd name="connsiteY41" fmla="*/ 454001 h 4424065"/>
              <a:gd name="connsiteX42" fmla="*/ 2219771 w 5531319"/>
              <a:gd name="connsiteY42" fmla="*/ 85645 h 4424065"/>
              <a:gd name="connsiteX43" fmla="*/ 2855524 w 5531319"/>
              <a:gd name="connsiteY43" fmla="*/ 4364392 h 4424065"/>
              <a:gd name="connsiteX44" fmla="*/ 4292327 w 5531319"/>
              <a:gd name="connsiteY44" fmla="*/ 3931444 h 4424065"/>
              <a:gd name="connsiteX45" fmla="*/ 2855652 w 5531319"/>
              <a:gd name="connsiteY45" fmla="*/ 4364392 h 4424065"/>
              <a:gd name="connsiteX46" fmla="*/ 3869805 w 5531319"/>
              <a:gd name="connsiteY46" fmla="*/ 330156 h 4424065"/>
              <a:gd name="connsiteX47" fmla="*/ 3865736 w 5531319"/>
              <a:gd name="connsiteY47" fmla="*/ 329520 h 4424065"/>
              <a:gd name="connsiteX48" fmla="*/ 3866499 w 5531319"/>
              <a:gd name="connsiteY48" fmla="*/ 330537 h 4424065"/>
              <a:gd name="connsiteX49" fmla="*/ 4302117 w 5531319"/>
              <a:gd name="connsiteY49" fmla="*/ 3923561 h 4424065"/>
              <a:gd name="connsiteX50" fmla="*/ 4301101 w 5531319"/>
              <a:gd name="connsiteY50" fmla="*/ 3924959 h 4424065"/>
              <a:gd name="connsiteX51" fmla="*/ 4302880 w 5531319"/>
              <a:gd name="connsiteY51" fmla="*/ 3924959 h 4424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531319" h="4424065">
                <a:moveTo>
                  <a:pt x="2612540" y="836"/>
                </a:moveTo>
                <a:cubicBezTo>
                  <a:pt x="2715913" y="-4250"/>
                  <a:pt x="2831239" y="14695"/>
                  <a:pt x="2946310" y="35548"/>
                </a:cubicBezTo>
                <a:cubicBezTo>
                  <a:pt x="3291651" y="98106"/>
                  <a:pt x="3631143" y="182915"/>
                  <a:pt x="3961099" y="303581"/>
                </a:cubicBezTo>
                <a:cubicBezTo>
                  <a:pt x="4278340" y="419543"/>
                  <a:pt x="4581340" y="563350"/>
                  <a:pt x="4854587" y="764502"/>
                </a:cubicBezTo>
                <a:cubicBezTo>
                  <a:pt x="5067437" y="921152"/>
                  <a:pt x="5250407" y="1105521"/>
                  <a:pt x="5377812" y="1339732"/>
                </a:cubicBezTo>
                <a:cubicBezTo>
                  <a:pt x="5459811" y="1489986"/>
                  <a:pt x="5510303" y="1655396"/>
                  <a:pt x="5526197" y="1825829"/>
                </a:cubicBezTo>
                <a:cubicBezTo>
                  <a:pt x="5538276" y="1951327"/>
                  <a:pt x="5527341" y="2074917"/>
                  <a:pt x="5510557" y="2199398"/>
                </a:cubicBezTo>
                <a:cubicBezTo>
                  <a:pt x="5502966" y="2266991"/>
                  <a:pt x="5502712" y="2335195"/>
                  <a:pt x="5509795" y="2402839"/>
                </a:cubicBezTo>
                <a:cubicBezTo>
                  <a:pt x="5534207" y="2664197"/>
                  <a:pt x="5468471" y="2926051"/>
                  <a:pt x="5323519" y="3144890"/>
                </a:cubicBezTo>
                <a:cubicBezTo>
                  <a:pt x="5201339" y="3332234"/>
                  <a:pt x="5041041" y="3491719"/>
                  <a:pt x="4853061" y="3612932"/>
                </a:cubicBezTo>
                <a:cubicBezTo>
                  <a:pt x="4671109" y="3732072"/>
                  <a:pt x="4498565" y="3864563"/>
                  <a:pt x="4316358" y="3982940"/>
                </a:cubicBezTo>
                <a:cubicBezTo>
                  <a:pt x="4019716" y="4175573"/>
                  <a:pt x="3701076" y="4317347"/>
                  <a:pt x="3352556" y="4386771"/>
                </a:cubicBezTo>
                <a:cubicBezTo>
                  <a:pt x="3160953" y="4425590"/>
                  <a:pt x="2964455" y="4434173"/>
                  <a:pt x="2770206" y="4412201"/>
                </a:cubicBezTo>
                <a:cubicBezTo>
                  <a:pt x="2685524" y="4402537"/>
                  <a:pt x="2599952" y="4402410"/>
                  <a:pt x="2514888" y="4393637"/>
                </a:cubicBezTo>
                <a:cubicBezTo>
                  <a:pt x="2307136" y="4370851"/>
                  <a:pt x="2102208" y="4327277"/>
                  <a:pt x="1903166" y="4263562"/>
                </a:cubicBezTo>
                <a:cubicBezTo>
                  <a:pt x="1560622" y="4156119"/>
                  <a:pt x="1238931" y="4006972"/>
                  <a:pt x="948392" y="3794249"/>
                </a:cubicBezTo>
                <a:cubicBezTo>
                  <a:pt x="647553" y="3573897"/>
                  <a:pt x="396812" y="3308660"/>
                  <a:pt x="223633" y="2975526"/>
                </a:cubicBezTo>
                <a:cubicBezTo>
                  <a:pt x="129453" y="2796370"/>
                  <a:pt x="67149" y="2602198"/>
                  <a:pt x="39519" y="2401695"/>
                </a:cubicBezTo>
                <a:cubicBezTo>
                  <a:pt x="34509" y="2367555"/>
                  <a:pt x="26728" y="2333872"/>
                  <a:pt x="16251" y="2300991"/>
                </a:cubicBezTo>
                <a:cubicBezTo>
                  <a:pt x="-9180" y="2218598"/>
                  <a:pt x="-25" y="2135695"/>
                  <a:pt x="11800" y="2053556"/>
                </a:cubicBezTo>
                <a:cubicBezTo>
                  <a:pt x="93685" y="1480615"/>
                  <a:pt x="377867" y="1021983"/>
                  <a:pt x="812849" y="651084"/>
                </a:cubicBezTo>
                <a:cubicBezTo>
                  <a:pt x="1176754" y="340201"/>
                  <a:pt x="1598259" y="146042"/>
                  <a:pt x="2066809" y="52586"/>
                </a:cubicBezTo>
                <a:cubicBezTo>
                  <a:pt x="2154543" y="35039"/>
                  <a:pt x="2243040" y="23087"/>
                  <a:pt x="2332045" y="14441"/>
                </a:cubicBezTo>
                <a:cubicBezTo>
                  <a:pt x="2421051" y="5794"/>
                  <a:pt x="2508912" y="2107"/>
                  <a:pt x="2612540" y="836"/>
                </a:cubicBezTo>
                <a:close/>
                <a:moveTo>
                  <a:pt x="5468597" y="2088522"/>
                </a:moveTo>
                <a:cubicBezTo>
                  <a:pt x="5479329" y="2001424"/>
                  <a:pt x="5480181" y="1913385"/>
                  <a:pt x="5471140" y="1826083"/>
                </a:cubicBezTo>
                <a:cubicBezTo>
                  <a:pt x="5455336" y="1662962"/>
                  <a:pt x="5406306" y="1504799"/>
                  <a:pt x="5327079" y="1361348"/>
                </a:cubicBezTo>
                <a:cubicBezTo>
                  <a:pt x="5206159" y="1140233"/>
                  <a:pt x="5033361" y="965782"/>
                  <a:pt x="4833353" y="816507"/>
                </a:cubicBezTo>
                <a:cubicBezTo>
                  <a:pt x="4597234" y="640276"/>
                  <a:pt x="4336321" y="509438"/>
                  <a:pt x="4063456" y="400724"/>
                </a:cubicBezTo>
                <a:cubicBezTo>
                  <a:pt x="4033359" y="388607"/>
                  <a:pt x="4003059" y="376909"/>
                  <a:pt x="3972543" y="365631"/>
                </a:cubicBezTo>
                <a:cubicBezTo>
                  <a:pt x="3943679" y="354950"/>
                  <a:pt x="3914562" y="345033"/>
                  <a:pt x="3885571" y="334733"/>
                </a:cubicBezTo>
                <a:cubicBezTo>
                  <a:pt x="4046888" y="406840"/>
                  <a:pt x="4203652" y="488713"/>
                  <a:pt x="4355012" y="579880"/>
                </a:cubicBezTo>
                <a:cubicBezTo>
                  <a:pt x="4662081" y="768063"/>
                  <a:pt x="4933802" y="995790"/>
                  <a:pt x="5144618" y="1290779"/>
                </a:cubicBezTo>
                <a:cubicBezTo>
                  <a:pt x="5314364" y="1528042"/>
                  <a:pt x="5426257" y="1789591"/>
                  <a:pt x="5468597" y="2088522"/>
                </a:cubicBezTo>
                <a:close/>
                <a:moveTo>
                  <a:pt x="2219771" y="85645"/>
                </a:moveTo>
                <a:cubicBezTo>
                  <a:pt x="2206942" y="84005"/>
                  <a:pt x="2193909" y="85264"/>
                  <a:pt x="2181626" y="89333"/>
                </a:cubicBezTo>
                <a:cubicBezTo>
                  <a:pt x="1932919" y="125113"/>
                  <a:pt x="1690799" y="197118"/>
                  <a:pt x="1462971" y="303073"/>
                </a:cubicBezTo>
                <a:cubicBezTo>
                  <a:pt x="971788" y="529528"/>
                  <a:pt x="578129" y="865460"/>
                  <a:pt x="308697" y="1338461"/>
                </a:cubicBezTo>
                <a:cubicBezTo>
                  <a:pt x="180224" y="1561852"/>
                  <a:pt x="97652" y="1808638"/>
                  <a:pt x="65839" y="2064364"/>
                </a:cubicBezTo>
                <a:cubicBezTo>
                  <a:pt x="71942" y="2050505"/>
                  <a:pt x="77283" y="2036391"/>
                  <a:pt x="82114" y="2022150"/>
                </a:cubicBezTo>
                <a:cubicBezTo>
                  <a:pt x="170103" y="1763653"/>
                  <a:pt x="279579" y="1515073"/>
                  <a:pt x="423260" y="1282260"/>
                </a:cubicBezTo>
                <a:cubicBezTo>
                  <a:pt x="630769" y="945565"/>
                  <a:pt x="895370" y="664944"/>
                  <a:pt x="1231811" y="454001"/>
                </a:cubicBezTo>
                <a:cubicBezTo>
                  <a:pt x="1535192" y="263783"/>
                  <a:pt x="1866801" y="149729"/>
                  <a:pt x="2219771" y="85645"/>
                </a:cubicBezTo>
                <a:close/>
                <a:moveTo>
                  <a:pt x="2855524" y="4364392"/>
                </a:moveTo>
                <a:cubicBezTo>
                  <a:pt x="3386633" y="4394018"/>
                  <a:pt x="3853530" y="4210158"/>
                  <a:pt x="4292327" y="3931444"/>
                </a:cubicBezTo>
                <a:cubicBezTo>
                  <a:pt x="3830134" y="4131325"/>
                  <a:pt x="3346707" y="4259111"/>
                  <a:pt x="2855652" y="4364392"/>
                </a:cubicBezTo>
                <a:close/>
                <a:moveTo>
                  <a:pt x="3869805" y="330156"/>
                </a:moveTo>
                <a:lnTo>
                  <a:pt x="3865736" y="329520"/>
                </a:lnTo>
                <a:cubicBezTo>
                  <a:pt x="3865736" y="329520"/>
                  <a:pt x="3865736" y="330410"/>
                  <a:pt x="3866499" y="330537"/>
                </a:cubicBezTo>
                <a:close/>
                <a:moveTo>
                  <a:pt x="4302117" y="3923561"/>
                </a:moveTo>
                <a:lnTo>
                  <a:pt x="4301101" y="3924959"/>
                </a:lnTo>
                <a:lnTo>
                  <a:pt x="4302880" y="3924959"/>
                </a:lnTo>
                <a:close/>
              </a:path>
            </a:pathLst>
          </a:custGeom>
          <a:solidFill>
            <a:srgbClr val="F4FD00"/>
          </a:solidFill>
          <a:ln w="1270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925EF1B-D5B9-9061-2D5C-327240C08B61}"/>
              </a:ext>
            </a:extLst>
          </p:cNvPr>
          <p:cNvSpPr>
            <a:spLocks noGrp="1"/>
          </p:cNvSpPr>
          <p:nvPr>
            <p:ph type="title"/>
          </p:nvPr>
        </p:nvSpPr>
        <p:spPr>
          <a:xfrm>
            <a:off x="1039163" y="1762169"/>
            <a:ext cx="4073110" cy="3122092"/>
          </a:xfrm>
        </p:spPr>
        <p:txBody>
          <a:bodyPr anchor="ctr">
            <a:normAutofit/>
          </a:bodyPr>
          <a:lstStyle/>
          <a:p>
            <a:pPr algn="ctr">
              <a:lnSpc>
                <a:spcPct val="90000"/>
              </a:lnSpc>
            </a:pPr>
            <a:r>
              <a:rPr lang="en-GB" sz="3600" dirty="0">
                <a:latin typeface="Arial" panose="020B0604020202020204" pitchFamily="34" charset="0"/>
                <a:cs typeface="Arial" panose="020B0604020202020204" pitchFamily="34" charset="0"/>
              </a:rPr>
              <a:t>Actions and recommendations for children:</a:t>
            </a:r>
          </a:p>
        </p:txBody>
      </p:sp>
      <mc:AlternateContent xmlns:mc="http://schemas.openxmlformats.org/markup-compatibility/2006" xmlns:p14="http://schemas.microsoft.com/office/powerpoint/2010/main">
        <mc:Choice Requires="p14">
          <p:contentPart p14:bwMode="auto" r:id="rId2">
            <p14:nvContentPartPr>
              <p14:cNvPr id="23" name="Ink 14">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4884261"/>
              <a:ext cx="360" cy="2160"/>
            </p14:xfrm>
          </p:contentPart>
        </mc:Choice>
        <mc:Fallback xmlns="">
          <p:pic>
            <p:nvPicPr>
              <p:cNvPr id="23" name="Ink 14">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4868832"/>
                <a:ext cx="36000" cy="32709"/>
              </a:xfrm>
              <a:prstGeom prst="rect">
                <a:avLst/>
              </a:prstGeom>
            </p:spPr>
          </p:pic>
        </mc:Fallback>
      </mc:AlternateContent>
      <p:sp>
        <p:nvSpPr>
          <p:cNvPr id="3" name="Content Placeholder 2">
            <a:extLst>
              <a:ext uri="{FF2B5EF4-FFF2-40B4-BE49-F238E27FC236}">
                <a16:creationId xmlns:a16="http://schemas.microsoft.com/office/drawing/2014/main" id="{1AFF4B19-065C-8887-7119-E25202D102CF}"/>
              </a:ext>
            </a:extLst>
          </p:cNvPr>
          <p:cNvSpPr>
            <a:spLocks noGrp="1"/>
          </p:cNvSpPr>
          <p:nvPr>
            <p:ph idx="1"/>
          </p:nvPr>
        </p:nvSpPr>
        <p:spPr>
          <a:xfrm>
            <a:off x="5755402" y="1705067"/>
            <a:ext cx="5793468" cy="5016408"/>
          </a:xfrm>
        </p:spPr>
        <p:txBody>
          <a:bodyPr anchor="t">
            <a:normAutofit/>
          </a:bodyPr>
          <a:lstStyle/>
          <a:p>
            <a:pPr>
              <a:lnSpc>
                <a:spcPct val="150000"/>
              </a:lnSpc>
            </a:pPr>
            <a:r>
              <a:rPr lang="en-GB" sz="1200" dirty="0">
                <a:latin typeface="Arial" panose="020B0604020202020204" pitchFamily="34" charset="0"/>
                <a:cs typeface="Arial" panose="020B0604020202020204" pitchFamily="34" charset="0"/>
              </a:rPr>
              <a:t>Verbal encouragement -  is the best way them understand what they need to do. Use a privileges to encourage them for their good behaviour </a:t>
            </a:r>
          </a:p>
          <a:p>
            <a:pPr>
              <a:lnSpc>
                <a:spcPct val="150000"/>
              </a:lnSpc>
            </a:pPr>
            <a:r>
              <a:rPr lang="en-GB" sz="1200" dirty="0">
                <a:latin typeface="Arial" panose="020B0604020202020204" pitchFamily="34" charset="0"/>
                <a:cs typeface="Arial" panose="020B0604020202020204" pitchFamily="34" charset="0"/>
              </a:rPr>
              <a:t>Improve their behaviour – Children must be kind, attending school with out fighting and rudeness.</a:t>
            </a:r>
          </a:p>
          <a:p>
            <a:pPr>
              <a:lnSpc>
                <a:spcPct val="150000"/>
              </a:lnSpc>
            </a:pPr>
            <a:r>
              <a:rPr lang="en-GB" sz="1200" dirty="0">
                <a:latin typeface="Arial" panose="020B0604020202020204" pitchFamily="34" charset="0"/>
                <a:cs typeface="Arial" panose="020B0604020202020204" pitchFamily="34" charset="0"/>
              </a:rPr>
              <a:t>Explain to children their rights – they have the rights to be safe, and more likely to report and offender, because they will know it is not their fault.</a:t>
            </a:r>
          </a:p>
          <a:p>
            <a:pPr>
              <a:lnSpc>
                <a:spcPct val="150000"/>
              </a:lnSpc>
            </a:pPr>
            <a:r>
              <a:rPr lang="en-GB" sz="1200" dirty="0">
                <a:latin typeface="Arial" panose="020B0604020202020204" pitchFamily="34" charset="0"/>
                <a:cs typeface="Arial" panose="020B0604020202020204" pitchFamily="34" charset="0"/>
              </a:rPr>
              <a:t>Counselling/ Psychologist – Can help with childhood trauma, with verbal communication, help open up and share emotions.</a:t>
            </a:r>
          </a:p>
          <a:p>
            <a:pPr>
              <a:lnSpc>
                <a:spcPct val="150000"/>
              </a:lnSpc>
            </a:pPr>
            <a:r>
              <a:rPr lang="en-GB" sz="1200" dirty="0">
                <a:latin typeface="Arial" panose="020B0604020202020204" pitchFamily="34" charset="0"/>
                <a:cs typeface="Arial" panose="020B0604020202020204" pitchFamily="34" charset="0"/>
              </a:rPr>
              <a:t>Rehousing – government or social services should take action to find a safe environment for the children.</a:t>
            </a:r>
          </a:p>
          <a:p>
            <a:pPr>
              <a:lnSpc>
                <a:spcPct val="150000"/>
              </a:lnSpc>
            </a:pPr>
            <a:r>
              <a:rPr lang="en-GB" sz="1200" dirty="0">
                <a:latin typeface="Arial" panose="020B0604020202020204" pitchFamily="34" charset="0"/>
                <a:cs typeface="Arial" panose="020B0604020202020204" pitchFamily="34" charset="0"/>
              </a:rPr>
              <a:t>Changing school – can help any educational or communication abuse or bullying inside old school between other pupils.</a:t>
            </a:r>
          </a:p>
          <a:p>
            <a:pPr>
              <a:lnSpc>
                <a:spcPct val="150000"/>
              </a:lnSpc>
            </a:pPr>
            <a:r>
              <a:rPr lang="en-GB" sz="1200" dirty="0">
                <a:latin typeface="Arial" panose="020B0604020202020204" pitchFamily="34" charset="0"/>
                <a:cs typeface="Arial" panose="020B0604020202020204" pitchFamily="34" charset="0"/>
              </a:rPr>
              <a:t>Health services – can help if you have any injuries or health issues.</a:t>
            </a:r>
          </a:p>
          <a:p>
            <a:pPr marL="0" indent="0">
              <a:lnSpc>
                <a:spcPct val="150000"/>
              </a:lnSpc>
              <a:buNone/>
            </a:pPr>
            <a:r>
              <a:rPr lang="en-GB" sz="1200" dirty="0">
                <a:latin typeface="Arial" panose="020B0604020202020204" pitchFamily="34" charset="0"/>
                <a:cs typeface="Arial" panose="020B0604020202020204" pitchFamily="34" charset="0"/>
              </a:rPr>
              <a:t>(Nelsen, 2006)</a:t>
            </a:r>
          </a:p>
          <a:p>
            <a:pPr marL="0" indent="0">
              <a:lnSpc>
                <a:spcPct val="100000"/>
              </a:lnSpc>
              <a:buNone/>
            </a:pPr>
            <a:endParaRPr lang="en-GB" sz="500" dirty="0">
              <a:latin typeface="Arial" panose="020B0604020202020204" pitchFamily="34" charset="0"/>
              <a:cs typeface="Arial" panose="020B0604020202020204" pitchFamily="34" charset="0"/>
            </a:endParaRPr>
          </a:p>
          <a:p>
            <a:pPr>
              <a:lnSpc>
                <a:spcPct val="100000"/>
              </a:lnSpc>
            </a:pPr>
            <a:endParaRPr lang="en-GB" sz="500" dirty="0">
              <a:latin typeface="Arial" panose="020B0604020202020204" pitchFamily="34" charset="0"/>
              <a:cs typeface="Arial" panose="020B0604020202020204" pitchFamily="34" charset="0"/>
            </a:endParaRPr>
          </a:p>
          <a:p>
            <a:pPr>
              <a:lnSpc>
                <a:spcPct val="100000"/>
              </a:lnSpc>
            </a:pPr>
            <a:endParaRPr lang="en-GB" sz="500" dirty="0">
              <a:latin typeface="Arial" panose="020B0604020202020204" pitchFamily="34" charset="0"/>
              <a:cs typeface="Arial" panose="020B0604020202020204" pitchFamily="34" charset="0"/>
            </a:endParaRPr>
          </a:p>
          <a:p>
            <a:pPr>
              <a:lnSpc>
                <a:spcPct val="100000"/>
              </a:lnSpc>
            </a:pPr>
            <a:endParaRPr lang="en-GB" sz="5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126D260C-2424-DFB0-BCEE-FF0B9C775B9F}"/>
              </a:ext>
            </a:extLst>
          </p:cNvPr>
          <p:cNvSpPr>
            <a:spLocks noGrp="1"/>
          </p:cNvSpPr>
          <p:nvPr>
            <p:ph type="ftr" sz="quarter" idx="11"/>
          </p:nvPr>
        </p:nvSpPr>
        <p:spPr>
          <a:xfrm>
            <a:off x="1039163" y="6356350"/>
            <a:ext cx="4073106" cy="365125"/>
          </a:xfrm>
        </p:spPr>
        <p:txBody>
          <a:bodyPr>
            <a:normAutofit/>
          </a:bodyPr>
          <a:lstStyle/>
          <a:p>
            <a:pPr>
              <a:spcAft>
                <a:spcPts val="600"/>
              </a:spcAft>
            </a:pPr>
            <a:r>
              <a:rPr lang="en-US">
                <a:solidFill>
                  <a:schemeClr val="tx1"/>
                </a:solidFill>
                <a:latin typeface="Arial" panose="020B0604020202020204" pitchFamily="34" charset="0"/>
                <a:cs typeface="Arial" panose="020B0604020202020204" pitchFamily="34" charset="0"/>
              </a:rPr>
              <a:t>Olga Jarmusevica</a:t>
            </a:r>
          </a:p>
        </p:txBody>
      </p:sp>
      <p:pic>
        <p:nvPicPr>
          <p:cNvPr id="6" name="Picture 5" descr="Shape, circle&#10;&#10;Description automatically generated with medium confidence">
            <a:extLst>
              <a:ext uri="{FF2B5EF4-FFF2-40B4-BE49-F238E27FC236}">
                <a16:creationId xmlns:a16="http://schemas.microsoft.com/office/drawing/2014/main" id="{881B3EF1-72C8-3724-ADD9-D77321933D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5700" y="123734"/>
            <a:ext cx="5452873" cy="1581333"/>
          </a:xfrm>
          <a:prstGeom prst="rect">
            <a:avLst/>
          </a:prstGeom>
        </p:spPr>
      </p:pic>
    </p:spTree>
    <p:extLst>
      <p:ext uri="{BB962C8B-B14F-4D97-AF65-F5344CB8AC3E}">
        <p14:creationId xmlns:p14="http://schemas.microsoft.com/office/powerpoint/2010/main" val="2817926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0">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Logo&#10;&#10;Description automatically generated with medium confidence">
            <a:extLst>
              <a:ext uri="{FF2B5EF4-FFF2-40B4-BE49-F238E27FC236}">
                <a16:creationId xmlns:a16="http://schemas.microsoft.com/office/drawing/2014/main" id="{7BAF02DA-79FD-F629-5196-A094A3426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988" y="2624659"/>
            <a:ext cx="3368969" cy="1608682"/>
          </a:xfrm>
          <a:prstGeom prst="rect">
            <a:avLst/>
          </a:prstGeom>
        </p:spPr>
      </p:pic>
      <p:sp>
        <p:nvSpPr>
          <p:cNvPr id="18" name="Freeform: Shape 12">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rgbClr val="8DFC06"/>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511EF065-1F8E-0E73-A668-79952F299CB5}"/>
              </a:ext>
            </a:extLst>
          </p:cNvPr>
          <p:cNvSpPr>
            <a:spLocks noGrp="1"/>
          </p:cNvSpPr>
          <p:nvPr>
            <p:ph type="title"/>
          </p:nvPr>
        </p:nvSpPr>
        <p:spPr>
          <a:xfrm>
            <a:off x="5759354" y="638089"/>
            <a:ext cx="5337270" cy="1476801"/>
          </a:xfrm>
        </p:spPr>
        <p:txBody>
          <a:bodyPr anchor="b">
            <a:normAutofit/>
          </a:bodyPr>
          <a:lstStyle/>
          <a:p>
            <a:r>
              <a:rPr lang="en-GB" sz="5600" dirty="0">
                <a:latin typeface="Arial" panose="020B0604020202020204" pitchFamily="34" charset="0"/>
                <a:cs typeface="Arial" panose="020B0604020202020204" pitchFamily="34" charset="0"/>
              </a:rPr>
              <a:t>Conclusion:</a:t>
            </a:r>
          </a:p>
        </p:txBody>
      </p:sp>
      <p:sp>
        <p:nvSpPr>
          <p:cNvPr id="15"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6304" y="2368177"/>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8DFC06"/>
          </a:solidFill>
          <a:ln w="38100" cap="rnd">
            <a:solidFill>
              <a:srgbClr val="8DFC06"/>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AB4BDE2-1BCF-07F0-2C5D-3304E6BC5AA9}"/>
              </a:ext>
            </a:extLst>
          </p:cNvPr>
          <p:cNvSpPr>
            <a:spLocks noGrp="1"/>
          </p:cNvSpPr>
          <p:nvPr>
            <p:ph idx="1"/>
          </p:nvPr>
        </p:nvSpPr>
        <p:spPr>
          <a:xfrm>
            <a:off x="5759354" y="2664886"/>
            <a:ext cx="5461095" cy="3550789"/>
          </a:xfrm>
        </p:spPr>
        <p:txBody>
          <a:bodyPr anchor="t">
            <a:normAutofit/>
          </a:bodyPr>
          <a:lstStyle/>
          <a:p>
            <a:pPr marL="0" indent="0">
              <a:lnSpc>
                <a:spcPct val="100000"/>
              </a:lnSpc>
              <a:buNone/>
            </a:pPr>
            <a:r>
              <a:rPr lang="en-GB" sz="1800" dirty="0">
                <a:latin typeface="Arial" panose="020B0604020202020204" pitchFamily="34" charset="0"/>
                <a:cs typeface="Arial" panose="020B0604020202020204" pitchFamily="34" charset="0"/>
              </a:rPr>
              <a:t>In depth analysing and evaluation of the case study leads to concluding that there are various risk factors that can affect persons behaviour. The implications can be prevented by seeking early help and support. Included are suitable recommendations to help the family improve the overall situation, and the suitable services that can provide guidance and support whenever needed. Policies, procedures and laws mentioned above are created in order to protect children and anyone from harm of any kind.</a:t>
            </a:r>
          </a:p>
          <a:p>
            <a:pPr marL="0" indent="0">
              <a:lnSpc>
                <a:spcPct val="100000"/>
              </a:lnSpc>
              <a:buNone/>
            </a:pPr>
            <a:endParaRPr lang="en-GB" sz="1800" dirty="0">
              <a:solidFill>
                <a:srgbClr val="FFFFFF"/>
              </a:solidFill>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6920237B-48D4-E2D6-19F9-9A775860ECF2}"/>
              </a:ext>
            </a:extLst>
          </p:cNvPr>
          <p:cNvSpPr>
            <a:spLocks noGrp="1"/>
          </p:cNvSpPr>
          <p:nvPr>
            <p:ph type="ftr" sz="quarter" idx="11"/>
          </p:nvPr>
        </p:nvSpPr>
        <p:spPr>
          <a:xfrm>
            <a:off x="6908800" y="6324600"/>
            <a:ext cx="3320197" cy="396875"/>
          </a:xfrm>
        </p:spPr>
        <p:txBody>
          <a:bodyPr>
            <a:normAutofit fontScale="92500"/>
          </a:bodyPr>
          <a:lstStyle/>
          <a:p>
            <a:pPr algn="l">
              <a:spcAft>
                <a:spcPts val="600"/>
              </a:spcAft>
            </a:pPr>
            <a:r>
              <a:rPr lang="en-US" dirty="0">
                <a:solidFill>
                  <a:schemeClr val="tx1"/>
                </a:solidFill>
                <a:latin typeface="Arial" panose="020B0604020202020204" pitchFamily="34" charset="0"/>
                <a:cs typeface="Arial" panose="020B0604020202020204" pitchFamily="34" charset="0"/>
              </a:rPr>
              <a:t>Elena Todorova, Olga Jarmusevica</a:t>
            </a:r>
          </a:p>
        </p:txBody>
      </p:sp>
      <mc:AlternateContent xmlns:mc="http://schemas.openxmlformats.org/markup-compatibility/2006" xmlns:p14="http://schemas.microsoft.com/office/powerpoint/2010/main">
        <mc:Choice Requires="p14">
          <p:contentPart p14:bwMode="auto" r:id="rId3">
            <p14:nvContentPartPr>
              <p14:cNvPr id="17" name="Ink 1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6436237" y="1971579"/>
              <a:ext cx="360" cy="2160"/>
            </p14:xfrm>
          </p:contentPart>
        </mc:Choice>
        <mc:Fallback xmlns="">
          <p:pic>
            <p:nvPicPr>
              <p:cNvPr id="17" name="Ink 16">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6418237" y="1956150"/>
                <a:ext cx="36000" cy="32709"/>
              </a:xfrm>
              <a:prstGeom prst="rect">
                <a:avLst/>
              </a:prstGeom>
            </p:spPr>
          </p:pic>
        </mc:Fallback>
      </mc:AlternateContent>
    </p:spTree>
    <p:extLst>
      <p:ext uri="{BB962C8B-B14F-4D97-AF65-F5344CB8AC3E}">
        <p14:creationId xmlns:p14="http://schemas.microsoft.com/office/powerpoint/2010/main" val="3043633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4BCB9E0F-80B4-4BE1-A13D-A796E81860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0EC2A8-62AF-451E-9C02-EA5F05824851}"/>
              </a:ext>
            </a:extLst>
          </p:cNvPr>
          <p:cNvSpPr>
            <a:spLocks noGrp="1"/>
          </p:cNvSpPr>
          <p:nvPr>
            <p:ph type="title"/>
          </p:nvPr>
        </p:nvSpPr>
        <p:spPr>
          <a:xfrm>
            <a:off x="572493" y="238539"/>
            <a:ext cx="11047013" cy="1434415"/>
          </a:xfrm>
        </p:spPr>
        <p:txBody>
          <a:bodyPr anchor="b">
            <a:normAutofit/>
          </a:bodyPr>
          <a:lstStyle/>
          <a:p>
            <a:r>
              <a:rPr lang="en-GB" sz="4400" dirty="0">
                <a:latin typeface="Arial" panose="020B0604020202020204" pitchFamily="34" charset="0"/>
                <a:cs typeface="Arial" panose="020B0604020202020204" pitchFamily="34" charset="0"/>
              </a:rPr>
              <a:t>Reference list:</a:t>
            </a:r>
          </a:p>
        </p:txBody>
      </p:sp>
      <p:sp>
        <p:nvSpPr>
          <p:cNvPr id="33"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4"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1F86FF"/>
          </a:solidFill>
          <a:ln w="38100" cap="rnd">
            <a:solidFill>
              <a:srgbClr val="1F86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ext, letter&#10;&#10;Description automatically generated">
            <a:extLst>
              <a:ext uri="{FF2B5EF4-FFF2-40B4-BE49-F238E27FC236}">
                <a16:creationId xmlns:a16="http://schemas.microsoft.com/office/drawing/2014/main" id="{53239C56-F33D-8F5C-1EAF-48CC6E3E7195}"/>
              </a:ext>
            </a:extLst>
          </p:cNvPr>
          <p:cNvPicPr>
            <a:picLocks noChangeAspect="1"/>
          </p:cNvPicPr>
          <p:nvPr/>
        </p:nvPicPr>
        <p:blipFill rotWithShape="1">
          <a:blip r:embed="rId2">
            <a:extLst>
              <a:ext uri="{28A0092B-C50C-407E-A947-70E740481C1C}">
                <a14:useLocalDpi xmlns:a14="http://schemas.microsoft.com/office/drawing/2010/main" val="0"/>
              </a:ext>
            </a:extLst>
          </a:blip>
          <a:srcRect l="12752" r="23227" b="-1"/>
          <a:stretch/>
        </p:blipFill>
        <p:spPr>
          <a:xfrm>
            <a:off x="572492" y="2089604"/>
            <a:ext cx="3262908" cy="4096511"/>
          </a:xfrm>
          <a:prstGeom prst="rect">
            <a:avLst/>
          </a:prstGeom>
        </p:spPr>
      </p:pic>
      <p:sp>
        <p:nvSpPr>
          <p:cNvPr id="3" name="Content Placeholder 2">
            <a:extLst>
              <a:ext uri="{FF2B5EF4-FFF2-40B4-BE49-F238E27FC236}">
                <a16:creationId xmlns:a16="http://schemas.microsoft.com/office/drawing/2014/main" id="{907A3F3E-C530-EEA6-E74C-223B6DB61958}"/>
              </a:ext>
            </a:extLst>
          </p:cNvPr>
          <p:cNvSpPr>
            <a:spLocks noGrp="1"/>
          </p:cNvSpPr>
          <p:nvPr>
            <p:ph idx="1"/>
          </p:nvPr>
        </p:nvSpPr>
        <p:spPr>
          <a:xfrm>
            <a:off x="4102100" y="1908514"/>
            <a:ext cx="7517407" cy="4710947"/>
          </a:xfrm>
        </p:spPr>
        <p:txBody>
          <a:bodyPr anchor="t">
            <a:normAutofit/>
          </a:bodyPr>
          <a:lstStyle/>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Evans, P. (2010), </a:t>
            </a:r>
            <a:r>
              <a:rPr lang="en-US" sz="1000" i="1" dirty="0">
                <a:latin typeface="Arial" panose="020B0604020202020204" pitchFamily="34" charset="0"/>
                <a:cs typeface="Arial" panose="020B0604020202020204" pitchFamily="34" charset="0"/>
              </a:rPr>
              <a:t>The Verbally Abusive Relationship: How to recognize it and how to respond, </a:t>
            </a:r>
            <a:r>
              <a:rPr lang="en-US" sz="1000" dirty="0">
                <a:latin typeface="Arial" panose="020B0604020202020204" pitchFamily="34" charset="0"/>
                <a:cs typeface="Arial" panose="020B0604020202020204" pitchFamily="34" charset="0"/>
              </a:rPr>
              <a:t>Expanded 3</a:t>
            </a:r>
            <a:r>
              <a:rPr lang="en-US" sz="1000" baseline="30000" dirty="0">
                <a:latin typeface="Arial" panose="020B0604020202020204" pitchFamily="34" charset="0"/>
                <a:cs typeface="Arial" panose="020B0604020202020204" pitchFamily="34" charset="0"/>
              </a:rPr>
              <a:t>rd</a:t>
            </a:r>
            <a:r>
              <a:rPr lang="en-US" sz="1000" dirty="0">
                <a:latin typeface="Arial" panose="020B0604020202020204" pitchFamily="34" charset="0"/>
                <a:cs typeface="Arial" panose="020B0604020202020204" pitchFamily="34" charset="0"/>
              </a:rPr>
              <a:t> Edition, Adams Media.</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Publication, G. and Lynn, S. (2022), </a:t>
            </a:r>
            <a:r>
              <a:rPr lang="en-US" sz="1000" i="1" dirty="0">
                <a:latin typeface="Arial" panose="020B0604020202020204" pitchFamily="34" charset="0"/>
                <a:cs typeface="Arial" panose="020B0604020202020204" pitchFamily="34" charset="0"/>
              </a:rPr>
              <a:t>Healing from Abusive Life for Teens, </a:t>
            </a:r>
            <a:r>
              <a:rPr lang="en-US" sz="1000" dirty="0">
                <a:latin typeface="Arial" panose="020B0604020202020204" pitchFamily="34" charset="0"/>
                <a:cs typeface="Arial" panose="020B0604020202020204" pitchFamily="34" charset="0"/>
              </a:rPr>
              <a:t>Independently Publisher.</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Forward, S. and Buck, C. (2002), </a:t>
            </a:r>
            <a:r>
              <a:rPr lang="en-US" sz="1000" i="1" dirty="0">
                <a:latin typeface="Arial" panose="020B0604020202020204" pitchFamily="34" charset="0"/>
                <a:cs typeface="Arial" panose="020B0604020202020204" pitchFamily="34" charset="0"/>
              </a:rPr>
              <a:t>Toxic Parents: Overcoming Their Hurtful Legacy and Reclaiming Your Life</a:t>
            </a:r>
            <a:r>
              <a:rPr lang="en-US" sz="1000" dirty="0">
                <a:latin typeface="Arial" panose="020B0604020202020204" pitchFamily="34" charset="0"/>
                <a:cs typeface="Arial" panose="020B0604020202020204" pitchFamily="34" charset="0"/>
              </a:rPr>
              <a:t>, 2</a:t>
            </a:r>
            <a:r>
              <a:rPr lang="en-US" sz="1000" baseline="30000" dirty="0">
                <a:latin typeface="Arial" panose="020B0604020202020204" pitchFamily="34" charset="0"/>
                <a:cs typeface="Arial" panose="020B0604020202020204" pitchFamily="34" charset="0"/>
              </a:rPr>
              <a:t>nd</a:t>
            </a:r>
            <a:r>
              <a:rPr lang="en-US" sz="1000" dirty="0">
                <a:latin typeface="Arial" panose="020B0604020202020204" pitchFamily="34" charset="0"/>
                <a:cs typeface="Arial" panose="020B0604020202020204" pitchFamily="34" charset="0"/>
              </a:rPr>
              <a:t> Revised Edition, Bantam.</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Hale, B. (2017), </a:t>
            </a:r>
            <a:r>
              <a:rPr lang="en-US" sz="1000" i="1" dirty="0">
                <a:latin typeface="Arial" panose="020B0604020202020204" pitchFamily="34" charset="0"/>
                <a:cs typeface="Arial" panose="020B0604020202020204" pitchFamily="34" charset="0"/>
              </a:rPr>
              <a:t>Mental Health Law</a:t>
            </a:r>
            <a:r>
              <a:rPr lang="en-US" sz="1000" dirty="0">
                <a:latin typeface="Arial" panose="020B0604020202020204" pitchFamily="34" charset="0"/>
                <a:cs typeface="Arial" panose="020B0604020202020204" pitchFamily="34" charset="0"/>
              </a:rPr>
              <a:t>, 6</a:t>
            </a:r>
            <a:r>
              <a:rPr lang="en-US" sz="1000" baseline="30000" dirty="0">
                <a:latin typeface="Arial" panose="020B0604020202020204" pitchFamily="34" charset="0"/>
                <a:cs typeface="Arial" panose="020B0604020202020204" pitchFamily="34" charset="0"/>
              </a:rPr>
              <a:t>th</a:t>
            </a:r>
            <a:r>
              <a:rPr lang="en-US" sz="1000" dirty="0">
                <a:latin typeface="Arial" panose="020B0604020202020204" pitchFamily="34" charset="0"/>
                <a:cs typeface="Arial" panose="020B0604020202020204" pitchFamily="34" charset="0"/>
              </a:rPr>
              <a:t> Edition, Sweet &amp; Maxwell.</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Guthrie, T. and Driscoll, M. (2021), </a:t>
            </a:r>
            <a:r>
              <a:rPr lang="en-US" sz="1000" i="1" dirty="0">
                <a:latin typeface="Arial" panose="020B0604020202020204" pitchFamily="34" charset="0"/>
                <a:cs typeface="Arial" panose="020B0604020202020204" pitchFamily="34" charset="0"/>
              </a:rPr>
              <a:t>Child Abuse, Child Protections &amp; the Law, </a:t>
            </a:r>
            <a:r>
              <a:rPr lang="en-US" sz="1000" dirty="0">
                <a:latin typeface="Arial" panose="020B0604020202020204" pitchFamily="34" charset="0"/>
                <a:cs typeface="Arial" panose="020B0604020202020204" pitchFamily="34" charset="0"/>
              </a:rPr>
              <a:t>2</a:t>
            </a:r>
            <a:r>
              <a:rPr lang="en-US" sz="1000" baseline="30000" dirty="0">
                <a:latin typeface="Arial" panose="020B0604020202020204" pitchFamily="34" charset="0"/>
                <a:cs typeface="Arial" panose="020B0604020202020204" pitchFamily="34" charset="0"/>
              </a:rPr>
              <a:t>nd</a:t>
            </a:r>
            <a:r>
              <a:rPr lang="en-US" sz="1000" dirty="0">
                <a:latin typeface="Arial" panose="020B0604020202020204" pitchFamily="34" charset="0"/>
                <a:cs typeface="Arial" panose="020B0604020202020204" pitchFamily="34" charset="0"/>
              </a:rPr>
              <a:t> Edition, W. Green.</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Harris, B., Woodlock, D. (2023), Technology and Domestic and Family Violence: Victimisation, Perpetration and Responses, 1</a:t>
            </a:r>
            <a:r>
              <a:rPr lang="en-US" sz="1000" baseline="30000" dirty="0">
                <a:latin typeface="Arial" panose="020B0604020202020204" pitchFamily="34" charset="0"/>
                <a:cs typeface="Arial" panose="020B0604020202020204" pitchFamily="34" charset="0"/>
              </a:rPr>
              <a:t>st</a:t>
            </a:r>
            <a:r>
              <a:rPr lang="en-US" sz="1000" dirty="0">
                <a:latin typeface="Arial" panose="020B0604020202020204" pitchFamily="34" charset="0"/>
                <a:cs typeface="Arial" panose="020B0604020202020204" pitchFamily="34" charset="0"/>
              </a:rPr>
              <a:t> Edition, Routledge.</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Nelsen, J. (2006), Positive Discipline: The Classic Guide to Helping Children Develop Self – Discipline, Responsibility, Cooperation, and Problem – Solving Skills, Revised Edition, Ballantine Books Inc.</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Armor, K. (2020), </a:t>
            </a:r>
            <a:r>
              <a:rPr lang="en-US" sz="1000" i="1" dirty="0">
                <a:latin typeface="Arial" panose="020B0604020202020204" pitchFamily="34" charset="0"/>
                <a:cs typeface="Arial" panose="020B0604020202020204" pitchFamily="34" charset="0"/>
              </a:rPr>
              <a:t>How Childhood Trauma Manifests itself in Adults, </a:t>
            </a:r>
            <a:r>
              <a:rPr lang="en-US" sz="1000" dirty="0">
                <a:latin typeface="Arial" panose="020B0604020202020204" pitchFamily="34" charset="0"/>
                <a:cs typeface="Arial" panose="020B0604020202020204" pitchFamily="34" charset="0"/>
              </a:rPr>
              <a:t>Katrina Armor.</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Sternberg, R. and Sternberg. K. (2016), </a:t>
            </a:r>
            <a:r>
              <a:rPr lang="en-US" sz="1000" i="1" dirty="0">
                <a:latin typeface="Arial" panose="020B0604020202020204" pitchFamily="34" charset="0"/>
                <a:cs typeface="Arial" panose="020B0604020202020204" pitchFamily="34" charset="0"/>
              </a:rPr>
              <a:t>Cognitive Psychology, </a:t>
            </a:r>
            <a:r>
              <a:rPr lang="en-US" sz="1000" dirty="0">
                <a:latin typeface="Arial" panose="020B0604020202020204" pitchFamily="34" charset="0"/>
                <a:cs typeface="Arial" panose="020B0604020202020204" pitchFamily="34" charset="0"/>
              </a:rPr>
              <a:t>7</a:t>
            </a:r>
            <a:r>
              <a:rPr lang="en-US" sz="1000" baseline="30000" dirty="0">
                <a:latin typeface="Arial" panose="020B0604020202020204" pitchFamily="34" charset="0"/>
                <a:cs typeface="Arial" panose="020B0604020202020204" pitchFamily="34" charset="0"/>
              </a:rPr>
              <a:t>th</a:t>
            </a:r>
            <a:r>
              <a:rPr lang="en-US" sz="1000" dirty="0">
                <a:latin typeface="Arial" panose="020B0604020202020204" pitchFamily="34" charset="0"/>
                <a:cs typeface="Arial" panose="020B0604020202020204" pitchFamily="34" charset="0"/>
              </a:rPr>
              <a:t> Edition, Wadsworth Publishing.</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David, L. (2017), </a:t>
            </a:r>
            <a:r>
              <a:rPr lang="en-US" sz="1000" i="1" dirty="0">
                <a:latin typeface="Arial" panose="020B0604020202020204" pitchFamily="34" charset="0"/>
                <a:cs typeface="Arial" panose="020B0604020202020204" pitchFamily="34" charset="0"/>
              </a:rPr>
              <a:t>Alcohol and You – 21 Ways to Control and Stop Drinking: How to Give Up Your Addiction and Quit Alcohol, </a:t>
            </a:r>
            <a:r>
              <a:rPr lang="en-US" sz="1000" dirty="0">
                <a:latin typeface="Arial" panose="020B0604020202020204" pitchFamily="34" charset="0"/>
                <a:cs typeface="Arial" panose="020B0604020202020204" pitchFamily="34" charset="0"/>
              </a:rPr>
              <a:t>Independently Published.</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Dodge, K. A., Coie, J. D. and Lynam, D. (2006), </a:t>
            </a:r>
            <a:r>
              <a:rPr lang="en-US" sz="1000" i="1" dirty="0">
                <a:latin typeface="Arial" panose="020B0604020202020204" pitchFamily="34" charset="0"/>
                <a:cs typeface="Arial" panose="020B0604020202020204" pitchFamily="34" charset="0"/>
              </a:rPr>
              <a:t>Handbook of Child Psychology: Aggression and Antisocial Behavior in Youth</a:t>
            </a:r>
            <a:r>
              <a:rPr lang="en-US" sz="1000" dirty="0">
                <a:latin typeface="Arial" panose="020B0604020202020204" pitchFamily="34" charset="0"/>
                <a:cs typeface="Arial" panose="020B0604020202020204" pitchFamily="34" charset="0"/>
              </a:rPr>
              <a:t>, John Willey &amp; Sons.</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Megele, C. (2017), </a:t>
            </a:r>
            <a:r>
              <a:rPr lang="en-US" sz="1000" i="1" dirty="0">
                <a:latin typeface="Arial" panose="020B0604020202020204" pitchFamily="34" charset="0"/>
                <a:cs typeface="Arial" panose="020B0604020202020204" pitchFamily="34" charset="0"/>
              </a:rPr>
              <a:t>Safeguarding children and young people online: A Guide for Practitioners</a:t>
            </a:r>
            <a:r>
              <a:rPr lang="en-US" sz="1000" dirty="0">
                <a:latin typeface="Arial" panose="020B0604020202020204" pitchFamily="34" charset="0"/>
                <a:cs typeface="Arial" panose="020B0604020202020204" pitchFamily="34" charset="0"/>
              </a:rPr>
              <a:t>, 1</a:t>
            </a:r>
            <a:r>
              <a:rPr lang="en-US" sz="1000" baseline="30000" dirty="0">
                <a:latin typeface="Arial" panose="020B0604020202020204" pitchFamily="34" charset="0"/>
                <a:cs typeface="Arial" panose="020B0604020202020204" pitchFamily="34" charset="0"/>
              </a:rPr>
              <a:t>st</a:t>
            </a:r>
            <a:r>
              <a:rPr lang="en-US" sz="1000" dirty="0">
                <a:latin typeface="Arial" panose="020B0604020202020204" pitchFamily="34" charset="0"/>
                <a:cs typeface="Arial" panose="020B0604020202020204" pitchFamily="34" charset="0"/>
              </a:rPr>
              <a:t> Edition, Policy Press.</a:t>
            </a:r>
          </a:p>
          <a:p>
            <a:pPr>
              <a:lnSpc>
                <a:spcPct val="100000"/>
              </a:lnSpc>
              <a:buFont typeface="Wingdings" panose="05000000000000000000" pitchFamily="2" charset="2"/>
              <a:buChar char="Ø"/>
            </a:pPr>
            <a:r>
              <a:rPr lang="en-US" sz="1000" dirty="0">
                <a:latin typeface="Arial" panose="020B0604020202020204" pitchFamily="34" charset="0"/>
                <a:cs typeface="Arial" panose="020B0604020202020204" pitchFamily="34" charset="0"/>
              </a:rPr>
              <a:t>Bennett, S., Hart, S. N. and Svevo – Cianci, K. A. (2009), The need for a General Comment for Article 19 of the UN Convention on the Rights of the Child: Toward enlightenment and progress for child protection</a:t>
            </a:r>
            <a:r>
              <a:rPr lang="en-US" sz="1000" i="1" dirty="0">
                <a:latin typeface="Arial" panose="020B0604020202020204" pitchFamily="34" charset="0"/>
                <a:cs typeface="Arial" panose="020B0604020202020204" pitchFamily="34" charset="0"/>
              </a:rPr>
              <a:t>. Child abuse &amp; neglect</a:t>
            </a:r>
            <a:r>
              <a:rPr lang="en-US" sz="1000" dirty="0">
                <a:latin typeface="Arial" panose="020B0604020202020204" pitchFamily="34" charset="0"/>
                <a:cs typeface="Arial" panose="020B0604020202020204" pitchFamily="34" charset="0"/>
              </a:rPr>
              <a:t>, 33(11), pp.783-790.</a:t>
            </a:r>
          </a:p>
          <a:p>
            <a:pPr marL="0" indent="0">
              <a:lnSpc>
                <a:spcPct val="100000"/>
              </a:lnSpc>
              <a:buNone/>
            </a:pPr>
            <a:endParaRPr lang="en-US" sz="700" b="0" i="0" dirty="0">
              <a:effectLst/>
              <a:latin typeface="Calibri" panose="020F0502020204030204" pitchFamily="34" charset="0"/>
            </a:endParaRPr>
          </a:p>
          <a:p>
            <a:pPr>
              <a:lnSpc>
                <a:spcPct val="100000"/>
              </a:lnSpc>
              <a:buFont typeface="Wingdings" panose="05000000000000000000" pitchFamily="2" charset="2"/>
              <a:buChar char="Ø"/>
            </a:pPr>
            <a:endParaRPr lang="en-GB" sz="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500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D231A-208F-EB95-B309-B98340831517}"/>
              </a:ext>
            </a:extLst>
          </p:cNvPr>
          <p:cNvSpPr>
            <a:spLocks noGrp="1"/>
          </p:cNvSpPr>
          <p:nvPr>
            <p:ph type="title"/>
          </p:nvPr>
        </p:nvSpPr>
        <p:spPr/>
        <p:txBody>
          <a:bodyPr>
            <a:normAutofit/>
          </a:bodyPr>
          <a:lstStyle/>
          <a:p>
            <a:r>
              <a:rPr lang="en-GB" sz="4400" dirty="0">
                <a:latin typeface="Arial" panose="020B0604020202020204" pitchFamily="34" charset="0"/>
                <a:cs typeface="Arial" panose="020B0604020202020204" pitchFamily="34" charset="0"/>
              </a:rPr>
              <a:t>Reference List:</a:t>
            </a:r>
          </a:p>
        </p:txBody>
      </p:sp>
      <p:sp>
        <p:nvSpPr>
          <p:cNvPr id="3" name="Content Placeholder 2">
            <a:extLst>
              <a:ext uri="{FF2B5EF4-FFF2-40B4-BE49-F238E27FC236}">
                <a16:creationId xmlns:a16="http://schemas.microsoft.com/office/drawing/2014/main" id="{6D21FC88-00CB-8B52-2090-FB672BAE1F84}"/>
              </a:ext>
            </a:extLst>
          </p:cNvPr>
          <p:cNvSpPr>
            <a:spLocks noGrp="1"/>
          </p:cNvSpPr>
          <p:nvPr>
            <p:ph idx="1"/>
          </p:nvPr>
        </p:nvSpPr>
        <p:spPr/>
        <p:txBody>
          <a:bodyPr>
            <a:normAutofit/>
          </a:bodyPr>
          <a:lstStyle/>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Cantwell, N. and Holzscheiter, A. (2007), A commentary on the United Nations Convention on the Rights of the Child, Article 20: Children deprived of their family environment. Brill.</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Haimovitz, K. and Dweck, C.S. (2017), The origins of children’s growth and fixed mindsets: New research and a new proposal, Child development, 88(6),pp. 1849 – 1859.</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McGoldrick, D. (1991), The United Nations convention on the rights of the child. </a:t>
            </a:r>
            <a:r>
              <a:rPr lang="en-US" sz="900" i="1" dirty="0">
                <a:latin typeface="Arial" panose="020B0604020202020204" pitchFamily="34" charset="0"/>
                <a:cs typeface="Arial" panose="020B0604020202020204" pitchFamily="34" charset="0"/>
              </a:rPr>
              <a:t>International Journal of Law, Policy and the Family, </a:t>
            </a:r>
            <a:r>
              <a:rPr lang="en-US" sz="900" dirty="0">
                <a:latin typeface="Arial" panose="020B0604020202020204" pitchFamily="34" charset="0"/>
                <a:cs typeface="Arial" panose="020B0604020202020204" pitchFamily="34" charset="0"/>
              </a:rPr>
              <a:t>5(2), pp. 132-169.</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Parton, N. (2006), ‘Every Child Matters’: The shift to prevention whilst strengthening protection in children’s services in England, Children and youth services review, 28(8), pp. 976-992.</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Velleman, R., Templeton, and Reuber, D. (2008), Domestic abuse experienced by young people living in families with alcohol problems: Results from a cross-European study. Child Abuse Review: Journal of the British Association for the Study and Prevention of Child Abuse and Neglect, 17(6), pp.387-409.</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Kaysen, D., Dillworth, T.M., Simpson. T., etc. (2007), Domestic violence and alcohol use: Trauma-related symptoms and motives for drinking</a:t>
            </a:r>
            <a:r>
              <a:rPr lang="en-US" sz="900" i="1" dirty="0">
                <a:latin typeface="Arial" panose="020B0604020202020204" pitchFamily="34" charset="0"/>
                <a:cs typeface="Arial" panose="020B0604020202020204" pitchFamily="34" charset="0"/>
              </a:rPr>
              <a:t>. Addictive behaviors, </a:t>
            </a:r>
            <a:r>
              <a:rPr lang="en-US" sz="900" dirty="0">
                <a:latin typeface="Arial" panose="020B0604020202020204" pitchFamily="34" charset="0"/>
                <a:cs typeface="Arial" panose="020B0604020202020204" pitchFamily="34" charset="0"/>
              </a:rPr>
              <a:t>32(6), pp. 1272-1283.</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Brady, K. T. and Back, S. E. (2012), Childhood trauma , posttraumatic stress disorder, and alcohol dependence. Alcohol research: Current reviews, 34(4), p.408.</a:t>
            </a:r>
          </a:p>
          <a:p>
            <a:pPr>
              <a:lnSpc>
                <a:spcPct val="100000"/>
              </a:lnSpc>
              <a:buFont typeface="Wingdings" panose="05000000000000000000" pitchFamily="2" charset="2"/>
              <a:buChar char="Ø"/>
            </a:pPr>
            <a:r>
              <a:rPr lang="en-US" sz="900" b="0" i="0" dirty="0">
                <a:effectLst/>
                <a:latin typeface="Arial" panose="020B0604020202020204" pitchFamily="34" charset="0"/>
                <a:cs typeface="Arial" panose="020B0604020202020204" pitchFamily="34" charset="0"/>
              </a:rPr>
              <a:t> Stewart, S.H. (1996), Alcohol abuse in individuals exposed to trauma: a critical review. Psychological bulletin, 120(1), p.83.</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Covell, K., Howe, R. B. and Polegano, J. L. (2011), Children’s human rights education as a counter to social disadvantages: A case study from England. Educational Research, 53(2), pp.193-206.</a:t>
            </a:r>
          </a:p>
          <a:p>
            <a:pPr>
              <a:lnSpc>
                <a:spcPct val="100000"/>
              </a:lnSpc>
              <a:buFont typeface="Wingdings" panose="05000000000000000000" pitchFamily="2" charset="2"/>
              <a:buChar char="Ø"/>
            </a:pPr>
            <a:r>
              <a:rPr lang="en-US" sz="900" b="0" i="0" dirty="0">
                <a:effectLst/>
                <a:latin typeface="Arial" panose="020B0604020202020204" pitchFamily="34" charset="0"/>
                <a:cs typeface="Arial" panose="020B0604020202020204" pitchFamily="34" charset="0"/>
              </a:rPr>
              <a:t>Campbell</a:t>
            </a:r>
            <a:r>
              <a:rPr lang="en-US" sz="900" dirty="0">
                <a:latin typeface="Arial" panose="020B0604020202020204" pitchFamily="34" charset="0"/>
                <a:cs typeface="Arial" panose="020B0604020202020204" pitchFamily="34" charset="0"/>
              </a:rPr>
              <a:t>, J. C. (2002), Health consequences of intimate partner violence. </a:t>
            </a:r>
            <a:r>
              <a:rPr lang="en-US" sz="900" i="1" dirty="0">
                <a:latin typeface="Arial" panose="020B0604020202020204" pitchFamily="34" charset="0"/>
                <a:cs typeface="Arial" panose="020B0604020202020204" pitchFamily="34" charset="0"/>
              </a:rPr>
              <a:t>The lancet, </a:t>
            </a:r>
            <a:r>
              <a:rPr lang="en-US" sz="900" dirty="0">
                <a:latin typeface="Arial" panose="020B0604020202020204" pitchFamily="34" charset="0"/>
                <a:cs typeface="Arial" panose="020B0604020202020204" pitchFamily="34" charset="0"/>
              </a:rPr>
              <a:t>359(9314), pp.1331-1336.</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Verdugo, R. R. and Verdugo, N. T. (1989), The impact of surplus schooling on earnings: Some additional findings. </a:t>
            </a:r>
            <a:r>
              <a:rPr lang="en-US" sz="900" i="1" dirty="0">
                <a:latin typeface="Arial" panose="020B0604020202020204" pitchFamily="34" charset="0"/>
                <a:cs typeface="Arial" panose="020B0604020202020204" pitchFamily="34" charset="0"/>
              </a:rPr>
              <a:t>Journal of human resources, </a:t>
            </a:r>
            <a:r>
              <a:rPr lang="en-US" sz="900" dirty="0">
                <a:latin typeface="Arial" panose="020B0604020202020204" pitchFamily="34" charset="0"/>
                <a:cs typeface="Arial" panose="020B0604020202020204" pitchFamily="34" charset="0"/>
              </a:rPr>
              <a:t>pp.629-643.</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Cutler, D.M. and Lleras-Muney, A. (2006), Education and health: evaluating theories and evidence, National Bureau of Economic Research.</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Levendosky, A. A. and Graham-</a:t>
            </a:r>
            <a:r>
              <a:rPr lang="en-US" sz="900" dirty="0" err="1">
                <a:latin typeface="Arial" panose="020B0604020202020204" pitchFamily="34" charset="0"/>
                <a:cs typeface="Arial" panose="020B0604020202020204" pitchFamily="34" charset="0"/>
              </a:rPr>
              <a:t>Bermann</a:t>
            </a:r>
            <a:r>
              <a:rPr lang="en-US" sz="900" dirty="0">
                <a:latin typeface="Arial" panose="020B0604020202020204" pitchFamily="34" charset="0"/>
                <a:cs typeface="Arial" panose="020B0604020202020204" pitchFamily="34" charset="0"/>
              </a:rPr>
              <a:t>, S. A. (2001), Parenting in battered woman: The effects of domestic violence on woman and their children. Journal of family violence,16, pp.171-192.</a:t>
            </a:r>
          </a:p>
          <a:p>
            <a:pPr>
              <a:lnSpc>
                <a:spcPct val="100000"/>
              </a:lnSpc>
              <a:buFont typeface="Wingdings" panose="05000000000000000000" pitchFamily="2" charset="2"/>
              <a:buChar char="Ø"/>
            </a:pPr>
            <a:r>
              <a:rPr lang="en-US" sz="900" dirty="0">
                <a:latin typeface="Arial" panose="020B0604020202020204" pitchFamily="34" charset="0"/>
                <a:cs typeface="Arial" panose="020B0604020202020204" pitchFamily="34" charset="0"/>
              </a:rPr>
              <a:t>Huang, C. C., Wang, L. R. and Warrener, C. (2010), Effects of domestic violence on behavior problems of preschool-aged children: Do maternal mental health and parenting mediate the effects? Children and Youth Services Review, 32(10), pp.1317-1323.</a:t>
            </a:r>
          </a:p>
        </p:txBody>
      </p:sp>
    </p:spTree>
    <p:extLst>
      <p:ext uri="{BB962C8B-B14F-4D97-AF65-F5344CB8AC3E}">
        <p14:creationId xmlns:p14="http://schemas.microsoft.com/office/powerpoint/2010/main" val="3072329343"/>
      </p:ext>
    </p:extLst>
  </p:cSld>
  <p:clrMapOvr>
    <a:masterClrMapping/>
  </p:clrMapOvr>
</p:sld>
</file>

<file path=ppt/theme/theme1.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3630</TotalTime>
  <Words>2954</Words>
  <Application>Microsoft Office PowerPoint</Application>
  <PresentationFormat>Widescreen</PresentationFormat>
  <Paragraphs>214</Paragraphs>
  <Slides>19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Algerian</vt:lpstr>
      <vt:lpstr>Arial</vt:lpstr>
      <vt:lpstr>Calibri</vt:lpstr>
      <vt:lpstr>The Hand Bold</vt:lpstr>
      <vt:lpstr>The Serif Hand Black</vt:lpstr>
      <vt:lpstr>Wingdings</vt:lpstr>
      <vt:lpstr>SketchyVTI</vt:lpstr>
      <vt:lpstr>Children, Young People and Families. Group Presentation Family - e</vt:lpstr>
      <vt:lpstr>Content Page:</vt:lpstr>
      <vt:lpstr>Introduction: The following presentation will critically analyze and evaluate case study to understand the family situation and create recommendations on how to improve the whole family well – being. The children (boys; one in primary school age and one of secondary school age). Some of the risk factors raised in the case are:  - Rent areas - Domestic violence - Abuse of the children from dad  - Mom alcohol problem - Boy’s antisocial behavior/ school attendance                                                      </vt:lpstr>
      <vt:lpstr>Related Risk Factors:</vt:lpstr>
      <vt:lpstr>Mum: “Woman can also begin to abuse substances through their relationship with men or from wanting to escape the reality of intimate partner violence.” ( Campbell, 2002)</vt:lpstr>
      <vt:lpstr>MUM analysis:</vt:lpstr>
      <vt:lpstr>Implication of the case study for a whole family:</vt:lpstr>
      <vt:lpstr>Children:</vt:lpstr>
      <vt:lpstr>Antisocial Behaviour:</vt:lpstr>
      <vt:lpstr>Children Analysis:</vt:lpstr>
      <vt:lpstr>Teams and Services for the children and family overall:</vt:lpstr>
      <vt:lpstr>Father:</vt:lpstr>
      <vt:lpstr>Verbal and Emotional abuse by their father:</vt:lpstr>
      <vt:lpstr>Father analysis: Father probably has some mental health issues or a childhood trauma. Therefore, he may copy his parents' life or maybe he was shaming and bullying as a child and now he is repeated that situations. He is having: </vt:lpstr>
      <vt:lpstr>Actions and recommendations for adults:</vt:lpstr>
      <vt:lpstr>Actions and recommendations for children:</vt:lpstr>
      <vt:lpstr>Conclusion:</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dc:title>
  <dc:creator>puwok_61@outlook.com</dc:creator>
  <cp:lastModifiedBy>puwok_61@outlook.com</cp:lastModifiedBy>
  <cp:revision>12</cp:revision>
  <dcterms:created xsi:type="dcterms:W3CDTF">2023-02-21T09:27:30Z</dcterms:created>
  <dcterms:modified xsi:type="dcterms:W3CDTF">2023-02-23T22:13:52Z</dcterms:modified>
</cp:coreProperties>
</file>