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9" r:id="rId1"/>
  </p:sldMasterIdLst>
  <p:notesMasterIdLst>
    <p:notesMasterId r:id="rId64"/>
  </p:notesMasterIdLst>
  <p:sldIdLst>
    <p:sldId id="256" r:id="rId2"/>
    <p:sldId id="293" r:id="rId3"/>
    <p:sldId id="294" r:id="rId4"/>
    <p:sldId id="299" r:id="rId5"/>
    <p:sldId id="306" r:id="rId6"/>
    <p:sldId id="313" r:id="rId7"/>
    <p:sldId id="314" r:id="rId8"/>
    <p:sldId id="315" r:id="rId9"/>
    <p:sldId id="340" r:id="rId10"/>
    <p:sldId id="297" r:id="rId11"/>
    <p:sldId id="295" r:id="rId12"/>
    <p:sldId id="298" r:id="rId13"/>
    <p:sldId id="316" r:id="rId14"/>
    <p:sldId id="300" r:id="rId15"/>
    <p:sldId id="310" r:id="rId16"/>
    <p:sldId id="311" r:id="rId17"/>
    <p:sldId id="312" r:id="rId18"/>
    <p:sldId id="305" r:id="rId19"/>
    <p:sldId id="324" r:id="rId20"/>
    <p:sldId id="303" r:id="rId21"/>
    <p:sldId id="317" r:id="rId22"/>
    <p:sldId id="302" r:id="rId23"/>
    <p:sldId id="339" r:id="rId24"/>
    <p:sldId id="333" r:id="rId25"/>
    <p:sldId id="308" r:id="rId26"/>
    <p:sldId id="309" r:id="rId27"/>
    <p:sldId id="332" r:id="rId28"/>
    <p:sldId id="334" r:id="rId29"/>
    <p:sldId id="322" r:id="rId30"/>
    <p:sldId id="319" r:id="rId31"/>
    <p:sldId id="320" r:id="rId32"/>
    <p:sldId id="350" r:id="rId33"/>
    <p:sldId id="351" r:id="rId34"/>
    <p:sldId id="358" r:id="rId35"/>
    <p:sldId id="359" r:id="rId36"/>
    <p:sldId id="364" r:id="rId37"/>
    <p:sldId id="365" r:id="rId38"/>
    <p:sldId id="318" r:id="rId39"/>
    <p:sldId id="341" r:id="rId40"/>
    <p:sldId id="354" r:id="rId41"/>
    <p:sldId id="353" r:id="rId42"/>
    <p:sldId id="325" r:id="rId43"/>
    <p:sldId id="331" r:id="rId44"/>
    <p:sldId id="326" r:id="rId45"/>
    <p:sldId id="327" r:id="rId46"/>
    <p:sldId id="335" r:id="rId47"/>
    <p:sldId id="328" r:id="rId48"/>
    <p:sldId id="336" r:id="rId49"/>
    <p:sldId id="337" r:id="rId50"/>
    <p:sldId id="330" r:id="rId51"/>
    <p:sldId id="338" r:id="rId52"/>
    <p:sldId id="343" r:id="rId53"/>
    <p:sldId id="344" r:id="rId54"/>
    <p:sldId id="346" r:id="rId55"/>
    <p:sldId id="356" r:id="rId56"/>
    <p:sldId id="349" r:id="rId57"/>
    <p:sldId id="357" r:id="rId58"/>
    <p:sldId id="361" r:id="rId59"/>
    <p:sldId id="360" r:id="rId60"/>
    <p:sldId id="362" r:id="rId61"/>
    <p:sldId id="363" r:id="rId62"/>
    <p:sldId id="287"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2" autoAdjust="0"/>
    <p:restoredTop sz="96622" autoAdjust="0"/>
  </p:normalViewPr>
  <p:slideViewPr>
    <p:cSldViewPr snapToGrid="0">
      <p:cViewPr varScale="1">
        <p:scale>
          <a:sx n="117" d="100"/>
          <a:sy n="117" d="100"/>
        </p:scale>
        <p:origin x="557"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9217A1-B925-95F7-E4F9-231BE375FB4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CBDF60AB-233A-FE93-C7D0-A630CCA0A6D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A80A5CE-93C2-44B0-A39D-FAF2A799B344}" type="datetime1">
              <a:rPr lang="en-GB"/>
              <a:pPr lvl="0"/>
              <a:t>03/12/2024</a:t>
            </a:fld>
            <a:endParaRPr lang="en-GB"/>
          </a:p>
        </p:txBody>
      </p:sp>
      <p:sp>
        <p:nvSpPr>
          <p:cNvPr id="4" name="Slide Image Placeholder 3">
            <a:extLst>
              <a:ext uri="{FF2B5EF4-FFF2-40B4-BE49-F238E27FC236}">
                <a16:creationId xmlns:a16="http://schemas.microsoft.com/office/drawing/2014/main" id="{672D9B71-5CF4-BA40-2370-11187C0A38D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9ED2BAF-A571-8526-DBFD-D6D0F8AF678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F9B37819-E592-FD09-9F03-0E89317B58C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E053F3CD-725F-3B55-6DB3-1D9884D1F42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6FFCEBD-819C-49BD-9C8C-64FA68471676}" type="slidenum">
              <a:t>‹#›</a:t>
            </a:fld>
            <a:endParaRPr lang="en-GB"/>
          </a:p>
        </p:txBody>
      </p:sp>
    </p:spTree>
    <p:extLst>
      <p:ext uri="{BB962C8B-B14F-4D97-AF65-F5344CB8AC3E}">
        <p14:creationId xmlns:p14="http://schemas.microsoft.com/office/powerpoint/2010/main" val="298523242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26FFCEBD-819C-49BD-9C8C-64FA68471676}" type="slidenum">
              <a:rPr lang="en-GB" smtClean="0"/>
              <a:t>10</a:t>
            </a:fld>
            <a:endParaRPr lang="en-GB"/>
          </a:p>
        </p:txBody>
      </p:sp>
    </p:spTree>
    <p:extLst>
      <p:ext uri="{BB962C8B-B14F-4D97-AF65-F5344CB8AC3E}">
        <p14:creationId xmlns:p14="http://schemas.microsoft.com/office/powerpoint/2010/main" val="509337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8D35ECAF-182C-4F51-A8ED-4608ADD23697}" type="datetime1">
              <a:rPr lang="en-GB" smtClean="0"/>
              <a:pPr lvl="0"/>
              <a:t>03/12/2024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235924D-72CB-4C9C-BF54-34F71346E823}" type="slidenum">
              <a:rPr lang="en-GB" smtClean="0"/>
              <a:t>‹#›</a:t>
            </a:fld>
            <a:endParaRPr lang="en-GB"/>
          </a:p>
        </p:txBody>
      </p:sp>
    </p:spTree>
    <p:extLst>
      <p:ext uri="{BB962C8B-B14F-4D97-AF65-F5344CB8AC3E}">
        <p14:creationId xmlns:p14="http://schemas.microsoft.com/office/powerpoint/2010/main" val="28216059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BB09810-EAFD-4BC7-B870-E0DE1590A791}" type="datetime1">
              <a:rPr lang="en-GB" smtClean="0"/>
              <a:pPr lvl="0"/>
              <a:t>03/12/2024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A595A62-4F9D-4DEA-9A17-9871F6F3A133}" type="slidenum">
              <a:rPr lang="en-GB" smtClean="0"/>
              <a:t>‹#›</a:t>
            </a:fld>
            <a:endParaRPr lang="en-GB"/>
          </a:p>
        </p:txBody>
      </p:sp>
    </p:spTree>
    <p:extLst>
      <p:ext uri="{BB962C8B-B14F-4D97-AF65-F5344CB8AC3E}">
        <p14:creationId xmlns:p14="http://schemas.microsoft.com/office/powerpoint/2010/main" val="271787917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28A937B-9E6D-4FF7-A2B1-0D0C6FBFC078}" type="datetime1">
              <a:rPr lang="en-GB" smtClean="0"/>
              <a:pPr lvl="0"/>
              <a:t>03/12/2024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625EBF8-766B-47E6-867A-9E77744F7A51}" type="slidenum">
              <a:rPr lang="en-GB" smtClean="0"/>
              <a:t>‹#›</a:t>
            </a:fld>
            <a:endParaRPr lang="en-GB"/>
          </a:p>
        </p:txBody>
      </p:sp>
    </p:spTree>
    <p:extLst>
      <p:ext uri="{BB962C8B-B14F-4D97-AF65-F5344CB8AC3E}">
        <p14:creationId xmlns:p14="http://schemas.microsoft.com/office/powerpoint/2010/main" val="3041748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1C09B15A-1569-4780-AA13-A677B4B1BF2D}"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988FC97-F5FE-49DB-9642-0ED7A8416F63}" type="slidenum">
              <a:rPr lang="en-GB" smtClean="0"/>
              <a:t>‹#›</a:t>
            </a:fld>
            <a:endParaRPr lang="en-GB"/>
          </a:p>
        </p:txBody>
      </p:sp>
    </p:spTree>
    <p:extLst>
      <p:ext uri="{BB962C8B-B14F-4D97-AF65-F5344CB8AC3E}">
        <p14:creationId xmlns:p14="http://schemas.microsoft.com/office/powerpoint/2010/main" val="3938810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EEDFD9F2-DA32-410C-85A1-46375496D7D4}" type="datetime1">
              <a:rPr lang="en-GB" smtClean="0"/>
              <a:pPr lvl="0"/>
              <a:t>03/12/2024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C2D6C1F9-37E2-4EF0-A071-64B0A9E638A7}" type="slidenum">
              <a:rPr lang="en-GB" smtClean="0"/>
              <a:t>‹#›</a:t>
            </a:fld>
            <a:endParaRPr lang="en-GB"/>
          </a:p>
        </p:txBody>
      </p:sp>
    </p:spTree>
    <p:extLst>
      <p:ext uri="{BB962C8B-B14F-4D97-AF65-F5344CB8AC3E}">
        <p14:creationId xmlns:p14="http://schemas.microsoft.com/office/powerpoint/2010/main" val="419196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361F5784-04DD-4466-AEF0-785A506A81DE}" type="datetime1">
              <a:rPr lang="en-GB" smtClean="0"/>
              <a:pPr lvl="0"/>
              <a:t>03/12/2024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B0B94E2B-5517-4622-8FD9-40B910C9D4C3}" type="slidenum">
              <a:rPr lang="en-GB" smtClean="0"/>
              <a:t>‹#›</a:t>
            </a:fld>
            <a:endParaRPr lang="en-GB"/>
          </a:p>
        </p:txBody>
      </p:sp>
    </p:spTree>
    <p:extLst>
      <p:ext uri="{BB962C8B-B14F-4D97-AF65-F5344CB8AC3E}">
        <p14:creationId xmlns:p14="http://schemas.microsoft.com/office/powerpoint/2010/main" val="2255926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8CCECCF0-D767-493C-BC6E-1763F99765E0}" type="datetime1">
              <a:rPr lang="en-GB" smtClean="0"/>
              <a:pPr lvl="0"/>
              <a:t>03/12/2024</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2B658EEC-B9B1-4989-99C3-9DFDC6A67DBA}" type="slidenum">
              <a:rPr lang="en-GB" smtClean="0"/>
              <a:t>‹#›</a:t>
            </a:fld>
            <a:endParaRPr lang="en-GB"/>
          </a:p>
        </p:txBody>
      </p:sp>
    </p:spTree>
    <p:extLst>
      <p:ext uri="{BB962C8B-B14F-4D97-AF65-F5344CB8AC3E}">
        <p14:creationId xmlns:p14="http://schemas.microsoft.com/office/powerpoint/2010/main" val="3431187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0B5A963B-9544-44CC-9481-0EA101C84EB3}"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9FA5DB6-A81F-4EBB-9B7B-E30E6F1BE87A}" type="slidenum">
              <a:rPr lang="en-GB" smtClean="0"/>
              <a:t>‹#›</a:t>
            </a:fld>
            <a:endParaRPr lang="en-GB"/>
          </a:p>
        </p:txBody>
      </p:sp>
    </p:spTree>
    <p:extLst>
      <p:ext uri="{BB962C8B-B14F-4D97-AF65-F5344CB8AC3E}">
        <p14:creationId xmlns:p14="http://schemas.microsoft.com/office/powerpoint/2010/main" val="657507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FC91BA17-F392-4698-AB3A-F02FEDA14489}" type="datetime1">
              <a:rPr lang="en-GB" smtClean="0"/>
              <a:pPr lvl="0"/>
              <a:t>03/12/2024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E1E7FFB4-35C8-4CA0-8A1B-D9131D46FC6A}" type="slidenum">
              <a:rPr lang="en-GB" smtClean="0"/>
              <a:t>‹#›</a:t>
            </a:fld>
            <a:endParaRPr lang="en-GB"/>
          </a:p>
        </p:txBody>
      </p:sp>
    </p:spTree>
    <p:extLst>
      <p:ext uri="{BB962C8B-B14F-4D97-AF65-F5344CB8AC3E}">
        <p14:creationId xmlns:p14="http://schemas.microsoft.com/office/powerpoint/2010/main" val="125126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4B0FE2C-EEA7-47D8-BDEB-EC7D72DDF695}" type="slidenum">
              <a:rPr lang="en-GB" smtClean="0"/>
              <a:t>‹#›</a:t>
            </a:fld>
            <a:endParaRPr lang="en-GB"/>
          </a:p>
        </p:txBody>
      </p:sp>
    </p:spTree>
    <p:extLst>
      <p:ext uri="{BB962C8B-B14F-4D97-AF65-F5344CB8AC3E}">
        <p14:creationId xmlns:p14="http://schemas.microsoft.com/office/powerpoint/2010/main" val="2304778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4B0FE2C-EEA7-47D8-BDEB-EC7D72DDF695}" type="slidenum">
              <a:rPr lang="en-GB" smtClean="0"/>
              <a:t>‹#›</a:t>
            </a:fld>
            <a:endParaRPr lang="en-GB"/>
          </a:p>
        </p:txBody>
      </p:sp>
    </p:spTree>
    <p:extLst>
      <p:ext uri="{BB962C8B-B14F-4D97-AF65-F5344CB8AC3E}">
        <p14:creationId xmlns:p14="http://schemas.microsoft.com/office/powerpoint/2010/main" val="2920795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4B0FE2C-EEA7-47D8-BDEB-EC7D72DDF695}"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04884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C4B0FE2C-EEA7-47D8-BDEB-EC7D72DDF695}" type="slidenum">
              <a:rPr lang="en-GB" smtClean="0"/>
              <a:t>‹#›</a:t>
            </a:fld>
            <a:endParaRPr lang="en-GB"/>
          </a:p>
        </p:txBody>
      </p:sp>
    </p:spTree>
    <p:extLst>
      <p:ext uri="{BB962C8B-B14F-4D97-AF65-F5344CB8AC3E}">
        <p14:creationId xmlns:p14="http://schemas.microsoft.com/office/powerpoint/2010/main" val="2791337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C4B0FE2C-EEA7-47D8-BDEB-EC7D72DDF695}" type="slidenum">
              <a:rPr lang="en-GB" smtClean="0"/>
              <a:t>‹#›</a:t>
            </a:fld>
            <a:endParaRPr lang="en-GB"/>
          </a:p>
        </p:txBody>
      </p:sp>
    </p:spTree>
    <p:extLst>
      <p:ext uri="{BB962C8B-B14F-4D97-AF65-F5344CB8AC3E}">
        <p14:creationId xmlns:p14="http://schemas.microsoft.com/office/powerpoint/2010/main" val="3215642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A1BB6CF0-740A-4D50-873A-C21309CABF44}" type="datetime1">
              <a:rPr lang="en-GB" smtClean="0"/>
              <a:pPr lvl="0"/>
              <a:t>03/12/2024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C4B0FE2C-EEA7-47D8-BDEB-EC7D72DDF695}" type="slidenum">
              <a:rPr lang="en-GB" smtClean="0"/>
              <a:t>‹#›</a:t>
            </a:fld>
            <a:endParaRPr lang="en-GB"/>
          </a:p>
        </p:txBody>
      </p:sp>
    </p:spTree>
    <p:extLst>
      <p:ext uri="{BB962C8B-B14F-4D97-AF65-F5344CB8AC3E}">
        <p14:creationId xmlns:p14="http://schemas.microsoft.com/office/powerpoint/2010/main" val="2417223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FB1B9D8-6AF2-4E90-9D42-5CCEA627D5ED}" type="datetime1">
              <a:rPr lang="en-GB" smtClean="0"/>
              <a:pPr lvl="0"/>
              <a:t>03/12/2024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F1F07EE-8FEA-4890-8B90-C1D5244456A8}" type="slidenum">
              <a:rPr lang="en-GB" smtClean="0"/>
              <a:t>‹#›</a:t>
            </a:fld>
            <a:endParaRPr lang="en-GB"/>
          </a:p>
        </p:txBody>
      </p:sp>
    </p:spTree>
    <p:extLst>
      <p:ext uri="{BB962C8B-B14F-4D97-AF65-F5344CB8AC3E}">
        <p14:creationId xmlns:p14="http://schemas.microsoft.com/office/powerpoint/2010/main" val="2971080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A9FA529-0A62-4275-B7BA-ACF9429D59B0}" type="datetime1">
              <a:rPr lang="en-GB" smtClean="0"/>
              <a:pPr lvl="0"/>
              <a:t>03/12/2024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C07E7CA-53F1-49FE-91A2-E62B0A032BB1}" type="slidenum">
              <a:rPr lang="en-GB" smtClean="0"/>
              <a:t>‹#›</a:t>
            </a:fld>
            <a:endParaRPr lang="en-GB"/>
          </a:p>
        </p:txBody>
      </p:sp>
    </p:spTree>
    <p:extLst>
      <p:ext uri="{BB962C8B-B14F-4D97-AF65-F5344CB8AC3E}">
        <p14:creationId xmlns:p14="http://schemas.microsoft.com/office/powerpoint/2010/main" val="1642023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lvl="0"/>
            <a:fld id="{A1BB6CF0-740A-4D50-873A-C21309CABF44}" type="datetime1">
              <a:rPr lang="en-GB" smtClean="0"/>
              <a:pPr lvl="0"/>
              <a:t>03/12/2024</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lvl="0"/>
            <a:fld id="{C4B0FE2C-EEA7-47D8-BDEB-EC7D72DDF695}" type="slidenum">
              <a:rPr lang="en-GB" smtClean="0"/>
              <a:t>‹#›</a:t>
            </a:fld>
            <a:endParaRPr lang="en-GB"/>
          </a:p>
        </p:txBody>
      </p:sp>
    </p:spTree>
    <p:extLst>
      <p:ext uri="{BB962C8B-B14F-4D97-AF65-F5344CB8AC3E}">
        <p14:creationId xmlns:p14="http://schemas.microsoft.com/office/powerpoint/2010/main" val="128269097"/>
      </p:ext>
    </p:extLst>
  </p:cSld>
  <p:clrMap bg1="dk1" tx1="lt1" bg2="dk2" tx2="lt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 id="2147484021" r:id="rId12"/>
    <p:sldLayoutId id="2147484022" r:id="rId13"/>
    <p:sldLayoutId id="2147484023" r:id="rId14"/>
    <p:sldLayoutId id="2147484024" r:id="rId15"/>
    <p:sldLayoutId id="2147484025" r:id="rId16"/>
    <p:sldLayoutId id="2147484026"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 Id="rId9"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1.png"/></Relationships>
</file>

<file path=ppt/slides/_rels/slide46.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5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2.png"/><Relationship Id="rId5" Type="http://schemas.openxmlformats.org/officeDocument/2006/relationships/slideLayout" Target="../slideLayouts/slideLayout2.xml"/><Relationship Id="rId4" Type="http://schemas.openxmlformats.org/officeDocument/2006/relationships/video" Target="../media/media3.mp4"/></Relationships>
</file>

<file path=ppt/slides/_rels/slide4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5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image" Target="../media/image67.jpeg"/><Relationship Id="rId5" Type="http://schemas.openxmlformats.org/officeDocument/2006/relationships/image" Target="../media/image66.jpeg"/><Relationship Id="rId4" Type="http://schemas.openxmlformats.org/officeDocument/2006/relationships/image" Target="../media/image65.jpeg"/></Relationships>
</file>

<file path=ppt/slides/_rels/slide5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0.png"/></Relationships>
</file>

<file path=ppt/slides/_rels/slide5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6" Type="http://schemas.openxmlformats.org/officeDocument/2006/relationships/image" Target="../media/image75.jpeg"/><Relationship Id="rId5" Type="http://schemas.openxmlformats.org/officeDocument/2006/relationships/image" Target="../media/image74.jpeg"/><Relationship Id="rId4" Type="http://schemas.openxmlformats.org/officeDocument/2006/relationships/image" Target="../media/image73.jpeg"/></Relationships>
</file>

<file path=ppt/slides/_rels/slide59.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62.xml.rels><?xml version="1.0" encoding="UTF-8" standalone="yes"?>
<Relationships xmlns="http://schemas.openxmlformats.org/package/2006/relationships"><Relationship Id="rId8" Type="http://schemas.openxmlformats.org/officeDocument/2006/relationships/hyperlink" Target="https://www.manchestereveningnews.co.uk/news/property/listed-building-featuring-famous-banksy-30480589" TargetMode="External"/><Relationship Id="rId3" Type="http://schemas.openxmlformats.org/officeDocument/2006/relationships/hyperlink" Target="https://www.jlb2011.co.uk/walespic/churches/swansea14.htm" TargetMode="External"/><Relationship Id="rId7" Type="http://schemas.openxmlformats.org/officeDocument/2006/relationships/hyperlink" Target="https://kings-gallery.com/tag/menashe-kadishman/" TargetMode="External"/><Relationship Id="rId2" Type="http://schemas.openxmlformats.org/officeDocument/2006/relationships/hyperlink" Target="https://britishlistedbuildings.co.uk/300014637-st-james-church-uplands" TargetMode="External"/><Relationship Id="rId1" Type="http://schemas.openxmlformats.org/officeDocument/2006/relationships/slideLayout" Target="../slideLayouts/slideLayout2.xml"/><Relationship Id="rId6" Type="http://schemas.openxmlformats.org/officeDocument/2006/relationships/hyperlink" Target="https://www.theartstory.org/artist/kadishman-menashe/" TargetMode="External"/><Relationship Id="rId5" Type="http://schemas.openxmlformats.org/officeDocument/2006/relationships/hyperlink" Target="https://en.wikipedia.org/wiki/Chapel_of_ease" TargetMode="External"/><Relationship Id="rId4" Type="http://schemas.openxmlformats.org/officeDocument/2006/relationships/hyperlink" Target="https://www.wordnik.com/words/consecra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0B2B83-2A56-3ACD-5C1A-49AE68B8FD3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2898" y="-106015"/>
            <a:ext cx="12557784" cy="7070031"/>
          </a:xfrm>
          <a:prstGeom prst="rect">
            <a:avLst/>
          </a:prstGeom>
          <a:noFill/>
          <a:ln cap="flat">
            <a:noFill/>
          </a:ln>
        </p:spPr>
      </p:pic>
      <p:sp>
        <p:nvSpPr>
          <p:cNvPr id="3" name="Title 1">
            <a:extLst>
              <a:ext uri="{FF2B5EF4-FFF2-40B4-BE49-F238E27FC236}">
                <a16:creationId xmlns:a16="http://schemas.microsoft.com/office/drawing/2014/main" id="{28635AB0-5FCC-6F31-8FA9-D118D14A6EEB}"/>
              </a:ext>
            </a:extLst>
          </p:cNvPr>
          <p:cNvSpPr txBox="1">
            <a:spLocks noGrp="1"/>
          </p:cNvSpPr>
          <p:nvPr>
            <p:ph type="ctrTitle"/>
          </p:nvPr>
        </p:nvSpPr>
        <p:spPr>
          <a:xfrm>
            <a:off x="4084981" y="4957831"/>
            <a:ext cx="4022034" cy="950079"/>
          </a:xfrm>
        </p:spPr>
        <p:txBody>
          <a:bodyPr>
            <a:normAutofit fontScale="90000"/>
          </a:bodyPr>
          <a:lstStyle/>
          <a:p>
            <a:pPr lvl="0"/>
            <a:r>
              <a:rPr lang="en-GB" dirty="0">
                <a:solidFill>
                  <a:srgbClr val="FFFFFF"/>
                </a:solidFill>
              </a:rPr>
              <a:t>Visual Diary</a:t>
            </a:r>
          </a:p>
        </p:txBody>
      </p:sp>
      <p:sp>
        <p:nvSpPr>
          <p:cNvPr id="4" name="Subtitle 2">
            <a:extLst>
              <a:ext uri="{FF2B5EF4-FFF2-40B4-BE49-F238E27FC236}">
                <a16:creationId xmlns:a16="http://schemas.microsoft.com/office/drawing/2014/main" id="{F07ADA0C-76BC-BFD2-2CF6-EEBA7A73BE1B}"/>
              </a:ext>
            </a:extLst>
          </p:cNvPr>
          <p:cNvSpPr txBox="1">
            <a:spLocks noGrp="1"/>
          </p:cNvSpPr>
          <p:nvPr>
            <p:ph type="subTitle" idx="1"/>
          </p:nvPr>
        </p:nvSpPr>
        <p:spPr>
          <a:xfrm>
            <a:off x="4184376" y="5907920"/>
            <a:ext cx="3823252" cy="950079"/>
          </a:xfrm>
        </p:spPr>
        <p:txBody>
          <a:bodyPr/>
          <a:lstStyle/>
          <a:p>
            <a:pPr lvl="0">
              <a:spcBef>
                <a:spcPts val="0"/>
              </a:spcBef>
            </a:pPr>
            <a:r>
              <a:rPr lang="en-GB" sz="1600">
                <a:solidFill>
                  <a:srgbClr val="BFBFBF"/>
                </a:solidFill>
              </a:rPr>
              <a:t>Name: Ollie Cook</a:t>
            </a:r>
          </a:p>
          <a:p>
            <a:pPr lvl="0">
              <a:spcBef>
                <a:spcPts val="0"/>
              </a:spcBef>
            </a:pPr>
            <a:r>
              <a:rPr lang="en-GB" sz="1600">
                <a:solidFill>
                  <a:srgbClr val="BFBFBF"/>
                </a:solidFill>
              </a:rPr>
              <a:t>Student Number: 2305752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12D8A-1BE1-E139-7D04-D5C10E4D386F}"/>
              </a:ext>
            </a:extLst>
          </p:cNvPr>
          <p:cNvSpPr txBox="1"/>
          <p:nvPr/>
        </p:nvSpPr>
        <p:spPr>
          <a:xfrm>
            <a:off x="-59636" y="-26499"/>
            <a:ext cx="272332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Site-Specificity</a:t>
            </a:r>
            <a:endParaRPr lang="en-GB" sz="3200" b="0" i="0" u="sng" strike="noStrike" kern="1200" cap="none" spc="0" baseline="0" dirty="0">
              <a:solidFill>
                <a:schemeClr val="tx1">
                  <a:lumMod val="95000"/>
                </a:schemeClr>
              </a:solidFill>
              <a:uFillTx/>
              <a:latin typeface="Aptos Display"/>
            </a:endParaRPr>
          </a:p>
        </p:txBody>
      </p:sp>
      <p:sp>
        <p:nvSpPr>
          <p:cNvPr id="3" name="Content Placeholder 2">
            <a:extLst>
              <a:ext uri="{FF2B5EF4-FFF2-40B4-BE49-F238E27FC236}">
                <a16:creationId xmlns:a16="http://schemas.microsoft.com/office/drawing/2014/main" id="{07B06458-CEF2-7FB7-0DEC-8398E7069BBF}"/>
              </a:ext>
            </a:extLst>
          </p:cNvPr>
          <p:cNvSpPr txBox="1"/>
          <p:nvPr/>
        </p:nvSpPr>
        <p:spPr>
          <a:xfrm>
            <a:off x="0" y="1030647"/>
            <a:ext cx="12191996" cy="272332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dirty="0">
                <a:solidFill>
                  <a:schemeClr val="tx1">
                    <a:lumMod val="95000"/>
                  </a:schemeClr>
                </a:solidFill>
                <a:uFillTx/>
                <a:latin typeface="Tate regular"/>
              </a:rPr>
              <a:t>“The term site-specific refers to a work of art designed specifically for a particular location and that has an interrelationship with the location.” </a:t>
            </a:r>
            <a:r>
              <a:rPr lang="en-GB" sz="1200" b="0" i="0" u="none" strike="noStrike" kern="0" cap="none" spc="0" baseline="0" dirty="0">
                <a:solidFill>
                  <a:srgbClr val="A6A6A6"/>
                </a:solidFill>
                <a:uFillTx/>
                <a:latin typeface="Tate regular"/>
              </a:rPr>
              <a:t>(Tate Site-Specific)</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0" cap="none" spc="0" baseline="0" dirty="0">
              <a:solidFill>
                <a:schemeClr val="tx1">
                  <a:lumMod val="95000"/>
                </a:schemeClr>
              </a:solidFill>
              <a:uFillTx/>
              <a:latin typeface="Tate regular"/>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dirty="0">
                <a:solidFill>
                  <a:schemeClr val="tx1">
                    <a:lumMod val="95000"/>
                  </a:schemeClr>
                </a:solidFill>
                <a:uFillTx/>
                <a:latin typeface="Aptos (Body)"/>
              </a:rPr>
              <a:t>Site-specific art is created with a particular location in mind, when the work is placed in a different location it loses all meaning and context and becomes a different piece of artwork when looking at the meaning. An example of site-specific art is “Season’s Greetings” by Banksy. The artwork depicts a child with their mouth open eating what they believe to be snow but when the other side of the artwork is revealed, the snow is unveiled to be soot from a fire. This artwork is located in Port Talbot which is known for the steelworks that cover a large area of land, the artwork brings attention to the large amount of pollution that the steelwork causes especially in the area around it. Moving the artwork would remove the significant meaning, with a different location it would refer to soot from general fires rather than steelworks specifically.</a:t>
            </a:r>
          </a:p>
        </p:txBody>
      </p:sp>
      <p:pic>
        <p:nvPicPr>
          <p:cNvPr id="7" name="Picture 7">
            <a:extLst>
              <a:ext uri="{FF2B5EF4-FFF2-40B4-BE49-F238E27FC236}">
                <a16:creationId xmlns:a16="http://schemas.microsoft.com/office/drawing/2014/main" id="{36A74295-E6AE-CE98-8594-89B96B13FD1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5084" y="4307546"/>
            <a:ext cx="3650833" cy="2424385"/>
          </a:xfrm>
          <a:prstGeom prst="rect">
            <a:avLst/>
          </a:prstGeom>
          <a:noFill/>
          <a:ln cap="flat">
            <a:noFill/>
          </a:ln>
        </p:spPr>
      </p:pic>
      <p:pic>
        <p:nvPicPr>
          <p:cNvPr id="8" name="Picture 4" descr="Banksy's Seasons Greetings is reportedly leaving Wales for England">
            <a:extLst>
              <a:ext uri="{FF2B5EF4-FFF2-40B4-BE49-F238E27FC236}">
                <a16:creationId xmlns:a16="http://schemas.microsoft.com/office/drawing/2014/main" id="{193657E8-C6AE-4F00-C404-6C4EF706C064}"/>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3982422" y="4307546"/>
            <a:ext cx="3644853" cy="2424385"/>
          </a:xfrm>
          <a:prstGeom prst="rect">
            <a:avLst/>
          </a:prstGeom>
          <a:noFill/>
          <a:ln cap="flat">
            <a:noFill/>
          </a:ln>
        </p:spPr>
      </p:pic>
      <p:pic>
        <p:nvPicPr>
          <p:cNvPr id="9" name="Picture 2" descr="Banksy's 'Season's greetings' graffiti image in Port Talbot">
            <a:extLst>
              <a:ext uri="{FF2B5EF4-FFF2-40B4-BE49-F238E27FC236}">
                <a16:creationId xmlns:a16="http://schemas.microsoft.com/office/drawing/2014/main" id="{5B6C038E-63A2-5897-9EF5-E3B0F6BD64B9}"/>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7785649" y="4307546"/>
            <a:ext cx="4307784" cy="2424385"/>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6E7D-34EE-4AFA-713B-A6F7388154F0}"/>
              </a:ext>
            </a:extLst>
          </p:cNvPr>
          <p:cNvSpPr txBox="1"/>
          <p:nvPr/>
        </p:nvSpPr>
        <p:spPr>
          <a:xfrm>
            <a:off x="-59637" y="0"/>
            <a:ext cx="5161723"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Mapping </a:t>
            </a:r>
            <a:r>
              <a:rPr lang="en-GB" sz="3500" b="0" i="0" u="sng" strike="noStrike" kern="0" cap="none" spc="0" baseline="0" dirty="0">
                <a:solidFill>
                  <a:schemeClr val="tx1">
                    <a:lumMod val="95000"/>
                  </a:schemeClr>
                </a:solidFill>
                <a:uFillTx/>
                <a:latin typeface="Aptos Display"/>
              </a:rPr>
              <a:t>Potential</a:t>
            </a:r>
            <a:r>
              <a:rPr lang="en-GB" sz="3200" b="0" i="0" u="sng" strike="noStrike" kern="0" cap="none" spc="0" baseline="0" dirty="0">
                <a:solidFill>
                  <a:schemeClr val="tx1">
                    <a:lumMod val="95000"/>
                  </a:schemeClr>
                </a:solidFill>
                <a:uFillTx/>
                <a:latin typeface="Aptos Display"/>
              </a:rPr>
              <a:t> Territories</a:t>
            </a:r>
            <a:endParaRPr lang="en-GB" sz="3200" b="0" i="0" u="sng" strike="noStrike" kern="1200" cap="none" spc="0" baseline="0" dirty="0">
              <a:solidFill>
                <a:schemeClr val="tx1">
                  <a:lumMod val="95000"/>
                </a:schemeClr>
              </a:solidFill>
              <a:uFillTx/>
              <a:latin typeface="Aptos Display"/>
            </a:endParaRPr>
          </a:p>
        </p:txBody>
      </p:sp>
      <p:sp>
        <p:nvSpPr>
          <p:cNvPr id="3" name="Content Placeholder 2">
            <a:extLst>
              <a:ext uri="{FF2B5EF4-FFF2-40B4-BE49-F238E27FC236}">
                <a16:creationId xmlns:a16="http://schemas.microsoft.com/office/drawing/2014/main" id="{1F0CA443-2849-8168-2532-03342BFFF4F0}"/>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dirty="0">
                <a:solidFill>
                  <a:schemeClr val="tx1">
                    <a:lumMod val="95000"/>
                  </a:schemeClr>
                </a:solidFill>
                <a:uFillTx/>
                <a:latin typeface="Aptos" pitchFamily="34"/>
              </a:rPr>
              <a:t>Site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chemeClr val="tx1">
                    <a:lumMod val="95000"/>
                  </a:schemeClr>
                </a:solidFill>
                <a:uFillTx/>
                <a:latin typeface="Aptos" pitchFamily="34"/>
              </a:rPr>
              <a:t>I have chosen the Swansea Grand Theatre, in the smaller performance rooms upstairs. The Grand Theatre has a main theatre stage where most performances take place. Still, upstairs there are smaller rooms, replicating the feel of a drama studio, that can be used for more private performances and could display artworks of different kinds for exhibitions. The Swansea Grand Theatre is a large part of Swansea’s history, being built back in 1897, and has withstood time and has stayed intact throughout the years, only being threatened during the Swansea blitz in the Second World War. This site holds a lot of Swansea’s history and has potential for multiple themes including its history, Swansea’s history or performance and art.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dirty="0">
                <a:solidFill>
                  <a:schemeClr val="tx1">
                    <a:lumMod val="95000"/>
                  </a:schemeClr>
                </a:solidFill>
                <a:uFillTx/>
                <a:latin typeface="Aptos" pitchFamily="34"/>
              </a:rPr>
              <a:t>Research</a:t>
            </a:r>
            <a:r>
              <a:rPr lang="en-GB" sz="1800" b="0" i="0" u="none" strike="noStrike" kern="1200" cap="none" spc="0" baseline="0" dirty="0">
                <a:solidFill>
                  <a:schemeClr val="tx1">
                    <a:lumMod val="95000"/>
                  </a:schemeClr>
                </a:solidFill>
                <a:uFillTx/>
                <a:latin typeface="Aptos"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chemeClr val="tx1">
                    <a:lumMod val="95000"/>
                  </a:schemeClr>
                </a:solidFill>
                <a:uFillTx/>
                <a:latin typeface="Aptos" pitchFamily="34"/>
              </a:rPr>
              <a:t>I was part of a theatre group asked to act out part of the Swansea Grand Theatre’s history for a performance there, so I have already done some online research, but I have also been to the Swansea Archive where there is information about Swansea, including the Grand Theatre, throughout the years. So, I have used historical research to identify the theatre’s history, historical effect on the city and information that can be used to create a theme. As well as this, I also used social research to identify the theatre’s significant presence in civilians’ lives and the memories of attending shows in the theatre.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dirty="0">
                <a:solidFill>
                  <a:schemeClr val="tx1">
                    <a:lumMod val="95000"/>
                  </a:schemeClr>
                </a:solidFill>
                <a:uFillTx/>
                <a:latin typeface="Aptos" pitchFamily="34"/>
              </a:rPr>
              <a:t>Suggested ‘theme/ context’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chemeClr val="tx1">
                    <a:lumMod val="95000"/>
                  </a:schemeClr>
                </a:solidFill>
                <a:uFillTx/>
                <a:latin typeface="Aptos" pitchFamily="34"/>
              </a:rPr>
              <a:t>From my research, I learnt the significance of the performances that take place at the theatre so for the theme I decided on a behind-the-scenes look at the preparation of a performance from not only the actor’s point of view but also the crew, including props designers, costume designers, writers, directors etc. The theme will aim to give audiences a small view of what goes into a performance, and this allows room for more than just photographs. While photographs would be a good use of showing exactly what happens, different pieces of equipment could be put on display to give a more insightful view into the behind the scenes. </a:t>
            </a:r>
            <a:endParaRPr lang="en-GB" sz="1600" b="0" i="0" u="none" strike="noStrike" kern="0" cap="none" spc="0" baseline="0" dirty="0">
              <a:solidFill>
                <a:schemeClr val="tx1">
                  <a:lumMod val="95000"/>
                </a:schemeClr>
              </a:solidFill>
              <a:uFillTx/>
              <a:latin typeface="Aptos (Bod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A1B9C8F-23A7-B02B-EDA6-E1A6A51BE49B}"/>
              </a:ext>
            </a:extLst>
          </p:cNvPr>
          <p:cNvSpPr txBox="1"/>
          <p:nvPr/>
        </p:nvSpPr>
        <p:spPr>
          <a:xfrm>
            <a:off x="-59636" y="0"/>
            <a:ext cx="3505202"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Archive Introduction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62A7BD01-AC73-2E36-2AEF-8652E90C7F94}"/>
              </a:ext>
            </a:extLst>
          </p:cNvPr>
          <p:cNvSpPr txBox="1"/>
          <p:nvPr/>
        </p:nvSpPr>
        <p:spPr>
          <a:xfrm>
            <a:off x="4" y="1203403"/>
            <a:ext cx="12191996" cy="4451194"/>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chemeClr val="tx1">
                    <a:lumMod val="95000"/>
                  </a:schemeClr>
                </a:solidFill>
                <a:uFillTx/>
                <a:latin typeface="Aptos" pitchFamily="34"/>
              </a:rPr>
              <a:t>Instead of </a:t>
            </a:r>
            <a:r>
              <a:rPr lang="en-GB" sz="2400" dirty="0">
                <a:solidFill>
                  <a:schemeClr val="tx1">
                    <a:lumMod val="95000"/>
                  </a:schemeClr>
                </a:solidFill>
                <a:latin typeface="Aptos" pitchFamily="34"/>
              </a:rPr>
              <a:t>our usual session with Joe this week, we were introduced to the West Glamorgan Archives in Swansea. We went in 2 separate groups since there are too many of us to go in one group, so I headed over at 10am. We met Andrew and he explained the archives before showing us to a table full of maps of different areas of Swansea from different years. He then spoke about the different docks that used to be around Swansea before they were filled in and explained that where Parc Tawe is now used to be the north dock. Then he showed us some old images of Swansea and the different train stations that used to be around Swansea as well as us helping us find our proposal locations on the maps to see what used to be there and around the location and telling us the history of some of the locations. He finished by telling us the history of the </a:t>
            </a:r>
            <a:r>
              <a:rPr lang="en-GB" sz="2400" dirty="0" err="1">
                <a:solidFill>
                  <a:schemeClr val="tx1">
                    <a:lumMod val="95000"/>
                  </a:schemeClr>
                </a:solidFill>
                <a:latin typeface="Aptos" pitchFamily="34"/>
              </a:rPr>
              <a:t>vue</a:t>
            </a:r>
            <a:r>
              <a:rPr lang="en-GB" sz="2400" dirty="0">
                <a:solidFill>
                  <a:schemeClr val="tx1">
                    <a:lumMod val="95000"/>
                  </a:schemeClr>
                </a:solidFill>
                <a:latin typeface="Aptos" pitchFamily="34"/>
              </a:rPr>
              <a:t> cinema and the houses that used to be there before it was turned into the </a:t>
            </a:r>
            <a:r>
              <a:rPr lang="en-GB" sz="2400" dirty="0" err="1">
                <a:solidFill>
                  <a:schemeClr val="tx1">
                    <a:lumMod val="95000"/>
                  </a:schemeClr>
                </a:solidFill>
                <a:latin typeface="Aptos" pitchFamily="34"/>
              </a:rPr>
              <a:t>vue</a:t>
            </a:r>
            <a:r>
              <a:rPr lang="en-GB" sz="2400" dirty="0">
                <a:solidFill>
                  <a:schemeClr val="tx1">
                    <a:lumMod val="95000"/>
                  </a:schemeClr>
                </a:solidFill>
                <a:latin typeface="Aptos" pitchFamily="34"/>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chemeClr val="tx1">
                  <a:lumMod val="95000"/>
                </a:schemeClr>
              </a:solidFill>
              <a:uFillTx/>
              <a:latin typeface="Aptos" pitchFamily="34"/>
            </a:endParaRPr>
          </a:p>
        </p:txBody>
      </p:sp>
      <p:sp>
        <p:nvSpPr>
          <p:cNvPr id="3" name="Title 1">
            <a:extLst>
              <a:ext uri="{FF2B5EF4-FFF2-40B4-BE49-F238E27FC236}">
                <a16:creationId xmlns:a16="http://schemas.microsoft.com/office/drawing/2014/main" id="{B0C2052E-BE0D-E14A-7580-B3503347F3D5}"/>
              </a:ext>
            </a:extLst>
          </p:cNvPr>
          <p:cNvSpPr txBox="1"/>
          <p:nvPr/>
        </p:nvSpPr>
        <p:spPr>
          <a:xfrm>
            <a:off x="10175358" y="0"/>
            <a:ext cx="2076279" cy="503578"/>
          </a:xfrm>
          <a:prstGeom prst="rect">
            <a:avLst/>
          </a:prstGeom>
          <a:noFill/>
          <a:ln cap="flat">
            <a:noFill/>
          </a:ln>
        </p:spPr>
        <p:txBody>
          <a:bodyPr vert="horz" wrap="square" lIns="91440" tIns="45720" rIns="91440" bIns="45720" anchor="ctr" anchorCtr="0" compatLnSpc="1">
            <a:normAutofit fontScale="925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09/10/2024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2497075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835ADBC-F5B9-38AF-1704-72D2C39AFC17}"/>
              </a:ext>
            </a:extLst>
          </p:cNvPr>
          <p:cNvSpPr txBox="1"/>
          <p:nvPr/>
        </p:nvSpPr>
        <p:spPr>
          <a:xfrm>
            <a:off x="-59637" y="0"/>
            <a:ext cx="4876186" cy="503578"/>
          </a:xfrm>
          <a:prstGeom prst="rect">
            <a:avLst/>
          </a:prstGeom>
          <a:noFill/>
          <a:ln cap="flat">
            <a:noFill/>
          </a:ln>
        </p:spPr>
        <p:txBody>
          <a:bodyPr vert="horz" wrap="square" lIns="91440" tIns="45720" rIns="91440" bIns="45720" anchor="ctr" anchorCtr="0" compatLnSpc="1">
            <a:normAutofit/>
          </a:bodyPr>
          <a:lstStyle/>
          <a:p>
            <a:pP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Location, Group &amp; Schedule</a:t>
            </a:r>
            <a:endParaRPr lang="en-GB" sz="3200" b="0" i="0" u="sng" strike="noStrike" kern="1200" cap="none" spc="0" baseline="0" dirty="0">
              <a:solidFill>
                <a:schemeClr val="tx1">
                  <a:lumMod val="95000"/>
                </a:schemeClr>
              </a:solidFill>
              <a:uFillTx/>
              <a:latin typeface="Aptos Display"/>
            </a:endParaRPr>
          </a:p>
        </p:txBody>
      </p:sp>
      <p:sp>
        <p:nvSpPr>
          <p:cNvPr id="5" name="Content Placeholder 2">
            <a:extLst>
              <a:ext uri="{FF2B5EF4-FFF2-40B4-BE49-F238E27FC236}">
                <a16:creationId xmlns:a16="http://schemas.microsoft.com/office/drawing/2014/main" id="{5FCA7699-94CB-9ABC-14F0-4F4F1CA4C14E}"/>
              </a:ext>
            </a:extLst>
          </p:cNvPr>
          <p:cNvSpPr txBox="1"/>
          <p:nvPr/>
        </p:nvSpPr>
        <p:spPr>
          <a:xfrm>
            <a:off x="0" y="503578"/>
            <a:ext cx="12192000" cy="6354422"/>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dirty="0">
                <a:solidFill>
                  <a:schemeClr val="tx1">
                    <a:lumMod val="95000"/>
                  </a:schemeClr>
                </a:solidFill>
                <a:latin typeface="Aptos" pitchFamily="34"/>
              </a:rPr>
              <a:t>During the beginning of this lesson, Ryan and Joe gave out our groups and location, my group consists of Natasha, Hannah and Carys and we have been given the Ragged School. After receiving our groups, we were given schedules and Ryan and Joe showed us how to use ChatGPT to finish the schedules to suit our group and location and then we moved to the mac suit to use ChatGPT as a group to create a schedule specifically for the Ragged school. We had to ask ChatGPT to reword the schedule a few times since it didn’t always match our dates or didn’t quite give us the information we needed but once we got the response we were hoping for, we used it as a rough guide for our actual schedule.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dirty="0">
              <a:solidFill>
                <a:schemeClr val="tx1">
                  <a:lumMod val="95000"/>
                </a:schemeClr>
              </a:solidFill>
              <a:latin typeface="Aptos" pitchFamily="34"/>
            </a:endParaRPr>
          </a:p>
          <a:p>
            <a:pPr>
              <a:defRPr sz="1800" b="0" i="0" u="none" strike="noStrike" kern="0" cap="none" spc="0" baseline="0">
                <a:solidFill>
                  <a:srgbClr val="000000"/>
                </a:solidFill>
                <a:uFillTx/>
              </a:defRPr>
            </a:pPr>
            <a:r>
              <a:rPr lang="en-GB" sz="2400" dirty="0">
                <a:solidFill>
                  <a:schemeClr val="tx1">
                    <a:lumMod val="95000"/>
                  </a:schemeClr>
                </a:solidFill>
                <a:latin typeface="Aptos" pitchFamily="34"/>
              </a:rPr>
              <a:t>Carys contacted the Ragged school the following weekend, but we got told that they don’t rent out the school in winter and that the rooms they do rent out were full and they didn’t have anyone to empty the room in time for us to use it, so we need to find a new location as soon as possible. We spoke on WhatsApp about possible new location and created a list of possible locations that we need to contact. This list included: St James Church, Bunkhouse, Schooner inn, Hanger 18, Brangwyn Hall, Waterstones, and Morgan’s hotel. We have permission to use both St James and Bunkhouse, and we have a meeting set up for next Thursday at 1.30pm with Ryan and Joe.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dirty="0">
              <a:solidFill>
                <a:schemeClr val="tx1">
                  <a:lumMod val="95000"/>
                </a:schemeClr>
              </a:solidFill>
              <a:latin typeface="Aptos" pitchFamily="34"/>
            </a:endParaRPr>
          </a:p>
        </p:txBody>
      </p:sp>
      <p:sp>
        <p:nvSpPr>
          <p:cNvPr id="6" name="Title 1">
            <a:extLst>
              <a:ext uri="{FF2B5EF4-FFF2-40B4-BE49-F238E27FC236}">
                <a16:creationId xmlns:a16="http://schemas.microsoft.com/office/drawing/2014/main" id="{22AB55BF-A53F-E6BD-9ECD-5CAB9BF557DA}"/>
              </a:ext>
            </a:extLst>
          </p:cNvPr>
          <p:cNvSpPr txBox="1"/>
          <p:nvPr/>
        </p:nvSpPr>
        <p:spPr>
          <a:xfrm>
            <a:off x="10175358" y="0"/>
            <a:ext cx="2076279" cy="503578"/>
          </a:xfrm>
          <a:prstGeom prst="rect">
            <a:avLst/>
          </a:prstGeom>
          <a:noFill/>
          <a:ln cap="flat">
            <a:noFill/>
          </a:ln>
        </p:spPr>
        <p:txBody>
          <a:bodyPr vert="horz" wrap="square" lIns="91440" tIns="45720" rIns="91440" bIns="45720" anchor="ctr" anchorCtr="0" compatLnSpc="1">
            <a:normAutofit fontScale="925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10/10/2024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3987035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and black document with black text&#10;&#10;Description automatically generated with medium confidence">
            <a:extLst>
              <a:ext uri="{FF2B5EF4-FFF2-40B4-BE49-F238E27FC236}">
                <a16:creationId xmlns:a16="http://schemas.microsoft.com/office/drawing/2014/main" id="{A0DECA43-EE47-F722-BACB-FD1DC5EAA20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811417" y="0"/>
            <a:ext cx="10007544" cy="6858000"/>
          </a:xfrm>
          <a:prstGeom prst="rect">
            <a:avLst/>
          </a:prstGeom>
        </p:spPr>
      </p:pic>
      <p:sp>
        <p:nvSpPr>
          <p:cNvPr id="4" name="Title 1">
            <a:extLst>
              <a:ext uri="{FF2B5EF4-FFF2-40B4-BE49-F238E27FC236}">
                <a16:creationId xmlns:a16="http://schemas.microsoft.com/office/drawing/2014/main" id="{4CF3C93E-94F7-6A43-E7E9-E904668C89B5}"/>
              </a:ext>
            </a:extLst>
          </p:cNvPr>
          <p:cNvSpPr txBox="1"/>
          <p:nvPr/>
        </p:nvSpPr>
        <p:spPr>
          <a:xfrm>
            <a:off x="-59637" y="0"/>
            <a:ext cx="1758783" cy="503578"/>
          </a:xfrm>
          <a:prstGeom prst="rect">
            <a:avLst/>
          </a:prstGeom>
          <a:noFill/>
          <a:ln cap="flat">
            <a:noFill/>
          </a:ln>
        </p:spPr>
        <p:txBody>
          <a:bodyPr vert="horz" wrap="square" lIns="91440" tIns="45720" rIns="91440" bIns="45720" anchor="ctr" anchorCtr="0" compatLnSpc="1">
            <a:normAutofit/>
          </a:bodyPr>
          <a:lstStyle/>
          <a:p>
            <a:pP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Schedule</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371778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3B8C5-26B2-DD95-21BF-EAE756DB270F}"/>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3F5BD4B-A737-C6C4-0D20-874C58252841}"/>
              </a:ext>
            </a:extLst>
          </p:cNvPr>
          <p:cNvSpPr txBox="1"/>
          <p:nvPr/>
        </p:nvSpPr>
        <p:spPr>
          <a:xfrm>
            <a:off x="-59637" y="0"/>
            <a:ext cx="1758783" cy="503578"/>
          </a:xfrm>
          <a:prstGeom prst="rect">
            <a:avLst/>
          </a:prstGeom>
          <a:noFill/>
          <a:ln cap="flat">
            <a:noFill/>
          </a:ln>
        </p:spPr>
        <p:txBody>
          <a:bodyPr vert="horz" wrap="square" lIns="91440" tIns="45720" rIns="91440" bIns="45720" anchor="ctr" anchorCtr="0" compatLnSpc="1">
            <a:normAutofit/>
          </a:bodyPr>
          <a:lstStyle/>
          <a:p>
            <a:pP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Schedule</a:t>
            </a:r>
            <a:endParaRPr lang="en-GB" sz="3200" b="0" i="0" u="sng" strike="noStrike" kern="1200" cap="none" spc="0" baseline="0" dirty="0">
              <a:solidFill>
                <a:schemeClr val="tx1">
                  <a:lumMod val="95000"/>
                </a:schemeClr>
              </a:solidFill>
              <a:uFillTx/>
              <a:latin typeface="Aptos Display"/>
            </a:endParaRPr>
          </a:p>
        </p:txBody>
      </p:sp>
      <p:pic>
        <p:nvPicPr>
          <p:cNvPr id="5" name="Picture 4" descr="A screenshot of a computer&#10;&#10;Description automatically generated">
            <a:extLst>
              <a:ext uri="{FF2B5EF4-FFF2-40B4-BE49-F238E27FC236}">
                <a16:creationId xmlns:a16="http://schemas.microsoft.com/office/drawing/2014/main" id="{E00E3967-16E2-6021-2A0F-2E86619D9E47}"/>
              </a:ext>
            </a:extLst>
          </p:cNvPr>
          <p:cNvPicPr>
            <a:picLocks noChangeAspect="1"/>
          </p:cNvPicPr>
          <p:nvPr/>
        </p:nvPicPr>
        <p:blipFill>
          <a:blip r:embed="rId2">
            <a:extLst>
              <a:ext uri="{28A0092B-C50C-407E-A947-70E740481C1C}">
                <a14:useLocalDpi xmlns:a14="http://schemas.microsoft.com/office/drawing/2010/main" val="0"/>
              </a:ext>
            </a:extLst>
          </a:blip>
          <a:srcRect l="4916" t="8559" r="5157" b="16584"/>
          <a:stretch/>
        </p:blipFill>
        <p:spPr>
          <a:xfrm>
            <a:off x="1735634" y="436728"/>
            <a:ext cx="10456366" cy="6421272"/>
          </a:xfrm>
          <a:prstGeom prst="rect">
            <a:avLst/>
          </a:prstGeom>
        </p:spPr>
      </p:pic>
    </p:spTree>
    <p:extLst>
      <p:ext uri="{BB962C8B-B14F-4D97-AF65-F5344CB8AC3E}">
        <p14:creationId xmlns:p14="http://schemas.microsoft.com/office/powerpoint/2010/main" val="95216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943E8-20D6-5CCD-24F1-BE43D3B6172F}"/>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0000B38-B032-AA22-FD50-D57E4E68F530}"/>
              </a:ext>
            </a:extLst>
          </p:cNvPr>
          <p:cNvSpPr txBox="1"/>
          <p:nvPr/>
        </p:nvSpPr>
        <p:spPr>
          <a:xfrm>
            <a:off x="-59637" y="0"/>
            <a:ext cx="1758783" cy="503578"/>
          </a:xfrm>
          <a:prstGeom prst="rect">
            <a:avLst/>
          </a:prstGeom>
          <a:noFill/>
          <a:ln cap="flat">
            <a:noFill/>
          </a:ln>
        </p:spPr>
        <p:txBody>
          <a:bodyPr vert="horz" wrap="square" lIns="91440" tIns="45720" rIns="91440" bIns="45720" anchor="ctr" anchorCtr="0" compatLnSpc="1">
            <a:normAutofit/>
          </a:bodyPr>
          <a:lstStyle/>
          <a:p>
            <a:pP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Schedule</a:t>
            </a:r>
            <a:endParaRPr lang="en-GB" sz="3200" b="0" i="0" u="sng" strike="noStrike" kern="1200" cap="none" spc="0" baseline="0" dirty="0">
              <a:solidFill>
                <a:schemeClr val="tx1">
                  <a:lumMod val="95000"/>
                </a:schemeClr>
              </a:solidFill>
              <a:uFillTx/>
              <a:latin typeface="Aptos Display"/>
            </a:endParaRPr>
          </a:p>
        </p:txBody>
      </p:sp>
      <p:pic>
        <p:nvPicPr>
          <p:cNvPr id="3" name="Picture 2" descr="A screenshot of a computer&#10;&#10;Description automatically generated">
            <a:extLst>
              <a:ext uri="{FF2B5EF4-FFF2-40B4-BE49-F238E27FC236}">
                <a16:creationId xmlns:a16="http://schemas.microsoft.com/office/drawing/2014/main" id="{FB10B3C3-10D8-4511-3638-FE5B9C2E9488}"/>
              </a:ext>
            </a:extLst>
          </p:cNvPr>
          <p:cNvPicPr>
            <a:picLocks noChangeAspect="1"/>
          </p:cNvPicPr>
          <p:nvPr/>
        </p:nvPicPr>
        <p:blipFill>
          <a:blip r:embed="rId2">
            <a:extLst>
              <a:ext uri="{28A0092B-C50C-407E-A947-70E740481C1C}">
                <a14:useLocalDpi xmlns:a14="http://schemas.microsoft.com/office/drawing/2010/main" val="0"/>
              </a:ext>
            </a:extLst>
          </a:blip>
          <a:srcRect l="3774" t="5661" r="3366" b="35534"/>
          <a:stretch/>
        </p:blipFill>
        <p:spPr>
          <a:xfrm>
            <a:off x="0" y="1003108"/>
            <a:ext cx="12192000" cy="5438633"/>
          </a:xfrm>
          <a:prstGeom prst="rect">
            <a:avLst/>
          </a:prstGeom>
        </p:spPr>
      </p:pic>
    </p:spTree>
    <p:extLst>
      <p:ext uri="{BB962C8B-B14F-4D97-AF65-F5344CB8AC3E}">
        <p14:creationId xmlns:p14="http://schemas.microsoft.com/office/powerpoint/2010/main" val="2608131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0C16B-691D-CB91-2DDE-2301F65BB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3E6262-4877-4079-0F4C-5257D02D153E}"/>
              </a:ext>
            </a:extLst>
          </p:cNvPr>
          <p:cNvSpPr txBox="1"/>
          <p:nvPr/>
        </p:nvSpPr>
        <p:spPr>
          <a:xfrm>
            <a:off x="-59637" y="0"/>
            <a:ext cx="5161723"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Artwork Study Seminar</a:t>
            </a:r>
            <a:endParaRPr lang="en-GB" sz="3200" b="0" i="0" u="sng" strike="noStrike" kern="1200" cap="none" spc="0" baseline="0" dirty="0">
              <a:solidFill>
                <a:schemeClr val="tx1">
                  <a:lumMod val="95000"/>
                </a:schemeClr>
              </a:solidFill>
              <a:uFillTx/>
              <a:latin typeface="Aptos Display"/>
            </a:endParaRPr>
          </a:p>
        </p:txBody>
      </p:sp>
      <p:sp>
        <p:nvSpPr>
          <p:cNvPr id="4" name="Title 1">
            <a:extLst>
              <a:ext uri="{FF2B5EF4-FFF2-40B4-BE49-F238E27FC236}">
                <a16:creationId xmlns:a16="http://schemas.microsoft.com/office/drawing/2014/main" id="{EEF5F43A-A33E-B78B-2474-DE28AC2C5CBF}"/>
              </a:ext>
            </a:extLst>
          </p:cNvPr>
          <p:cNvSpPr txBox="1"/>
          <p:nvPr/>
        </p:nvSpPr>
        <p:spPr>
          <a:xfrm>
            <a:off x="10175358" y="0"/>
            <a:ext cx="2076279" cy="503578"/>
          </a:xfrm>
          <a:prstGeom prst="rect">
            <a:avLst/>
          </a:prstGeom>
          <a:noFill/>
          <a:ln cap="flat">
            <a:noFill/>
          </a:ln>
        </p:spPr>
        <p:txBody>
          <a:bodyPr vert="horz" wrap="square" lIns="91440" tIns="45720" rIns="91440" bIns="45720" anchor="ctr" anchorCtr="0" compatLnSpc="1">
            <a:normAutofit fontScale="925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16/10/2024</a:t>
            </a:r>
            <a:endParaRPr lang="en-GB" sz="3200" b="0" i="0" u="sng" strike="noStrike" kern="1200" cap="none" spc="0" baseline="0" dirty="0">
              <a:solidFill>
                <a:schemeClr val="tx1">
                  <a:lumMod val="95000"/>
                </a:schemeClr>
              </a:solidFill>
              <a:uFillTx/>
              <a:latin typeface="Aptos Display"/>
            </a:endParaRPr>
          </a:p>
        </p:txBody>
      </p:sp>
      <p:sp>
        <p:nvSpPr>
          <p:cNvPr id="6" name="Content Placeholder 2">
            <a:extLst>
              <a:ext uri="{FF2B5EF4-FFF2-40B4-BE49-F238E27FC236}">
                <a16:creationId xmlns:a16="http://schemas.microsoft.com/office/drawing/2014/main" id="{C2052E0C-5499-808F-7FAB-022D6A85DCCB}"/>
              </a:ext>
            </a:extLst>
          </p:cNvPr>
          <p:cNvSpPr txBox="1"/>
          <p:nvPr/>
        </p:nvSpPr>
        <p:spPr>
          <a:xfrm>
            <a:off x="0" y="503579"/>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Instead of a lesson, today we had seminars which are similar to a regular lesson but more discussion-based so we can all discuss different ideas we have/ had so we can all get ideas from each other. There were multiple seminars, all discussing the different questions we could choose for task one, and we all had to choose 2 to attend, but only one or two people put their name down for some so they were cancelled. The 2 seminars I attended were: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-What is the impact of research?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-How could a work be transferred to another site, and change its purpose/ impact?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In the first seminar was quite short because there weren’t many of us, but we discussed some examples from Joe and overall, the main point that we discussed was how research can impact the audience’s experience.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In the second seminar, there were a lot more of us and I began by bringing up a site-specific art piece that I personally really liked called “</a:t>
            </a:r>
            <a:r>
              <a:rPr lang="en-GB" sz="2000" dirty="0" err="1">
                <a:solidFill>
                  <a:schemeClr val="tx1">
                    <a:lumMod val="95000"/>
                  </a:schemeClr>
                </a:solidFill>
                <a:latin typeface="Aptos" pitchFamily="34"/>
              </a:rPr>
              <a:t>Shalakhet</a:t>
            </a:r>
            <a:r>
              <a:rPr lang="en-GB" sz="2000" dirty="0">
                <a:solidFill>
                  <a:schemeClr val="tx1">
                    <a:lumMod val="95000"/>
                  </a:schemeClr>
                </a:solidFill>
                <a:latin typeface="Aptos" pitchFamily="34"/>
              </a:rPr>
              <a:t> (Fallen Leaves)” by Menashe </a:t>
            </a:r>
            <a:r>
              <a:rPr lang="en-GB" sz="2000" dirty="0" err="1">
                <a:solidFill>
                  <a:schemeClr val="tx1">
                    <a:lumMod val="95000"/>
                  </a:schemeClr>
                </a:solidFill>
                <a:latin typeface="Aptos" pitchFamily="34"/>
              </a:rPr>
              <a:t>Kadishman</a:t>
            </a:r>
            <a:r>
              <a:rPr lang="en-GB" sz="2000" dirty="0">
                <a:solidFill>
                  <a:schemeClr val="tx1">
                    <a:lumMod val="95000"/>
                  </a:schemeClr>
                </a:solidFill>
                <a:latin typeface="Aptos" pitchFamily="34"/>
              </a:rPr>
              <a:t>. I discussed how the work, in its current site, felt like a piece of accountability but if it was moved to Poland, it would feel like a memorial and placed anywhere else, it would feel like a mix of accountability and a memorial. We also discussed a Few other art pieces and Joe mentioned how an art piece can keep its original meaning, but it could lose its original impact. A piece doesn’t have to lose its entire meaning when moved to be site-specific, its impact just changes or maybe the meaning is twisted slightly.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Using what I learn from this seminar, I’ve decided to use the second question I chose.</a:t>
            </a:r>
          </a:p>
        </p:txBody>
      </p:sp>
    </p:spTree>
    <p:extLst>
      <p:ext uri="{BB962C8B-B14F-4D97-AF65-F5344CB8AC3E}">
        <p14:creationId xmlns:p14="http://schemas.microsoft.com/office/powerpoint/2010/main" val="2436568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church with a blue carpet and chairs&#10;&#10;Description automatically generated with medium confidence">
            <a:extLst>
              <a:ext uri="{FF2B5EF4-FFF2-40B4-BE49-F238E27FC236}">
                <a16:creationId xmlns:a16="http://schemas.microsoft.com/office/drawing/2014/main" id="{0576B044-380E-F9D7-0BBA-0B62688090E5}"/>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5400000">
            <a:off x="9756763" y="3795536"/>
            <a:ext cx="1917891" cy="1438418"/>
          </a:xfrm>
          <a:prstGeom prst="rect">
            <a:avLst/>
          </a:prstGeom>
        </p:spPr>
      </p:pic>
      <p:sp>
        <p:nvSpPr>
          <p:cNvPr id="4" name="Title 1">
            <a:extLst>
              <a:ext uri="{FF2B5EF4-FFF2-40B4-BE49-F238E27FC236}">
                <a16:creationId xmlns:a16="http://schemas.microsoft.com/office/drawing/2014/main" id="{3A441B2A-D059-19B7-4B32-2249A8B27B08}"/>
              </a:ext>
            </a:extLst>
          </p:cNvPr>
          <p:cNvSpPr txBox="1"/>
          <p:nvPr/>
        </p:nvSpPr>
        <p:spPr>
          <a:xfrm>
            <a:off x="-59637" y="0"/>
            <a:ext cx="296848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On-Site Meeting</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4D572C6D-0EDF-6961-141F-9B266C34E1B3}"/>
              </a:ext>
            </a:extLst>
          </p:cNvPr>
          <p:cNvSpPr txBox="1"/>
          <p:nvPr/>
        </p:nvSpPr>
        <p:spPr>
          <a:xfrm>
            <a:off x="0" y="503579"/>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We got to site before Ryan and Joe, so we introduced ourselves to Ian, the vicar, and got to know a bit more about him. Once Ryan, Joe, Paul and Ada arrived at the site, we headed inside of the church to see the space in person for the first time. Ian told us a bit about the history of the building, more specifically about the stained-glass windows either side of the building (at the front and back)  and then he told us a bit about the church itself now, and the different events going on in the church and community centre at the back, Ian expressed the importance of the local community to the church. Then my group and I took the time to photograph different areas of the space so we can look back on them and reference them in our visual diaries and use them to decide what to do in the space. Before they left to visit the other groups, we spoke to Ryan and Joe about the space without Ian so we could discuss initial ideas and thoughts about the space and what our next step is. We also discussed creating a map of the space for easy direction when viewing the exhibition/ work. Before we left the space we spoke to Ian, and he gave us a booklet that includes some history about the church.  We also spoke as a group about the location and decided this is the space we will use for our site-specific exhibition.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8992C89A-01C9-0763-2537-D483B039019E}"/>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17/10/2024</a:t>
            </a:r>
            <a:endParaRPr lang="en-GB" sz="3200" b="0" i="0" u="sng" strike="noStrike" kern="1200" cap="none" spc="0" baseline="0" dirty="0">
              <a:solidFill>
                <a:schemeClr val="tx1">
                  <a:lumMod val="95000"/>
                </a:schemeClr>
              </a:solidFill>
              <a:uFillTx/>
              <a:latin typeface="Aptos Display"/>
            </a:endParaRPr>
          </a:p>
        </p:txBody>
      </p:sp>
      <p:pic>
        <p:nvPicPr>
          <p:cNvPr id="8" name="Picture 7" descr="A room with a table and chairs&#10;&#10;Description automatically generated">
            <a:extLst>
              <a:ext uri="{FF2B5EF4-FFF2-40B4-BE49-F238E27FC236}">
                <a16:creationId xmlns:a16="http://schemas.microsoft.com/office/drawing/2014/main" id="{D5B898F7-DC68-844D-9666-956A4C12D057}"/>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5400000">
            <a:off x="477397" y="3795850"/>
            <a:ext cx="1917890" cy="1438418"/>
          </a:xfrm>
          <a:prstGeom prst="rect">
            <a:avLst/>
          </a:prstGeom>
        </p:spPr>
      </p:pic>
      <p:pic>
        <p:nvPicPr>
          <p:cNvPr id="10" name="Picture 9" descr="A long shot of a building&#10;&#10;Description automatically generated">
            <a:extLst>
              <a:ext uri="{FF2B5EF4-FFF2-40B4-BE49-F238E27FC236}">
                <a16:creationId xmlns:a16="http://schemas.microsoft.com/office/drawing/2014/main" id="{5942D2BC-735B-ED60-BD3C-E015041C288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5400000">
            <a:off x="5110498" y="5047874"/>
            <a:ext cx="1929769" cy="1447327"/>
          </a:xfrm>
          <a:prstGeom prst="rect">
            <a:avLst/>
          </a:prstGeom>
        </p:spPr>
      </p:pic>
      <p:pic>
        <p:nvPicPr>
          <p:cNvPr id="12" name="Picture 11" descr="A room with a table and chairs&#10;&#10;Description automatically generated">
            <a:extLst>
              <a:ext uri="{FF2B5EF4-FFF2-40B4-BE49-F238E27FC236}">
                <a16:creationId xmlns:a16="http://schemas.microsoft.com/office/drawing/2014/main" id="{77501D53-FF6F-6D47-271D-BF038D769403}"/>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rot="5400000">
            <a:off x="3567121" y="3795850"/>
            <a:ext cx="1917891" cy="1438418"/>
          </a:xfrm>
          <a:prstGeom prst="rect">
            <a:avLst/>
          </a:prstGeom>
        </p:spPr>
      </p:pic>
      <p:pic>
        <p:nvPicPr>
          <p:cNvPr id="20" name="Picture 19" descr="A church with benches and a stained glass window&#10;&#10;Description automatically generated">
            <a:extLst>
              <a:ext uri="{FF2B5EF4-FFF2-40B4-BE49-F238E27FC236}">
                <a16:creationId xmlns:a16="http://schemas.microsoft.com/office/drawing/2014/main" id="{FCA9A60F-9504-1669-68BA-68547DE14CBF}"/>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rot="5400000">
            <a:off x="8210613" y="5046390"/>
            <a:ext cx="1917891" cy="1438418"/>
          </a:xfrm>
          <a:prstGeom prst="rect">
            <a:avLst/>
          </a:prstGeom>
        </p:spPr>
      </p:pic>
      <p:pic>
        <p:nvPicPr>
          <p:cNvPr id="14" name="Picture 13" descr="A group of wooden benches in a room&#10;&#10;Description automatically generated">
            <a:extLst>
              <a:ext uri="{FF2B5EF4-FFF2-40B4-BE49-F238E27FC236}">
                <a16:creationId xmlns:a16="http://schemas.microsoft.com/office/drawing/2014/main" id="{8C3C0415-D192-22C1-5E50-CE4B54E9159B}"/>
              </a:ext>
            </a:extLst>
          </p:cNvPr>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rot="5400000">
            <a:off x="2022259" y="5052327"/>
            <a:ext cx="1917891" cy="1438419"/>
          </a:xfrm>
          <a:prstGeom prst="rect">
            <a:avLst/>
          </a:prstGeom>
        </p:spPr>
      </p:pic>
      <p:pic>
        <p:nvPicPr>
          <p:cNvPr id="16" name="Picture 15" descr="A long hallway with a large window&#10;&#10;Description automatically generated with medium confidence">
            <a:extLst>
              <a:ext uri="{FF2B5EF4-FFF2-40B4-BE49-F238E27FC236}">
                <a16:creationId xmlns:a16="http://schemas.microsoft.com/office/drawing/2014/main" id="{96B98426-F6AE-A222-FF1F-B2BEB17726C7}"/>
              </a:ext>
            </a:extLst>
          </p:cNvPr>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rot="5400000">
            <a:off x="6665753" y="3795849"/>
            <a:ext cx="1917890" cy="1438418"/>
          </a:xfrm>
          <a:prstGeom prst="rect">
            <a:avLst/>
          </a:prstGeom>
        </p:spPr>
      </p:pic>
    </p:spTree>
    <p:extLst>
      <p:ext uri="{BB962C8B-B14F-4D97-AF65-F5344CB8AC3E}">
        <p14:creationId xmlns:p14="http://schemas.microsoft.com/office/powerpoint/2010/main" val="2880163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9551D55-D0C3-D07F-5A26-4D500BE918E3}"/>
              </a:ext>
            </a:extLst>
          </p:cNvPr>
          <p:cNvSpPr txBox="1"/>
          <p:nvPr/>
        </p:nvSpPr>
        <p:spPr>
          <a:xfrm>
            <a:off x="0" y="503578"/>
            <a:ext cx="12192000" cy="6503278"/>
          </a:xfrm>
          <a:prstGeom prst="rect">
            <a:avLst/>
          </a:prstGeom>
          <a:noFill/>
          <a:ln cap="flat">
            <a:noFill/>
          </a:ln>
        </p:spPr>
        <p:txBody>
          <a:bodyPr vert="horz" wrap="square" lIns="91440" tIns="45720" rIns="91440" bIns="45720" anchor="t" anchorCtr="0" compatLnSpc="1">
            <a:noAutofit/>
          </a:bodyPr>
          <a:lstStyle/>
          <a:p>
            <a:r>
              <a:rPr lang="en-GB" sz="1600" b="0" i="0" u="sng" strike="noStrike" baseline="0" dirty="0">
                <a:solidFill>
                  <a:schemeClr val="tx1">
                    <a:lumMod val="95000"/>
                  </a:schemeClr>
                </a:solidFill>
                <a:latin typeface="Aptos" panose="020B0004020202020204" pitchFamily="34" charset="0"/>
              </a:rPr>
              <a:t>How could a work be transferred to another site, changing its purpose/ impact?</a:t>
            </a:r>
          </a:p>
          <a:p>
            <a:pPr algn="l"/>
            <a:endParaRPr lang="en-GB" sz="1600" b="0" i="0" u="none" strike="noStrike" baseline="0" dirty="0">
              <a:solidFill>
                <a:schemeClr val="tx1">
                  <a:lumMod val="95000"/>
                </a:schemeClr>
              </a:solidFill>
              <a:latin typeface="Aptos" panose="020B0004020202020204" pitchFamily="34" charset="0"/>
            </a:endParaRPr>
          </a:p>
          <a:p>
            <a:r>
              <a:rPr lang="en-GB" sz="1500" b="0" i="0" u="none" strike="noStrike" baseline="0" dirty="0" err="1">
                <a:solidFill>
                  <a:schemeClr val="tx1">
                    <a:lumMod val="95000"/>
                  </a:schemeClr>
                </a:solidFill>
                <a:latin typeface="Aptos" panose="020B0004020202020204" pitchFamily="34" charset="0"/>
              </a:rPr>
              <a:t>Shalekhet</a:t>
            </a:r>
            <a:r>
              <a:rPr lang="en-GB" sz="1500" b="0" i="0" u="none" strike="noStrike" baseline="0" dirty="0">
                <a:solidFill>
                  <a:schemeClr val="tx1">
                    <a:lumMod val="95000"/>
                  </a:schemeClr>
                </a:solidFill>
                <a:latin typeface="Aptos" panose="020B0004020202020204" pitchFamily="34" charset="0"/>
              </a:rPr>
              <a:t> (Fallen Leaves) is an artwork that contains over 10,000 iron plates shaped like faces with their mouths cut open created by Menashe </a:t>
            </a:r>
            <a:r>
              <a:rPr lang="en-GB" sz="1500" b="0" i="0" u="none" strike="noStrike" baseline="0" dirty="0" err="1">
                <a:solidFill>
                  <a:schemeClr val="tx1">
                    <a:lumMod val="95000"/>
                  </a:schemeClr>
                </a:solidFill>
                <a:latin typeface="Aptos" panose="020B0004020202020204" pitchFamily="34" charset="0"/>
              </a:rPr>
              <a:t>Kadishman</a:t>
            </a:r>
            <a:r>
              <a:rPr lang="en-GB" sz="1500" b="0" i="0" u="none" strike="noStrike" baseline="0" dirty="0">
                <a:solidFill>
                  <a:schemeClr val="tx1">
                    <a:lumMod val="95000"/>
                  </a:schemeClr>
                </a:solidFill>
                <a:latin typeface="Aptos" panose="020B0004020202020204" pitchFamily="34" charset="0"/>
              </a:rPr>
              <a:t> and on display in </a:t>
            </a:r>
            <a:r>
              <a:rPr lang="en-GB" sz="1500" b="0" i="0" u="none" strike="noStrike" baseline="0" dirty="0" err="1">
                <a:solidFill>
                  <a:schemeClr val="tx1">
                    <a:lumMod val="95000"/>
                  </a:schemeClr>
                </a:solidFill>
                <a:latin typeface="Aptos" panose="020B0004020202020204" pitchFamily="34" charset="0"/>
              </a:rPr>
              <a:t>Jüdisches</a:t>
            </a:r>
            <a:r>
              <a:rPr lang="en-GB" sz="1500" b="0" i="0" u="none" strike="noStrike" baseline="0" dirty="0">
                <a:solidFill>
                  <a:schemeClr val="tx1">
                    <a:lumMod val="95000"/>
                  </a:schemeClr>
                </a:solidFill>
                <a:latin typeface="Aptos" panose="020B0004020202020204" pitchFamily="34" charset="0"/>
              </a:rPr>
              <a:t> Museum Berlin. The purpose of the installation is for guests to walk across the faces which replicates the sound of the chained Jews walking through the concentration camps. “</a:t>
            </a:r>
            <a:r>
              <a:rPr lang="en-GB" sz="1500" b="0" i="1" u="none" strike="noStrike" baseline="0" dirty="0">
                <a:solidFill>
                  <a:schemeClr val="tx1">
                    <a:lumMod val="95000"/>
                  </a:schemeClr>
                </a:solidFill>
                <a:latin typeface="Aptos" panose="020B0004020202020204" pitchFamily="34" charset="0"/>
              </a:rPr>
              <a:t>Maybe art is not about changing anything. It’s about telling you reality.</a:t>
            </a:r>
            <a:r>
              <a:rPr lang="en-GB" sz="1500" b="0" i="0" u="none" strike="noStrike" baseline="0" dirty="0">
                <a:solidFill>
                  <a:schemeClr val="tx1">
                    <a:lumMod val="95000"/>
                  </a:schemeClr>
                </a:solidFill>
                <a:latin typeface="Aptos" panose="020B0004020202020204" pitchFamily="34" charset="0"/>
              </a:rPr>
              <a:t>” - Menashe </a:t>
            </a:r>
            <a:r>
              <a:rPr lang="en-GB" sz="1500" b="0" i="0" u="none" strike="noStrike" baseline="0" dirty="0" err="1">
                <a:solidFill>
                  <a:schemeClr val="tx1">
                    <a:lumMod val="95000"/>
                  </a:schemeClr>
                </a:solidFill>
                <a:latin typeface="Aptos" panose="020B0004020202020204" pitchFamily="34" charset="0"/>
              </a:rPr>
              <a:t>Kadishman</a:t>
            </a:r>
            <a:r>
              <a:rPr lang="en-GB" sz="1500" b="0" i="0" u="none" strike="noStrike" baseline="0" dirty="0">
                <a:solidFill>
                  <a:schemeClr val="tx1">
                    <a:lumMod val="95000"/>
                  </a:schemeClr>
                </a:solidFill>
                <a:latin typeface="Aptos" panose="020B0004020202020204" pitchFamily="34" charset="0"/>
              </a:rPr>
              <a:t> (</a:t>
            </a:r>
            <a:r>
              <a:rPr lang="en-GB" sz="1500" b="0" i="1" u="none" strike="noStrike" baseline="0" dirty="0">
                <a:solidFill>
                  <a:schemeClr val="tx1">
                    <a:lumMod val="95000"/>
                  </a:schemeClr>
                </a:solidFill>
                <a:latin typeface="Aptos" panose="020B0004020202020204" pitchFamily="34" charset="0"/>
              </a:rPr>
              <a:t>Shalechet (Fallen Leaves)</a:t>
            </a:r>
            <a:r>
              <a:rPr lang="en-GB" sz="1500" b="0" i="0" u="none" strike="noStrike" baseline="0" dirty="0">
                <a:solidFill>
                  <a:schemeClr val="tx1">
                    <a:lumMod val="95000"/>
                  </a:schemeClr>
                </a:solidFill>
                <a:latin typeface="Aptos" panose="020B0004020202020204" pitchFamily="34" charset="0"/>
              </a:rPr>
              <a:t>) Menashe’s work is focused on retelling what’s already happened, and this piece is a good example of that. Germany is responsible for the holocaust so having this piece based in Germany reminds them and holds them accountable for their history and mistakes, having this piece based in any other country wouldn’t change this piece’s meaning but it would change the intentions behind the installation and how it is viewed and received by guests. This piece would no longer be about holding countries accountable for their history but about remembering those who died during the holocaust if this piece as moved. Regardless of location, this piece would still be a retelling of history and would keep the same meaning but how it is viewed changes. </a:t>
            </a:r>
          </a:p>
          <a:p>
            <a:endParaRPr lang="en-GB" sz="1500" b="0" i="0" u="none" strike="noStrike" baseline="0" dirty="0">
              <a:solidFill>
                <a:schemeClr val="tx1">
                  <a:lumMod val="95000"/>
                </a:schemeClr>
              </a:solidFill>
              <a:latin typeface="Aptos" panose="020B0004020202020204" pitchFamily="34" charset="0"/>
            </a:endParaRPr>
          </a:p>
          <a:p>
            <a:r>
              <a:rPr lang="en-GB" sz="1500" b="0" i="0" u="none" strike="noStrike" baseline="0" dirty="0">
                <a:solidFill>
                  <a:schemeClr val="tx1">
                    <a:lumMod val="95000"/>
                  </a:schemeClr>
                </a:solidFill>
                <a:latin typeface="Aptos" panose="020B0004020202020204" pitchFamily="34" charset="0"/>
              </a:rPr>
              <a:t>In Port Talbot Banksy created a piece called Seasons Greetings that focuses on the area’s reputation. The work portrays a child with their mouth open, seemingly eating what they believe is snow. However, when the other side of the artwork is revealed, it becomes clear that the "snow" is actually soot from a fire. Port-Talbot is known for the steel works that cover a large area of land and produce a lot of waste and pollution, so this work tackles that head on and similarly to ‘</a:t>
            </a:r>
            <a:r>
              <a:rPr lang="en-GB" sz="1500" b="0" i="0" u="none" strike="noStrike" baseline="0" dirty="0" err="1">
                <a:solidFill>
                  <a:schemeClr val="tx1">
                    <a:lumMod val="95000"/>
                  </a:schemeClr>
                </a:solidFill>
                <a:latin typeface="Aptos" panose="020B0004020202020204" pitchFamily="34" charset="0"/>
              </a:rPr>
              <a:t>Shalekhet</a:t>
            </a:r>
            <a:r>
              <a:rPr lang="en-GB" sz="1500" b="0" i="0" u="none" strike="noStrike" baseline="0" dirty="0">
                <a:solidFill>
                  <a:schemeClr val="tx1">
                    <a:lumMod val="95000"/>
                  </a:schemeClr>
                </a:solidFill>
                <a:latin typeface="Aptos" panose="020B0004020202020204" pitchFamily="34" charset="0"/>
              </a:rPr>
              <a:t>’ this work holds the area and the steel works accountable for the pollution and waste that it creates daily. But where ‘</a:t>
            </a:r>
            <a:r>
              <a:rPr lang="en-GB" sz="1500" b="0" i="0" u="none" strike="noStrike" baseline="0" dirty="0" err="1">
                <a:solidFill>
                  <a:schemeClr val="tx1">
                    <a:lumMod val="95000"/>
                  </a:schemeClr>
                </a:solidFill>
                <a:latin typeface="Aptos" panose="020B0004020202020204" pitchFamily="34" charset="0"/>
              </a:rPr>
              <a:t>Shalekhet</a:t>
            </a:r>
            <a:r>
              <a:rPr lang="en-GB" sz="1500" b="0" i="0" u="none" strike="noStrike" baseline="0" dirty="0">
                <a:solidFill>
                  <a:schemeClr val="tx1">
                    <a:lumMod val="95000"/>
                  </a:schemeClr>
                </a:solidFill>
                <a:latin typeface="Aptos" panose="020B0004020202020204" pitchFamily="34" charset="0"/>
              </a:rPr>
              <a:t>’ meaning slightly changes when moved, ‘Seasons Greetings’ meaning stays the same but instead of being targeted at that specific area and the steelworks, it would target the whole world and every single person that contributes to pollution. Moving this piece changes the specific meaning and turns It into more of a blanket meaning and targets a much larger group of people. </a:t>
            </a:r>
          </a:p>
          <a:p>
            <a:endParaRPr lang="en-GB" sz="1500" b="0" i="0" u="none" strike="noStrike" baseline="0" dirty="0">
              <a:solidFill>
                <a:schemeClr val="tx1">
                  <a:lumMod val="95000"/>
                </a:schemeClr>
              </a:solidFill>
              <a:latin typeface="Aptos" panose="020B0004020202020204" pitchFamily="34" charset="0"/>
            </a:endParaRPr>
          </a:p>
          <a:p>
            <a:r>
              <a:rPr lang="en-GB" sz="1500" b="0" i="0" u="none" strike="noStrike" baseline="0" dirty="0">
                <a:solidFill>
                  <a:schemeClr val="tx1">
                    <a:lumMod val="95000"/>
                  </a:schemeClr>
                </a:solidFill>
                <a:latin typeface="Aptos" panose="020B0004020202020204" pitchFamily="34" charset="0"/>
              </a:rPr>
              <a:t>Both works are similar in relation to the question because they both convey significant aspects of the area's history. When relocated, they retain their original meaning but are changed in subtle ways. However, the way they change differs between the two pieces. For </a:t>
            </a:r>
            <a:r>
              <a:rPr lang="en-GB" sz="1500" b="0" i="1" u="none" strike="noStrike" baseline="0" dirty="0" err="1">
                <a:solidFill>
                  <a:schemeClr val="tx1">
                    <a:lumMod val="95000"/>
                  </a:schemeClr>
                </a:solidFill>
                <a:latin typeface="Aptos" panose="020B0004020202020204" pitchFamily="34" charset="0"/>
              </a:rPr>
              <a:t>Shalekhet</a:t>
            </a:r>
            <a:r>
              <a:rPr lang="en-GB" sz="1500" b="0" i="0" u="none" strike="noStrike" baseline="0" dirty="0">
                <a:solidFill>
                  <a:schemeClr val="tx1">
                    <a:lumMod val="95000"/>
                  </a:schemeClr>
                </a:solidFill>
                <a:latin typeface="Aptos" panose="020B0004020202020204" pitchFamily="34" charset="0"/>
              </a:rPr>
              <a:t>, its purpose shifts; it moves from serving as a form of holding a country accountable for its past to becoming a memorial for the victims of the Holocaust. On the other hand, </a:t>
            </a:r>
            <a:r>
              <a:rPr lang="en-GB" sz="1500" b="0" i="1" u="none" strike="noStrike" baseline="0" dirty="0">
                <a:solidFill>
                  <a:schemeClr val="tx1">
                    <a:lumMod val="95000"/>
                  </a:schemeClr>
                </a:solidFill>
                <a:latin typeface="Aptos" panose="020B0004020202020204" pitchFamily="34" charset="0"/>
              </a:rPr>
              <a:t>Seasons Greetings </a:t>
            </a:r>
            <a:r>
              <a:rPr lang="en-GB" sz="1500" b="0" i="0" u="none" strike="noStrike" baseline="0" dirty="0">
                <a:solidFill>
                  <a:schemeClr val="tx1">
                    <a:lumMod val="95000"/>
                  </a:schemeClr>
                </a:solidFill>
                <a:latin typeface="Aptos" panose="020B0004020202020204" pitchFamily="34" charset="0"/>
              </a:rPr>
              <a:t>takes on a new form that broadens its impact. Instead of being specific to the local area, its message becomes more universal, appealing to a much wider audience. </a:t>
            </a:r>
            <a:r>
              <a:rPr lang="en-GB" sz="1500" b="0" i="0" u="sng" strike="noStrike" baseline="0" dirty="0">
                <a:solidFill>
                  <a:schemeClr val="tx1">
                    <a:lumMod val="95000"/>
                  </a:schemeClr>
                </a:solidFill>
                <a:latin typeface="Aptos" panose="020B0004020202020204" pitchFamily="34" charset="0"/>
              </a:rPr>
              <a:t> </a:t>
            </a:r>
            <a:endParaRPr lang="en-GB" sz="1500" b="0" i="0" u="sng" strike="noStrike" kern="1200" cap="none" spc="0" baseline="0" dirty="0">
              <a:solidFill>
                <a:schemeClr val="tx1">
                  <a:lumMod val="95000"/>
                </a:schemeClr>
              </a:solidFill>
              <a:uFillTx/>
              <a:latin typeface="Aptos (Body)"/>
            </a:endParaRPr>
          </a:p>
        </p:txBody>
      </p:sp>
      <p:sp>
        <p:nvSpPr>
          <p:cNvPr id="5" name="Title 1">
            <a:extLst>
              <a:ext uri="{FF2B5EF4-FFF2-40B4-BE49-F238E27FC236}">
                <a16:creationId xmlns:a16="http://schemas.microsoft.com/office/drawing/2014/main" id="{219D94D4-5507-0184-6D65-1A224E43A7A9}"/>
              </a:ext>
            </a:extLst>
          </p:cNvPr>
          <p:cNvSpPr txBox="1"/>
          <p:nvPr/>
        </p:nvSpPr>
        <p:spPr>
          <a:xfrm>
            <a:off x="-59637" y="0"/>
            <a:ext cx="803698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dirty="0">
                <a:solidFill>
                  <a:schemeClr val="tx1">
                    <a:lumMod val="95000"/>
                  </a:schemeClr>
                </a:solidFill>
                <a:uFillTx/>
                <a:latin typeface="Aptos Display"/>
              </a:rPr>
              <a:t>Task One – A Report on Site-Specificity – Draft </a:t>
            </a:r>
          </a:p>
        </p:txBody>
      </p:sp>
    </p:spTree>
    <p:extLst>
      <p:ext uri="{BB962C8B-B14F-4D97-AF65-F5344CB8AC3E}">
        <p14:creationId xmlns:p14="http://schemas.microsoft.com/office/powerpoint/2010/main" val="4219955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C3EA738-A464-A4CC-DD6D-73C37484B118}"/>
              </a:ext>
            </a:extLst>
          </p:cNvPr>
          <p:cNvSpPr txBox="1"/>
          <p:nvPr/>
        </p:nvSpPr>
        <p:spPr>
          <a:xfrm>
            <a:off x="-59636" y="0"/>
            <a:ext cx="428045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Mapping Work Locations</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289875C1-DB86-35F3-2E81-68746B60C7C5}"/>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For this lecture, we printed off some of the images we took of the site, placing acetate on top of them and using sharpies to draw on the acetate to help us start thinking and visualising where our work could/ will go. During this, we got many different ideas for our work including using vinyl to wrap images around the pillars and creating a zine that we put on the pews. We each want to create our own piece of work but we also want to create a piece that we all collaborate on so we decided to create a zine that will include images of the different textures inside St James church as well as our artist statements. After we finished this, we moved to the mac suite and used photoshop to make a digital version of what we had drawn, we used random images on the internet and placed them on top of an image of the church and edited them to make it look like they were somewhat real so we could better visual how our work would look when it's put up. I took home to acetate images we did, and I used procreate to make a digital version of them to make it easier to share them.</a:t>
            </a:r>
          </a:p>
        </p:txBody>
      </p:sp>
      <p:sp>
        <p:nvSpPr>
          <p:cNvPr id="3" name="Title 1">
            <a:extLst>
              <a:ext uri="{FF2B5EF4-FFF2-40B4-BE49-F238E27FC236}">
                <a16:creationId xmlns:a16="http://schemas.microsoft.com/office/drawing/2014/main" id="{74A80C1D-2B47-1A10-CCF3-985BEA8B994C}"/>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23/10/2024</a:t>
            </a:r>
            <a:endParaRPr lang="en-GB" sz="3200" b="0" i="0" u="sng" strike="noStrike" kern="1200" cap="none" spc="0" baseline="0" dirty="0">
              <a:solidFill>
                <a:schemeClr val="tx1">
                  <a:lumMod val="95000"/>
                </a:schemeClr>
              </a:solidFill>
              <a:uFillTx/>
              <a:latin typeface="Aptos Display"/>
            </a:endParaRPr>
          </a:p>
        </p:txBody>
      </p:sp>
      <p:pic>
        <p:nvPicPr>
          <p:cNvPr id="18" name="Picture 17" descr="A room with a music stand and instruments&#10;&#10;Description automatically generated">
            <a:extLst>
              <a:ext uri="{FF2B5EF4-FFF2-40B4-BE49-F238E27FC236}">
                <a16:creationId xmlns:a16="http://schemas.microsoft.com/office/drawing/2014/main" id="{05EA9BF7-7682-AEB1-899C-2070D17C878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2570" y="3119080"/>
            <a:ext cx="2958261" cy="3675122"/>
          </a:xfrm>
          <a:prstGeom prst="rect">
            <a:avLst/>
          </a:prstGeom>
        </p:spPr>
      </p:pic>
      <p:pic>
        <p:nvPicPr>
          <p:cNvPr id="20" name="Picture 19" descr="A church with columns and pews&#10;&#10;Description automatically generated">
            <a:extLst>
              <a:ext uri="{FF2B5EF4-FFF2-40B4-BE49-F238E27FC236}">
                <a16:creationId xmlns:a16="http://schemas.microsoft.com/office/drawing/2014/main" id="{1DA85F66-6D3E-2D1E-8D18-ADB4C3B2A85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54862" y="3119080"/>
            <a:ext cx="2736616" cy="3667926"/>
          </a:xfrm>
          <a:prstGeom prst="rect">
            <a:avLst/>
          </a:prstGeom>
        </p:spPr>
      </p:pic>
      <p:pic>
        <p:nvPicPr>
          <p:cNvPr id="22" name="Picture 21" descr="A pillar in a church&#10;&#10;Description automatically generated">
            <a:extLst>
              <a:ext uri="{FF2B5EF4-FFF2-40B4-BE49-F238E27FC236}">
                <a16:creationId xmlns:a16="http://schemas.microsoft.com/office/drawing/2014/main" id="{B29B3502-0EC8-D804-3FED-251DD44FBCE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95508" y="3119080"/>
            <a:ext cx="2743780" cy="3667926"/>
          </a:xfrm>
          <a:prstGeom prst="rect">
            <a:avLst/>
          </a:prstGeom>
        </p:spPr>
      </p:pic>
      <p:pic>
        <p:nvPicPr>
          <p:cNvPr id="24" name="Picture 23" descr="A church with a couple of people&#10;&#10;Description automatically generated with medium confidence">
            <a:extLst>
              <a:ext uri="{FF2B5EF4-FFF2-40B4-BE49-F238E27FC236}">
                <a16:creationId xmlns:a16="http://schemas.microsoft.com/office/drawing/2014/main" id="{16EE2A7F-8429-CA51-CD98-EDA32C92A45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43319" y="3119080"/>
            <a:ext cx="2743780" cy="3675122"/>
          </a:xfrm>
          <a:prstGeom prst="rect">
            <a:avLst/>
          </a:prstGeom>
        </p:spPr>
      </p:pic>
    </p:spTree>
    <p:extLst>
      <p:ext uri="{BB962C8B-B14F-4D97-AF65-F5344CB8AC3E}">
        <p14:creationId xmlns:p14="http://schemas.microsoft.com/office/powerpoint/2010/main" val="1369068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1465A0-578D-E6B8-A63F-85716F4873BF}"/>
              </a:ext>
            </a:extLst>
          </p:cNvPr>
          <p:cNvSpPr txBox="1"/>
          <p:nvPr/>
        </p:nvSpPr>
        <p:spPr>
          <a:xfrm>
            <a:off x="1001684" y="170412"/>
            <a:ext cx="10178934" cy="1328730"/>
          </a:xfrm>
          <a:prstGeom prst="rect">
            <a:avLst/>
          </a:prstGeom>
        </p:spPr>
        <p:txBody>
          <a:bodyPr vert="horz" lIns="91440" tIns="45720" rIns="91440" bIns="45720" rtlCol="0" anchor="b" anchorCtr="0" compatLnSpc="1">
            <a:normAutofit/>
          </a:bodyPr>
          <a:lstStyle/>
          <a:p>
            <a:pPr marL="0" marR="0" lvl="0" indent="0" algn="ctr" fontAlgn="auto">
              <a:lnSpc>
                <a:spcPct val="90000"/>
              </a:lnSpc>
              <a:spcBef>
                <a:spcPct val="0"/>
              </a:spcBef>
              <a:spcAft>
                <a:spcPts val="600"/>
              </a:spcAft>
              <a:tabLst/>
              <a:defRPr sz="1800" b="0" i="0" u="none" strike="noStrike" kern="0" cap="none" spc="0" baseline="0">
                <a:solidFill>
                  <a:srgbClr val="000000"/>
                </a:solidFill>
                <a:uFillTx/>
              </a:defRPr>
            </a:pPr>
            <a:r>
              <a:rPr lang="en-US" sz="5200" u="sng" kern="1200">
                <a:solidFill>
                  <a:schemeClr val="tx1"/>
                </a:solidFill>
                <a:latin typeface="+mj-lt"/>
                <a:ea typeface="+mj-ea"/>
                <a:cs typeface="+mj-cs"/>
              </a:rPr>
              <a:t>Mapping Work Locations</a:t>
            </a:r>
            <a:endParaRPr lang="en-US" sz="5200" b="0" i="0" u="sng" strike="noStrike" kern="1200" cap="none" spc="0" baseline="0">
              <a:solidFill>
                <a:schemeClr val="tx1"/>
              </a:solidFill>
              <a:uFillTx/>
              <a:latin typeface="+mj-lt"/>
              <a:ea typeface="+mj-ea"/>
              <a:cs typeface="+mj-cs"/>
            </a:endParaRPr>
          </a:p>
        </p:txBody>
      </p:sp>
      <p:pic>
        <p:nvPicPr>
          <p:cNvPr id="8" name="Picture 7" descr="A church with pews and benches&#10;&#10;Description automatically generated">
            <a:extLst>
              <a:ext uri="{FF2B5EF4-FFF2-40B4-BE49-F238E27FC236}">
                <a16:creationId xmlns:a16="http://schemas.microsoft.com/office/drawing/2014/main" id="{459AEC5B-2BFB-9DE9-ACDD-C9A25CA5748E}"/>
              </a:ext>
            </a:extLst>
          </p:cNvPr>
          <p:cNvPicPr>
            <a:picLocks noChangeAspect="1"/>
          </p:cNvPicPr>
          <p:nvPr/>
        </p:nvPicPr>
        <p:blipFill>
          <a:blip r:embed="rId2" cstate="screen">
            <a:extLst>
              <a:ext uri="{28A0092B-C50C-407E-A947-70E740481C1C}">
                <a14:useLocalDpi xmlns:a14="http://schemas.microsoft.com/office/drawing/2010/main"/>
              </a:ext>
            </a:extLst>
          </a:blip>
          <a:srcRect r="-2"/>
          <a:stretch/>
        </p:blipFill>
        <p:spPr>
          <a:xfrm>
            <a:off x="198741" y="2410448"/>
            <a:ext cx="5803323" cy="3890357"/>
          </a:xfrm>
          <a:prstGeom prst="rect">
            <a:avLst/>
          </a:prstGeom>
        </p:spPr>
      </p:pic>
      <p:pic>
        <p:nvPicPr>
          <p:cNvPr id="6" name="Picture 5" descr="A church with wooden benches&#10;&#10;Description automatically generated">
            <a:extLst>
              <a:ext uri="{FF2B5EF4-FFF2-40B4-BE49-F238E27FC236}">
                <a16:creationId xmlns:a16="http://schemas.microsoft.com/office/drawing/2014/main" id="{8305C9E1-2237-E763-6DA5-EB84B0EC99BC}"/>
              </a:ext>
            </a:extLst>
          </p:cNvPr>
          <p:cNvPicPr>
            <a:picLocks noChangeAspect="1"/>
          </p:cNvPicPr>
          <p:nvPr/>
        </p:nvPicPr>
        <p:blipFill>
          <a:blip r:embed="rId3" cstate="screen">
            <a:extLst>
              <a:ext uri="{28A0092B-C50C-407E-A947-70E740481C1C}">
                <a14:useLocalDpi xmlns:a14="http://schemas.microsoft.com/office/drawing/2010/main"/>
              </a:ext>
            </a:extLst>
          </a:blip>
          <a:srcRect r="-2" b="-2"/>
          <a:stretch/>
        </p:blipFill>
        <p:spPr>
          <a:xfrm>
            <a:off x="6189934" y="2410448"/>
            <a:ext cx="5803323" cy="3890357"/>
          </a:xfrm>
          <a:prstGeom prst="rect">
            <a:avLst/>
          </a:prstGeom>
        </p:spPr>
      </p:pic>
    </p:spTree>
    <p:extLst>
      <p:ext uri="{BB962C8B-B14F-4D97-AF65-F5344CB8AC3E}">
        <p14:creationId xmlns:p14="http://schemas.microsoft.com/office/powerpoint/2010/main" val="981226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467E2-DCF8-F645-D731-61C9EF30838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BFE2BA89-B454-A4DE-6410-7BE927823FF4}"/>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Group Tutorial</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E0F39B7F-D182-0F57-6DB7-74DD7A77D36F}"/>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dirty="0">
                <a:solidFill>
                  <a:schemeClr val="tx1">
                    <a:lumMod val="95000"/>
                  </a:schemeClr>
                </a:solidFill>
                <a:latin typeface="Aptos" pitchFamily="34"/>
              </a:rPr>
              <a:t>At the beginning of our tutorial, we discussed our worries about working in a religious space and how we didn’t want to accidentally offend anyone with our work, but Ryan and Joe assured us that if our work got to that point, they would tell us and that when Ian saw the work, he would say something if it crossed a line. We also discussed how specific our work had to be because we were a bit stick with what to do for images, but Ryan and Joe told us that our work doesn’t have to be too specific just needs to be relevant to the site which has helped us all develop more ideas for our work. We also spoke about some initial ideas we have from visiting the site and using the acetate to visual some placements. Joe also told us to have more creativity and fun with our ideas and suggested we just sit backwards on the pews or work with the pews in a way that’s not natural. Ryan also mentioned that they recently got a big roll of black fabric, and we spoke about the idea of putting the fabric over the pews. Throughout the tutorial Ryan brought up a few different works that related to our work and ideas that we had brought up and we can go and research them during the week, these works included: An Occupation of Loss by Taryn Simon, Ascension by Anish Kapoor, and Ocean without a shore by Bill Viola.</a:t>
            </a:r>
          </a:p>
        </p:txBody>
      </p:sp>
      <p:sp>
        <p:nvSpPr>
          <p:cNvPr id="3" name="Title 1">
            <a:extLst>
              <a:ext uri="{FF2B5EF4-FFF2-40B4-BE49-F238E27FC236}">
                <a16:creationId xmlns:a16="http://schemas.microsoft.com/office/drawing/2014/main" id="{EBBA2C37-2E04-081E-3227-07A32DDAB786}"/>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24/10/2024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1285290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3F56C-527A-4F96-7960-3F3AD252C58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71DD41F-FCC9-BF48-3383-58DE26A14D4F}"/>
              </a:ext>
            </a:extLst>
          </p:cNvPr>
          <p:cNvSpPr txBox="1"/>
          <p:nvPr/>
        </p:nvSpPr>
        <p:spPr>
          <a:xfrm>
            <a:off x="-59637" y="0"/>
            <a:ext cx="6698976" cy="503578"/>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dirty="0">
                <a:solidFill>
                  <a:schemeClr val="tx1">
                    <a:lumMod val="95000"/>
                  </a:schemeClr>
                </a:solidFill>
                <a:latin typeface="Aptos" pitchFamily="34"/>
              </a:rPr>
              <a:t>An Occupation of Loss - Taryn Simon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417091AF-3AB4-16B1-A63B-03C84271DF8D}"/>
              </a:ext>
            </a:extLst>
          </p:cNvPr>
          <p:cNvSpPr txBox="1"/>
          <p:nvPr/>
        </p:nvSpPr>
        <p:spPr>
          <a:xfrm>
            <a:off x="0" y="438262"/>
            <a:ext cx="7305671" cy="274444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Content:</a:t>
            </a:r>
            <a:endParaRPr lang="en-GB" u="sng"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An occupation of loss is an exhibition in a large space containing roughly 9 large tunnels/ empty cylinders, at the front of each one there is a small doorway carved out of the cylinder and inside there is a professional mourner “enacting a ritual of grief” from different cultures. Either you can stand around the centre and hear them all or you can walk up to each one individually and hear them alone rather than mixed in with the others. </a:t>
            </a: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65000"/>
                  </a:schemeClr>
                </a:solidFill>
                <a:latin typeface="Aptos  "/>
              </a:rPr>
              <a:t>(</a:t>
            </a:r>
            <a:r>
              <a:rPr lang="en-GB" sz="1600" b="0" i="0" dirty="0">
                <a:solidFill>
                  <a:schemeClr val="tx1">
                    <a:lumMod val="65000"/>
                  </a:schemeClr>
                </a:solidFill>
                <a:effectLst/>
                <a:latin typeface="Aptos  "/>
              </a:rPr>
              <a:t>An Occupation of Loss, 2016)</a:t>
            </a:r>
            <a:endParaRPr lang="en-GB" sz="1600" dirty="0">
              <a:solidFill>
                <a:schemeClr val="tx1">
                  <a:lumMod val="65000"/>
                </a:schemeClr>
              </a:solidFill>
              <a:latin typeface="Aptos  "/>
            </a:endParaRPr>
          </a:p>
        </p:txBody>
      </p:sp>
      <p:pic>
        <p:nvPicPr>
          <p:cNvPr id="1026" name="Picture 2" descr="An &quot;Occupation of Loss&quot; venue">
            <a:extLst>
              <a:ext uri="{FF2B5EF4-FFF2-40B4-BE49-F238E27FC236}">
                <a16:creationId xmlns:a16="http://schemas.microsoft.com/office/drawing/2014/main" id="{F5023813-2E5C-3F97-F23B-06814AB22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6557" y="-10886"/>
            <a:ext cx="4886325" cy="324802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3EBBF67B-6335-5EED-1343-3E8D2D8CFCE7}"/>
              </a:ext>
            </a:extLst>
          </p:cNvPr>
          <p:cNvSpPr txBox="1"/>
          <p:nvPr/>
        </p:nvSpPr>
        <p:spPr>
          <a:xfrm>
            <a:off x="0" y="2997647"/>
            <a:ext cx="12192000" cy="3609975"/>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Meaning/ Feeling: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dirty="0">
                <a:solidFill>
                  <a:schemeClr val="tx1">
                    <a:lumMod val="95000"/>
                  </a:schemeClr>
                </a:solidFill>
                <a:effectLst/>
                <a:latin typeface="Aptos  "/>
              </a:rPr>
              <a:t>“</a:t>
            </a:r>
            <a:r>
              <a:rPr lang="en-GB" b="0" i="1" dirty="0">
                <a:solidFill>
                  <a:schemeClr val="tx1">
                    <a:lumMod val="95000"/>
                  </a:schemeClr>
                </a:solidFill>
                <a:effectLst/>
                <a:latin typeface="Aptos  "/>
              </a:rPr>
              <a:t>An Occupation of Loss</a:t>
            </a:r>
            <a:r>
              <a:rPr lang="en-GB" b="0" i="0" dirty="0">
                <a:solidFill>
                  <a:schemeClr val="tx1">
                    <a:lumMod val="95000"/>
                  </a:schemeClr>
                </a:solidFill>
                <a:effectLst/>
                <a:latin typeface="Aptos  "/>
              </a:rPr>
              <a:t> investigates the intangible authority of these performers in negotiating the boundaries of grief: between the living and the dead, the past and the present, the performer and the viewer.” The meaning of this piece is to explore the constraints of grief. Taryn aims to portray the boundaries between different aspects of g</a:t>
            </a:r>
            <a:r>
              <a:rPr lang="en-GB" dirty="0">
                <a:solidFill>
                  <a:schemeClr val="tx1">
                    <a:lumMod val="95000"/>
                  </a:schemeClr>
                </a:solidFill>
                <a:latin typeface="Aptos  "/>
              </a:rPr>
              <a:t>rief, she uses the boundaries between the performer and viewer as a metaphor for the boundaries of the living and the dead and the past and present.</a:t>
            </a:r>
            <a:endParaRPr lang="en-GB" sz="2000" u="sng" dirty="0">
              <a:solidFill>
                <a:schemeClr val="tx1">
                  <a:lumMod val="95000"/>
                </a:schemeClr>
              </a:solidFill>
              <a:latin typeface="Aptos" pitchFamily="34"/>
            </a:endParaRPr>
          </a:p>
          <a:p>
            <a:pPr>
              <a:defRPr sz="1800" b="0" i="0" u="none" strike="noStrike" kern="0" cap="none" spc="0" baseline="0">
                <a:solidFill>
                  <a:srgbClr val="000000"/>
                </a:solidFill>
                <a:uFillTx/>
              </a:defRPr>
            </a:pPr>
            <a:r>
              <a:rPr lang="en-GB" b="0" i="0" dirty="0">
                <a:solidFill>
                  <a:schemeClr val="tx1">
                    <a:lumMod val="95000"/>
                  </a:schemeClr>
                </a:solidFill>
                <a:effectLst/>
                <a:latin typeface="Aptos  "/>
              </a:rPr>
              <a:t>“The abstract space that grief generates is often marked by an absence of language. Individuals and communities pass through the unspeakable consequences of loss and can emerge transformed, redefined, and reprogrammed. Results are unpredictable; the void opened up by loss can be filled by religion, nihilism, militancy, benevolence—or anything.” The feeling that this work portrays is meant to leave the viewers feeling something similar to grief, with the exploration of the boundaries of grief, it creates a feeling of emptiness and limitations between the viewer and the performers which can be described as a similar feeling between a living person and the person that has passed, the feeling of an invisible border between 2 people, keeping them separated. </a:t>
            </a:r>
            <a:r>
              <a:rPr lang="en-GB" sz="1800" dirty="0">
                <a:solidFill>
                  <a:schemeClr val="tx1">
                    <a:lumMod val="65000"/>
                  </a:schemeClr>
                </a:solidFill>
                <a:latin typeface="Aptos" pitchFamily="34"/>
              </a:rPr>
              <a:t>(</a:t>
            </a:r>
            <a:r>
              <a:rPr lang="en-GB" sz="1800" b="0" i="0" dirty="0">
                <a:solidFill>
                  <a:schemeClr val="tx1">
                    <a:lumMod val="65000"/>
                  </a:schemeClr>
                </a:solidFill>
                <a:effectLst/>
                <a:latin typeface="AdobeGaramondProRegular"/>
              </a:rPr>
              <a:t>An Occupation of Loss, 2016)</a:t>
            </a:r>
            <a:endParaRPr lang="en-GB" sz="1800" dirty="0">
              <a:solidFill>
                <a:schemeClr val="tx1">
                  <a:lumMod val="6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
            </a:endParaRPr>
          </a:p>
        </p:txBody>
      </p:sp>
    </p:spTree>
    <p:extLst>
      <p:ext uri="{BB962C8B-B14F-4D97-AF65-F5344CB8AC3E}">
        <p14:creationId xmlns:p14="http://schemas.microsoft.com/office/powerpoint/2010/main" val="298757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3E4F8-FFDE-7923-B782-C0DA2B03D792}"/>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0FE9124-EFC9-8DE8-E955-B16725EE7317}"/>
              </a:ext>
            </a:extLst>
          </p:cNvPr>
          <p:cNvSpPr txBox="1"/>
          <p:nvPr/>
        </p:nvSpPr>
        <p:spPr>
          <a:xfrm>
            <a:off x="-59637" y="0"/>
            <a:ext cx="4956315" cy="503578"/>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dirty="0">
                <a:solidFill>
                  <a:schemeClr val="tx1">
                    <a:lumMod val="95000"/>
                  </a:schemeClr>
                </a:solidFill>
                <a:latin typeface="Aptos" pitchFamily="34"/>
              </a:rPr>
              <a:t>Ascension by Anish Kapoor</a:t>
            </a:r>
            <a:endParaRPr lang="en-GB" sz="3200" b="0" i="0" u="sng" strike="noStrike" kern="1200" cap="none" spc="0" baseline="0" dirty="0">
              <a:solidFill>
                <a:schemeClr val="tx1">
                  <a:lumMod val="95000"/>
                </a:schemeClr>
              </a:solidFill>
              <a:uFillTx/>
              <a:latin typeface="Aptos Display"/>
            </a:endParaRPr>
          </a:p>
        </p:txBody>
      </p:sp>
      <p:pic>
        <p:nvPicPr>
          <p:cNvPr id="1026" name="Picture 2" descr="Ascension - Sheet1">
            <a:extLst>
              <a:ext uri="{FF2B5EF4-FFF2-40B4-BE49-F238E27FC236}">
                <a16:creationId xmlns:a16="http://schemas.microsoft.com/office/drawing/2014/main" id="{BE9C8F7A-F41B-F688-82B9-25F2FFFFC211}"/>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298444" y="-10886"/>
            <a:ext cx="4900441" cy="686888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A7E7A9BD-29E6-3215-1C88-9D9E21DB9A7B}"/>
              </a:ext>
            </a:extLst>
          </p:cNvPr>
          <p:cNvSpPr txBox="1"/>
          <p:nvPr/>
        </p:nvSpPr>
        <p:spPr>
          <a:xfrm>
            <a:off x="0" y="438262"/>
            <a:ext cx="7295324" cy="6419738"/>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Content:</a:t>
            </a:r>
            <a:endParaRPr lang="en-GB" u="sng" dirty="0">
              <a:solidFill>
                <a:schemeClr val="tx1">
                  <a:lumMod val="95000"/>
                </a:schemeClr>
              </a:solidFill>
              <a:latin typeface="Aptos" pitchFamily="34"/>
            </a:endParaRPr>
          </a:p>
          <a:p>
            <a:pPr>
              <a:defRPr sz="1800" b="0" i="0" u="none" strike="noStrike" kern="0" cap="none" spc="0" baseline="0">
                <a:solidFill>
                  <a:srgbClr val="000000"/>
                </a:solidFill>
                <a:uFillTx/>
              </a:defRPr>
            </a:pPr>
            <a:r>
              <a:rPr lang="en-GB" sz="1600" dirty="0">
                <a:solidFill>
                  <a:schemeClr val="tx1">
                    <a:lumMod val="95000"/>
                  </a:schemeClr>
                </a:solidFill>
                <a:latin typeface="Aptos" pitchFamily="34"/>
              </a:rPr>
              <a:t>In this work, there is a tall spiral of smoke that appears to ascend to the ceiling in a graceful, swirling motion. At the bottom of the piece lies a solid foundation, surrounded by four towering pillars, each equipped with a series of powerful fans. These fans circulate the air in a way that the smoke is continuously propelled upwards, creating the illusion of a never-ending ascent. </a:t>
            </a:r>
            <a:r>
              <a:rPr lang="en-GB" sz="1400" dirty="0">
                <a:solidFill>
                  <a:schemeClr val="tx1">
                    <a:lumMod val="65000"/>
                  </a:schemeClr>
                </a:solidFill>
                <a:latin typeface="Aptos  "/>
              </a:rPr>
              <a:t>(</a:t>
            </a:r>
            <a:r>
              <a:rPr lang="en-GB" sz="1400" b="0" i="0" dirty="0">
                <a:solidFill>
                  <a:schemeClr val="tx1">
                    <a:lumMod val="65000"/>
                  </a:schemeClr>
                </a:solidFill>
                <a:effectLst/>
                <a:latin typeface="Aptos  "/>
              </a:rPr>
              <a:t>Swirls of Smokey Columns Rise Into the Ceiling)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a:defRPr sz="1800" b="0" i="0" u="none" strike="noStrike" kern="0" cap="none" spc="0" baseline="0">
                <a:solidFill>
                  <a:srgbClr val="000000"/>
                </a:solidFill>
                <a:uFillTx/>
              </a:defRPr>
            </a:pPr>
            <a:r>
              <a:rPr lang="en-GB" u="sng" dirty="0">
                <a:solidFill>
                  <a:schemeClr val="tx1">
                    <a:lumMod val="95000"/>
                  </a:schemeClr>
                </a:solidFill>
                <a:latin typeface="Aptos" pitchFamily="34"/>
              </a:rPr>
              <a:t>Meaning/ Feeling:</a:t>
            </a: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schemeClr>
                </a:solidFill>
                <a:latin typeface="Aptos  "/>
              </a:rPr>
              <a:t>This work takes on a deeper significance when viewed through the lens of its spiritual connection to Basilica di San Giorgio.</a:t>
            </a:r>
            <a:r>
              <a:rPr lang="en-GB" dirty="0">
                <a:solidFill>
                  <a:schemeClr val="tx1">
                    <a:lumMod val="95000"/>
                  </a:schemeClr>
                </a:solidFill>
                <a:latin typeface="Aptos  "/>
              </a:rPr>
              <a:t> </a:t>
            </a:r>
            <a:r>
              <a:rPr lang="en-GB" sz="1600" dirty="0">
                <a:solidFill>
                  <a:schemeClr val="tx1">
                    <a:lumMod val="95000"/>
                  </a:schemeClr>
                </a:solidFill>
                <a:latin typeface="Aptos  "/>
              </a:rPr>
              <a:t>“I</a:t>
            </a:r>
            <a:r>
              <a:rPr lang="en-GB" sz="1600" b="0" i="0" dirty="0">
                <a:solidFill>
                  <a:schemeClr val="tx1">
                    <a:lumMod val="95000"/>
                  </a:schemeClr>
                </a:solidFill>
                <a:effectLst/>
                <a:latin typeface="Aptos  "/>
              </a:rPr>
              <a:t>n my work, what is and what seems to be often become blurred. in ascension, for example, what interests me is the idea of immateriality becoming an object, which is exactly what happens in ascension: the smoke becomes a column. also present in this work is the idea of Moses following a column of smoke, a column of light, in the desert…’  - Anish Kapoor. In Kapoor’s work, as he states, nothing becomes something, he works with the </a:t>
            </a:r>
            <a:r>
              <a:rPr lang="en-GB" sz="1600" dirty="0">
                <a:solidFill>
                  <a:schemeClr val="tx1">
                    <a:lumMod val="95000"/>
                  </a:schemeClr>
                </a:solidFill>
                <a:latin typeface="Aptos  "/>
              </a:rPr>
              <a:t>connection and blurred boundaries </a:t>
            </a:r>
            <a:r>
              <a:rPr lang="en-GB" sz="1600" b="0" i="0" dirty="0">
                <a:solidFill>
                  <a:schemeClr val="tx1">
                    <a:lumMod val="95000"/>
                  </a:schemeClr>
                </a:solidFill>
                <a:effectLst/>
                <a:latin typeface="Aptos  "/>
              </a:rPr>
              <a:t>of something that is and something that isn’t but seems to be. This idea connects his work with death. Death is the loss of someone or something and it becomes more real, it becomes something by manifesting itself into grief.</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p:txBody>
      </p:sp>
    </p:spTree>
    <p:extLst>
      <p:ext uri="{BB962C8B-B14F-4D97-AF65-F5344CB8AC3E}">
        <p14:creationId xmlns:p14="http://schemas.microsoft.com/office/powerpoint/2010/main" val="2971576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380A-BB57-95B1-2036-450D61A01AD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BF22E0B-45C4-642F-483A-CFD222BFD1FC}"/>
              </a:ext>
            </a:extLst>
          </p:cNvPr>
          <p:cNvSpPr txBox="1"/>
          <p:nvPr/>
        </p:nvSpPr>
        <p:spPr>
          <a:xfrm>
            <a:off x="-59637" y="0"/>
            <a:ext cx="6698976" cy="503578"/>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dirty="0">
                <a:solidFill>
                  <a:schemeClr val="tx1">
                    <a:lumMod val="95000"/>
                  </a:schemeClr>
                </a:solidFill>
                <a:latin typeface="Aptos" pitchFamily="34"/>
              </a:rPr>
              <a:t>Ocean without a shore by Bill Viola</a:t>
            </a:r>
            <a:endParaRPr lang="en-GB" sz="3200" b="0" i="0" u="sng" strike="noStrike" kern="1200" cap="none" spc="0" baseline="0" dirty="0">
              <a:solidFill>
                <a:schemeClr val="tx1">
                  <a:lumMod val="95000"/>
                </a:schemeClr>
              </a:solidFill>
              <a:uFillTx/>
              <a:latin typeface="Aptos Display"/>
            </a:endParaRPr>
          </a:p>
        </p:txBody>
      </p:sp>
      <p:pic>
        <p:nvPicPr>
          <p:cNvPr id="2050" name="Picture 2" descr="Bill Viola American born 1951 still from Ocean without a shore 2007 Performer: Blake Viola 3–channel colour high definition video transferred to computer hard drive, sound, plasma screen monitors, audio speakers, edition of 3 90 min, 420.0 x 670.0 x 997.0 cm (variable) (installation) National Gallery of Victoria, Melbourne Purchased with funds donated by Loti Smorgon AO and Victor Smorgon AC, 2008 (2008.118)">
            <a:extLst>
              <a:ext uri="{FF2B5EF4-FFF2-40B4-BE49-F238E27FC236}">
                <a16:creationId xmlns:a16="http://schemas.microsoft.com/office/drawing/2014/main" id="{C812D6C7-B836-9DD5-5C49-C791EFF0D69E}"/>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857157" y="-10510"/>
            <a:ext cx="5345353" cy="686850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A1EB42FF-FC00-B43D-73B2-DAAEAB379851}"/>
              </a:ext>
            </a:extLst>
          </p:cNvPr>
          <p:cNvSpPr txBox="1"/>
          <p:nvPr/>
        </p:nvSpPr>
        <p:spPr>
          <a:xfrm>
            <a:off x="0" y="438262"/>
            <a:ext cx="6857158" cy="2150416"/>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lumOff val="5000"/>
                  </a:schemeClr>
                </a:solidFill>
                <a:latin typeface="Aptos" pitchFamily="34"/>
              </a:rPr>
              <a:t>Content:</a:t>
            </a:r>
            <a:endParaRPr lang="en-GB" u="sng" dirty="0">
              <a:solidFill>
                <a:schemeClr val="tx1">
                  <a:lumMod val="95000"/>
                  <a:lumOff val="5000"/>
                </a:schemeClr>
              </a:solidFill>
              <a:latin typeface="Aptos" pitchFamily="34"/>
            </a:endParaRPr>
          </a:p>
          <a:p>
            <a:pPr>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The viewer enters a dark room containing 2 large video monitors, lasting around 3-4, a video plays on each of the screens showing a total of 24 people emerging, individually , from behind an invisible wall of rushing water before returning to behind the wall of water and disappearing. They appear in black and white and as they pass through the wall of water they change into colour, and then they change back into black and white when they retreat. </a:t>
            </a:r>
            <a:r>
              <a:rPr lang="en-GB" sz="1200" dirty="0">
                <a:solidFill>
                  <a:schemeClr val="tx1">
                    <a:lumMod val="65000"/>
                  </a:schemeClr>
                </a:solidFill>
                <a:latin typeface="Aptos   "/>
              </a:rPr>
              <a:t>(</a:t>
            </a:r>
            <a:r>
              <a:rPr lang="en-GB" sz="1200" i="0" cap="all" dirty="0">
                <a:solidFill>
                  <a:schemeClr val="tx1">
                    <a:lumMod val="65000"/>
                  </a:schemeClr>
                </a:solidFill>
                <a:effectLst/>
                <a:latin typeface="Aptos   "/>
              </a:rPr>
              <a:t>Bill Viola: Ocean Without A Shore</a:t>
            </a:r>
            <a:r>
              <a:rPr lang="en-GB" sz="1200" dirty="0">
                <a:solidFill>
                  <a:schemeClr val="tx1">
                    <a:lumMod val="65000"/>
                  </a:schemeClr>
                </a:solidFill>
                <a:latin typeface="Aptos   "/>
              </a:rPr>
              <a:t>)</a:t>
            </a:r>
            <a:endParaRPr lang="en-GB" sz="1600" dirty="0">
              <a:solidFill>
                <a:schemeClr val="tx1">
                  <a:lumMod val="65000"/>
                </a:schemeClr>
              </a:solidFill>
              <a:latin typeface="Aptos   "/>
            </a:endParaRPr>
          </a:p>
        </p:txBody>
      </p:sp>
      <p:sp>
        <p:nvSpPr>
          <p:cNvPr id="6" name="Content Placeholder 2">
            <a:extLst>
              <a:ext uri="{FF2B5EF4-FFF2-40B4-BE49-F238E27FC236}">
                <a16:creationId xmlns:a16="http://schemas.microsoft.com/office/drawing/2014/main" id="{23F669FC-569A-0771-1084-273B50B4ED9A}"/>
              </a:ext>
            </a:extLst>
          </p:cNvPr>
          <p:cNvSpPr txBox="1"/>
          <p:nvPr/>
        </p:nvSpPr>
        <p:spPr>
          <a:xfrm>
            <a:off x="0" y="2588679"/>
            <a:ext cx="6857156" cy="42693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
              </a:rPr>
              <a:t>Meaning/ Feeling:</a:t>
            </a:r>
            <a:endParaRPr lang="en-GB" dirty="0">
              <a:solidFill>
                <a:schemeClr val="tx1">
                  <a:lumMod val="95000"/>
                </a:schemeClr>
              </a:solidFill>
              <a:latin typeface="Aptos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dirty="0">
                <a:solidFill>
                  <a:schemeClr val="tx1">
                    <a:lumMod val="95000"/>
                  </a:schemeClr>
                </a:solidFill>
                <a:effectLst/>
                <a:latin typeface="Aptos   "/>
              </a:rPr>
              <a:t>“A series of encounters at the intersection between life and death.” – Viola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
              </a:rPr>
              <a:t>The black </a:t>
            </a:r>
            <a:r>
              <a:rPr lang="en-GB" dirty="0">
                <a:solidFill>
                  <a:schemeClr val="tx1">
                    <a:lumMod val="95000"/>
                    <a:lumOff val="5000"/>
                  </a:schemeClr>
                </a:solidFill>
                <a:latin typeface="Aptos   "/>
              </a:rPr>
              <a:t>and white represents death whereas the colour represents life, the water is used as a metaphorical wall between “life” and “death”, allowing those who have “passed” to pass through into “life” before returning. This piece is used as a way to connect life and death, making the viewers feel more connected with those who have passed. </a:t>
            </a:r>
            <a:r>
              <a:rPr lang="en-GB" sz="1200" dirty="0">
                <a:solidFill>
                  <a:schemeClr val="tx1">
                    <a:lumMod val="65000"/>
                  </a:schemeClr>
                </a:solidFill>
                <a:latin typeface="Aptos   "/>
              </a:rPr>
              <a:t>(</a:t>
            </a:r>
            <a:r>
              <a:rPr lang="en-GB" sz="1200" i="0" cap="all" dirty="0">
                <a:solidFill>
                  <a:schemeClr val="tx1">
                    <a:lumMod val="65000"/>
                  </a:schemeClr>
                </a:solidFill>
                <a:effectLst/>
                <a:latin typeface="Aptos   "/>
              </a:rPr>
              <a:t>Bill Viola: Ocean Without A Shore</a:t>
            </a:r>
            <a:r>
              <a:rPr lang="en-GB" sz="1200" dirty="0">
                <a:solidFill>
                  <a:schemeClr val="tx1">
                    <a:lumMod val="65000"/>
                  </a:schemeClr>
                </a:solidFill>
                <a:latin typeface="Aptos   "/>
              </a:rPr>
              <a:t>)</a:t>
            </a:r>
            <a:endParaRPr lang="en-GB" dirty="0">
              <a:solidFill>
                <a:schemeClr val="tx1">
                  <a:lumMod val="65000"/>
                </a:schemeClr>
              </a:solidFill>
              <a:latin typeface="Aptos   "/>
            </a:endParaRPr>
          </a:p>
        </p:txBody>
      </p:sp>
    </p:spTree>
    <p:extLst>
      <p:ext uri="{BB962C8B-B14F-4D97-AF65-F5344CB8AC3E}">
        <p14:creationId xmlns:p14="http://schemas.microsoft.com/office/powerpoint/2010/main" val="1643758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10DEF-83F0-CD4B-3CCF-4DCEB92D6CE3}"/>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4542D56-11B3-37C8-3C63-E87741FE9E20}"/>
              </a:ext>
            </a:extLst>
          </p:cNvPr>
          <p:cNvSpPr txBox="1"/>
          <p:nvPr/>
        </p:nvSpPr>
        <p:spPr>
          <a:xfrm>
            <a:off x="-59637" y="0"/>
            <a:ext cx="2856000"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Idea Generation</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EB714F08-37BB-9E25-E79E-086D71E9338C}"/>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24/10/2024</a:t>
            </a:r>
            <a:endParaRPr lang="en-GB" sz="3200" b="0" i="0" u="sng" strike="noStrike" kern="1200" cap="none" spc="0" baseline="0" dirty="0">
              <a:solidFill>
                <a:schemeClr val="tx1">
                  <a:lumMod val="95000"/>
                </a:schemeClr>
              </a:solidFill>
              <a:uFillTx/>
              <a:latin typeface="Aptos Display"/>
            </a:endParaRPr>
          </a:p>
        </p:txBody>
      </p:sp>
      <p:sp>
        <p:nvSpPr>
          <p:cNvPr id="14" name="Rectangle: Rounded Corners 13">
            <a:extLst>
              <a:ext uri="{FF2B5EF4-FFF2-40B4-BE49-F238E27FC236}">
                <a16:creationId xmlns:a16="http://schemas.microsoft.com/office/drawing/2014/main" id="{E2640303-BE4A-1548-A2DD-DA4788185758}"/>
              </a:ext>
            </a:extLst>
          </p:cNvPr>
          <p:cNvSpPr/>
          <p:nvPr/>
        </p:nvSpPr>
        <p:spPr>
          <a:xfrm>
            <a:off x="6532638" y="490698"/>
            <a:ext cx="2535162" cy="29254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542FA1D-B37F-8CA3-B2B3-C8C75C194451}"/>
              </a:ext>
            </a:extLst>
          </p:cNvPr>
          <p:cNvSpPr/>
          <p:nvPr/>
        </p:nvSpPr>
        <p:spPr>
          <a:xfrm>
            <a:off x="3314641" y="490698"/>
            <a:ext cx="2535162" cy="29254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ontent Placeholder 2">
            <a:extLst>
              <a:ext uri="{FF2B5EF4-FFF2-40B4-BE49-F238E27FC236}">
                <a16:creationId xmlns:a16="http://schemas.microsoft.com/office/drawing/2014/main" id="{B3DC7270-5648-A412-4B4F-4667A0C15496}"/>
              </a:ext>
            </a:extLst>
          </p:cNvPr>
          <p:cNvSpPr txBox="1"/>
          <p:nvPr/>
        </p:nvSpPr>
        <p:spPr>
          <a:xfrm>
            <a:off x="3287610" y="1058480"/>
            <a:ext cx="2535162" cy="1642902"/>
          </a:xfrm>
          <a:prstGeom prst="rect">
            <a:avLst/>
          </a:prstGeom>
          <a:noFill/>
          <a:ln cap="flat">
            <a:noFill/>
          </a:ln>
        </p:spPr>
        <p:txBody>
          <a:bodyPr vert="horz" wrap="square" lIns="91440" tIns="45720" rIns="91440" bIns="45720" anchor="t" anchorCtr="0" compatLnSpc="1">
            <a:noAutofit/>
          </a:bodyPr>
          <a:lstStyle/>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1.</a:t>
            </a:r>
          </a:p>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Cover the pews in black fabric and use the empty space underneath to display work. </a:t>
            </a:r>
          </a:p>
        </p:txBody>
      </p:sp>
      <p:sp>
        <p:nvSpPr>
          <p:cNvPr id="7" name="Content Placeholder 2">
            <a:extLst>
              <a:ext uri="{FF2B5EF4-FFF2-40B4-BE49-F238E27FC236}">
                <a16:creationId xmlns:a16="http://schemas.microsoft.com/office/drawing/2014/main" id="{93FF1CF3-B35E-2290-BCA6-CCF60E201EB1}"/>
              </a:ext>
            </a:extLst>
          </p:cNvPr>
          <p:cNvSpPr txBox="1"/>
          <p:nvPr/>
        </p:nvSpPr>
        <p:spPr>
          <a:xfrm>
            <a:off x="6581019" y="490697"/>
            <a:ext cx="2535162" cy="2261751"/>
          </a:xfrm>
          <a:prstGeom prst="rect">
            <a:avLst/>
          </a:prstGeom>
          <a:noFill/>
          <a:ln cap="flat">
            <a:noFill/>
          </a:ln>
        </p:spPr>
        <p:txBody>
          <a:bodyPr vert="horz" wrap="square" lIns="91440" tIns="45720" rIns="91440" bIns="45720" anchor="t" anchorCtr="0" compatLnSpc="1">
            <a:noAutofit/>
          </a:bodyPr>
          <a:lstStyle/>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2.</a:t>
            </a:r>
          </a:p>
          <a:p>
            <a:pPr marR="0" lvl="0" algn="l"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Take 2 almost identical images – one with and one without people – and overlay them, dropping the opacity of the one that includes people which will create ghostly figures.</a:t>
            </a:r>
          </a:p>
        </p:txBody>
      </p:sp>
      <p:sp>
        <p:nvSpPr>
          <p:cNvPr id="22" name="Rectangle: Rounded Corners 21">
            <a:extLst>
              <a:ext uri="{FF2B5EF4-FFF2-40B4-BE49-F238E27FC236}">
                <a16:creationId xmlns:a16="http://schemas.microsoft.com/office/drawing/2014/main" id="{B8F7848E-558D-6FC2-DBF2-5AF6DED393D6}"/>
              </a:ext>
            </a:extLst>
          </p:cNvPr>
          <p:cNvSpPr/>
          <p:nvPr/>
        </p:nvSpPr>
        <p:spPr>
          <a:xfrm>
            <a:off x="2079717" y="3629545"/>
            <a:ext cx="2535162" cy="29254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3C755D0F-914E-1A4A-9B19-D8F595B6F967}"/>
              </a:ext>
            </a:extLst>
          </p:cNvPr>
          <p:cNvSpPr/>
          <p:nvPr/>
        </p:nvSpPr>
        <p:spPr>
          <a:xfrm>
            <a:off x="5040632" y="3629545"/>
            <a:ext cx="2535162" cy="29254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Content Placeholder 2">
            <a:extLst>
              <a:ext uri="{FF2B5EF4-FFF2-40B4-BE49-F238E27FC236}">
                <a16:creationId xmlns:a16="http://schemas.microsoft.com/office/drawing/2014/main" id="{0A1908F7-FFEB-D95C-D661-6A7CD070FB83}"/>
              </a:ext>
            </a:extLst>
          </p:cNvPr>
          <p:cNvSpPr txBox="1"/>
          <p:nvPr/>
        </p:nvSpPr>
        <p:spPr>
          <a:xfrm>
            <a:off x="5290398" y="3983330"/>
            <a:ext cx="2035629" cy="2217851"/>
          </a:xfrm>
          <a:prstGeom prst="rect">
            <a:avLst/>
          </a:prstGeom>
          <a:noFill/>
          <a:ln cap="flat">
            <a:noFill/>
          </a:ln>
        </p:spPr>
        <p:txBody>
          <a:bodyPr vert="horz" wrap="square" lIns="91440" tIns="45720" rIns="91440" bIns="45720" anchor="t" anchorCtr="0" compatLnSpc="1">
            <a:noAutofit/>
          </a:bodyPr>
          <a:lstStyle/>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2.</a:t>
            </a:r>
          </a:p>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(Self) Portraits on the pews to explore the feelings of loneliness during funerals.</a:t>
            </a:r>
          </a:p>
        </p:txBody>
      </p:sp>
      <p:sp>
        <p:nvSpPr>
          <p:cNvPr id="25" name="Rectangle: Rounded Corners 24">
            <a:extLst>
              <a:ext uri="{FF2B5EF4-FFF2-40B4-BE49-F238E27FC236}">
                <a16:creationId xmlns:a16="http://schemas.microsoft.com/office/drawing/2014/main" id="{CBD79740-E72D-5BDD-35A7-3C4E3ED35F40}"/>
              </a:ext>
            </a:extLst>
          </p:cNvPr>
          <p:cNvSpPr/>
          <p:nvPr/>
        </p:nvSpPr>
        <p:spPr>
          <a:xfrm>
            <a:off x="7914516" y="3629544"/>
            <a:ext cx="2535162" cy="29254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Content Placeholder 2">
            <a:extLst>
              <a:ext uri="{FF2B5EF4-FFF2-40B4-BE49-F238E27FC236}">
                <a16:creationId xmlns:a16="http://schemas.microsoft.com/office/drawing/2014/main" id="{92C93ACA-AAD9-1D14-CBA2-8345443EA22B}"/>
              </a:ext>
            </a:extLst>
          </p:cNvPr>
          <p:cNvSpPr txBox="1"/>
          <p:nvPr/>
        </p:nvSpPr>
        <p:spPr>
          <a:xfrm>
            <a:off x="2186946" y="3983329"/>
            <a:ext cx="2438400" cy="2217851"/>
          </a:xfrm>
          <a:prstGeom prst="rect">
            <a:avLst/>
          </a:prstGeom>
          <a:noFill/>
          <a:ln cap="flat">
            <a:noFill/>
          </a:ln>
        </p:spPr>
        <p:txBody>
          <a:bodyPr vert="horz" wrap="square" lIns="91440" tIns="45720" rIns="91440" bIns="45720" anchor="t" anchorCtr="0" compatLnSpc="1">
            <a:noAutofit/>
          </a:bodyPr>
          <a:lstStyle/>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3.</a:t>
            </a:r>
          </a:p>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Use the technique of idea 1 to photograph the choir and orchestra and stick them on the ends of the pews.</a:t>
            </a:r>
          </a:p>
        </p:txBody>
      </p:sp>
      <p:sp>
        <p:nvSpPr>
          <p:cNvPr id="27" name="Content Placeholder 2">
            <a:extLst>
              <a:ext uri="{FF2B5EF4-FFF2-40B4-BE49-F238E27FC236}">
                <a16:creationId xmlns:a16="http://schemas.microsoft.com/office/drawing/2014/main" id="{9C8EB7EE-0471-7CB1-451E-A1DDEEE3172B}"/>
              </a:ext>
            </a:extLst>
          </p:cNvPr>
          <p:cNvSpPr txBox="1"/>
          <p:nvPr/>
        </p:nvSpPr>
        <p:spPr>
          <a:xfrm>
            <a:off x="8273140" y="3983329"/>
            <a:ext cx="1817914" cy="1122072"/>
          </a:xfrm>
          <a:prstGeom prst="rect">
            <a:avLst/>
          </a:prstGeom>
          <a:noFill/>
          <a:ln cap="flat">
            <a:noFill/>
          </a:ln>
        </p:spPr>
        <p:txBody>
          <a:bodyPr vert="horz" wrap="square" lIns="91440" tIns="45720" rIns="91440" bIns="45720" anchor="t" anchorCtr="0" compatLnSpc="1">
            <a:noAutofit/>
          </a:bodyPr>
          <a:lstStyle/>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5.</a:t>
            </a:r>
          </a:p>
          <a:p>
            <a:pPr marR="0" lvl="0" algn="ctr"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dirty="0">
                <a:solidFill>
                  <a:schemeClr val="bg1"/>
                </a:solidFill>
                <a:latin typeface="Aptos" pitchFamily="34"/>
              </a:rPr>
              <a:t>Use film photography (?)</a:t>
            </a:r>
          </a:p>
        </p:txBody>
      </p:sp>
    </p:spTree>
    <p:extLst>
      <p:ext uri="{BB962C8B-B14F-4D97-AF65-F5344CB8AC3E}">
        <p14:creationId xmlns:p14="http://schemas.microsoft.com/office/powerpoint/2010/main" val="1885820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47722-C666-533C-9FDF-DEA8A383144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F6970A9-781B-A5EF-B2C6-2FDC38045712}"/>
              </a:ext>
            </a:extLst>
          </p:cNvPr>
          <p:cNvSpPr txBox="1"/>
          <p:nvPr/>
        </p:nvSpPr>
        <p:spPr>
          <a:xfrm>
            <a:off x="-59637" y="0"/>
            <a:ext cx="2856000"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Idea Generation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3DFF637A-8E6D-AF69-A4E3-F3BB98320F4B}"/>
              </a:ext>
            </a:extLst>
          </p:cNvPr>
          <p:cNvSpPr txBox="1"/>
          <p:nvPr/>
        </p:nvSpPr>
        <p:spPr>
          <a:xfrm>
            <a:off x="0" y="438262"/>
            <a:ext cx="12192000" cy="6419738"/>
          </a:xfrm>
          <a:prstGeom prst="rect">
            <a:avLst/>
          </a:prstGeom>
          <a:noFill/>
          <a:ln cap="flat">
            <a:noFill/>
          </a:ln>
        </p:spPr>
        <p:txBody>
          <a:bodyPr vert="horz" wrap="square" lIns="91440" tIns="45720" rIns="91440" bIns="45720" anchor="t" anchorCtr="0" compatLnSpc="1">
            <a:no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I will use this slide to build on my main idea for my site-specific exhibition.</a:t>
            </a:r>
          </a:p>
          <a:p>
            <a:pPr marR="0" lvl="0"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600" dirty="0">
              <a:solidFill>
                <a:schemeClr val="tx1">
                  <a:lumMod val="95000"/>
                  <a:lumOff val="5000"/>
                </a:schemeClr>
              </a:solidFill>
              <a:latin typeface="Aptos" pitchFamily="34"/>
            </a:endParaRPr>
          </a:p>
          <a:p>
            <a:pPr marR="0" lvl="0"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Cover the pews in black fabric and use the empty space underneath to display work. (24/10/2024)</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Use acetate on different light to create colourful lights in the space and imitate the stained glass. (25/10/2024)</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strike="sngStrike" dirty="0">
                <a:solidFill>
                  <a:schemeClr val="tx1">
                    <a:lumMod val="95000"/>
                    <a:lumOff val="5000"/>
                  </a:schemeClr>
                </a:solidFill>
                <a:latin typeface="Aptos" pitchFamily="34"/>
              </a:rPr>
              <a:t>On the acetate, write ‘peace be with you’ and/ or print images onto them and use speakers that play the sound of people saying, ‘peace be with you’ (31/10/2024)</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u="sng" dirty="0">
              <a:solidFill>
                <a:schemeClr val="tx1">
                  <a:lumMod val="95000"/>
                  <a:lumOff val="5000"/>
                </a:schemeClr>
              </a:solidFill>
              <a:latin typeface="Aptos" pitchFamily="34"/>
            </a:endParaRP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On the left, the pews will be covered with black fabric, in the space between the pews, LED strip lights will be placed underneath the pews and small spotlights, covered with coloured acetate to replicate the stained-glass windows, will be placed underneath the fabric. On the two pews on either side of the centre, vinyl-printed images will be placed on the indents of the pews. Along the aisle down the centre, around 5-6 images printed on vinyl will be placed on the indents of the ends of the pews. On the right, there will be a table in the centre of the space with LED tea lights and a small clear box in the centre (On the box will be a sign that says, “Leave a message for a loved one you miss”.) with a pot of pens next to it, each person will be able to walk up and write on the paper and leave it in the box.</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lumOff val="5000"/>
                </a:schemeClr>
              </a:solidFill>
              <a:latin typeface="Aptos" pitchFamily="34"/>
            </a:endParaRP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u="sng" dirty="0">
                <a:solidFill>
                  <a:schemeClr val="tx1">
                    <a:lumMod val="95000"/>
                    <a:lumOff val="5000"/>
                  </a:schemeClr>
                </a:solidFill>
                <a:latin typeface="Aptos" pitchFamily="34"/>
              </a:rPr>
              <a:t>Final Idea</a:t>
            </a:r>
          </a:p>
          <a:p>
            <a:pPr>
              <a:defRPr sz="1800" b="0" i="0" u="none" strike="noStrike" kern="0" cap="none" spc="0" baseline="0">
                <a:solidFill>
                  <a:srgbClr val="000000"/>
                </a:solidFill>
                <a:uFillTx/>
              </a:defRPr>
            </a:pPr>
            <a:r>
              <a:rPr lang="en-GB" sz="1600" dirty="0">
                <a:solidFill>
                  <a:schemeClr val="tx1">
                    <a:lumMod val="95000"/>
                    <a:lumOff val="5000"/>
                  </a:schemeClr>
                </a:solidFill>
                <a:latin typeface="Aptos" pitchFamily="34"/>
              </a:rPr>
              <a:t>On the left, the pews will be covered with black fabric, in the space between the pews, coloured LED strip lights will be placed underneath the pews and small coloured spotlights, to replicate the stained-glass windows, will be placed underneath the fabric. On the right, there will be a table in the centre of the space with candles and a small clear box in the centre (On the box will be a sign that says, “Leave a message for a loved one you miss”.) with a pot of pens next to it, each person will be able to walk up and write on the paper and leave it in the box.</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lumOff val="5000"/>
                </a:schemeClr>
              </a:solidFill>
              <a:latin typeface="Aptos" pitchFamily="34"/>
            </a:endParaRPr>
          </a:p>
        </p:txBody>
      </p:sp>
    </p:spTree>
    <p:extLst>
      <p:ext uri="{BB962C8B-B14F-4D97-AF65-F5344CB8AC3E}">
        <p14:creationId xmlns:p14="http://schemas.microsoft.com/office/powerpoint/2010/main" val="4113012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2A8E6BA-D522-4B44-5B70-3BBE2AE133FF}"/>
              </a:ext>
            </a:extLst>
          </p:cNvPr>
          <p:cNvSpPr txBox="1"/>
          <p:nvPr/>
        </p:nvSpPr>
        <p:spPr>
          <a:xfrm>
            <a:off x="-59636" y="0"/>
            <a:ext cx="4348608"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Social &amp; Online Research</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D80F57A2-E2E8-68E3-844F-E45FF94D287E}"/>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Social Research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When we first met Ian, the vicar, he told us that during the Swansea blitz, there wasn’t much damage done to the building, but the windows were damaged, especially the stained-glass windows, so while a majority of the building is original to the site, none of the stained glass it. A worker of the church also told us that the glass that is at the entrance of the church, was created by a student at the Swansea college of art. Years ago, there was a competition for the students who each designed a piece of glass for the entrance and the church got to choose the winners, whose work would then be used in the church.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u="sng"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Online Research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-St James was consecrated* in  1867 by T. Nicholson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-It was built as a chapel of ease** to St Mary’s until a separate parish*** was formed in 1985.</a:t>
            </a:r>
            <a:r>
              <a:rPr lang="en-GB" sz="1800" dirty="0">
                <a:solidFill>
                  <a:schemeClr val="tx1">
                    <a:lumMod val="95000"/>
                  </a:schemeClr>
                </a:solidFill>
                <a:latin typeface="Aptos" pitchFamily="34"/>
              </a:rPr>
              <a:t> </a:t>
            </a:r>
            <a:r>
              <a:rPr lang="en-GB" sz="1200" dirty="0">
                <a:solidFill>
                  <a:schemeClr val="tx1">
                    <a:lumMod val="95000"/>
                  </a:schemeClr>
                </a:solidFill>
                <a:latin typeface="Aptos" pitchFamily="34"/>
              </a:rPr>
              <a:t>(St James Church, Uplands, Swansea)</a:t>
            </a:r>
          </a:p>
          <a:p>
            <a:pPr>
              <a:defRPr sz="1800" b="0" i="0" u="none" strike="noStrike" kern="0" cap="none" spc="0" baseline="0">
                <a:solidFill>
                  <a:srgbClr val="000000"/>
                </a:solidFill>
                <a:uFillTx/>
              </a:defRPr>
            </a:pPr>
            <a:r>
              <a:rPr lang="en-GB" dirty="0">
                <a:solidFill>
                  <a:schemeClr val="tx1">
                    <a:lumMod val="95000"/>
                  </a:schemeClr>
                </a:solidFill>
                <a:latin typeface="Aptos" pitchFamily="34"/>
              </a:rPr>
              <a:t>-Some damage, especially to the windows, occurred during the Swansea blitz in the Second World War.</a:t>
            </a:r>
          </a:p>
          <a:p>
            <a:pPr>
              <a:defRPr sz="1800" b="0" i="0" u="none" strike="noStrike" kern="0" cap="none" spc="0" baseline="0">
                <a:solidFill>
                  <a:srgbClr val="000000"/>
                </a:solidFill>
                <a:uFillTx/>
              </a:defRPr>
            </a:pPr>
            <a:r>
              <a:rPr lang="en-GB" dirty="0">
                <a:solidFill>
                  <a:schemeClr val="tx1">
                    <a:lumMod val="95000"/>
                  </a:schemeClr>
                </a:solidFill>
                <a:latin typeface="Aptos" pitchFamily="34"/>
              </a:rPr>
              <a:t>-Became the home of St Mary’s congregation when St Mary’s was destroyed in the Swansea blitz.</a:t>
            </a:r>
            <a:r>
              <a:rPr lang="en-GB" sz="1800" dirty="0">
                <a:solidFill>
                  <a:schemeClr val="tx1">
                    <a:lumMod val="95000"/>
                  </a:schemeClr>
                </a:solidFill>
                <a:latin typeface="Aptos" pitchFamily="34"/>
              </a:rPr>
              <a:t> </a:t>
            </a:r>
            <a:r>
              <a:rPr lang="en-GB" sz="1200" dirty="0">
                <a:solidFill>
                  <a:schemeClr val="tx1">
                    <a:lumMod val="95000"/>
                  </a:schemeClr>
                </a:solidFill>
                <a:latin typeface="Aptos" pitchFamily="34"/>
              </a:rPr>
              <a:t>(John’s homepage)</a:t>
            </a: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schemeClr>
                </a:solidFill>
                <a:latin typeface="Aptos" pitchFamily="34"/>
              </a:rPr>
              <a:t>* Made of declared or believed to be holy </a:t>
            </a:r>
            <a:r>
              <a:rPr lang="en-GB" sz="1100" dirty="0">
                <a:solidFill>
                  <a:schemeClr val="tx1">
                    <a:lumMod val="95000"/>
                  </a:schemeClr>
                </a:solidFill>
                <a:latin typeface="Aptos "/>
              </a:rPr>
              <a:t>(</a:t>
            </a:r>
            <a:r>
              <a:rPr lang="en-GB" sz="1100" b="0" i="0" dirty="0">
                <a:solidFill>
                  <a:schemeClr val="tx1">
                    <a:lumMod val="95000"/>
                  </a:schemeClr>
                </a:solidFill>
                <a:effectLst/>
                <a:latin typeface="Aptos "/>
              </a:rPr>
              <a:t>Consecrated)</a:t>
            </a:r>
            <a:endParaRPr lang="en-GB" sz="1100" dirty="0">
              <a:solidFill>
                <a:schemeClr val="tx1">
                  <a:lumMod val="95000"/>
                </a:schemeClr>
              </a:solidFill>
              <a:latin typeface="Aptos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schemeClr>
                </a:solidFill>
                <a:latin typeface="Aptos" pitchFamily="34"/>
              </a:rPr>
              <a:t>** Church built within the bounds of a parish for the attendance of those who cannot reach the parish. </a:t>
            </a:r>
            <a:r>
              <a:rPr lang="en-GB" sz="1100" dirty="0">
                <a:solidFill>
                  <a:schemeClr val="tx1">
                    <a:lumMod val="95000"/>
                  </a:schemeClr>
                </a:solidFill>
                <a:latin typeface="Aptos   "/>
              </a:rPr>
              <a:t>(</a:t>
            </a:r>
            <a:r>
              <a:rPr lang="en-GB" sz="1100" b="0" i="0" dirty="0">
                <a:solidFill>
                  <a:schemeClr val="tx1">
                    <a:lumMod val="95000"/>
                  </a:schemeClr>
                </a:solidFill>
                <a:effectLst/>
                <a:latin typeface="Aptos   "/>
              </a:rPr>
              <a:t>Chapel of ease)</a:t>
            </a:r>
            <a:endParaRPr lang="en-GB" sz="1100" dirty="0">
              <a:solidFill>
                <a:schemeClr val="tx1">
                  <a:lumMod val="95000"/>
                </a:schemeClr>
              </a:solidFill>
              <a:latin typeface="Aptos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dirty="0">
                <a:solidFill>
                  <a:schemeClr val="tx1">
                    <a:lumMod val="95000"/>
                  </a:schemeClr>
                </a:solidFill>
                <a:latin typeface="Aptos" pitchFamily="34"/>
              </a:rPr>
              <a:t>*** A local community/ district with its own church and priest or pastor.</a:t>
            </a:r>
          </a:p>
        </p:txBody>
      </p:sp>
      <p:sp>
        <p:nvSpPr>
          <p:cNvPr id="3" name="Title 1">
            <a:extLst>
              <a:ext uri="{FF2B5EF4-FFF2-40B4-BE49-F238E27FC236}">
                <a16:creationId xmlns:a16="http://schemas.microsoft.com/office/drawing/2014/main" id="{780701C3-0A6C-05F8-191B-65512032BC24}"/>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24/10/2024</a:t>
            </a:r>
            <a:endParaRPr lang="en-GB" sz="30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1091529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13A81-C494-31F5-A4F5-168BAFABC5F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70B6555-42BD-D164-BFC3-B0EBEF478028}"/>
              </a:ext>
            </a:extLst>
          </p:cNvPr>
          <p:cNvSpPr txBox="1"/>
          <p:nvPr/>
        </p:nvSpPr>
        <p:spPr>
          <a:xfrm>
            <a:off x="-59636" y="0"/>
            <a:ext cx="2476266"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Archive Visit</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3A27485E-9443-8059-1CDE-4407EEA4C787}"/>
              </a:ext>
            </a:extLst>
          </p:cNvPr>
          <p:cNvSpPr txBox="1"/>
          <p:nvPr/>
        </p:nvSpPr>
        <p:spPr>
          <a:xfrm>
            <a:off x="-1"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u="sng" dirty="0">
                <a:solidFill>
                  <a:schemeClr val="tx1">
                    <a:lumMod val="95000"/>
                  </a:schemeClr>
                </a:solidFill>
                <a:latin typeface="Aptos" pitchFamily="34"/>
              </a:rPr>
              <a:t>Archive Visit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When we arrived at the archives, a lady gave us a box full of information relevant to St James church and a few maps of the area around St James but when we went through the box most of it was about St Marys since both churches' history is connected and the rest was images of Walter Rd with towers which we thought was St James, but Carys informed us that although St James had plans for a tower they never had the funds for it so it was never built, therefore we had one image of St James from everything we had. We also had 2 books from a glass designer company that specialised in churches, and we got a few ideas for zine styles and titles, but they had no information regarding St James-stained glass/ windows. In the books, there were leaflets and adverts with one titled “The Glory of Glowing Glass” and after a quick discussion, we decided to use that for our exhibition title to draw a bigger connection to the stained glass. We were also given a copy of a booklet but Ian, the church’s vicar had already given us a copy. So, while we didn’t get much information on the church, we got some ideas for different parts of our site-specific exhibition.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CB935C9C-FDF1-DCD0-28CA-D73614C00B89}"/>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25/10/2024</a:t>
            </a:r>
            <a:endParaRPr lang="en-GB" sz="3000" b="0" i="0" u="sng" strike="noStrike" kern="1200" cap="none" spc="0" baseline="0" dirty="0">
              <a:solidFill>
                <a:schemeClr val="tx1">
                  <a:lumMod val="95000"/>
                </a:schemeClr>
              </a:solidFill>
              <a:uFillTx/>
              <a:latin typeface="Aptos Display"/>
            </a:endParaRPr>
          </a:p>
        </p:txBody>
      </p:sp>
      <p:pic>
        <p:nvPicPr>
          <p:cNvPr id="5" name="Picture 4" descr="A desk with several folders and papers&#10;&#10;Description automatically generated">
            <a:extLst>
              <a:ext uri="{FF2B5EF4-FFF2-40B4-BE49-F238E27FC236}">
                <a16:creationId xmlns:a16="http://schemas.microsoft.com/office/drawing/2014/main" id="{A0C04A3E-A1F6-41B2-F447-0DB26762F05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0800000">
            <a:off x="4076489" y="3680788"/>
            <a:ext cx="4039018" cy="3029264"/>
          </a:xfrm>
          <a:prstGeom prst="rect">
            <a:avLst/>
          </a:prstGeom>
        </p:spPr>
      </p:pic>
    </p:spTree>
    <p:extLst>
      <p:ext uri="{BB962C8B-B14F-4D97-AF65-F5344CB8AC3E}">
        <p14:creationId xmlns:p14="http://schemas.microsoft.com/office/powerpoint/2010/main" val="1576202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73627-C3DD-1022-D009-C3015338A28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5683BD10-7649-F854-7A68-E278ABF45DEF}"/>
              </a:ext>
            </a:extLst>
          </p:cNvPr>
          <p:cNvSpPr txBox="1"/>
          <p:nvPr/>
        </p:nvSpPr>
        <p:spPr>
          <a:xfrm>
            <a:off x="-59636" y="0"/>
            <a:ext cx="229120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Church </a:t>
            </a:r>
            <a:r>
              <a:rPr lang="en-GB" sz="3200" u="sng" kern="0" dirty="0">
                <a:solidFill>
                  <a:schemeClr val="tx1">
                    <a:lumMod val="95000"/>
                  </a:schemeClr>
                </a:solidFill>
                <a:latin typeface="Aptos Display"/>
              </a:rPr>
              <a:t>Visit</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8F19031C-BC13-D827-7F1B-5D1A1ED79254}"/>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After speaking to Ian, we decided to go to some of the Sunday services to get an idea of the community and how the overall service felt emotionally, it would also give us an opportunity to talk to some of the people who attend the service. Unfortunately, something came up so only Carys and Natasha were able to go to the service, but I was able to go afterwards and get a few photos of the church. Since we have plans for a zine, I took a few photos of the different textures in the and around the church to create a starting contact sheet for next week. Once we had finished taking photos, we went to the community centre at the back to speak to Ian about some ideas we had, the first thing we brought up was the black fabric on the pews as well as a few ideas as to how we would display our work and Ian was open to all of our ideas except for sticking vinyl to the wall, he was hesitant about it because the church walls are damp so it gets damaged really easily with sticking stuff to the wall so he asked us to test a few pieces in small concealed corners to make sure it doesn’t damage the walls. Ian also took us to his office so we could see the activities timetable so we could possibly attend a few and take some photos and/ or talk to some people there, then he mentioned that there were ‘events’ on the 2 following Sundays, all saint's day and remembrance day so we, the group plan to go to these events to try and be a part of it and understand it more and we have permission to go in this Tuesday to test the vinyl and the black fabric. </a:t>
            </a:r>
          </a:p>
        </p:txBody>
      </p:sp>
      <p:sp>
        <p:nvSpPr>
          <p:cNvPr id="3" name="Title 1">
            <a:extLst>
              <a:ext uri="{FF2B5EF4-FFF2-40B4-BE49-F238E27FC236}">
                <a16:creationId xmlns:a16="http://schemas.microsoft.com/office/drawing/2014/main" id="{DF069DA6-F8DD-06C0-B087-6E02703D6CE7}"/>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27/10/2024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1284631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E652E-F6F9-9439-EDE6-21529CDF902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C0E93E1-1F8D-B336-645C-258E06F7208D}"/>
              </a:ext>
            </a:extLst>
          </p:cNvPr>
          <p:cNvSpPr txBox="1"/>
          <p:nvPr/>
        </p:nvSpPr>
        <p:spPr>
          <a:xfrm>
            <a:off x="-59636" y="0"/>
            <a:ext cx="428045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Mapping Work Locations</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FFC04B26-E0B1-AB08-B39F-41E91D371175}"/>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dirty="0">
                <a:solidFill>
                  <a:schemeClr val="tx1">
                    <a:lumMod val="95000"/>
                  </a:schemeClr>
                </a:solidFill>
                <a:latin typeface="Aptos" pitchFamily="34"/>
              </a:rPr>
              <a:t>After we mapped the locations for potential work, we spoke to Ian, the vicar, on the following Sunday about our ideas and we mentioned possibly using vinyl on the walls but he said that the walls are very damp and when they tried to put stuff up on the walls before, its damaged them so he asked us to cut small strips of vinyl and place them somewhere hidden to test them and see if they would damage the walls. We then put up vinyl the following Wednesday, left it there until Sunday, and then took them off and they damaged the walls, so we can’t use anything on the walls. Ian also told us during our first visit that the pews will be removed soon so it wouldn’t matter too much how we damaged them, as long as they are still usable after we finish. We also spoke as a group about putting acetate eon the windows but after discussing, we decided that it would be too expensive to get the acetate and it would be too complicated and dangerous to put the acetate on the windows so we will no longer be doing it, we also thought it didn’t feel right when the lighting in the church was already perfect for the space.</a:t>
            </a:r>
          </a:p>
        </p:txBody>
      </p:sp>
    </p:spTree>
    <p:extLst>
      <p:ext uri="{BB962C8B-B14F-4D97-AF65-F5344CB8AC3E}">
        <p14:creationId xmlns:p14="http://schemas.microsoft.com/office/powerpoint/2010/main" val="1594478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29A2D-2B98-30F4-CFA6-32A8DC7F966C}"/>
            </a:ext>
          </a:extLst>
        </p:cNvPr>
        <p:cNvGrpSpPr/>
        <p:nvPr/>
      </p:nvGrpSpPr>
      <p:grpSpPr>
        <a:xfrm>
          <a:off x="0" y="0"/>
          <a:ext cx="0" cy="0"/>
          <a:chOff x="0" y="0"/>
          <a:chExt cx="0" cy="0"/>
        </a:xfrm>
      </p:grpSpPr>
      <p:pic>
        <p:nvPicPr>
          <p:cNvPr id="2" name="Picture 1" descr="A collage of different types of wood&#10;&#10;Description automatically generated">
            <a:extLst>
              <a:ext uri="{FF2B5EF4-FFF2-40B4-BE49-F238E27FC236}">
                <a16:creationId xmlns:a16="http://schemas.microsoft.com/office/drawing/2014/main" id="{122CBB3A-FD45-E338-7D23-4A8A66C1D6A3}"/>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3352800" y="509608"/>
            <a:ext cx="5486400" cy="4626591"/>
          </a:xfrm>
          <a:prstGeom prst="rect">
            <a:avLst/>
          </a:prstGeom>
        </p:spPr>
      </p:pic>
      <p:cxnSp>
        <p:nvCxnSpPr>
          <p:cNvPr id="7" name="Straight Connector 7">
            <a:extLst>
              <a:ext uri="{FF2B5EF4-FFF2-40B4-BE49-F238E27FC236}">
                <a16:creationId xmlns:a16="http://schemas.microsoft.com/office/drawing/2014/main" id="{A2675EC0-7164-5452-643B-3D201783894B}"/>
              </a:ext>
            </a:extLst>
          </p:cNvPr>
          <p:cNvCxnSpPr>
            <a:cxnSpLocks/>
          </p:cNvCxnSpPr>
          <p:nvPr/>
        </p:nvCxnSpPr>
        <p:spPr>
          <a:xfrm flipH="1">
            <a:off x="3233440" y="710983"/>
            <a:ext cx="2587189" cy="436047"/>
          </a:xfrm>
          <a:prstGeom prst="straightConnector1">
            <a:avLst/>
          </a:prstGeom>
          <a:noFill/>
          <a:ln w="12701" cap="flat">
            <a:solidFill>
              <a:schemeClr val="accent6">
                <a:lumMod val="75000"/>
              </a:schemeClr>
            </a:solidFill>
            <a:prstDash val="solid"/>
            <a:miter/>
          </a:ln>
        </p:spPr>
      </p:cxnSp>
      <p:sp>
        <p:nvSpPr>
          <p:cNvPr id="8" name="TextBox 16">
            <a:extLst>
              <a:ext uri="{FF2B5EF4-FFF2-40B4-BE49-F238E27FC236}">
                <a16:creationId xmlns:a16="http://schemas.microsoft.com/office/drawing/2014/main" id="{BD546EBD-1369-C84F-4923-BC41B6035865}"/>
              </a:ext>
            </a:extLst>
          </p:cNvPr>
          <p:cNvSpPr txBox="1"/>
          <p:nvPr/>
        </p:nvSpPr>
        <p:spPr>
          <a:xfrm>
            <a:off x="113956" y="765777"/>
            <a:ext cx="3119484"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dirty="0">
                <a:solidFill>
                  <a:schemeClr val="tx1">
                    <a:lumMod val="95000"/>
                  </a:schemeClr>
                </a:solidFill>
                <a:uFillTx/>
                <a:latin typeface="Calibri"/>
              </a:rPr>
              <a:t>These images are two of the worst because they are almost completely black. With the lighting of the church and underexposure, the image comes out almost completely black.</a:t>
            </a:r>
            <a:endParaRPr lang="en-GB" sz="1050" b="0" i="0" u="none" strike="noStrike" kern="1200" cap="none" spc="0" baseline="0" dirty="0">
              <a:solidFill>
                <a:schemeClr val="tx1">
                  <a:lumMod val="95000"/>
                </a:schemeClr>
              </a:solidFill>
              <a:uFillTx/>
              <a:latin typeface="Calibri"/>
            </a:endParaRPr>
          </a:p>
        </p:txBody>
      </p:sp>
      <p:cxnSp>
        <p:nvCxnSpPr>
          <p:cNvPr id="10" name="Straight Connector 7">
            <a:extLst>
              <a:ext uri="{FF2B5EF4-FFF2-40B4-BE49-F238E27FC236}">
                <a16:creationId xmlns:a16="http://schemas.microsoft.com/office/drawing/2014/main" id="{EDADAFFD-99E4-4A6A-2E52-F23C72724B15}"/>
              </a:ext>
            </a:extLst>
          </p:cNvPr>
          <p:cNvCxnSpPr>
            <a:cxnSpLocks/>
          </p:cNvCxnSpPr>
          <p:nvPr/>
        </p:nvCxnSpPr>
        <p:spPr>
          <a:xfrm flipH="1" flipV="1">
            <a:off x="2465727" y="1504441"/>
            <a:ext cx="933319" cy="323659"/>
          </a:xfrm>
          <a:prstGeom prst="straightConnector1">
            <a:avLst/>
          </a:prstGeom>
          <a:noFill/>
          <a:ln w="12701" cap="flat">
            <a:solidFill>
              <a:schemeClr val="accent6">
                <a:lumMod val="75000"/>
              </a:schemeClr>
            </a:solidFill>
            <a:prstDash val="solid"/>
            <a:miter/>
          </a:ln>
        </p:spPr>
      </p:cxnSp>
      <p:cxnSp>
        <p:nvCxnSpPr>
          <p:cNvPr id="17" name="Straight Connector 7">
            <a:extLst>
              <a:ext uri="{FF2B5EF4-FFF2-40B4-BE49-F238E27FC236}">
                <a16:creationId xmlns:a16="http://schemas.microsoft.com/office/drawing/2014/main" id="{BF3403C2-020D-D359-3A23-6CC5DA1B18CB}"/>
              </a:ext>
            </a:extLst>
          </p:cNvPr>
          <p:cNvCxnSpPr>
            <a:cxnSpLocks/>
          </p:cNvCxnSpPr>
          <p:nvPr/>
        </p:nvCxnSpPr>
        <p:spPr>
          <a:xfrm flipH="1">
            <a:off x="2932386" y="2829051"/>
            <a:ext cx="2888243" cy="226561"/>
          </a:xfrm>
          <a:prstGeom prst="straightConnector1">
            <a:avLst/>
          </a:prstGeom>
          <a:noFill/>
          <a:ln w="12701" cap="flat">
            <a:solidFill>
              <a:schemeClr val="accent6">
                <a:lumMod val="75000"/>
              </a:schemeClr>
            </a:solidFill>
            <a:prstDash val="solid"/>
            <a:miter/>
          </a:ln>
        </p:spPr>
      </p:cxnSp>
      <p:sp>
        <p:nvSpPr>
          <p:cNvPr id="18" name="TextBox 16">
            <a:extLst>
              <a:ext uri="{FF2B5EF4-FFF2-40B4-BE49-F238E27FC236}">
                <a16:creationId xmlns:a16="http://schemas.microsoft.com/office/drawing/2014/main" id="{AEA873AF-D4E4-89A4-AB0E-08484F492D96}"/>
              </a:ext>
            </a:extLst>
          </p:cNvPr>
          <p:cNvSpPr txBox="1"/>
          <p:nvPr/>
        </p:nvSpPr>
        <p:spPr>
          <a:xfrm>
            <a:off x="1325947" y="2822903"/>
            <a:ext cx="1606439" cy="1061829"/>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dirty="0">
                <a:solidFill>
                  <a:schemeClr val="tx1">
                    <a:lumMod val="95000"/>
                  </a:schemeClr>
                </a:solidFill>
                <a:uFillTx/>
                <a:latin typeface="Calibri"/>
              </a:rPr>
              <a:t>Both of these images are fairly symmetrical. Both halves of the images are almost identical, which creates a balanced </a:t>
            </a:r>
            <a:r>
              <a:rPr lang="en-GB" sz="1050" kern="0" dirty="0">
                <a:solidFill>
                  <a:schemeClr val="tx1">
                    <a:lumMod val="95000"/>
                  </a:schemeClr>
                </a:solidFill>
                <a:latin typeface="Calibri"/>
              </a:rPr>
              <a:t>and symmetrical image.</a:t>
            </a:r>
            <a:endParaRPr lang="en-GB" sz="1050" b="0" i="0" u="none" strike="noStrike" kern="1200" cap="none" spc="0" baseline="0" dirty="0">
              <a:solidFill>
                <a:schemeClr val="tx1">
                  <a:lumMod val="95000"/>
                </a:schemeClr>
              </a:solidFill>
              <a:uFillTx/>
              <a:latin typeface="Calibri"/>
            </a:endParaRPr>
          </a:p>
        </p:txBody>
      </p:sp>
      <p:cxnSp>
        <p:nvCxnSpPr>
          <p:cNvPr id="19" name="Straight Connector 7">
            <a:extLst>
              <a:ext uri="{FF2B5EF4-FFF2-40B4-BE49-F238E27FC236}">
                <a16:creationId xmlns:a16="http://schemas.microsoft.com/office/drawing/2014/main" id="{25D184D3-EE8B-118D-9526-156DA27F4084}"/>
              </a:ext>
            </a:extLst>
          </p:cNvPr>
          <p:cNvCxnSpPr>
            <a:cxnSpLocks/>
          </p:cNvCxnSpPr>
          <p:nvPr/>
        </p:nvCxnSpPr>
        <p:spPr>
          <a:xfrm flipH="1" flipV="1">
            <a:off x="2932386" y="3055612"/>
            <a:ext cx="1594648" cy="90950"/>
          </a:xfrm>
          <a:prstGeom prst="straightConnector1">
            <a:avLst/>
          </a:prstGeom>
          <a:noFill/>
          <a:ln w="12701" cap="flat">
            <a:solidFill>
              <a:schemeClr val="accent6">
                <a:lumMod val="75000"/>
              </a:schemeClr>
            </a:solidFill>
            <a:prstDash val="solid"/>
            <a:miter/>
          </a:ln>
        </p:spPr>
      </p:cxnSp>
      <p:cxnSp>
        <p:nvCxnSpPr>
          <p:cNvPr id="27" name="Straight Connector 7">
            <a:extLst>
              <a:ext uri="{FF2B5EF4-FFF2-40B4-BE49-F238E27FC236}">
                <a16:creationId xmlns:a16="http://schemas.microsoft.com/office/drawing/2014/main" id="{7ED864A8-FC1B-F5B2-5864-C767C14F98FD}"/>
              </a:ext>
            </a:extLst>
          </p:cNvPr>
          <p:cNvCxnSpPr>
            <a:cxnSpLocks/>
            <a:stCxn id="28" idx="1"/>
          </p:cNvCxnSpPr>
          <p:nvPr/>
        </p:nvCxnSpPr>
        <p:spPr>
          <a:xfrm flipH="1" flipV="1">
            <a:off x="8839200" y="3240691"/>
            <a:ext cx="746685" cy="745800"/>
          </a:xfrm>
          <a:prstGeom prst="straightConnector1">
            <a:avLst/>
          </a:prstGeom>
          <a:noFill/>
          <a:ln w="12701" cap="flat">
            <a:solidFill>
              <a:schemeClr val="accent6">
                <a:lumMod val="75000"/>
              </a:schemeClr>
            </a:solidFill>
            <a:prstDash val="solid"/>
            <a:miter/>
          </a:ln>
        </p:spPr>
      </p:cxnSp>
      <p:sp>
        <p:nvSpPr>
          <p:cNvPr id="28" name="TextBox 16">
            <a:extLst>
              <a:ext uri="{FF2B5EF4-FFF2-40B4-BE49-F238E27FC236}">
                <a16:creationId xmlns:a16="http://schemas.microsoft.com/office/drawing/2014/main" id="{B3574373-F176-A1F2-0760-5B06C38780DE}"/>
              </a:ext>
            </a:extLst>
          </p:cNvPr>
          <p:cNvSpPr txBox="1"/>
          <p:nvPr/>
        </p:nvSpPr>
        <p:spPr>
          <a:xfrm>
            <a:off x="9585885" y="3536368"/>
            <a:ext cx="2159075" cy="900246"/>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kern="0" dirty="0">
                <a:solidFill>
                  <a:schemeClr val="tx1">
                    <a:lumMod val="95000"/>
                  </a:schemeClr>
                </a:solidFill>
                <a:latin typeface="Calibri"/>
              </a:rPr>
              <a:t>These are two of the best images, they both successfully display textures/ patterns from the church without including anything else that isn’t that texture.</a:t>
            </a:r>
            <a:endParaRPr lang="en-GB" sz="1050" b="0" i="0" u="none" strike="noStrike" kern="1200" cap="none" spc="0" baseline="0" dirty="0">
              <a:solidFill>
                <a:schemeClr val="tx1">
                  <a:lumMod val="95000"/>
                </a:schemeClr>
              </a:solidFill>
              <a:uFillTx/>
              <a:latin typeface="Calibri"/>
            </a:endParaRPr>
          </a:p>
        </p:txBody>
      </p:sp>
      <p:cxnSp>
        <p:nvCxnSpPr>
          <p:cNvPr id="29" name="Straight Connector 7">
            <a:extLst>
              <a:ext uri="{FF2B5EF4-FFF2-40B4-BE49-F238E27FC236}">
                <a16:creationId xmlns:a16="http://schemas.microsoft.com/office/drawing/2014/main" id="{A4378705-0F67-E697-8025-E96FB97A1587}"/>
              </a:ext>
            </a:extLst>
          </p:cNvPr>
          <p:cNvCxnSpPr>
            <a:cxnSpLocks/>
            <a:stCxn id="28" idx="1"/>
          </p:cNvCxnSpPr>
          <p:nvPr/>
        </p:nvCxnSpPr>
        <p:spPr>
          <a:xfrm flipH="1">
            <a:off x="8729595" y="3986491"/>
            <a:ext cx="856290" cy="366901"/>
          </a:xfrm>
          <a:prstGeom prst="straightConnector1">
            <a:avLst/>
          </a:prstGeom>
          <a:noFill/>
          <a:ln w="12701" cap="flat">
            <a:solidFill>
              <a:schemeClr val="accent6">
                <a:lumMod val="75000"/>
              </a:schemeClr>
            </a:solidFill>
            <a:prstDash val="solid"/>
            <a:miter/>
          </a:ln>
        </p:spPr>
      </p:cxnSp>
      <p:cxnSp>
        <p:nvCxnSpPr>
          <p:cNvPr id="36" name="Straight Connector 7">
            <a:extLst>
              <a:ext uri="{FF2B5EF4-FFF2-40B4-BE49-F238E27FC236}">
                <a16:creationId xmlns:a16="http://schemas.microsoft.com/office/drawing/2014/main" id="{6C510B27-7ED4-6040-91AE-8845B3A27BD3}"/>
              </a:ext>
            </a:extLst>
          </p:cNvPr>
          <p:cNvCxnSpPr>
            <a:cxnSpLocks/>
          </p:cNvCxnSpPr>
          <p:nvPr/>
        </p:nvCxnSpPr>
        <p:spPr>
          <a:xfrm flipH="1">
            <a:off x="6353387" y="3536368"/>
            <a:ext cx="344446" cy="1849232"/>
          </a:xfrm>
          <a:prstGeom prst="straightConnector1">
            <a:avLst/>
          </a:prstGeom>
          <a:noFill/>
          <a:ln w="12701" cap="flat">
            <a:solidFill>
              <a:schemeClr val="accent6">
                <a:lumMod val="75000"/>
              </a:schemeClr>
            </a:solidFill>
            <a:prstDash val="solid"/>
            <a:miter/>
          </a:ln>
        </p:spPr>
      </p:cxnSp>
      <p:sp>
        <p:nvSpPr>
          <p:cNvPr id="37" name="TextBox 16">
            <a:extLst>
              <a:ext uri="{FF2B5EF4-FFF2-40B4-BE49-F238E27FC236}">
                <a16:creationId xmlns:a16="http://schemas.microsoft.com/office/drawing/2014/main" id="{2B6F1A91-2929-80EF-19B1-38FC61846C7F}"/>
              </a:ext>
            </a:extLst>
          </p:cNvPr>
          <p:cNvSpPr txBox="1"/>
          <p:nvPr/>
        </p:nvSpPr>
        <p:spPr>
          <a:xfrm>
            <a:off x="3729710" y="5385600"/>
            <a:ext cx="3119484"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dirty="0">
                <a:solidFill>
                  <a:schemeClr val="tx1">
                    <a:lumMod val="95000"/>
                  </a:schemeClr>
                </a:solidFill>
                <a:uFillTx/>
                <a:latin typeface="Calibri"/>
              </a:rPr>
              <a:t>This image is out of focus which means there is no focal point. The lack of a focal point in this image, makes it look unfinished and unprofessional and therefore won't be used going forward.</a:t>
            </a:r>
            <a:endParaRPr lang="en-GB" sz="1050" b="0" i="0" u="none" strike="noStrike" kern="1200" cap="none" spc="0" baseline="0" dirty="0">
              <a:solidFill>
                <a:schemeClr val="tx1">
                  <a:lumMod val="95000"/>
                </a:schemeClr>
              </a:solidFill>
              <a:uFillTx/>
              <a:latin typeface="Calibri"/>
            </a:endParaRPr>
          </a:p>
        </p:txBody>
      </p:sp>
      <p:sp>
        <p:nvSpPr>
          <p:cNvPr id="5" name="Title 1">
            <a:extLst>
              <a:ext uri="{FF2B5EF4-FFF2-40B4-BE49-F238E27FC236}">
                <a16:creationId xmlns:a16="http://schemas.microsoft.com/office/drawing/2014/main" id="{9C5D6C52-D045-E1E3-A594-71F8D4E0FBBF}"/>
              </a:ext>
            </a:extLst>
          </p:cNvPr>
          <p:cNvSpPr txBox="1"/>
          <p:nvPr/>
        </p:nvSpPr>
        <p:spPr>
          <a:xfrm>
            <a:off x="-59636" y="0"/>
            <a:ext cx="257092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Contact Sheet</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527843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63CED-55D9-EC4B-4121-98068620C411}"/>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617732B-A7D7-FC93-CF11-26F8175599F8}"/>
              </a:ext>
            </a:extLst>
          </p:cNvPr>
          <p:cNvSpPr txBox="1"/>
          <p:nvPr/>
        </p:nvSpPr>
        <p:spPr>
          <a:xfrm>
            <a:off x="-59636" y="0"/>
            <a:ext cx="2302093"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Church </a:t>
            </a:r>
            <a:r>
              <a:rPr lang="en-GB" sz="3200" u="sng" kern="0" dirty="0">
                <a:solidFill>
                  <a:schemeClr val="tx1">
                    <a:lumMod val="95000"/>
                  </a:schemeClr>
                </a:solidFill>
                <a:latin typeface="Aptos Display"/>
              </a:rPr>
              <a:t>Visit </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298CCCF1-C846-BA89-AC61-3F096A8B721D}"/>
              </a:ext>
            </a:extLst>
          </p:cNvPr>
          <p:cNvSpPr txBox="1"/>
          <p:nvPr/>
        </p:nvSpPr>
        <p:spPr>
          <a:xfrm>
            <a:off x="0" y="503579"/>
            <a:ext cx="12191996" cy="2971142"/>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St James is a large church so getting images of some of the buildings textures is difficult, so I loaned out a macro lens from the storeroom, Ann said that they didn’t have any true macro lenses, but they still had a lens that said macro and the zoom is much better than my current lens, so I loaned it out for the week. I also grabbed some vinyl and the black fabric from the scanning room and took them up to the church and I did injury myself carrying it so we left it at the church, so we didn’t have to keep carrying it back and forth. Once we got to the church, we laid the black fabric on the pews and really liked the look of it, so we took a few photos of it since only Carys, and I were there and then we cut small pieces of vinyl and stuck them in concealed areas on both the walls and the pews. We then spent the next hour taking photos of different areas of the church and different textures and when we were finished, the lady that opened the church for us also told us that there was a display board in the community hall so while Carys went to get that I rolled up the black fabric and I took videos of the space to possibly use in a promotional video.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51E5C88E-12B0-56FE-DDDC-28A3D27D5983}"/>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29/10/2024</a:t>
            </a:r>
            <a:endParaRPr lang="en-GB" sz="3200" b="0" i="0" u="sng" strike="noStrike" kern="1200" cap="none" spc="0" baseline="0" dirty="0">
              <a:solidFill>
                <a:schemeClr val="tx1">
                  <a:lumMod val="95000"/>
                </a:schemeClr>
              </a:solidFill>
              <a:uFillTx/>
              <a:latin typeface="Aptos Display"/>
            </a:endParaRPr>
          </a:p>
        </p:txBody>
      </p:sp>
      <p:pic>
        <p:nvPicPr>
          <p:cNvPr id="8" name="Picture 7" descr="A church with many benches&#10;&#10;Description automatically generated with medium confidence">
            <a:extLst>
              <a:ext uri="{FF2B5EF4-FFF2-40B4-BE49-F238E27FC236}">
                <a16:creationId xmlns:a16="http://schemas.microsoft.com/office/drawing/2014/main" id="{CEA17BB0-FE8E-B1BF-E2BB-E8BBE7375CD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4358874" y="3789203"/>
            <a:ext cx="3383279" cy="2255519"/>
          </a:xfrm>
          <a:prstGeom prst="rect">
            <a:avLst/>
          </a:prstGeom>
        </p:spPr>
      </p:pic>
      <p:pic>
        <p:nvPicPr>
          <p:cNvPr id="10" name="Picture 9" descr="A church with pews and windows&#10;&#10;Description automatically generated">
            <a:extLst>
              <a:ext uri="{FF2B5EF4-FFF2-40B4-BE49-F238E27FC236}">
                <a16:creationId xmlns:a16="http://schemas.microsoft.com/office/drawing/2014/main" id="{FF9B400B-56BF-34AD-19DF-8BF7EBC108C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06309" y="3487602"/>
            <a:ext cx="4456715" cy="2971143"/>
          </a:xfrm>
          <a:prstGeom prst="rect">
            <a:avLst/>
          </a:prstGeom>
        </p:spPr>
      </p:pic>
      <p:pic>
        <p:nvPicPr>
          <p:cNvPr id="6" name="Picture 5" descr="A blue mat in a room&#10;&#10;Description automatically generated">
            <a:extLst>
              <a:ext uri="{FF2B5EF4-FFF2-40B4-BE49-F238E27FC236}">
                <a16:creationId xmlns:a16="http://schemas.microsoft.com/office/drawing/2014/main" id="{AED58A4E-8AD4-17B6-FCDA-25F5871D162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338003" y="3474721"/>
            <a:ext cx="4456714" cy="2971142"/>
          </a:xfrm>
          <a:prstGeom prst="rect">
            <a:avLst/>
          </a:prstGeom>
        </p:spPr>
      </p:pic>
    </p:spTree>
    <p:extLst>
      <p:ext uri="{BB962C8B-B14F-4D97-AF65-F5344CB8AC3E}">
        <p14:creationId xmlns:p14="http://schemas.microsoft.com/office/powerpoint/2010/main" val="3352669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70A4B-47C7-F443-A029-98EB3AE1D95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4ED6A94-F642-F680-8A64-9389CFB6D5A2}"/>
              </a:ext>
            </a:extLst>
          </p:cNvPr>
          <p:cNvSpPr txBox="1"/>
          <p:nvPr/>
        </p:nvSpPr>
        <p:spPr>
          <a:xfrm>
            <a:off x="-59636" y="0"/>
            <a:ext cx="2650436"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Contact Sheet </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64D1EEA7-EB64-4B05-6765-81EA214E0568}"/>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29/10/2024</a:t>
            </a:r>
            <a:endParaRPr lang="en-GB" sz="3200" b="0" i="0" u="sng" strike="noStrike" kern="1200" cap="none" spc="0" baseline="0" dirty="0">
              <a:solidFill>
                <a:schemeClr val="tx1">
                  <a:lumMod val="95000"/>
                </a:schemeClr>
              </a:solidFill>
              <a:uFillTx/>
              <a:latin typeface="Aptos Display"/>
            </a:endParaRPr>
          </a:p>
        </p:txBody>
      </p:sp>
      <p:pic>
        <p:nvPicPr>
          <p:cNvPr id="5" name="Picture 4" descr="A collage of different textures&#10;&#10;Description automatically generated">
            <a:extLst>
              <a:ext uri="{FF2B5EF4-FFF2-40B4-BE49-F238E27FC236}">
                <a16:creationId xmlns:a16="http://schemas.microsoft.com/office/drawing/2014/main" id="{B078EE32-FB24-D964-FBAE-F4BB748C3727}"/>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3355474" y="1714500"/>
            <a:ext cx="5486400" cy="3429000"/>
          </a:xfrm>
          <a:prstGeom prst="rect">
            <a:avLst/>
          </a:prstGeom>
          <a:noFill/>
          <a:ln>
            <a:noFill/>
          </a:ln>
        </p:spPr>
      </p:pic>
      <p:cxnSp>
        <p:nvCxnSpPr>
          <p:cNvPr id="6" name="Straight Connector 7">
            <a:extLst>
              <a:ext uri="{FF2B5EF4-FFF2-40B4-BE49-F238E27FC236}">
                <a16:creationId xmlns:a16="http://schemas.microsoft.com/office/drawing/2014/main" id="{64AE8F02-C4F5-4EFF-5B81-073D3B5C424D}"/>
              </a:ext>
            </a:extLst>
          </p:cNvPr>
          <p:cNvCxnSpPr>
            <a:cxnSpLocks/>
          </p:cNvCxnSpPr>
          <p:nvPr/>
        </p:nvCxnSpPr>
        <p:spPr>
          <a:xfrm flipH="1" flipV="1">
            <a:off x="3233440" y="1147030"/>
            <a:ext cx="1467253" cy="749503"/>
          </a:xfrm>
          <a:prstGeom prst="straightConnector1">
            <a:avLst/>
          </a:prstGeom>
          <a:noFill/>
          <a:ln w="12701" cap="flat">
            <a:solidFill>
              <a:schemeClr val="accent6">
                <a:lumMod val="75000"/>
              </a:schemeClr>
            </a:solidFill>
            <a:prstDash val="solid"/>
            <a:miter/>
          </a:ln>
        </p:spPr>
      </p:cxnSp>
      <p:sp>
        <p:nvSpPr>
          <p:cNvPr id="7" name="TextBox 16">
            <a:extLst>
              <a:ext uri="{FF2B5EF4-FFF2-40B4-BE49-F238E27FC236}">
                <a16:creationId xmlns:a16="http://schemas.microsoft.com/office/drawing/2014/main" id="{E76AF2DF-AFA5-4F6D-200E-1695A11DD8CF}"/>
              </a:ext>
            </a:extLst>
          </p:cNvPr>
          <p:cNvSpPr txBox="1"/>
          <p:nvPr/>
        </p:nvSpPr>
        <p:spPr>
          <a:xfrm>
            <a:off x="1259840" y="710983"/>
            <a:ext cx="1980372" cy="900246"/>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dirty="0">
                <a:solidFill>
                  <a:schemeClr val="tx1">
                    <a:lumMod val="95000"/>
                  </a:schemeClr>
                </a:solidFill>
                <a:uFillTx/>
                <a:latin typeface="Calibri"/>
              </a:rPr>
              <a:t>Neither of these images contain specific textures/ patterns, one contains part of a pillar, and another has an example of some work we did.</a:t>
            </a:r>
            <a:endParaRPr lang="en-GB" sz="1050" b="0" i="0" u="none" strike="noStrike" kern="1200" cap="none" spc="0" baseline="0" dirty="0">
              <a:solidFill>
                <a:schemeClr val="tx1">
                  <a:lumMod val="95000"/>
                </a:schemeClr>
              </a:solidFill>
              <a:uFillTx/>
              <a:latin typeface="Calibri"/>
            </a:endParaRPr>
          </a:p>
        </p:txBody>
      </p:sp>
      <p:cxnSp>
        <p:nvCxnSpPr>
          <p:cNvPr id="8" name="Straight Connector 7">
            <a:extLst>
              <a:ext uri="{FF2B5EF4-FFF2-40B4-BE49-F238E27FC236}">
                <a16:creationId xmlns:a16="http://schemas.microsoft.com/office/drawing/2014/main" id="{6C1C4F12-BCAF-E3DA-B68D-EA97E644982F}"/>
              </a:ext>
            </a:extLst>
          </p:cNvPr>
          <p:cNvCxnSpPr>
            <a:cxnSpLocks/>
          </p:cNvCxnSpPr>
          <p:nvPr/>
        </p:nvCxnSpPr>
        <p:spPr>
          <a:xfrm flipH="1" flipV="1">
            <a:off x="3240213" y="1320800"/>
            <a:ext cx="173547" cy="575733"/>
          </a:xfrm>
          <a:prstGeom prst="straightConnector1">
            <a:avLst/>
          </a:prstGeom>
          <a:noFill/>
          <a:ln w="12701" cap="flat">
            <a:solidFill>
              <a:schemeClr val="accent6">
                <a:lumMod val="75000"/>
              </a:schemeClr>
            </a:solidFill>
            <a:prstDash val="solid"/>
            <a:miter/>
          </a:ln>
        </p:spPr>
      </p:cxnSp>
      <p:cxnSp>
        <p:nvCxnSpPr>
          <p:cNvPr id="16" name="Straight Connector 7">
            <a:extLst>
              <a:ext uri="{FF2B5EF4-FFF2-40B4-BE49-F238E27FC236}">
                <a16:creationId xmlns:a16="http://schemas.microsoft.com/office/drawing/2014/main" id="{8BE64A8F-53A7-F70A-FF88-89C26D9D9A1A}"/>
              </a:ext>
            </a:extLst>
          </p:cNvPr>
          <p:cNvCxnSpPr>
            <a:cxnSpLocks/>
            <a:stCxn id="23" idx="1"/>
            <a:endCxn id="17" idx="3"/>
          </p:cNvCxnSpPr>
          <p:nvPr/>
        </p:nvCxnSpPr>
        <p:spPr>
          <a:xfrm flipH="1">
            <a:off x="2766906" y="3420712"/>
            <a:ext cx="646854" cy="338228"/>
          </a:xfrm>
          <a:prstGeom prst="straightConnector1">
            <a:avLst/>
          </a:prstGeom>
          <a:noFill/>
          <a:ln w="12701" cap="flat">
            <a:solidFill>
              <a:schemeClr val="accent5">
                <a:lumMod val="75000"/>
              </a:schemeClr>
            </a:solidFill>
            <a:prstDash val="solid"/>
            <a:miter/>
          </a:ln>
        </p:spPr>
      </p:cxnSp>
      <p:sp>
        <p:nvSpPr>
          <p:cNvPr id="17" name="TextBox 16">
            <a:extLst>
              <a:ext uri="{FF2B5EF4-FFF2-40B4-BE49-F238E27FC236}">
                <a16:creationId xmlns:a16="http://schemas.microsoft.com/office/drawing/2014/main" id="{A46E4C05-DF0E-4060-D580-0B4B332C8A78}"/>
              </a:ext>
            </a:extLst>
          </p:cNvPr>
          <p:cNvSpPr txBox="1"/>
          <p:nvPr/>
        </p:nvSpPr>
        <p:spPr>
          <a:xfrm>
            <a:off x="958426" y="3066442"/>
            <a:ext cx="1808480" cy="1384995"/>
          </a:xfrm>
          <a:prstGeom prst="rect">
            <a:avLst/>
          </a:prstGeom>
          <a:noFill/>
          <a:ln w="19046" cap="flat">
            <a:solidFill>
              <a:schemeClr val="accent5">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All of these images capture a specific texture/ pattern from the church without anything around them framing them or distracting from them. This mean, all of these could be perfect for my section of th</a:t>
            </a:r>
            <a:r>
              <a:rPr lang="en-GB" sz="1050" dirty="0">
                <a:solidFill>
                  <a:schemeClr val="tx1">
                    <a:lumMod val="95000"/>
                  </a:schemeClr>
                </a:solidFill>
                <a:latin typeface="Calibri"/>
              </a:rPr>
              <a:t>e zine.</a:t>
            </a:r>
            <a:r>
              <a:rPr lang="en-GB" sz="1050" b="0" i="0" u="none" strike="noStrike" kern="1200" cap="none" spc="0" baseline="0" dirty="0">
                <a:solidFill>
                  <a:schemeClr val="tx1">
                    <a:lumMod val="95000"/>
                  </a:schemeClr>
                </a:solidFill>
                <a:uFillTx/>
                <a:latin typeface="Calibri"/>
              </a:rPr>
              <a:t> </a:t>
            </a:r>
          </a:p>
        </p:txBody>
      </p:sp>
      <p:sp>
        <p:nvSpPr>
          <p:cNvPr id="23" name="Rectangle 22">
            <a:extLst>
              <a:ext uri="{FF2B5EF4-FFF2-40B4-BE49-F238E27FC236}">
                <a16:creationId xmlns:a16="http://schemas.microsoft.com/office/drawing/2014/main" id="{37E7D7AD-037B-4CB7-875E-F0F488B85096}"/>
              </a:ext>
            </a:extLst>
          </p:cNvPr>
          <p:cNvSpPr/>
          <p:nvPr/>
        </p:nvSpPr>
        <p:spPr>
          <a:xfrm>
            <a:off x="3413760" y="2858704"/>
            <a:ext cx="5364479" cy="1124015"/>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38D1C1D-BF46-3C5E-B904-FDDAC203FC75}"/>
              </a:ext>
            </a:extLst>
          </p:cNvPr>
          <p:cNvSpPr/>
          <p:nvPr/>
        </p:nvSpPr>
        <p:spPr>
          <a:xfrm>
            <a:off x="3411087" y="3982719"/>
            <a:ext cx="994658" cy="1124015"/>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75000"/>
                </a:schemeClr>
              </a:solidFill>
            </a:endParaRPr>
          </a:p>
        </p:txBody>
      </p:sp>
      <p:sp>
        <p:nvSpPr>
          <p:cNvPr id="26" name="Rectangle 25">
            <a:extLst>
              <a:ext uri="{FF2B5EF4-FFF2-40B4-BE49-F238E27FC236}">
                <a16:creationId xmlns:a16="http://schemas.microsoft.com/office/drawing/2014/main" id="{BAEBB9CA-7096-C3BA-72F4-A4E96BE50D77}"/>
              </a:ext>
            </a:extLst>
          </p:cNvPr>
          <p:cNvSpPr/>
          <p:nvPr/>
        </p:nvSpPr>
        <p:spPr>
          <a:xfrm>
            <a:off x="6539345" y="1733597"/>
            <a:ext cx="2238892" cy="1124015"/>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75000"/>
                </a:schemeClr>
              </a:solidFill>
            </a:endParaRPr>
          </a:p>
        </p:txBody>
      </p:sp>
      <p:sp>
        <p:nvSpPr>
          <p:cNvPr id="29" name="TextBox 16">
            <a:extLst>
              <a:ext uri="{FF2B5EF4-FFF2-40B4-BE49-F238E27FC236}">
                <a16:creationId xmlns:a16="http://schemas.microsoft.com/office/drawing/2014/main" id="{0CA22BF8-8503-B6EB-48BB-A8849A779D00}"/>
              </a:ext>
            </a:extLst>
          </p:cNvPr>
          <p:cNvSpPr txBox="1"/>
          <p:nvPr/>
        </p:nvSpPr>
        <p:spPr>
          <a:xfrm>
            <a:off x="9178636" y="2970588"/>
            <a:ext cx="1980372" cy="1223412"/>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kern="0" dirty="0">
                <a:solidFill>
                  <a:schemeClr val="tx1">
                    <a:lumMod val="95000"/>
                  </a:schemeClr>
                </a:solidFill>
                <a:latin typeface="Calibri"/>
              </a:rPr>
              <a:t>This image focuses on all the small holes, dents and patterns in the wall. Since this church was built so long ago, the natural wear and tear appears on the walls and this image captures that natural wear and tear. </a:t>
            </a:r>
            <a:endParaRPr lang="en-GB" sz="1050" b="0" i="0" u="none" strike="noStrike" kern="1200" cap="none" spc="0" baseline="0" dirty="0">
              <a:solidFill>
                <a:schemeClr val="tx1">
                  <a:lumMod val="95000"/>
                </a:schemeClr>
              </a:solidFill>
              <a:uFillTx/>
              <a:latin typeface="Calibri"/>
            </a:endParaRPr>
          </a:p>
        </p:txBody>
      </p:sp>
      <p:cxnSp>
        <p:nvCxnSpPr>
          <p:cNvPr id="18" name="Straight Connector 7">
            <a:extLst>
              <a:ext uri="{FF2B5EF4-FFF2-40B4-BE49-F238E27FC236}">
                <a16:creationId xmlns:a16="http://schemas.microsoft.com/office/drawing/2014/main" id="{1FBE2FFE-77E0-548C-3A47-13AB18CF029C}"/>
              </a:ext>
            </a:extLst>
          </p:cNvPr>
          <p:cNvCxnSpPr>
            <a:cxnSpLocks/>
          </p:cNvCxnSpPr>
          <p:nvPr/>
        </p:nvCxnSpPr>
        <p:spPr>
          <a:xfrm flipH="1">
            <a:off x="6338455" y="3589826"/>
            <a:ext cx="2840181" cy="169113"/>
          </a:xfrm>
          <a:prstGeom prst="straightConnector1">
            <a:avLst/>
          </a:prstGeom>
          <a:noFill/>
          <a:ln w="12701" cap="flat">
            <a:solidFill>
              <a:schemeClr val="accent6">
                <a:lumMod val="75000"/>
              </a:schemeClr>
            </a:solidFill>
            <a:prstDash val="solid"/>
            <a:miter/>
          </a:ln>
        </p:spPr>
      </p:cxnSp>
      <p:cxnSp>
        <p:nvCxnSpPr>
          <p:cNvPr id="30" name="Straight Connector 29">
            <a:extLst>
              <a:ext uri="{FF2B5EF4-FFF2-40B4-BE49-F238E27FC236}">
                <a16:creationId xmlns:a16="http://schemas.microsoft.com/office/drawing/2014/main" id="{27704D1E-127A-965D-A667-BF8326D28D60}"/>
              </a:ext>
            </a:extLst>
          </p:cNvPr>
          <p:cNvCxnSpPr/>
          <p:nvPr/>
        </p:nvCxnSpPr>
        <p:spPr>
          <a:xfrm>
            <a:off x="6539345" y="2407045"/>
            <a:ext cx="0" cy="393032"/>
          </a:xfrm>
          <a:prstGeom prst="line">
            <a:avLst/>
          </a:prstGeom>
          <a:ln>
            <a:solidFill>
              <a:schemeClr val="accent5">
                <a:lumMod val="75000"/>
              </a:schemeClr>
            </a:solidFill>
          </a:ln>
        </p:spPr>
        <p:style>
          <a:lnRef idx="2">
            <a:schemeClr val="accent4"/>
          </a:lnRef>
          <a:fillRef idx="0">
            <a:schemeClr val="accent4"/>
          </a:fillRef>
          <a:effectRef idx="1">
            <a:schemeClr val="accent4"/>
          </a:effectRef>
          <a:fontRef idx="minor">
            <a:schemeClr val="tx1"/>
          </a:fontRef>
        </p:style>
      </p:cxnSp>
      <p:cxnSp>
        <p:nvCxnSpPr>
          <p:cNvPr id="31" name="Straight Connector 30">
            <a:extLst>
              <a:ext uri="{FF2B5EF4-FFF2-40B4-BE49-F238E27FC236}">
                <a16:creationId xmlns:a16="http://schemas.microsoft.com/office/drawing/2014/main" id="{3F5DEE0C-AD06-AF11-B90B-AC3D7CF7FA48}"/>
              </a:ext>
            </a:extLst>
          </p:cNvPr>
          <p:cNvCxnSpPr/>
          <p:nvPr/>
        </p:nvCxnSpPr>
        <p:spPr>
          <a:xfrm>
            <a:off x="8839200" y="2650423"/>
            <a:ext cx="0" cy="393032"/>
          </a:xfrm>
          <a:prstGeom prst="line">
            <a:avLst/>
          </a:prstGeom>
          <a:ln>
            <a:solidFill>
              <a:schemeClr val="accent5">
                <a:lumMod val="75000"/>
              </a:schemeClr>
            </a:solidFill>
          </a:ln>
        </p:spPr>
        <p:style>
          <a:lnRef idx="2">
            <a:schemeClr val="accent4"/>
          </a:lnRef>
          <a:fillRef idx="0">
            <a:schemeClr val="accent4"/>
          </a:fillRef>
          <a:effectRef idx="1">
            <a:schemeClr val="accent4"/>
          </a:effectRef>
          <a:fontRef idx="minor">
            <a:schemeClr val="tx1"/>
          </a:fontRef>
        </p:style>
      </p:cxnSp>
      <p:cxnSp>
        <p:nvCxnSpPr>
          <p:cNvPr id="32" name="Straight Connector 31">
            <a:extLst>
              <a:ext uri="{FF2B5EF4-FFF2-40B4-BE49-F238E27FC236}">
                <a16:creationId xmlns:a16="http://schemas.microsoft.com/office/drawing/2014/main" id="{7BFD8EB1-3BBE-96B6-76D5-D33B745EF64B}"/>
              </a:ext>
            </a:extLst>
          </p:cNvPr>
          <p:cNvCxnSpPr>
            <a:cxnSpLocks/>
          </p:cNvCxnSpPr>
          <p:nvPr/>
        </p:nvCxnSpPr>
        <p:spPr>
          <a:xfrm flipH="1">
            <a:off x="6043481" y="2858704"/>
            <a:ext cx="495864" cy="0"/>
          </a:xfrm>
          <a:prstGeom prst="line">
            <a:avLst/>
          </a:prstGeom>
          <a:ln>
            <a:solidFill>
              <a:schemeClr val="accent5">
                <a:lumMod val="75000"/>
              </a:schemeClr>
            </a:solidFill>
          </a:ln>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2549916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2E2D8-DE95-9667-0981-07FE618AD63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D48D463B-54E0-0B46-C6E5-16FEB1387452}"/>
              </a:ext>
            </a:extLst>
          </p:cNvPr>
          <p:cNvSpPr txBox="1"/>
          <p:nvPr/>
        </p:nvSpPr>
        <p:spPr>
          <a:xfrm>
            <a:off x="-59636" y="0"/>
            <a:ext cx="2650436"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Contact Sheet </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DC03C03F-24BD-523B-906A-604792F3F45D}"/>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29/10/2024</a:t>
            </a:r>
            <a:endParaRPr lang="en-GB" sz="3200" b="0" i="0" u="sng" strike="noStrike" kern="1200" cap="none" spc="0" baseline="0" dirty="0">
              <a:solidFill>
                <a:schemeClr val="tx1">
                  <a:lumMod val="95000"/>
                </a:schemeClr>
              </a:solidFill>
              <a:uFillTx/>
              <a:latin typeface="Aptos Display"/>
            </a:endParaRPr>
          </a:p>
        </p:txBody>
      </p:sp>
      <p:pic>
        <p:nvPicPr>
          <p:cNvPr id="5" name="Picture 4" descr="A collage of different textures&#10;&#10;Description automatically generated">
            <a:extLst>
              <a:ext uri="{FF2B5EF4-FFF2-40B4-BE49-F238E27FC236}">
                <a16:creationId xmlns:a16="http://schemas.microsoft.com/office/drawing/2014/main" id="{92BE21E8-28F5-B1F8-8DD9-FE1A63EA65F1}"/>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3352800" y="1714500"/>
            <a:ext cx="5494578" cy="3429000"/>
          </a:xfrm>
          <a:prstGeom prst="rect">
            <a:avLst/>
          </a:prstGeom>
        </p:spPr>
      </p:pic>
      <p:sp>
        <p:nvSpPr>
          <p:cNvPr id="2" name="TextBox 16">
            <a:extLst>
              <a:ext uri="{FF2B5EF4-FFF2-40B4-BE49-F238E27FC236}">
                <a16:creationId xmlns:a16="http://schemas.microsoft.com/office/drawing/2014/main" id="{6B8A7FC1-9ED9-7CCC-BC5D-23529C094918}"/>
              </a:ext>
            </a:extLst>
          </p:cNvPr>
          <p:cNvSpPr txBox="1"/>
          <p:nvPr/>
        </p:nvSpPr>
        <p:spPr>
          <a:xfrm>
            <a:off x="1252913" y="710983"/>
            <a:ext cx="1980372" cy="57708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In this image, the pattern continues throughout, which creates for a balanced image. </a:t>
            </a:r>
          </a:p>
        </p:txBody>
      </p:sp>
      <p:cxnSp>
        <p:nvCxnSpPr>
          <p:cNvPr id="6" name="Straight Connector 7">
            <a:extLst>
              <a:ext uri="{FF2B5EF4-FFF2-40B4-BE49-F238E27FC236}">
                <a16:creationId xmlns:a16="http://schemas.microsoft.com/office/drawing/2014/main" id="{C298655E-55AD-2B9A-19D9-E2CD125AF0F9}"/>
              </a:ext>
            </a:extLst>
          </p:cNvPr>
          <p:cNvCxnSpPr>
            <a:cxnSpLocks/>
          </p:cNvCxnSpPr>
          <p:nvPr/>
        </p:nvCxnSpPr>
        <p:spPr>
          <a:xfrm flipH="1" flipV="1">
            <a:off x="3233440" y="1147030"/>
            <a:ext cx="943705" cy="744115"/>
          </a:xfrm>
          <a:prstGeom prst="straightConnector1">
            <a:avLst/>
          </a:prstGeom>
          <a:noFill/>
          <a:ln w="12701" cap="flat">
            <a:solidFill>
              <a:schemeClr val="accent6">
                <a:lumMod val="75000"/>
              </a:schemeClr>
            </a:solidFill>
            <a:prstDash val="solid"/>
            <a:miter/>
          </a:ln>
        </p:spPr>
      </p:cxnSp>
      <p:cxnSp>
        <p:nvCxnSpPr>
          <p:cNvPr id="9" name="Straight Connector 7">
            <a:extLst>
              <a:ext uri="{FF2B5EF4-FFF2-40B4-BE49-F238E27FC236}">
                <a16:creationId xmlns:a16="http://schemas.microsoft.com/office/drawing/2014/main" id="{BAA984E5-7BCA-2B2F-2C13-3D3DD43B5D94}"/>
              </a:ext>
            </a:extLst>
          </p:cNvPr>
          <p:cNvCxnSpPr>
            <a:cxnSpLocks/>
            <a:endCxn id="5" idx="0"/>
          </p:cNvCxnSpPr>
          <p:nvPr/>
        </p:nvCxnSpPr>
        <p:spPr>
          <a:xfrm flipH="1">
            <a:off x="6100089" y="1269182"/>
            <a:ext cx="390766" cy="445318"/>
          </a:xfrm>
          <a:prstGeom prst="straightConnector1">
            <a:avLst/>
          </a:prstGeom>
          <a:noFill/>
          <a:ln w="12701" cap="flat">
            <a:solidFill>
              <a:schemeClr val="accent6">
                <a:lumMod val="75000"/>
              </a:schemeClr>
            </a:solidFill>
            <a:prstDash val="solid"/>
            <a:miter/>
          </a:ln>
        </p:spPr>
      </p:cxnSp>
      <p:sp>
        <p:nvSpPr>
          <p:cNvPr id="12" name="TextBox 16">
            <a:extLst>
              <a:ext uri="{FF2B5EF4-FFF2-40B4-BE49-F238E27FC236}">
                <a16:creationId xmlns:a16="http://schemas.microsoft.com/office/drawing/2014/main" id="{1FA70C74-4D5D-21E4-C6EC-F7B04BEBE9A3}"/>
              </a:ext>
            </a:extLst>
          </p:cNvPr>
          <p:cNvSpPr txBox="1"/>
          <p:nvPr/>
        </p:nvSpPr>
        <p:spPr>
          <a:xfrm>
            <a:off x="816034" y="3025112"/>
            <a:ext cx="1980372" cy="1223412"/>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kern="0" dirty="0">
                <a:solidFill>
                  <a:schemeClr val="tx1">
                    <a:lumMod val="95000"/>
                  </a:schemeClr>
                </a:solidFill>
                <a:latin typeface="Calibri"/>
              </a:rPr>
              <a:t>This image is underexposed. It's an image of the floor along the pews, capturing the wear and tear of the floor, showing where people have walked for decades, possibly centuries. But the image is too dark to see it clearly.  </a:t>
            </a:r>
            <a:endParaRPr lang="en-GB" sz="1050" b="0" i="0" u="none" strike="noStrike" kern="1200" cap="none" spc="0" baseline="0" dirty="0">
              <a:solidFill>
                <a:schemeClr val="tx1">
                  <a:lumMod val="95000"/>
                </a:schemeClr>
              </a:solidFill>
              <a:uFillTx/>
              <a:latin typeface="Calibri"/>
            </a:endParaRPr>
          </a:p>
        </p:txBody>
      </p:sp>
      <p:cxnSp>
        <p:nvCxnSpPr>
          <p:cNvPr id="13" name="Straight Connector 7">
            <a:extLst>
              <a:ext uri="{FF2B5EF4-FFF2-40B4-BE49-F238E27FC236}">
                <a16:creationId xmlns:a16="http://schemas.microsoft.com/office/drawing/2014/main" id="{9BF18E25-1D47-8DE7-5E11-4F05A45EB828}"/>
              </a:ext>
            </a:extLst>
          </p:cNvPr>
          <p:cNvCxnSpPr>
            <a:cxnSpLocks/>
          </p:cNvCxnSpPr>
          <p:nvPr/>
        </p:nvCxnSpPr>
        <p:spPr>
          <a:xfrm flipV="1">
            <a:off x="2790104" y="3636818"/>
            <a:ext cx="2841769" cy="345901"/>
          </a:xfrm>
          <a:prstGeom prst="straightConnector1">
            <a:avLst/>
          </a:prstGeom>
          <a:noFill/>
          <a:ln w="12701" cap="flat">
            <a:solidFill>
              <a:schemeClr val="accent6">
                <a:lumMod val="75000"/>
              </a:schemeClr>
            </a:solidFill>
            <a:prstDash val="solid"/>
            <a:miter/>
          </a:ln>
        </p:spPr>
      </p:cxnSp>
      <p:sp>
        <p:nvSpPr>
          <p:cNvPr id="18" name="TextBox 16">
            <a:extLst>
              <a:ext uri="{FF2B5EF4-FFF2-40B4-BE49-F238E27FC236}">
                <a16:creationId xmlns:a16="http://schemas.microsoft.com/office/drawing/2014/main" id="{2DE577C3-DA19-5C52-9A9D-FBC3A4E09933}"/>
              </a:ext>
            </a:extLst>
          </p:cNvPr>
          <p:cNvSpPr txBox="1"/>
          <p:nvPr/>
        </p:nvSpPr>
        <p:spPr>
          <a:xfrm>
            <a:off x="6165686" y="207353"/>
            <a:ext cx="2444913" cy="1061829"/>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The pattern in this image is identical both sides, the pattern itself is perfectly symmetrical but in the image, its misaligned so it’s not perfectly symmetrical which slight</a:t>
            </a:r>
            <a:r>
              <a:rPr lang="en-GB" sz="1050" dirty="0">
                <a:solidFill>
                  <a:schemeClr val="tx1">
                    <a:lumMod val="95000"/>
                  </a:schemeClr>
                </a:solidFill>
                <a:latin typeface="Calibri"/>
              </a:rPr>
              <a:t>ly ruins the balance of the image.</a:t>
            </a:r>
            <a:r>
              <a:rPr lang="en-GB" sz="1050" b="0" i="0" u="none" strike="noStrike" kern="1200" cap="none" spc="0" baseline="0" dirty="0">
                <a:solidFill>
                  <a:schemeClr val="tx1">
                    <a:lumMod val="95000"/>
                  </a:schemeClr>
                </a:solidFill>
                <a:uFillTx/>
                <a:latin typeface="Calibri"/>
              </a:rPr>
              <a:t> </a:t>
            </a:r>
          </a:p>
        </p:txBody>
      </p:sp>
      <p:cxnSp>
        <p:nvCxnSpPr>
          <p:cNvPr id="23" name="Straight Connector 7">
            <a:extLst>
              <a:ext uri="{FF2B5EF4-FFF2-40B4-BE49-F238E27FC236}">
                <a16:creationId xmlns:a16="http://schemas.microsoft.com/office/drawing/2014/main" id="{4A530AFA-1E68-3804-0758-02D65DAECA3B}"/>
              </a:ext>
            </a:extLst>
          </p:cNvPr>
          <p:cNvCxnSpPr>
            <a:cxnSpLocks/>
          </p:cNvCxnSpPr>
          <p:nvPr/>
        </p:nvCxnSpPr>
        <p:spPr>
          <a:xfrm flipH="1" flipV="1">
            <a:off x="8839200" y="3636818"/>
            <a:ext cx="766144" cy="2230582"/>
          </a:xfrm>
          <a:prstGeom prst="straightConnector1">
            <a:avLst/>
          </a:prstGeom>
          <a:noFill/>
          <a:ln w="12701" cap="flat">
            <a:solidFill>
              <a:schemeClr val="accent5">
                <a:lumMod val="75000"/>
              </a:schemeClr>
            </a:solidFill>
            <a:prstDash val="solid"/>
            <a:miter/>
          </a:ln>
        </p:spPr>
      </p:cxnSp>
      <p:sp>
        <p:nvSpPr>
          <p:cNvPr id="24" name="TextBox 23">
            <a:extLst>
              <a:ext uri="{FF2B5EF4-FFF2-40B4-BE49-F238E27FC236}">
                <a16:creationId xmlns:a16="http://schemas.microsoft.com/office/drawing/2014/main" id="{73FD8253-6ED6-D42E-E561-1E86827BA22A}"/>
              </a:ext>
            </a:extLst>
          </p:cNvPr>
          <p:cNvSpPr txBox="1"/>
          <p:nvPr/>
        </p:nvSpPr>
        <p:spPr>
          <a:xfrm>
            <a:off x="9605344" y="4769249"/>
            <a:ext cx="1808480" cy="1223412"/>
          </a:xfrm>
          <a:prstGeom prst="rect">
            <a:avLst/>
          </a:prstGeom>
          <a:noFill/>
          <a:ln w="19046" cap="flat">
            <a:solidFill>
              <a:schemeClr val="accent5">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These are more im</a:t>
            </a:r>
            <a:r>
              <a:rPr lang="en-GB" sz="1050" dirty="0">
                <a:solidFill>
                  <a:schemeClr val="tx1">
                    <a:lumMod val="95000"/>
                  </a:schemeClr>
                </a:solidFill>
                <a:latin typeface="Calibri"/>
              </a:rPr>
              <a:t>ages that successfully captures the textures/ patterns of the church as well as the natural wear and tear of the building without any distracting features.</a:t>
            </a:r>
            <a:endParaRPr lang="en-GB" sz="1050" b="0" i="0" u="none" strike="noStrike" kern="1200" cap="none" spc="0" baseline="0" dirty="0">
              <a:solidFill>
                <a:schemeClr val="tx1">
                  <a:lumMod val="95000"/>
                </a:schemeClr>
              </a:solidFill>
              <a:uFillTx/>
              <a:latin typeface="Calibri"/>
            </a:endParaRPr>
          </a:p>
        </p:txBody>
      </p:sp>
      <p:sp>
        <p:nvSpPr>
          <p:cNvPr id="25" name="Rectangle 24">
            <a:extLst>
              <a:ext uri="{FF2B5EF4-FFF2-40B4-BE49-F238E27FC236}">
                <a16:creationId xmlns:a16="http://schemas.microsoft.com/office/drawing/2014/main" id="{19678239-2642-AF26-2825-5663A7E30833}"/>
              </a:ext>
            </a:extLst>
          </p:cNvPr>
          <p:cNvSpPr/>
          <p:nvPr/>
        </p:nvSpPr>
        <p:spPr>
          <a:xfrm>
            <a:off x="3360420" y="3982720"/>
            <a:ext cx="1088968" cy="1035520"/>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75000"/>
                </a:schemeClr>
              </a:solidFill>
            </a:endParaRPr>
          </a:p>
        </p:txBody>
      </p:sp>
      <p:sp>
        <p:nvSpPr>
          <p:cNvPr id="26" name="Rectangle 25">
            <a:extLst>
              <a:ext uri="{FF2B5EF4-FFF2-40B4-BE49-F238E27FC236}">
                <a16:creationId xmlns:a16="http://schemas.microsoft.com/office/drawing/2014/main" id="{ECDB47C7-248E-894E-955B-5670EC0BFB96}"/>
              </a:ext>
            </a:extLst>
          </p:cNvPr>
          <p:cNvSpPr/>
          <p:nvPr/>
        </p:nvSpPr>
        <p:spPr>
          <a:xfrm>
            <a:off x="6814358" y="2821938"/>
            <a:ext cx="2017222" cy="1244371"/>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75000"/>
                </a:schemeClr>
              </a:solidFill>
            </a:endParaRPr>
          </a:p>
        </p:txBody>
      </p:sp>
      <p:cxnSp>
        <p:nvCxnSpPr>
          <p:cNvPr id="29" name="Straight Connector 7">
            <a:extLst>
              <a:ext uri="{FF2B5EF4-FFF2-40B4-BE49-F238E27FC236}">
                <a16:creationId xmlns:a16="http://schemas.microsoft.com/office/drawing/2014/main" id="{989B406F-5771-A2FF-40CF-9F88EC54DB4F}"/>
              </a:ext>
            </a:extLst>
          </p:cNvPr>
          <p:cNvCxnSpPr>
            <a:cxnSpLocks/>
          </p:cNvCxnSpPr>
          <p:nvPr/>
        </p:nvCxnSpPr>
        <p:spPr>
          <a:xfrm flipH="1" flipV="1">
            <a:off x="4177145" y="5018240"/>
            <a:ext cx="5428199" cy="849160"/>
          </a:xfrm>
          <a:prstGeom prst="straightConnector1">
            <a:avLst/>
          </a:prstGeom>
          <a:noFill/>
          <a:ln w="12701" cap="flat">
            <a:solidFill>
              <a:schemeClr val="accent5">
                <a:lumMod val="75000"/>
              </a:schemeClr>
            </a:solidFill>
            <a:prstDash val="solid"/>
            <a:miter/>
          </a:ln>
        </p:spPr>
      </p:cxnSp>
    </p:spTree>
    <p:extLst>
      <p:ext uri="{BB962C8B-B14F-4D97-AF65-F5344CB8AC3E}">
        <p14:creationId xmlns:p14="http://schemas.microsoft.com/office/powerpoint/2010/main" val="2142895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57EE0-601A-9A91-92DD-1F84147AE663}"/>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E504892-85D0-43A0-89C3-29D8885D096D}"/>
              </a:ext>
            </a:extLst>
          </p:cNvPr>
          <p:cNvSpPr txBox="1"/>
          <p:nvPr/>
        </p:nvSpPr>
        <p:spPr>
          <a:xfrm>
            <a:off x="-59636" y="0"/>
            <a:ext cx="2476266"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Zine</a:t>
            </a:r>
            <a:endParaRPr lang="en-GB" sz="28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3CF5FB68-3300-4980-0AA1-6DF3AFFFBF77}"/>
              </a:ext>
            </a:extLst>
          </p:cNvPr>
          <p:cNvSpPr txBox="1"/>
          <p:nvPr/>
        </p:nvSpPr>
        <p:spPr>
          <a:xfrm>
            <a:off x="0" y="503579"/>
            <a:ext cx="12191996" cy="2119804"/>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After multiple discussions as a group, we decided to each have our own individual work, allowing us to work under our own themes and being able to make it personal to us, but we also decided to create a collaborative piece, a zine. This zine will include different textures and patterns from the church and will be placed along the back of the pews, we will each contribute 5 images that we will put into zine in random order.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The 5 images I created:</a:t>
            </a: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465F4B46-8EE4-0DDE-D362-543B87DF1BF0}"/>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29/11/2024</a:t>
            </a:r>
            <a:endParaRPr lang="en-GB" sz="3000" b="0" i="0" u="sng" strike="noStrike" kern="1200" cap="none" spc="0" baseline="0" dirty="0">
              <a:solidFill>
                <a:schemeClr val="tx1">
                  <a:lumMod val="95000"/>
                </a:schemeClr>
              </a:solidFill>
              <a:uFillTx/>
              <a:latin typeface="Aptos Display"/>
            </a:endParaRPr>
          </a:p>
        </p:txBody>
      </p:sp>
      <p:pic>
        <p:nvPicPr>
          <p:cNvPr id="6" name="Picture 5" descr="A close-up of a grey surface&#10;&#10;Description automatically generated">
            <a:extLst>
              <a:ext uri="{FF2B5EF4-FFF2-40B4-BE49-F238E27FC236}">
                <a16:creationId xmlns:a16="http://schemas.microsoft.com/office/drawing/2014/main" id="{7EEC24AE-BEED-6FF5-0DD4-A24E718389E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9211683" y="3334408"/>
            <a:ext cx="3358054" cy="2238703"/>
          </a:xfrm>
          <a:prstGeom prst="rect">
            <a:avLst/>
          </a:prstGeom>
        </p:spPr>
      </p:pic>
      <p:pic>
        <p:nvPicPr>
          <p:cNvPr id="10" name="Picture 9" descr="Close-up of a rough surface&#10;&#10;Description automatically generated">
            <a:extLst>
              <a:ext uri="{FF2B5EF4-FFF2-40B4-BE49-F238E27FC236}">
                <a16:creationId xmlns:a16="http://schemas.microsoft.com/office/drawing/2014/main" id="{7A1C5E27-EEA1-D83D-24BE-9C2584F8EE7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6200000">
            <a:off x="6835046" y="3334408"/>
            <a:ext cx="3358054" cy="2238703"/>
          </a:xfrm>
          <a:prstGeom prst="rect">
            <a:avLst/>
          </a:prstGeom>
        </p:spPr>
      </p:pic>
      <p:pic>
        <p:nvPicPr>
          <p:cNvPr id="12" name="Picture 11" descr="A close-up of a wood surface&#10;&#10;Description automatically generated">
            <a:extLst>
              <a:ext uri="{FF2B5EF4-FFF2-40B4-BE49-F238E27FC236}">
                <a16:creationId xmlns:a16="http://schemas.microsoft.com/office/drawing/2014/main" id="{319D1FAE-4710-84FA-7661-01DD994A7C2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a:off x="4419549" y="3334409"/>
            <a:ext cx="3358053" cy="2238702"/>
          </a:xfrm>
          <a:prstGeom prst="rect">
            <a:avLst/>
          </a:prstGeom>
        </p:spPr>
      </p:pic>
      <p:pic>
        <p:nvPicPr>
          <p:cNvPr id="14" name="Picture 13" descr="A close-up of a wall&#10;&#10;Description automatically generated">
            <a:extLst>
              <a:ext uri="{FF2B5EF4-FFF2-40B4-BE49-F238E27FC236}">
                <a16:creationId xmlns:a16="http://schemas.microsoft.com/office/drawing/2014/main" id="{DF331144-AEB8-CE85-1126-71DD4099A64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rot="16200000">
            <a:off x="1998904" y="3334410"/>
            <a:ext cx="3358052" cy="2238701"/>
          </a:xfrm>
          <a:prstGeom prst="rect">
            <a:avLst/>
          </a:prstGeom>
        </p:spPr>
      </p:pic>
      <p:pic>
        <p:nvPicPr>
          <p:cNvPr id="16" name="Picture 15" descr="A close-up of a metal grate&#10;&#10;Description automatically generated">
            <a:extLst>
              <a:ext uri="{FF2B5EF4-FFF2-40B4-BE49-F238E27FC236}">
                <a16:creationId xmlns:a16="http://schemas.microsoft.com/office/drawing/2014/main" id="{4E25A8A9-64A8-614A-4557-6C190785E079}"/>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rot="16200000">
            <a:off x="-421741" y="3334410"/>
            <a:ext cx="3358052" cy="2238701"/>
          </a:xfrm>
          <a:prstGeom prst="rect">
            <a:avLst/>
          </a:prstGeom>
        </p:spPr>
      </p:pic>
    </p:spTree>
    <p:extLst>
      <p:ext uri="{BB962C8B-B14F-4D97-AF65-F5344CB8AC3E}">
        <p14:creationId xmlns:p14="http://schemas.microsoft.com/office/powerpoint/2010/main" val="2000811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C96B8-621D-AE7D-2ABE-D6ACD54BBA1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9223ACA-603F-79A5-65D2-1AD2EA5D14EF}"/>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Tutorial</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FE093964-405A-5D5D-9ADE-009BF316C61E}"/>
              </a:ext>
            </a:extLst>
          </p:cNvPr>
          <p:cNvSpPr txBox="1"/>
          <p:nvPr/>
        </p:nvSpPr>
        <p:spPr>
          <a:xfrm>
            <a:off x="0" y="361339"/>
            <a:ext cx="12191996" cy="918822"/>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This week, a lot of the student went to a talk hosted by canon in Cardiff, so Joe had optional tutorials for those not going, and I decided to have a tutorial to get feedback for my current work. During the tutorial, I took notes of what Joe told me to do next/ improve.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B392185C-AC6C-4177-A41B-7C8AB6CAFB38}"/>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30/10/2024</a:t>
            </a:r>
            <a:endParaRPr lang="en-GB" sz="3200" b="0" i="0" u="sng" strike="noStrike" kern="1200" cap="none" spc="0" baseline="0" dirty="0">
              <a:solidFill>
                <a:schemeClr val="tx1">
                  <a:lumMod val="95000"/>
                </a:schemeClr>
              </a:solidFill>
              <a:uFillTx/>
              <a:latin typeface="Aptos Display"/>
            </a:endParaRPr>
          </a:p>
        </p:txBody>
      </p:sp>
      <p:sp>
        <p:nvSpPr>
          <p:cNvPr id="5" name="Content Placeholder 2">
            <a:extLst>
              <a:ext uri="{FF2B5EF4-FFF2-40B4-BE49-F238E27FC236}">
                <a16:creationId xmlns:a16="http://schemas.microsoft.com/office/drawing/2014/main" id="{944DE902-C825-7CFD-4BE9-C9AE71422182}"/>
              </a:ext>
            </a:extLst>
          </p:cNvPr>
          <p:cNvSpPr txBox="1"/>
          <p:nvPr/>
        </p:nvSpPr>
        <p:spPr>
          <a:xfrm>
            <a:off x="0" y="1280161"/>
            <a:ext cx="6096000" cy="576072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u="sng" dirty="0">
                <a:solidFill>
                  <a:schemeClr val="tx1">
                    <a:lumMod val="95000"/>
                  </a:schemeClr>
                </a:solidFill>
                <a:latin typeface="Aptos" pitchFamily="34"/>
              </a:rPr>
              <a:t>Task 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-Include images of the artwork.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-Paragraph each section.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	-Introduction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	-Context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	-Purpose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-Break up the sentences so they are shorter.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-Don’t mention both works in the same section until the comparison.</a:t>
            </a:r>
          </a:p>
          <a:p>
            <a:pPr>
              <a:defRPr sz="1800" b="0" i="0" u="none" strike="noStrike" kern="0" cap="none" spc="0" baseline="0">
                <a:solidFill>
                  <a:srgbClr val="000000"/>
                </a:solidFill>
                <a:uFillTx/>
              </a:defRPr>
            </a:pPr>
            <a:r>
              <a:rPr lang="en-GB" dirty="0">
                <a:solidFill>
                  <a:schemeClr val="tx1">
                    <a:lumMod val="95000"/>
                  </a:schemeClr>
                </a:solidFill>
                <a:latin typeface="Aptos" pitchFamily="34"/>
              </a:rPr>
              <a:t>-Bullet point the comparison/ differences before writing them out properly.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-Suggest a site to move the artworks to.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-Discuss audience impact.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u="sng" dirty="0">
                <a:solidFill>
                  <a:schemeClr val="tx1">
                    <a:lumMod val="95000"/>
                  </a:schemeClr>
                </a:solidFill>
                <a:latin typeface="Aptos" pitchFamily="34"/>
              </a:rPr>
              <a:t>Intro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-Define site specific.</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-Say what I'm writing about.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	-Fill in the blanks for the reader.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u="sng" dirty="0">
                <a:solidFill>
                  <a:schemeClr val="tx1">
                    <a:lumMod val="95000"/>
                  </a:schemeClr>
                </a:solidFill>
                <a:latin typeface="Aptos" pitchFamily="34"/>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-What impact does site specific work have.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	-Expand the works meaning.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6" name="Content Placeholder 2">
            <a:extLst>
              <a:ext uri="{FF2B5EF4-FFF2-40B4-BE49-F238E27FC236}">
                <a16:creationId xmlns:a16="http://schemas.microsoft.com/office/drawing/2014/main" id="{87EE1CC6-4C19-DA09-97C9-7877A7EA702B}"/>
              </a:ext>
            </a:extLst>
          </p:cNvPr>
          <p:cNvSpPr txBox="1"/>
          <p:nvPr/>
        </p:nvSpPr>
        <p:spPr>
          <a:xfrm>
            <a:off x="6095996" y="1280162"/>
            <a:ext cx="6096000" cy="5577838"/>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u="sng" dirty="0">
                <a:solidFill>
                  <a:schemeClr val="tx1">
                    <a:lumMod val="95000"/>
                  </a:schemeClr>
                </a:solidFill>
                <a:latin typeface="Aptos" pitchFamily="34"/>
              </a:rPr>
              <a:t>Visual Diary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-Add image to the slides.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-Do artwork studies relevant to the work I'm doing.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Tree>
    <p:extLst>
      <p:ext uri="{BB962C8B-B14F-4D97-AF65-F5344CB8AC3E}">
        <p14:creationId xmlns:p14="http://schemas.microsoft.com/office/powerpoint/2010/main" val="19082424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4A27EE4-11F6-FC44-02BD-9F2C87D578ED}"/>
              </a:ext>
            </a:extLst>
          </p:cNvPr>
          <p:cNvSpPr txBox="1"/>
          <p:nvPr/>
        </p:nvSpPr>
        <p:spPr>
          <a:xfrm>
            <a:off x="4" y="741680"/>
            <a:ext cx="12191996" cy="1981200"/>
          </a:xfrm>
          <a:prstGeom prst="rect">
            <a:avLst/>
          </a:prstGeom>
          <a:noFill/>
          <a:ln cap="flat">
            <a:noFill/>
          </a:ln>
        </p:spPr>
        <p:txBody>
          <a:bodyPr vert="horz" wrap="square" lIns="91440" tIns="45720" rIns="91440" bIns="45720" anchor="t" anchorCtr="0" compatLnSpc="1">
            <a:noAutofit/>
          </a:bodyPr>
          <a:lstStyle/>
          <a:p>
            <a:pPr algn="ctr">
              <a:lnSpc>
                <a:spcPct val="107000"/>
              </a:lnSpc>
              <a:spcAft>
                <a:spcPts val="800"/>
              </a:spcAft>
              <a:tabLst>
                <a:tab pos="601980" algn="l"/>
              </a:tabLst>
            </a:pPr>
            <a:r>
              <a:rPr lang="en-GB" sz="2400" u="sng" kern="100" dirty="0">
                <a:effectLst/>
                <a:latin typeface="Aptos" panose="020B0004020202020204" pitchFamily="34" charset="0"/>
                <a:ea typeface="Aptos" panose="020B0004020202020204" pitchFamily="34" charset="0"/>
                <a:cs typeface="Times New Roman" panose="02020603050405020304" pitchFamily="18" charset="0"/>
              </a:rPr>
              <a:t>How could a work be transferred to another site, changing its purpose/ impact?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Site-specific art is created with a particular location in mind, when the work is placed in a different location it loses all meaning and context and becomes a different piece of artwork when looking at the meaning. In this task I will be using 2 artworks to look at how work could be transferred to another site, changing its purpose and/ or impact. </a:t>
            </a:r>
          </a:p>
        </p:txBody>
      </p:sp>
      <p:pic>
        <p:nvPicPr>
          <p:cNvPr id="6" name="Picture 5" descr="Blick in den Memory Void, im Vordergrund Gesichter (in schwarz-weiß)">
            <a:extLst>
              <a:ext uri="{FF2B5EF4-FFF2-40B4-BE49-F238E27FC236}">
                <a16:creationId xmlns:a16="http://schemas.microsoft.com/office/drawing/2014/main" id="{C81E8258-0839-F173-847F-42E789EA1B2E}"/>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9042401" y="2410935"/>
            <a:ext cx="2781363" cy="4178271"/>
          </a:xfrm>
          <a:prstGeom prst="rect">
            <a:avLst/>
          </a:prstGeom>
          <a:noFill/>
          <a:ln>
            <a:noFill/>
          </a:ln>
        </p:spPr>
      </p:pic>
      <p:sp>
        <p:nvSpPr>
          <p:cNvPr id="7" name="Content Placeholder 2">
            <a:extLst>
              <a:ext uri="{FF2B5EF4-FFF2-40B4-BE49-F238E27FC236}">
                <a16:creationId xmlns:a16="http://schemas.microsoft.com/office/drawing/2014/main" id="{7C9C9838-ADBA-0229-26DA-AFB7D9BE0986}"/>
              </a:ext>
            </a:extLst>
          </p:cNvPr>
          <p:cNvSpPr txBox="1"/>
          <p:nvPr/>
        </p:nvSpPr>
        <p:spPr>
          <a:xfrm>
            <a:off x="0" y="2722880"/>
            <a:ext cx="9042401" cy="4135120"/>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Shalekhet</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also known as Fallen Leaves, is a powerful and moving artwork created by Menashe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Kadishman</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and Israeli artist. This eye-catching installation includes over 10,00 individual iron plates, each diligently shaped to resemble human faces, with their mouths open in a haunting expression.</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The purpose of the installation is to invite guests to walk across the array of faces, creating an immersive experience that replicates the sound of chained individuals marching through the concentration camps. This intentional interaction is created to invoke a deep sense of empath as well as reflection, as the audience not only witness the work but also physically interact with it. This allows them to connect with the burden of history and the suffer that was endured by numerous individuals.</a:t>
            </a:r>
          </a:p>
          <a:p>
            <a:r>
              <a:rPr lang="en-GB" kern="100" dirty="0">
                <a:latin typeface="Aptos" panose="020B0004020202020204" pitchFamily="34" charset="0"/>
                <a:ea typeface="Aptos" panose="020B0004020202020204" pitchFamily="34" charset="0"/>
                <a:cs typeface="Times New Roman" panose="02020603050405020304" pitchFamily="18" charset="0"/>
              </a:rPr>
              <a:t>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D3510796-3804-17EF-92EF-A10E50D6CA76}"/>
              </a:ext>
            </a:extLst>
          </p:cNvPr>
          <p:cNvSpPr txBox="1"/>
          <p:nvPr/>
        </p:nvSpPr>
        <p:spPr>
          <a:xfrm>
            <a:off x="-59636" y="0"/>
            <a:ext cx="6555030"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dirty="0">
                <a:solidFill>
                  <a:schemeClr val="tx1">
                    <a:lumMod val="95000"/>
                  </a:schemeClr>
                </a:solidFill>
                <a:uFillTx/>
                <a:latin typeface="Aptos Display"/>
              </a:rPr>
              <a:t>Task One – A Report on Site-Specificity </a:t>
            </a:r>
          </a:p>
        </p:txBody>
      </p:sp>
    </p:spTree>
    <p:extLst>
      <p:ext uri="{BB962C8B-B14F-4D97-AF65-F5344CB8AC3E}">
        <p14:creationId xmlns:p14="http://schemas.microsoft.com/office/powerpoint/2010/main" val="18500449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B77CDEC-FBFA-BC01-B5E1-D378D7825D0F}"/>
              </a:ext>
            </a:extLst>
          </p:cNvPr>
          <p:cNvSpPr txBox="1"/>
          <p:nvPr/>
        </p:nvSpPr>
        <p:spPr>
          <a:xfrm>
            <a:off x="3883824" y="0"/>
            <a:ext cx="8308176" cy="2585545"/>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Maybe art is not about changing anything. It’s about telling you reality.</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 Menashe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Kadishman</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Shalechet (Fallen Leaves)</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Menashe work is focused on retelling what’s already happened, and this piece is an excellent example of that. </a:t>
            </a:r>
          </a:p>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Germany bears the weight of responsibility for the Holocaust, and having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Kadishman's</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piece,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Shalekhet</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(Fallen Leaves), displayed in Berlin serves as a reminder of this history. The installation holds the nation accountable for its actions.</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fallen leaves menashe kadishman">
            <a:extLst>
              <a:ext uri="{FF2B5EF4-FFF2-40B4-BE49-F238E27FC236}">
                <a16:creationId xmlns:a16="http://schemas.microsoft.com/office/drawing/2014/main" id="{CC925A08-B5DD-DFA3-072A-F851518E818C}"/>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0160" y="-10160"/>
            <a:ext cx="3893984" cy="2595705"/>
          </a:xfrm>
          <a:prstGeom prst="rect">
            <a:avLst/>
          </a:prstGeom>
          <a:noFill/>
          <a:ln>
            <a:noFill/>
          </a:ln>
        </p:spPr>
      </p:pic>
      <p:sp>
        <p:nvSpPr>
          <p:cNvPr id="9" name="Content Placeholder 2">
            <a:extLst>
              <a:ext uri="{FF2B5EF4-FFF2-40B4-BE49-F238E27FC236}">
                <a16:creationId xmlns:a16="http://schemas.microsoft.com/office/drawing/2014/main" id="{B2968916-497E-9997-163D-BEA65A5A7948}"/>
              </a:ext>
            </a:extLst>
          </p:cNvPr>
          <p:cNvSpPr txBox="1"/>
          <p:nvPr/>
        </p:nvSpPr>
        <p:spPr>
          <a:xfrm>
            <a:off x="0" y="2666825"/>
            <a:ext cx="12202160" cy="3520615"/>
          </a:xfrm>
          <a:prstGeom prst="rect">
            <a:avLst/>
          </a:prstGeom>
          <a:noFill/>
          <a:ln cap="flat">
            <a:noFill/>
          </a:ln>
        </p:spPr>
        <p:txBody>
          <a:bodyPr vert="horz" wrap="square" lIns="91440" tIns="45720" rIns="91440" bIns="45720" anchor="t" anchorCtr="0" compatLnSpc="1">
            <a:noAutofit/>
          </a:bodyPr>
          <a:lstStyle/>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Placing this artwork in another country would keep the fundamental message intact but the intentions and its reception would likely change, and the audience’s reception would likely shift. In Germany, while the piece commemorates the victims it also captivates the accountability of the country, encouraging reflection on historical responsibility. </a:t>
            </a:r>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In  comparison, relocating it could shift the focus towards memorializing those who passed during the holocaust rather than confronting a specific national history. This context change could impact how guests interpret the piece, change it from a work of accountability to a larger act of remembrance. While the installation would still serve as a retelling of history, complexities of its significance would vary based on its location, affecting how it impacts the audience.</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43138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BAA0E-565E-5A28-DD10-4BCE55DB70E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65FA73A-E678-9BEC-B6B8-C48DEEE33D64}"/>
              </a:ext>
            </a:extLst>
          </p:cNvPr>
          <p:cNvSpPr txBox="1"/>
          <p:nvPr/>
        </p:nvSpPr>
        <p:spPr>
          <a:xfrm>
            <a:off x="0" y="0"/>
            <a:ext cx="12192000" cy="4267904"/>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Port Talbot, Banksy created an artwork titled “Seasons Greetings”, which addresses the area's reputation and environmental challenges. The piece features a child with their mouth open, seemingly eating what they believe to be falling snow. However, upon revealing the other side of the artwork, a stark contrast emerges: the “snow” is actually soot from industrial emissions. </a:t>
            </a:r>
            <a:r>
              <a:rPr lang="en-GB" sz="2200" dirty="0">
                <a:effectLst/>
                <a:latin typeface="Aptos" panose="020B0004020202020204" pitchFamily="34" charset="0"/>
                <a:ea typeface="Aptos" panose="020B0004020202020204" pitchFamily="34" charset="0"/>
                <a:cs typeface="Times New Roman" panose="02020603050405020304" pitchFamily="18" charset="0"/>
              </a:rPr>
              <a:t>This striking imagery serves as a powerful commentary on Port Talbot's steelworks, which dominate the landscape and are</a:t>
            </a:r>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well-known for generating sizeable waste and pollution. By contrasting the innocent joy of a child with the harsh reality of environmental degradation, Banksy holds the local industry accountable for the pollution it contributes to the community.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“Art should comfort the disturbed and disturb the comfortable.” -Banksy. Banksy’ work focuses on calling out and holding people/ areas accountable which sometimes make the people in the area disturbed and uncomfortable with his art.</a:t>
            </a:r>
          </a:p>
          <a:p>
            <a:r>
              <a:rPr lang="en-GB" sz="2200" dirty="0">
                <a:effectLst/>
                <a:latin typeface="Aptos" panose="020B0004020202020204" pitchFamily="34" charset="0"/>
                <a:ea typeface="Aptos" panose="020B0004020202020204" pitchFamily="34" charset="0"/>
                <a:cs typeface="Times New Roman" panose="02020603050405020304" pitchFamily="18" charset="0"/>
              </a:rPr>
              <a:t>	When moved, the meaning of this peace stays the same but the impact of the piece is lost.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200" kern="100" dirty="0">
                <a:latin typeface="Aptos" panose="020B0004020202020204" pitchFamily="34" charset="0"/>
                <a:ea typeface="Aptos" panose="020B0004020202020204" pitchFamily="34" charset="0"/>
                <a:cs typeface="Times New Roman" panose="02020603050405020304" pitchFamily="18" charset="0"/>
              </a:rPr>
              <a:t>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02300B52-0D7E-91D0-239A-C6F27470B57E}"/>
              </a:ext>
            </a:extLst>
          </p:cNvPr>
          <p:cNvSpPr txBox="1"/>
          <p:nvPr/>
        </p:nvSpPr>
        <p:spPr>
          <a:xfrm>
            <a:off x="-10160" y="4029666"/>
            <a:ext cx="8308176" cy="2828335"/>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Rather than targeting a specific area, it would become more of a blanket meaning, holding the world accountable instead of a specific area which decreases the impact the piece would have on the viewers because having this piece in Port-Talbot means a lot of people worldwide will be aware of this piece and therefore aware of the steelworks and the pollution one city creates. Which in turn, creates a larger impact on the people that live there.</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 name="Picture 4" descr="Banksy's Seasons Greetings is reportedly leaving Wales for England">
            <a:extLst>
              <a:ext uri="{FF2B5EF4-FFF2-40B4-BE49-F238E27FC236}">
                <a16:creationId xmlns:a16="http://schemas.microsoft.com/office/drawing/2014/main" id="{4ADD55A8-F38D-3F33-3A3F-3717044B75F7}"/>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8298016" y="4267905"/>
            <a:ext cx="3893984" cy="2590095"/>
          </a:xfrm>
          <a:prstGeom prst="rect">
            <a:avLst/>
          </a:prstGeom>
          <a:noFill/>
          <a:ln cap="flat">
            <a:noFill/>
          </a:ln>
        </p:spPr>
      </p:pic>
    </p:spTree>
    <p:extLst>
      <p:ext uri="{BB962C8B-B14F-4D97-AF65-F5344CB8AC3E}">
        <p14:creationId xmlns:p14="http://schemas.microsoft.com/office/powerpoint/2010/main" val="42210083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67219-CB1A-871B-45E1-61C1E5667D9D}"/>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C2C6DE8-1E08-E656-8A7E-AB2E26602D06}"/>
              </a:ext>
            </a:extLst>
          </p:cNvPr>
          <p:cNvSpPr txBox="1"/>
          <p:nvPr/>
        </p:nvSpPr>
        <p:spPr>
          <a:xfrm>
            <a:off x="3883824" y="0"/>
            <a:ext cx="8308176" cy="2188255"/>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Both works share similarities in relation to the question, as both highlight significant aspects of the area's history. When relocated, they maintain their original meaning but change in subtle ways. However, the nature of these changes varies between the two pieces. In the case of </a:t>
            </a:r>
            <a:r>
              <a:rPr lang="en-GB" sz="2200" i="1" kern="100" dirty="0" err="1">
                <a:effectLst/>
                <a:latin typeface="Aptos" panose="020B0004020202020204" pitchFamily="34" charset="0"/>
                <a:ea typeface="Aptos" panose="020B0004020202020204" pitchFamily="34" charset="0"/>
                <a:cs typeface="Times New Roman" panose="02020603050405020304" pitchFamily="18" charset="0"/>
              </a:rPr>
              <a:t>Shalekhet</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its purpose shifts from holding a country accountable for its past to serving as a memorial for</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436C6456-E952-F128-56CB-29B409C598E8}"/>
              </a:ext>
            </a:extLst>
          </p:cNvPr>
          <p:cNvSpPr txBox="1"/>
          <p:nvPr/>
        </p:nvSpPr>
        <p:spPr>
          <a:xfrm>
            <a:off x="-10160" y="2188255"/>
            <a:ext cx="9088666" cy="4669745"/>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Holocaust victims.</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On the other hand,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Seasons Greetings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takes on a new form that broadens its meaning but diminishes its impact. While the message becomes more universal, applying to a much wider audience, the impact of the piece is lost. Rather than drawing the world’s attention to a single city heavily contributing to pollution, it redirects attention to a global issue that, although important, is already widely acknowledged and understood.</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Both </a:t>
            </a:r>
            <a:r>
              <a:rPr lang="en-GB" sz="2200" i="1" kern="100" dirty="0" err="1">
                <a:effectLst/>
                <a:latin typeface="Aptos" panose="020B0004020202020204" pitchFamily="34" charset="0"/>
                <a:ea typeface="Aptos" panose="020B0004020202020204" pitchFamily="34" charset="0"/>
                <a:cs typeface="Times New Roman" panose="02020603050405020304" pitchFamily="18" charset="0"/>
              </a:rPr>
              <a:t>Shalekhet</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and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Seasons Greetings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aim to hold individuals, groups and countries accountable for their actions. Each work was created to encourage reflection on mistakes and unresolved issues, encouraging viewers to recognize their responsibility and impact.</a:t>
            </a:r>
          </a:p>
          <a:p>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 name="Picture 2" descr="Banksy's 'Season's greetings' graffiti image in Port Talbot">
            <a:extLst>
              <a:ext uri="{FF2B5EF4-FFF2-40B4-BE49-F238E27FC236}">
                <a16:creationId xmlns:a16="http://schemas.microsoft.com/office/drawing/2014/main" id="{69F55D98-3F12-2536-499C-D1F9550D4C07}"/>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0" y="1"/>
            <a:ext cx="3888213" cy="2188254"/>
          </a:xfrm>
          <a:prstGeom prst="rect">
            <a:avLst/>
          </a:prstGeom>
          <a:noFill/>
          <a:ln cap="flat">
            <a:noFill/>
          </a:ln>
        </p:spPr>
      </p:pic>
      <p:pic>
        <p:nvPicPr>
          <p:cNvPr id="1026" name="Picture 2" descr="Shalechet, Shalekhet, Fallen Leaves, Menashe Kadishman, Jewish Museum Berlin, Berlin, Germany, Deutschland, fotoeins.com">
            <a:extLst>
              <a:ext uri="{FF2B5EF4-FFF2-40B4-BE49-F238E27FC236}">
                <a16:creationId xmlns:a16="http://schemas.microsoft.com/office/drawing/2014/main" id="{F3F686B6-B37E-B458-E1FF-56B98060066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078506" y="2188255"/>
            <a:ext cx="3122688" cy="468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099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32EC0-28E8-319D-7AB2-5FE1A05DA660}"/>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63447CA-6392-FA80-BFDE-810FB43DBC2A}"/>
              </a:ext>
            </a:extLst>
          </p:cNvPr>
          <p:cNvSpPr txBox="1"/>
          <p:nvPr/>
        </p:nvSpPr>
        <p:spPr>
          <a:xfrm>
            <a:off x="0" y="0"/>
            <a:ext cx="12192000" cy="6858000"/>
          </a:xfrm>
          <a:prstGeom prst="rect">
            <a:avLst/>
          </a:prstGeom>
          <a:noFill/>
          <a:ln cap="flat">
            <a:noFill/>
          </a:ln>
        </p:spPr>
        <p:txBody>
          <a:bodyPr vert="horz" wrap="square" lIns="91440" tIns="45720" rIns="91440" bIns="45720" anchor="t" anchorCtr="0" compatLnSpc="1">
            <a:noAutofit/>
          </a:bodyPr>
          <a:lstStyle/>
          <a:p>
            <a:r>
              <a:rPr lang="en-GB" sz="2200" dirty="0">
                <a:effectLst/>
                <a:latin typeface="Aptos" panose="020B0004020202020204" pitchFamily="34" charset="0"/>
                <a:ea typeface="Aptos" panose="020B0004020202020204" pitchFamily="34" charset="0"/>
                <a:cs typeface="Times New Roman" panose="02020603050405020304" pitchFamily="18" charset="0"/>
              </a:rPr>
              <a:t>However, the way the pieces discuss accountability varies. </a:t>
            </a:r>
            <a:r>
              <a:rPr lang="en-GB" sz="2200" i="1" dirty="0" err="1">
                <a:effectLst/>
                <a:latin typeface="Aptos" panose="020B0004020202020204" pitchFamily="34" charset="0"/>
                <a:ea typeface="Aptos" panose="020B0004020202020204" pitchFamily="34" charset="0"/>
                <a:cs typeface="Times New Roman" panose="02020603050405020304" pitchFamily="18" charset="0"/>
              </a:rPr>
              <a:t>Shalekhet</a:t>
            </a:r>
            <a:r>
              <a:rPr lang="en-GB" sz="2200" i="1" dirty="0">
                <a:effectLst/>
                <a:latin typeface="Aptos" panose="020B0004020202020204" pitchFamily="34" charset="0"/>
                <a:ea typeface="Aptos" panose="020B0004020202020204" pitchFamily="34" charset="0"/>
                <a:cs typeface="Times New Roman" panose="02020603050405020304" pitchFamily="18" charset="0"/>
              </a:rPr>
              <a:t> </a:t>
            </a:r>
            <a:r>
              <a:rPr lang="en-GB" sz="2200" dirty="0">
                <a:effectLst/>
                <a:latin typeface="Aptos" panose="020B0004020202020204" pitchFamily="34" charset="0"/>
                <a:ea typeface="Aptos" panose="020B0004020202020204" pitchFamily="34" charset="0"/>
                <a:cs typeface="Times New Roman" panose="02020603050405020304" pitchFamily="18" charset="0"/>
              </a:rPr>
              <a:t>focuses on historical accountability whereas </a:t>
            </a:r>
            <a:r>
              <a:rPr lang="en-GB" sz="2200" i="1" dirty="0">
                <a:effectLst/>
                <a:latin typeface="Aptos" panose="020B0004020202020204" pitchFamily="34" charset="0"/>
                <a:ea typeface="Aptos" panose="020B0004020202020204" pitchFamily="34" charset="0"/>
                <a:cs typeface="Times New Roman" panose="02020603050405020304" pitchFamily="18" charset="0"/>
              </a:rPr>
              <a:t>Seasons Greetings </a:t>
            </a:r>
            <a:r>
              <a:rPr lang="en-GB" sz="2200" dirty="0">
                <a:effectLst/>
                <a:latin typeface="Aptos" panose="020B0004020202020204" pitchFamily="34" charset="0"/>
                <a:ea typeface="Aptos" panose="020B0004020202020204" pitchFamily="34" charset="0"/>
                <a:cs typeface="Times New Roman" panose="02020603050405020304" pitchFamily="18" charset="0"/>
              </a:rPr>
              <a:t>focuses on more current accountability</a:t>
            </a:r>
            <a:r>
              <a:rPr lang="en-GB" sz="2200" i="1" dirty="0">
                <a:effectLst/>
                <a:latin typeface="Aptos" panose="020B0004020202020204" pitchFamily="34" charset="0"/>
                <a:ea typeface="Aptos" panose="020B0004020202020204" pitchFamily="34" charset="0"/>
                <a:cs typeface="Times New Roman" panose="02020603050405020304" pitchFamily="18" charset="0"/>
              </a:rPr>
              <a:t>. </a:t>
            </a:r>
            <a:r>
              <a:rPr lang="en-GB" sz="2200" dirty="0" err="1">
                <a:effectLst/>
                <a:latin typeface="Aptos" panose="020B0004020202020204" pitchFamily="34" charset="0"/>
                <a:ea typeface="Aptos" panose="020B0004020202020204" pitchFamily="34" charset="0"/>
                <a:cs typeface="Times New Roman" panose="02020603050405020304" pitchFamily="18" charset="0"/>
              </a:rPr>
              <a:t>Kadishman’s</a:t>
            </a:r>
            <a:r>
              <a:rPr lang="en-GB" sz="2200" dirty="0">
                <a:effectLst/>
                <a:latin typeface="Aptos" panose="020B0004020202020204" pitchFamily="34" charset="0"/>
                <a:ea typeface="Aptos" panose="020B0004020202020204" pitchFamily="34" charset="0"/>
                <a:cs typeface="Times New Roman" panose="02020603050405020304" pitchFamily="18" charset="0"/>
              </a:rPr>
              <a:t> piece tackles</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an event from our past and serves as a reminder of what happened, holding a country accountable for its past/ history. The holocaust was a catastrophic event in our history that we must not forget. As a society, we must remember the lives lost and affected by this devastating event. In remembrance, we must also hold those who took part accountable, including the leaders, those who chose to ignore the situation, and the country. This piece reflects on Germany’s history and serves as a reminder of what happened, holding those guilty, accountable.</a:t>
            </a:r>
          </a:p>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Banky’s</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piece addresses an ongoing issue in current times, pollution has been a global issue for years, dating back to the late 19</a:t>
            </a:r>
            <a:r>
              <a:rPr lang="en-GB" sz="2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and early 20</a:t>
            </a:r>
            <a:r>
              <a:rPr lang="en-GB" sz="2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century but we have become more aware of the problems caused by pollution in more recent years.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Season's Greetings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faces Port-Talbots problems head-on, addressing the area’s increasing pollution issue. Pollution has large impact on more than just our environment but also on our health, social, global and economic state. Pollution today is unavoidable but there are things that we can do to lower how much pollution is created within a day and Port-Talbots steel works increase our pollution a significant amount. Banksy holds them accountable and draws attention to Port Talbot with his art.</a:t>
            </a:r>
          </a:p>
          <a:p>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One similarity both works share is their transformation when moved to a new space. Both works are site-specific which means that the work doesn’t stay the same when they are moved, moving them to a new site could change the meaning, lose the meaning or even change the impact of the piece.</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461669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E8DF6-C094-857B-5880-EAEF8A2FE2B7}"/>
            </a:ext>
          </a:extLst>
        </p:cNvPr>
        <p:cNvGrpSpPr/>
        <p:nvPr/>
      </p:nvGrpSpPr>
      <p:grpSpPr>
        <a:xfrm>
          <a:off x="0" y="0"/>
          <a:ext cx="0" cy="0"/>
          <a:chOff x="0" y="0"/>
          <a:chExt cx="0" cy="0"/>
        </a:xfrm>
      </p:grpSpPr>
      <p:pic>
        <p:nvPicPr>
          <p:cNvPr id="5" name="Picture 2" descr="Shalechet, Shalekhet, Fallen Leaves, Menashe Kadishman, Jewish Museum Berlin, Berlin, Germany, Deutschland, fotoeins.com">
            <a:extLst>
              <a:ext uri="{FF2B5EF4-FFF2-40B4-BE49-F238E27FC236}">
                <a16:creationId xmlns:a16="http://schemas.microsoft.com/office/drawing/2014/main" id="{7892D2AA-7388-CF58-920A-2419A898E827}"/>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0160" y="-14286"/>
            <a:ext cx="3893984" cy="259448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9B548F9-AB09-10ED-B0C3-F394558DBA78}"/>
              </a:ext>
            </a:extLst>
          </p:cNvPr>
          <p:cNvSpPr txBox="1"/>
          <p:nvPr/>
        </p:nvSpPr>
        <p:spPr>
          <a:xfrm>
            <a:off x="3883824" y="0"/>
            <a:ext cx="8308176" cy="2602461"/>
          </a:xfrm>
          <a:prstGeom prst="rect">
            <a:avLst/>
          </a:prstGeom>
          <a:noFill/>
          <a:ln cap="flat">
            <a:noFill/>
          </a:ln>
        </p:spPr>
        <p:txBody>
          <a:bodyPr vert="horz" wrap="square" lIns="91440" tIns="45720" rIns="91440" bIns="45720" anchor="t" anchorCtr="0" compatLnSpc="1">
            <a:noAutofit/>
          </a:bodyPr>
          <a:lstStyle/>
          <a:p>
            <a:r>
              <a:rPr lang="en-GB" sz="2200" dirty="0">
                <a:effectLst/>
                <a:latin typeface="Aptos" panose="020B0004020202020204" pitchFamily="34" charset="0"/>
                <a:ea typeface="Aptos" panose="020B0004020202020204" pitchFamily="34" charset="0"/>
                <a:cs typeface="Times New Roman" panose="02020603050405020304" pitchFamily="18" charset="0"/>
              </a:rPr>
              <a:t>Both </a:t>
            </a:r>
            <a:r>
              <a:rPr lang="en-GB" sz="2200" i="1" dirty="0">
                <a:effectLst/>
                <a:latin typeface="Aptos" panose="020B0004020202020204" pitchFamily="34" charset="0"/>
                <a:ea typeface="Aptos" panose="020B0004020202020204" pitchFamily="34" charset="0"/>
                <a:cs typeface="Times New Roman" panose="02020603050405020304" pitchFamily="18" charset="0"/>
              </a:rPr>
              <a:t>Shalekhet </a:t>
            </a:r>
            <a:r>
              <a:rPr lang="en-GB" sz="2200" dirty="0">
                <a:effectLst/>
                <a:latin typeface="Aptos" panose="020B0004020202020204" pitchFamily="34" charset="0"/>
                <a:ea typeface="Aptos" panose="020B0004020202020204" pitchFamily="34" charset="0"/>
                <a:cs typeface="Times New Roman" panose="02020603050405020304" pitchFamily="18" charset="0"/>
              </a:rPr>
              <a:t>and </a:t>
            </a:r>
            <a:r>
              <a:rPr lang="en-GB" sz="2200" i="1" dirty="0">
                <a:effectLst/>
                <a:latin typeface="Aptos" panose="020B0004020202020204" pitchFamily="34" charset="0"/>
                <a:ea typeface="Aptos" panose="020B0004020202020204" pitchFamily="34" charset="0"/>
                <a:cs typeface="Times New Roman" panose="02020603050405020304" pitchFamily="18" charset="0"/>
              </a:rPr>
              <a:t>Seasons Greetings </a:t>
            </a:r>
            <a:r>
              <a:rPr lang="en-GB" sz="2200" dirty="0">
                <a:effectLst/>
                <a:latin typeface="Aptos" panose="020B0004020202020204" pitchFamily="34" charset="0"/>
                <a:ea typeface="Aptos" panose="020B0004020202020204" pitchFamily="34" charset="0"/>
                <a:cs typeface="Times New Roman" panose="02020603050405020304" pitchFamily="18" charset="0"/>
              </a:rPr>
              <a:t>change slightly when moved but the way they change differs from one another.</a:t>
            </a:r>
          </a:p>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dirty="0">
                <a:effectLst/>
                <a:latin typeface="Aptos" panose="020B0004020202020204" pitchFamily="34" charset="0"/>
                <a:ea typeface="Aptos" panose="020B0004020202020204" pitchFamily="34" charset="0"/>
                <a:cs typeface="Times New Roman" panose="02020603050405020304" pitchFamily="18" charset="0"/>
              </a:rPr>
              <a:t>The impact of </a:t>
            </a:r>
            <a:r>
              <a:rPr lang="en-GB" sz="2200" i="1" dirty="0">
                <a:effectLst/>
                <a:latin typeface="Aptos" panose="020B0004020202020204" pitchFamily="34" charset="0"/>
                <a:ea typeface="Aptos" panose="020B0004020202020204" pitchFamily="34" charset="0"/>
                <a:cs typeface="Times New Roman" panose="02020603050405020304" pitchFamily="18" charset="0"/>
              </a:rPr>
              <a:t>Shalekhet </a:t>
            </a:r>
            <a:r>
              <a:rPr lang="en-GB" sz="2200" dirty="0">
                <a:effectLst/>
                <a:latin typeface="Aptos" panose="020B0004020202020204" pitchFamily="34" charset="0"/>
                <a:ea typeface="Aptos" panose="020B0004020202020204" pitchFamily="34" charset="0"/>
                <a:cs typeface="Times New Roman" panose="02020603050405020304" pitchFamily="18" charset="0"/>
              </a:rPr>
              <a:t>is retained when moved, regardless of its location the work still carries the same impact because of how striking the work is. Walking into the space to see 10,000 metal faces laid across the floor and being told to walk across them and hearing the sounds of the metal rattling against each other can be quite striking since art exhibitions are typically not to be interacted .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9ABB3EA0-9733-FD25-AF12-D60A36A94CF3}"/>
              </a:ext>
            </a:extLst>
          </p:cNvPr>
          <p:cNvSpPr txBox="1"/>
          <p:nvPr/>
        </p:nvSpPr>
        <p:spPr>
          <a:xfrm>
            <a:off x="0" y="4313967"/>
            <a:ext cx="8269816" cy="2594480"/>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reminding us of the lives lost.</a:t>
            </a:r>
          </a:p>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dirty="0">
                <a:effectLst/>
                <a:latin typeface="Aptos" panose="020B0004020202020204" pitchFamily="34" charset="0"/>
                <a:ea typeface="Aptos" panose="020B0004020202020204" pitchFamily="34" charset="0"/>
                <a:cs typeface="Times New Roman" panose="02020603050405020304" pitchFamily="18" charset="0"/>
              </a:rPr>
              <a:t>Unlike </a:t>
            </a:r>
            <a:r>
              <a:rPr lang="en-GB" sz="2200" i="1" dirty="0">
                <a:effectLst/>
                <a:latin typeface="Aptos" panose="020B0004020202020204" pitchFamily="34" charset="0"/>
                <a:ea typeface="Aptos" panose="020B0004020202020204" pitchFamily="34" charset="0"/>
                <a:cs typeface="Times New Roman" panose="02020603050405020304" pitchFamily="18" charset="0"/>
              </a:rPr>
              <a:t>Shalekhet</a:t>
            </a:r>
            <a:r>
              <a:rPr lang="en-GB" sz="2200" dirty="0">
                <a:effectLst/>
                <a:latin typeface="Aptos" panose="020B0004020202020204" pitchFamily="34" charset="0"/>
                <a:ea typeface="Aptos" panose="020B0004020202020204" pitchFamily="34" charset="0"/>
                <a:cs typeface="Times New Roman" panose="02020603050405020304" pitchFamily="18" charset="0"/>
              </a:rPr>
              <a:t>, </a:t>
            </a:r>
            <a:r>
              <a:rPr lang="en-GB" sz="2200" i="1" dirty="0">
                <a:effectLst/>
                <a:latin typeface="Aptos" panose="020B0004020202020204" pitchFamily="34" charset="0"/>
                <a:ea typeface="Aptos" panose="020B0004020202020204" pitchFamily="34" charset="0"/>
                <a:cs typeface="Times New Roman" panose="02020603050405020304" pitchFamily="18" charset="0"/>
              </a:rPr>
              <a:t>Seasons Greetings</a:t>
            </a:r>
            <a:r>
              <a:rPr lang="en-GB" sz="2200" dirty="0">
                <a:effectLst/>
                <a:latin typeface="Aptos" panose="020B0004020202020204" pitchFamily="34" charset="0"/>
                <a:ea typeface="Aptos" panose="020B0004020202020204" pitchFamily="34" charset="0"/>
                <a:cs typeface="Times New Roman" panose="02020603050405020304" pitchFamily="18" charset="0"/>
              </a:rPr>
              <a:t> loses much of its impact when moved from its original location. While the meaning of the work remains the same, it changes from being highly specific to more generalized. At its original site, the piece directly holds Port Talbot accountable, forcing attention onto the town and its pollution problems. This localized focus creates a more powerful</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7">
            <a:extLst>
              <a:ext uri="{FF2B5EF4-FFF2-40B4-BE49-F238E27FC236}">
                <a16:creationId xmlns:a16="http://schemas.microsoft.com/office/drawing/2014/main" id="{666809D2-8848-BF48-2F39-3F707534600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269816" y="4391312"/>
            <a:ext cx="3928490" cy="2472994"/>
          </a:xfrm>
          <a:prstGeom prst="rect">
            <a:avLst/>
          </a:prstGeom>
          <a:noFill/>
          <a:ln cap="flat">
            <a:noFill/>
          </a:ln>
        </p:spPr>
      </p:pic>
      <p:sp>
        <p:nvSpPr>
          <p:cNvPr id="6" name="Content Placeholder 2">
            <a:extLst>
              <a:ext uri="{FF2B5EF4-FFF2-40B4-BE49-F238E27FC236}">
                <a16:creationId xmlns:a16="http://schemas.microsoft.com/office/drawing/2014/main" id="{C631658D-23DF-3282-CDCE-12DABD2A15F6}"/>
              </a:ext>
            </a:extLst>
          </p:cNvPr>
          <p:cNvSpPr txBox="1"/>
          <p:nvPr/>
        </p:nvSpPr>
        <p:spPr>
          <a:xfrm>
            <a:off x="0" y="2651234"/>
            <a:ext cx="12192000" cy="1669038"/>
          </a:xfrm>
          <a:prstGeom prst="rect">
            <a:avLst/>
          </a:prstGeom>
          <a:noFill/>
          <a:ln cap="flat">
            <a:noFill/>
          </a:ln>
        </p:spPr>
        <p:txBody>
          <a:bodyPr vert="horz" wrap="square" lIns="91440" tIns="45720" rIns="91440" bIns="45720" anchor="t" anchorCtr="0" compatLnSpc="1">
            <a:noAutofit/>
          </a:bodyPr>
          <a:lstStyle/>
          <a:p>
            <a:r>
              <a:rPr lang="en-GB" sz="2200" dirty="0">
                <a:effectLst/>
                <a:latin typeface="Aptos" panose="020B0004020202020204" pitchFamily="34" charset="0"/>
                <a:ea typeface="Aptos" panose="020B0004020202020204" pitchFamily="34" charset="0"/>
                <a:cs typeface="Times New Roman" panose="02020603050405020304" pitchFamily="18" charset="0"/>
              </a:rPr>
              <a:t>with and when they are, they don’t create such a loud sound in such a quiet space. But unlike its impact, the meaning does change when moved, but not in the traditional way. When moved, the piece loses the element of accountability and instead becomes a memorial. Having such a striking piece in Germany holds the country accountable and serves as a reminder of what happened, not allowing them to forget their history but when moved to another country it becomes a memorial,</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34265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2215E-A819-5F4D-8B08-BD35F40DE649}"/>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E877BC8-B417-5719-1B0F-EAA6AD8645B1}"/>
              </a:ext>
            </a:extLst>
          </p:cNvPr>
          <p:cNvSpPr txBox="1"/>
          <p:nvPr/>
        </p:nvSpPr>
        <p:spPr>
          <a:xfrm>
            <a:off x="0" y="0"/>
            <a:ext cx="12192000" cy="6858000"/>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impact by singling out a specific area and putting its pollution issues under the spotlight. When relocated, however, the work becomes a larger commentary on global pollution—an issue the world is already aware of. As a result, its impact diminishes. By maintaining its focus on Port Talbot, the piece effectively applies pressure on the community, creating a far greater impact than a generalized statement about pollution ever could.</a:t>
            </a:r>
          </a:p>
          <a:p>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Both artworks originally gained their fame from the artists that created them.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Kadishman</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and Banksy are both well-known artists who used their fame within the industry to raise awareness and bring attention to these topics that are important in our history and today’s society. But over time, this has changed and the reason for the works fame and growth has evolved.</a:t>
            </a:r>
          </a:p>
          <a:p>
            <a:pPr algn="just"/>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err="1">
                <a:effectLst/>
                <a:latin typeface="Aptos" panose="020B0004020202020204" pitchFamily="34" charset="0"/>
                <a:ea typeface="Aptos" panose="020B0004020202020204" pitchFamily="34" charset="0"/>
                <a:cs typeface="Times New Roman" panose="02020603050405020304" pitchFamily="18" charset="0"/>
              </a:rPr>
              <a:t>Kadishman’s</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Shalekhet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first became known because he created it but as time has passed and art has evolved, the work has outgrown him.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Shalekhet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has become more popular recently through social media like TikTok, with many influencers visiting the work and making videos which brought a new wave of popularity to the work due to the piece’s striking meaning.</a:t>
            </a:r>
          </a:p>
          <a:p>
            <a:pPr algn="just"/>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Unlike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Shalekhet, Seasons Greets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has retained its fame due to Banksy being the artist. Another piece by Banksy, titled "Well Hung Lover” has resulted in the building being listed, not because the artwork is good but because it was created by Banksy. Banksy’s work is popular because of the artist not the art and Banksy uses this to bring attention to topics he believes need awareness/ attention.</a:t>
            </a:r>
          </a:p>
          <a:p>
            <a:pPr algn="just"/>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07384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2A7ED-1CEB-D227-6E6D-BDE0ECCBBBC3}"/>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19A7967-57F7-D6D1-190A-6BBC3549B74D}"/>
              </a:ext>
            </a:extLst>
          </p:cNvPr>
          <p:cNvSpPr txBox="1"/>
          <p:nvPr/>
        </p:nvSpPr>
        <p:spPr>
          <a:xfrm>
            <a:off x="0" y="0"/>
            <a:ext cx="12191999" cy="1784658"/>
          </a:xfrm>
          <a:prstGeom prst="rect">
            <a:avLst/>
          </a:prstGeom>
          <a:noFill/>
          <a:ln cap="flat">
            <a:noFill/>
          </a:ln>
        </p:spPr>
        <p:txBody>
          <a:bodyPr vert="horz" wrap="square" lIns="91440" tIns="45720" rIns="91440" bIns="45720" anchor="t" anchorCtr="0" compatLnSpc="1">
            <a:noAutofit/>
          </a:bodyPr>
          <a:lstStyle/>
          <a:p>
            <a:pPr algn="just"/>
            <a:r>
              <a:rPr lang="en-GB" sz="2200" kern="100" dirty="0">
                <a:effectLst/>
                <a:latin typeface="Aptos" panose="020B0004020202020204" pitchFamily="34" charset="0"/>
                <a:ea typeface="Aptos" panose="020B0004020202020204" pitchFamily="34" charset="0"/>
                <a:cs typeface="Times New Roman" panose="02020603050405020304" pitchFamily="18" charset="0"/>
              </a:rPr>
              <a:t>To conclude, transferring work to another site can change small details about the piece. Some pieces are completely stripped of all meaning and impact when moved but site-specific work doesn’t need to lose all meaning and impact to be considered site-specific. Some site-specific work changes meaning, impact, and/or the way it is received/ viewed, similar to changing from accountability to a memorial or making a piece more generalised than specific.</a:t>
            </a:r>
          </a:p>
        </p:txBody>
      </p:sp>
      <p:pic>
        <p:nvPicPr>
          <p:cNvPr id="1026" name="Picture 2" descr="Banksy Appears On A Garage Wall In Port Talbot">
            <a:extLst>
              <a:ext uri="{FF2B5EF4-FFF2-40B4-BE49-F238E27FC236}">
                <a16:creationId xmlns:a16="http://schemas.microsoft.com/office/drawing/2014/main" id="{839C6F97-F14E-F0B2-872F-C85C964A57FA}"/>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94591" y="1784657"/>
            <a:ext cx="5848512" cy="39035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esign-dautore: Menashe Kadishman Installation Shalekhet – Fallen leaves">
            <a:extLst>
              <a:ext uri="{FF2B5EF4-FFF2-40B4-BE49-F238E27FC236}">
                <a16:creationId xmlns:a16="http://schemas.microsoft.com/office/drawing/2014/main" id="{C29E5016-EEC3-4769-35F1-267C2F10F0D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238484" y="2825871"/>
            <a:ext cx="5858925" cy="3903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680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01958-7836-4245-6B5E-32E4160532E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2659960-A14B-4184-E855-1ECF9D10FC24}"/>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Group Tutorial</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E11C9855-B92D-2548-8E9C-32FBDAF906FE}"/>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The table was covered in different pamphlets, business cards, maps, tickets, posters etc from different exhibitions Joe has been to in the last 10 years.  We went around the table looking at them all and discussed what we liked and didn’t like as well as what we could use and what we wanted to avoid. We spoke about the use of vibrant colours and more modern styles and how we wanted to stick to more traditional-looking things while also including some form of modern twist on them. Afterwards, we went over the title of our exhibition, currently, we have “The Glory of glowing glass” but we discussed how it felt like a mouthful and maybe we should try something else or find a way to make it shorter. Joe suggested we remove some letters to make it look shorter, but we need to be careful because it remains the same length/ a mouthful and may become unreadable.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	Once we had finished discussing that, we all sat down and one by one we showed some images from the church and spoke about our own individual ideas and then both Joe and Ryan gave us feedback. I mentioned my idea of using coloured acetate on lights under the black fabric on the pews and Joe and Ryan brought up the idea of using speakers and playing different sounds and when I brought up my idea, they suggested tying those 2 ideas together. With how much black fabric one side uses, we may have to buy another roll of black fabric using a university bursary.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	Before we left, we discussed what our next steps are to further our ideas and continue our work. This coming week we will need to create a title(s), promos/ handouts, and start social media.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92A57D91-22BD-AE8E-3068-9451372DDD0D}"/>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31/10/2024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36141376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5C149-C7AF-C8AD-D7FA-9C6D48478273}"/>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86BBFF4-F91D-0725-5DBA-462433CA4ED9}"/>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Projection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B3D1EC2C-268A-5692-4133-3F5C3FAF4520}"/>
              </a:ext>
            </a:extLst>
          </p:cNvPr>
          <p:cNvSpPr txBox="1"/>
          <p:nvPr/>
        </p:nvSpPr>
        <p:spPr>
          <a:xfrm>
            <a:off x="0" y="503578"/>
            <a:ext cx="12191996" cy="2390971"/>
          </a:xfrm>
          <a:prstGeom prst="rect">
            <a:avLst/>
          </a:prstGeom>
          <a:noFill/>
          <a:ln cap="flat">
            <a:noFill/>
          </a:ln>
        </p:spPr>
        <p:txBody>
          <a:bodyPr vert="horz" wrap="square" lIns="91440" tIns="45720" rIns="91440" bIns="45720" anchor="t" anchorCtr="0" compatLnSpc="1">
            <a:noAutofit/>
          </a:bodyPr>
          <a:lstStyle/>
          <a:p>
            <a:r>
              <a:rPr lang="en-GB" sz="2000" dirty="0">
                <a:solidFill>
                  <a:schemeClr val="tx1">
                    <a:lumMod val="95000"/>
                  </a:schemeClr>
                </a:solidFill>
                <a:latin typeface="Aptos" pitchFamily="34"/>
              </a:rPr>
              <a:t>During today’s lesson, Joe introduced us to using projectors in different spaces and our options for doing so. The first example Joe showed us was a webcam of New York with the sound of nature playing over it, both the video and the audio were being live-streamed on different websites that are free to access, there are loads of similar websites available. Joe asked us as groups to discuss how we would use something like this in our spaces, we talked about possibly using a live video or audio of a busy space in the church since it would be the polar opposite of the church space. Then Joe showed us some examples of projections in different spaces and how they can be used differently. One example was about projecting documents that confronted the building or the people (For the city - Jenny Holzer), another was how we could manipulate images onto different surfaces to create odd-looking shapes(Trash Mapping – Pani </a:t>
            </a:r>
            <a:r>
              <a:rPr lang="en-GB" sz="2000" dirty="0" err="1">
                <a:solidFill>
                  <a:schemeClr val="tx1">
                    <a:lumMod val="95000"/>
                  </a:schemeClr>
                </a:solidFill>
                <a:latin typeface="Aptos" pitchFamily="34"/>
              </a:rPr>
              <a:t>Pawlosky</a:t>
            </a:r>
            <a:r>
              <a:rPr lang="en-GB" sz="2000" dirty="0">
                <a:solidFill>
                  <a:schemeClr val="tx1">
                    <a:lumMod val="95000"/>
                  </a:schemeClr>
                </a:solidFill>
                <a:latin typeface="Aptos" pitchFamily="34"/>
              </a:rPr>
              <a:t>). </a:t>
            </a:r>
          </a:p>
        </p:txBody>
      </p:sp>
      <p:sp>
        <p:nvSpPr>
          <p:cNvPr id="3" name="Title 1">
            <a:extLst>
              <a:ext uri="{FF2B5EF4-FFF2-40B4-BE49-F238E27FC236}">
                <a16:creationId xmlns:a16="http://schemas.microsoft.com/office/drawing/2014/main" id="{7FA9F254-179A-EE71-E1A1-31898266EF30}"/>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06/11/2024</a:t>
            </a:r>
            <a:endParaRPr lang="en-GB" sz="3200" b="0" i="0" u="sng" strike="noStrike" kern="1200" cap="none" spc="0" baseline="0" dirty="0">
              <a:solidFill>
                <a:schemeClr val="tx1">
                  <a:lumMod val="95000"/>
                </a:schemeClr>
              </a:solidFill>
              <a:uFillTx/>
              <a:latin typeface="Aptos Display"/>
            </a:endParaRPr>
          </a:p>
        </p:txBody>
      </p:sp>
      <p:pic>
        <p:nvPicPr>
          <p:cNvPr id="6" name="Picture 2">
            <a:extLst>
              <a:ext uri="{FF2B5EF4-FFF2-40B4-BE49-F238E27FC236}">
                <a16:creationId xmlns:a16="http://schemas.microsoft.com/office/drawing/2014/main" id="{71F1430F-ACCD-B995-069F-D7F366A3BE2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5847" y="3500079"/>
            <a:ext cx="4392162" cy="329412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30863F24-FD41-3E8C-E49C-0DC7BAFEB383}"/>
              </a:ext>
            </a:extLst>
          </p:cNvPr>
          <p:cNvSpPr txBox="1"/>
          <p:nvPr/>
        </p:nvSpPr>
        <p:spPr>
          <a:xfrm>
            <a:off x="4448009" y="3500078"/>
            <a:ext cx="2041077" cy="3294123"/>
          </a:xfrm>
          <a:prstGeom prst="rect">
            <a:avLst/>
          </a:prstGeom>
          <a:noFill/>
          <a:ln cap="flat">
            <a:noFill/>
          </a:ln>
        </p:spPr>
        <p:txBody>
          <a:bodyPr vert="horz" wrap="square" lIns="91440" tIns="45720" rIns="91440" bIns="45720" anchor="t" anchorCtr="0" compatLnSpc="1">
            <a:noAutofit/>
          </a:bodyPr>
          <a:lstStyle/>
          <a:p>
            <a:r>
              <a:rPr lang="en-GB" sz="1600" dirty="0">
                <a:solidFill>
                  <a:schemeClr val="tx1">
                    <a:lumMod val="95000"/>
                  </a:schemeClr>
                </a:solidFill>
                <a:latin typeface="Aptos" pitchFamily="34"/>
              </a:rPr>
              <a:t>For the city – Jenny Holzer</a:t>
            </a: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endParaRPr lang="en-GB" sz="1600" dirty="0">
              <a:solidFill>
                <a:schemeClr val="tx1">
                  <a:lumMod val="95000"/>
                </a:schemeClr>
              </a:solidFill>
              <a:latin typeface="Aptos" pitchFamily="34"/>
            </a:endParaRPr>
          </a:p>
          <a:p>
            <a:pPr algn="r"/>
            <a:r>
              <a:rPr lang="en-GB" sz="1600" dirty="0">
                <a:solidFill>
                  <a:schemeClr val="tx1">
                    <a:lumMod val="95000"/>
                  </a:schemeClr>
                </a:solidFill>
                <a:latin typeface="Aptos" pitchFamily="34"/>
              </a:rPr>
              <a:t>Trash Mapping – Pani </a:t>
            </a:r>
            <a:r>
              <a:rPr lang="en-GB" sz="1600" dirty="0" err="1">
                <a:solidFill>
                  <a:schemeClr val="tx1">
                    <a:lumMod val="95000"/>
                  </a:schemeClr>
                </a:solidFill>
                <a:latin typeface="Aptos" pitchFamily="34"/>
              </a:rPr>
              <a:t>Pawlosky</a:t>
            </a:r>
            <a:endParaRPr lang="en-GB" sz="1600" dirty="0">
              <a:solidFill>
                <a:schemeClr val="tx1">
                  <a:lumMod val="95000"/>
                </a:schemeClr>
              </a:solidFill>
              <a:latin typeface="Aptos" pitchFamily="34"/>
            </a:endParaRPr>
          </a:p>
        </p:txBody>
      </p:sp>
      <p:pic>
        <p:nvPicPr>
          <p:cNvPr id="8" name="Picture 2">
            <a:extLst>
              <a:ext uri="{FF2B5EF4-FFF2-40B4-BE49-F238E27FC236}">
                <a16:creationId xmlns:a16="http://schemas.microsoft.com/office/drawing/2014/main" id="{6F2BD9EB-2506-1F8A-D77C-755F8A4E342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489086" y="3500079"/>
            <a:ext cx="5647067" cy="329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34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A2C256-593D-5755-A8AB-80BF1B977E42}"/>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8CF5AC5-30DE-10A3-327A-F41D6DDB0969}"/>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Projection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5A6D0319-7C52-A6A8-EE9A-8C9E437E4AA9}"/>
              </a:ext>
            </a:extLst>
          </p:cNvPr>
          <p:cNvSpPr txBox="1"/>
          <p:nvPr/>
        </p:nvSpPr>
        <p:spPr>
          <a:xfrm>
            <a:off x="0" y="503578"/>
            <a:ext cx="12191996" cy="2826099"/>
          </a:xfrm>
          <a:prstGeom prst="rect">
            <a:avLst/>
          </a:prstGeom>
          <a:noFill/>
          <a:ln cap="flat">
            <a:noFill/>
          </a:ln>
        </p:spPr>
        <p:txBody>
          <a:bodyPr vert="horz" wrap="square" lIns="91440" tIns="45720" rIns="91440" bIns="45720" anchor="t" anchorCtr="0" compatLnSpc="1">
            <a:noAutofit/>
          </a:bodyPr>
          <a:lstStyle/>
          <a:p>
            <a:r>
              <a:rPr lang="en-GB" sz="2000" dirty="0">
                <a:solidFill>
                  <a:schemeClr val="tx1">
                    <a:lumMod val="95000"/>
                  </a:schemeClr>
                </a:solidFill>
                <a:latin typeface="Aptos" pitchFamily="34"/>
              </a:rPr>
              <a:t>Then Joe showed us the different options for projectors, including portable projectors, large-scale building projectors, installation, short throw projectors, data projectors, overhead projectors and projection mapping. Once we finished discussing the projection possibilities, Joe told us the different ways to use projectors and informed us that anything electrical must be pat-tested before use, all equipment from the university will be pat-tested anyway. Then Joe asked us to design a projection as a group, regardless of if we were going to actually use projections.</a:t>
            </a:r>
          </a:p>
          <a:p>
            <a:pPr>
              <a:buFontTx/>
              <a:buChar char="-"/>
            </a:pPr>
            <a:r>
              <a:rPr lang="en-GB" sz="2000" dirty="0">
                <a:latin typeface="Aptos "/>
              </a:rPr>
              <a:t>Produce a group idea using notes and discussion.</a:t>
            </a:r>
          </a:p>
          <a:p>
            <a:pPr>
              <a:buFontTx/>
              <a:buChar char="-"/>
            </a:pPr>
            <a:r>
              <a:rPr lang="en-GB" sz="2000" dirty="0">
                <a:latin typeface="Aptos "/>
              </a:rPr>
              <a:t>Decide the equipment to use.</a:t>
            </a:r>
          </a:p>
          <a:p>
            <a:pPr>
              <a:buFontTx/>
              <a:buChar char="-"/>
            </a:pPr>
            <a:r>
              <a:rPr lang="en-GB" sz="2000" dirty="0">
                <a:latin typeface="Aptos "/>
              </a:rPr>
              <a:t>Practice part of the installation in university or at your site</a:t>
            </a:r>
            <a:endParaRPr lang="en-GB" sz="2000" dirty="0">
              <a:solidFill>
                <a:schemeClr val="tx1">
                  <a:lumMod val="95000"/>
                </a:schemeClr>
              </a:solidFill>
              <a:latin typeface="Aptos "/>
            </a:endParaRPr>
          </a:p>
        </p:txBody>
      </p:sp>
      <p:sp>
        <p:nvSpPr>
          <p:cNvPr id="3" name="Title 1">
            <a:extLst>
              <a:ext uri="{FF2B5EF4-FFF2-40B4-BE49-F238E27FC236}">
                <a16:creationId xmlns:a16="http://schemas.microsoft.com/office/drawing/2014/main" id="{4FDBEB06-BA8A-FE02-4755-AD5E6DE0B507}"/>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06/11/2024</a:t>
            </a:r>
            <a:endParaRPr lang="en-GB" sz="3200" b="0" i="0" u="sng" strike="noStrike" kern="1200" cap="none" spc="0" baseline="0" dirty="0">
              <a:solidFill>
                <a:schemeClr val="tx1">
                  <a:lumMod val="95000"/>
                </a:schemeClr>
              </a:solidFill>
              <a:uFillTx/>
              <a:latin typeface="Aptos Display"/>
            </a:endParaRPr>
          </a:p>
        </p:txBody>
      </p:sp>
      <p:pic>
        <p:nvPicPr>
          <p:cNvPr id="6" name="Picture 5" descr="A diagram of a video projector&#10;&#10;Description automatically generated">
            <a:extLst>
              <a:ext uri="{FF2B5EF4-FFF2-40B4-BE49-F238E27FC236}">
                <a16:creationId xmlns:a16="http://schemas.microsoft.com/office/drawing/2014/main" id="{280F430E-CB6F-1C7C-3BA3-10AFB17DE15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63988" y="3458958"/>
            <a:ext cx="5960016" cy="3329676"/>
          </a:xfrm>
          <a:prstGeom prst="rect">
            <a:avLst/>
          </a:prstGeom>
        </p:spPr>
      </p:pic>
      <p:sp>
        <p:nvSpPr>
          <p:cNvPr id="7" name="Content Placeholder 2">
            <a:extLst>
              <a:ext uri="{FF2B5EF4-FFF2-40B4-BE49-F238E27FC236}">
                <a16:creationId xmlns:a16="http://schemas.microsoft.com/office/drawing/2014/main" id="{E5789C93-9F50-204F-D393-2229E07A2EE1}"/>
              </a:ext>
            </a:extLst>
          </p:cNvPr>
          <p:cNvSpPr txBox="1"/>
          <p:nvPr/>
        </p:nvSpPr>
        <p:spPr>
          <a:xfrm>
            <a:off x="0" y="3260311"/>
            <a:ext cx="6095997" cy="3528323"/>
          </a:xfrm>
          <a:prstGeom prst="rect">
            <a:avLst/>
          </a:prstGeom>
          <a:noFill/>
          <a:ln cap="flat">
            <a:noFill/>
          </a:ln>
        </p:spPr>
        <p:txBody>
          <a:bodyPr vert="horz" wrap="square" lIns="91440" tIns="45720" rIns="91440" bIns="45720" anchor="t" anchorCtr="0" compatLnSpc="1">
            <a:noAutofit/>
          </a:bodyPr>
          <a:lstStyle/>
          <a:p>
            <a:r>
              <a:rPr lang="en-GB" sz="2000" dirty="0">
                <a:solidFill>
                  <a:schemeClr val="tx1">
                    <a:lumMod val="95000"/>
                  </a:schemeClr>
                </a:solidFill>
                <a:latin typeface="Aptos" pitchFamily="34"/>
              </a:rPr>
              <a:t>As a group, we discussed creating a projection of footsteps walking up the aisle to create a more interactive space since we knew some parents brought their kids with them to the church. This creates an exhibition that can be both interacted with and viewed from afar, the footsteps would be used as a reminder of all the people that have, do and will walk through this space. Reminding us of the history of the building. We would use a projector placed high up so that it can display the footsteps walking up the aisle.</a:t>
            </a:r>
          </a:p>
        </p:txBody>
      </p:sp>
    </p:spTree>
    <p:extLst>
      <p:ext uri="{BB962C8B-B14F-4D97-AF65-F5344CB8AC3E}">
        <p14:creationId xmlns:p14="http://schemas.microsoft.com/office/powerpoint/2010/main" val="14792511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52F61-95C8-00BD-FC57-89E83B8645E8}"/>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4DD7990-BABF-8195-B2E8-5D8C97364EAD}"/>
              </a:ext>
            </a:extLst>
          </p:cNvPr>
          <p:cNvSpPr txBox="1"/>
          <p:nvPr/>
        </p:nvSpPr>
        <p:spPr>
          <a:xfrm>
            <a:off x="-59637" y="0"/>
            <a:ext cx="263055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Projection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19B4FEEB-7C49-23BA-C6A6-9BA46C624B1D}"/>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a:spcAft>
                <a:spcPts val="600"/>
              </a:spcAft>
            </a:pPr>
            <a:r>
              <a:rPr lang="en-GB" sz="2400" b="1" i="1" dirty="0"/>
              <a:t>Large Scale Building Projection </a:t>
            </a:r>
            <a:r>
              <a:rPr lang="en-GB" sz="2400" i="1" dirty="0"/>
              <a:t>- </a:t>
            </a:r>
            <a:r>
              <a:rPr lang="en-GB" sz="2400" dirty="0"/>
              <a:t>Projection covering full building facades, ideal for public art or city events.</a:t>
            </a:r>
          </a:p>
          <a:p>
            <a:pPr>
              <a:spcAft>
                <a:spcPts val="600"/>
              </a:spcAft>
            </a:pPr>
            <a:endParaRPr lang="en-GB" sz="2400" dirty="0"/>
          </a:p>
          <a:p>
            <a:pPr>
              <a:spcAft>
                <a:spcPts val="600"/>
              </a:spcAft>
            </a:pPr>
            <a:r>
              <a:rPr lang="en-GB" sz="2400" b="1" i="1" dirty="0"/>
              <a:t>Installation - </a:t>
            </a:r>
            <a:r>
              <a:rPr lang="en-GB" sz="2400" dirty="0"/>
              <a:t>Smaller scale, often indoor projections as part of gallery installations.</a:t>
            </a:r>
            <a:endParaRPr lang="en-GB" sz="2400" b="1" i="1" dirty="0"/>
          </a:p>
          <a:p>
            <a:pPr>
              <a:spcAft>
                <a:spcPts val="600"/>
              </a:spcAft>
            </a:pPr>
            <a:r>
              <a:rPr lang="en-GB" sz="2400" b="1" i="1" dirty="0"/>
              <a:t>Short Throw Projector - </a:t>
            </a:r>
            <a:r>
              <a:rPr lang="en-GB" sz="2400" dirty="0"/>
              <a:t>Used in confined spaces, allowing for close projection without distortion.</a:t>
            </a:r>
          </a:p>
          <a:p>
            <a:pPr>
              <a:spcAft>
                <a:spcPts val="600"/>
              </a:spcAft>
            </a:pPr>
            <a:endParaRPr lang="en-GB" sz="2400" b="1" i="1" dirty="0"/>
          </a:p>
          <a:p>
            <a:pPr>
              <a:spcAft>
                <a:spcPts val="600"/>
              </a:spcAft>
            </a:pPr>
            <a:r>
              <a:rPr lang="en-GB" sz="2400" b="1" i="1" dirty="0"/>
              <a:t>Data Projectors - </a:t>
            </a:r>
            <a:r>
              <a:rPr lang="en-GB" sz="2400" dirty="0"/>
              <a:t>Standard projectors for basic digital media projection, good for presentations or small installations.</a:t>
            </a:r>
          </a:p>
          <a:p>
            <a:pPr>
              <a:spcAft>
                <a:spcPts val="600"/>
              </a:spcAft>
            </a:pPr>
            <a:endParaRPr lang="en-GB" sz="2400" b="1" i="1" dirty="0"/>
          </a:p>
          <a:p>
            <a:pPr>
              <a:spcAft>
                <a:spcPts val="600"/>
              </a:spcAft>
            </a:pPr>
            <a:r>
              <a:rPr lang="en-GB" sz="2400" b="1" i="1" dirty="0"/>
              <a:t>Overhead Projectors - </a:t>
            </a:r>
            <a:r>
              <a:rPr lang="en-GB" sz="2400" dirty="0"/>
              <a:t>Traditional analogue projectors, often used with transparencies, offering a nostalgic or retro touch.</a:t>
            </a:r>
          </a:p>
          <a:p>
            <a:pPr>
              <a:spcAft>
                <a:spcPts val="600"/>
              </a:spcAft>
            </a:pPr>
            <a:endParaRPr lang="en-GB" sz="2400" b="1" i="1" dirty="0"/>
          </a:p>
          <a:p>
            <a:pPr>
              <a:spcAft>
                <a:spcPts val="600"/>
              </a:spcAft>
            </a:pPr>
            <a:r>
              <a:rPr lang="en-GB" sz="2400" b="1" i="1" dirty="0"/>
              <a:t>Projection Mapping - </a:t>
            </a:r>
            <a:r>
              <a:rPr lang="en-GB" sz="2400" dirty="0"/>
              <a:t>Digital projection tailored to irregular surfaces, like sculptures or architecture.</a:t>
            </a:r>
            <a:endParaRPr lang="en-GB" sz="2400" b="1" i="1" dirty="0"/>
          </a:p>
        </p:txBody>
      </p:sp>
      <p:sp>
        <p:nvSpPr>
          <p:cNvPr id="3" name="Title 1">
            <a:extLst>
              <a:ext uri="{FF2B5EF4-FFF2-40B4-BE49-F238E27FC236}">
                <a16:creationId xmlns:a16="http://schemas.microsoft.com/office/drawing/2014/main" id="{C7974CF0-0D68-ED45-F721-371B06020564}"/>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06/11/2024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29711485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67F43-D470-9D9B-56B3-0661B63AFF2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10F5AFF2-7528-973B-EFD8-2454844907E4}"/>
              </a:ext>
            </a:extLst>
          </p:cNvPr>
          <p:cNvSpPr txBox="1"/>
          <p:nvPr/>
        </p:nvSpPr>
        <p:spPr>
          <a:xfrm>
            <a:off x="-59637" y="0"/>
            <a:ext cx="3345171"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Ideas &amp; Feedback</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591FA33C-886D-DADD-65C1-231873F10E78}"/>
              </a:ext>
            </a:extLst>
          </p:cNvPr>
          <p:cNvSpPr txBox="1"/>
          <p:nvPr/>
        </p:nvSpPr>
        <p:spPr>
          <a:xfrm>
            <a:off x="0" y="503579"/>
            <a:ext cx="12191996" cy="5241376"/>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This week, we had a session to discuss marketing and ideas as a class rather than individual groups and we were able to get some feedback and ideas from Joe and Ryan to help further our exhibition.  Some ideas I got from this session were: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	-Use the fabric more sparsely.</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-Borrow speakers from the university.</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-Cover more peu ends in images.</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-Use projector on the other site.</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 “Peace be with you”</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-Different pieces of stained glass.</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-Use a large vinyl piece on the wall of the pews on the other side.</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-Get people from the church to write peace be with you.</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-Overlapping images of the stained glass.</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-Merge the images to create an “endless flow”.</a:t>
            </a:r>
          </a:p>
          <a:p>
            <a:pPr>
              <a:defRPr sz="1800" b="0" i="0" u="none" strike="noStrike" kern="0" cap="none" spc="0" baseline="0">
                <a:solidFill>
                  <a:srgbClr val="000000"/>
                </a:solidFill>
                <a:uFillTx/>
              </a:defRPr>
            </a:pPr>
            <a:r>
              <a:rPr lang="en-GB" sz="2200" dirty="0">
                <a:solidFill>
                  <a:schemeClr val="tx1">
                    <a:lumMod val="95000"/>
                  </a:schemeClr>
                </a:solidFill>
                <a:latin typeface="Aptos" pitchFamily="34"/>
              </a:rPr>
              <a:t>	-Use multiple sheets of paper taped together, hold it against the pews, use a pencil to </a:t>
            </a:r>
            <a:r>
              <a:rPr lang="en-GB" sz="2200" dirty="0" err="1">
                <a:solidFill>
                  <a:schemeClr val="tx1">
                    <a:lumMod val="95000"/>
                  </a:schemeClr>
                </a:solidFill>
                <a:latin typeface="Aptos" pitchFamily="34"/>
              </a:rPr>
              <a:t>tracw</a:t>
            </a:r>
            <a:r>
              <a:rPr lang="en-GB" sz="2200" dirty="0">
                <a:solidFill>
                  <a:schemeClr val="tx1">
                    <a:lumMod val="95000"/>
                  </a:schemeClr>
                </a:solidFill>
                <a:latin typeface="Aptos" pitchFamily="34"/>
              </a:rPr>
              <a:t> 	the pews ends. (take to Daf/Ann to scan/upload)</a:t>
            </a:r>
          </a:p>
          <a:p>
            <a:pPr>
              <a:defRPr sz="1800" b="0" i="0" u="none" strike="noStrike" kern="0" cap="none" spc="0" baseline="0">
                <a:solidFill>
                  <a:srgbClr val="000000"/>
                </a:solidFill>
                <a:uFillTx/>
              </a:defRPr>
            </a:pPr>
            <a:endParaRPr lang="en-GB" sz="22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4704FA31-98BB-3978-E67F-4C09AF074226}"/>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07/11/2024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23859391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EE9CC-FEDC-5239-FCD1-975ADC37431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89F38A8-9C6F-428A-7FE2-767B9FF99EE8}"/>
              </a:ext>
            </a:extLst>
          </p:cNvPr>
          <p:cNvSpPr txBox="1"/>
          <p:nvPr/>
        </p:nvSpPr>
        <p:spPr>
          <a:xfrm>
            <a:off x="-59637" y="0"/>
            <a:ext cx="3919035"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Social Media &amp; Poster</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7C6A2ACE-AFDE-3792-9CAE-9CEB9D0037D9}"/>
              </a:ext>
            </a:extLst>
          </p:cNvPr>
          <p:cNvSpPr txBox="1"/>
          <p:nvPr/>
        </p:nvSpPr>
        <p:spPr>
          <a:xfrm>
            <a:off x="0" y="371148"/>
            <a:ext cx="5837574" cy="367743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Before the lesson began, Hannah quickly made an Instagram for our Instagram so we could promote our exhibition. During the session, Hannah made a quick draft of the poster as we were hearing different feedbacks from each group regarding not just their work but also their posters. At the start of the session, we also had some feedback on our poster ideas so using that feedback, Hannah was able to make a poster we all liked as a group and felt that it represented the exhibition well, so we posted it to the Instagram. I printed about 10 posters and used the guillotine in the university to trim them down so there was less white space and we put 2 in St James church and put the rest around the university.</a:t>
            </a:r>
          </a:p>
        </p:txBody>
      </p:sp>
      <p:sp>
        <p:nvSpPr>
          <p:cNvPr id="3" name="Title 1">
            <a:extLst>
              <a:ext uri="{FF2B5EF4-FFF2-40B4-BE49-F238E27FC236}">
                <a16:creationId xmlns:a16="http://schemas.microsoft.com/office/drawing/2014/main" id="{2B4FD92D-29E9-D6CC-DFBF-DCACD14271AA}"/>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07/11/2024</a:t>
            </a:r>
            <a:endParaRPr lang="en-GB" sz="3200" b="0" i="0" u="sng" strike="noStrike" kern="1200" cap="none" spc="0" baseline="0" dirty="0">
              <a:solidFill>
                <a:schemeClr val="tx1">
                  <a:lumMod val="95000"/>
                </a:schemeClr>
              </a:solidFill>
              <a:uFillTx/>
              <a:latin typeface="Aptos Display"/>
            </a:endParaRPr>
          </a:p>
        </p:txBody>
      </p:sp>
      <p:pic>
        <p:nvPicPr>
          <p:cNvPr id="6" name="Picture 5" descr="A building with a stone structure&#10;&#10;Description automatically generated with medium confidence">
            <a:extLst>
              <a:ext uri="{FF2B5EF4-FFF2-40B4-BE49-F238E27FC236}">
                <a16:creationId xmlns:a16="http://schemas.microsoft.com/office/drawing/2014/main" id="{5F304107-E07F-DB32-5B97-183E7D61E96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37574" y="503578"/>
            <a:ext cx="6354422" cy="6354422"/>
          </a:xfrm>
          <a:prstGeom prst="rect">
            <a:avLst/>
          </a:prstGeom>
        </p:spPr>
      </p:pic>
      <p:pic>
        <p:nvPicPr>
          <p:cNvPr id="7" name="Picture 6">
            <a:extLst>
              <a:ext uri="{FF2B5EF4-FFF2-40B4-BE49-F238E27FC236}">
                <a16:creationId xmlns:a16="http://schemas.microsoft.com/office/drawing/2014/main" id="{026F1358-453E-F7EE-F9B3-4AD1B3B684FD}"/>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665305" y="4098273"/>
            <a:ext cx="4506964" cy="2759727"/>
          </a:xfrm>
          <a:prstGeom prst="rect">
            <a:avLst/>
          </a:prstGeom>
        </p:spPr>
      </p:pic>
    </p:spTree>
    <p:extLst>
      <p:ext uri="{BB962C8B-B14F-4D97-AF65-F5344CB8AC3E}">
        <p14:creationId xmlns:p14="http://schemas.microsoft.com/office/powerpoint/2010/main" val="42844294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ECA7C-AC3F-E789-038E-E2E3F53279C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F0DFB94-96C6-4772-7B3C-159502737149}"/>
              </a:ext>
            </a:extLst>
          </p:cNvPr>
          <p:cNvSpPr txBox="1"/>
          <p:nvPr/>
        </p:nvSpPr>
        <p:spPr>
          <a:xfrm>
            <a:off x="-59637" y="0"/>
            <a:ext cx="30060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Ideas &amp; Planning</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9AAEDE81-1652-0920-8C83-F4AF46F31EC7}"/>
              </a:ext>
            </a:extLst>
          </p:cNvPr>
          <p:cNvSpPr txBox="1"/>
          <p:nvPr/>
        </p:nvSpPr>
        <p:spPr>
          <a:xfrm>
            <a:off x="0" y="503578"/>
            <a:ext cx="12191996" cy="6354421"/>
          </a:xfrm>
          <a:prstGeom prst="rect">
            <a:avLst/>
          </a:prstGeom>
          <a:noFill/>
          <a:ln cap="flat">
            <a:noFill/>
          </a:ln>
        </p:spPr>
        <p:txBody>
          <a:bodyPr vert="horz" wrap="square" lIns="91440" tIns="45720" rIns="91440" bIns="45720" anchor="t" anchorCtr="0" compatLnSpc="1">
            <a:noAutofit/>
          </a:bodyPr>
          <a:lstStyle/>
          <a:p>
            <a:pPr defTabSz="914400">
              <a:defRPr sz="1800" b="0" i="0" u="none" strike="noStrike" kern="0" cap="none" spc="0" baseline="0">
                <a:solidFill>
                  <a:srgbClr val="000000"/>
                </a:solidFill>
                <a:uFillTx/>
              </a:defRPr>
            </a:pPr>
            <a:r>
              <a:rPr lang="en-GB" sz="2200" dirty="0">
                <a:solidFill>
                  <a:schemeClr val="tx1">
                    <a:lumMod val="95000"/>
                  </a:schemeClr>
                </a:solidFill>
                <a:latin typeface="Aptos" pitchFamily="34"/>
              </a:rPr>
              <a:t>For the right side of the church pews, I want to play with the ideas of light and death.  In many cultures and religions, including Christianity, lighting a candle is used as a remembrance to those who have passed, so I wanted to use a candle or a flame to create a memorial area for people who have passed. I’m not a religious person and when I first visited the church, I felt out of place and fake. Being in such a religious space when I know a lot of who I am is typically disliked in Christianity makes me feel fake and I wanted to find a way to represent that in my work.  One way I found to do this was with the use of fake flames, I found a way to create fake flames using photoshop and there are different flames that can be made. To continue with this, I want to use fake tealights instead of real ones. This will push the agenda of the feeling of being fake in a church/ religious space. I found a way to create realistic flames on photoshop and I want to use this along with an AI website called “thispersondoesnotexist.com” which generates images of people who aren’t real. I want to use these images and fade them to look like that are living through the flame. A similar idea I had was to put the face halfway into the flame and either make the half in the flame, coloured, and the half out of the flame black and white or erase the half out of the flame. I am going to test these and if the ideas don’t work, ill remove them and use large plain flames. I’d like to find a way to make the flames represent the veil between life and death, but this has been harder than expected.</a:t>
            </a:r>
          </a:p>
        </p:txBody>
      </p:sp>
      <p:sp>
        <p:nvSpPr>
          <p:cNvPr id="3" name="Title 1">
            <a:extLst>
              <a:ext uri="{FF2B5EF4-FFF2-40B4-BE49-F238E27FC236}">
                <a16:creationId xmlns:a16="http://schemas.microsoft.com/office/drawing/2014/main" id="{2E76A9A6-2698-70CA-87AF-F6F5CECFC6C9}"/>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10/11/2024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5927575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80EF5-2A5F-40EC-FE35-CCAEA0E84EF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F6A0DE0-4254-B525-659D-1A996A1917F8}"/>
              </a:ext>
            </a:extLst>
          </p:cNvPr>
          <p:cNvSpPr txBox="1"/>
          <p:nvPr/>
        </p:nvSpPr>
        <p:spPr>
          <a:xfrm>
            <a:off x="-59637" y="0"/>
            <a:ext cx="176861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Testing</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17BCF685-D220-5E16-79DC-41904CC91F49}"/>
              </a:ext>
            </a:extLst>
          </p:cNvPr>
          <p:cNvSpPr txBox="1"/>
          <p:nvPr/>
        </p:nvSpPr>
        <p:spPr>
          <a:xfrm>
            <a:off x="6890400" y="662150"/>
            <a:ext cx="5301596" cy="3728679"/>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I used the bucket tool to make the canvas black and made a new layer for the flame to be on. Then I used the pen tool and left clicked to leave an anchor on the page, followed by another anchor directly underneath, holding it and then dragging it across to create a curve. Then I clicked underneath it, and the curve was created automatically, placing another anchor next to the one in the middle and dragging it to create another curve next to it. Clicking back on the starting anchor, another curve is created automatically and completes</a:t>
            </a:r>
          </a:p>
        </p:txBody>
      </p:sp>
      <p:sp>
        <p:nvSpPr>
          <p:cNvPr id="3" name="Title 1">
            <a:extLst>
              <a:ext uri="{FF2B5EF4-FFF2-40B4-BE49-F238E27FC236}">
                <a16:creationId xmlns:a16="http://schemas.microsoft.com/office/drawing/2014/main" id="{BAE1A049-D603-B971-7105-92CB0EB0968D}"/>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11/11/2024</a:t>
            </a:r>
            <a:endParaRPr lang="en-GB" sz="3200" b="0" i="0" u="sng" strike="noStrike" kern="1200" cap="none" spc="0" baseline="0" dirty="0">
              <a:solidFill>
                <a:schemeClr val="tx1">
                  <a:lumMod val="95000"/>
                </a:schemeClr>
              </a:solidFill>
              <a:uFillTx/>
              <a:latin typeface="Aptos Display"/>
            </a:endParaRPr>
          </a:p>
        </p:txBody>
      </p:sp>
      <p:sp>
        <p:nvSpPr>
          <p:cNvPr id="6" name="Content Placeholder 2">
            <a:extLst>
              <a:ext uri="{FF2B5EF4-FFF2-40B4-BE49-F238E27FC236}">
                <a16:creationId xmlns:a16="http://schemas.microsoft.com/office/drawing/2014/main" id="{6104F6DD-95D1-8158-A6E5-C7C68E24245B}"/>
              </a:ext>
            </a:extLst>
          </p:cNvPr>
          <p:cNvSpPr txBox="1"/>
          <p:nvPr/>
        </p:nvSpPr>
        <p:spPr>
          <a:xfrm>
            <a:off x="0" y="4340380"/>
            <a:ext cx="12192000" cy="247347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the shape. I then used the path selection tool to move the shape around, making use I have the shape selected, I clicked on filter, render and then flame, which brings up a few settings. I tested a few basic settings to see what type of flames I could create before moving onto the advanced settings and seeing what I could change about the flame shape. Once I was happy with the flame, I clicked ok and it was finished, I then created a few more flames to see what I could do with them and their shapes.</a:t>
            </a:r>
          </a:p>
        </p:txBody>
      </p:sp>
      <p:pic>
        <p:nvPicPr>
          <p:cNvPr id="5" name="021CAFBD">
            <a:hlinkClick r:id="" action="ppaction://media"/>
            <a:extLst>
              <a:ext uri="{FF2B5EF4-FFF2-40B4-BE49-F238E27FC236}">
                <a16:creationId xmlns:a16="http://schemas.microsoft.com/office/drawing/2014/main" id="{66DECBEE-C6CF-6D41-6D07-7DC5220E3EA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43691" y="595808"/>
            <a:ext cx="6746705" cy="3795021"/>
          </a:xfrm>
          <a:prstGeom prst="rect">
            <a:avLst/>
          </a:prstGeom>
        </p:spPr>
      </p:pic>
    </p:spTree>
    <p:extLst>
      <p:ext uri="{BB962C8B-B14F-4D97-AF65-F5344CB8AC3E}">
        <p14:creationId xmlns:p14="http://schemas.microsoft.com/office/powerpoint/2010/main" val="66466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80EF5-2A5F-40EC-FE35-CCAEA0E84EF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F6A0DE0-4254-B525-659D-1A996A1917F8}"/>
              </a:ext>
            </a:extLst>
          </p:cNvPr>
          <p:cNvSpPr txBox="1"/>
          <p:nvPr/>
        </p:nvSpPr>
        <p:spPr>
          <a:xfrm>
            <a:off x="-59637" y="0"/>
            <a:ext cx="1768619"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Testing</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17BCF685-D220-5E16-79DC-41904CC91F49}"/>
              </a:ext>
            </a:extLst>
          </p:cNvPr>
          <p:cNvSpPr txBox="1"/>
          <p:nvPr/>
        </p:nvSpPr>
        <p:spPr>
          <a:xfrm>
            <a:off x="5440184" y="453131"/>
            <a:ext cx="6751812" cy="304051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I imported an image from  “thispersondoesnotexist” and used the magnetic lasso tool to cut out her face to fit into the flame. Then I changed the opacity of the flame, so the face was visible. But because of the shape of the flame,  the face didn’t quite look right and no matter how I put the face, it would look completely out of place, so I moved on to test different shapes. I couldn’t make the flames much bigger, so I decided to stick to simple flames and tested out different flames.</a:t>
            </a:r>
          </a:p>
        </p:txBody>
      </p:sp>
      <p:sp>
        <p:nvSpPr>
          <p:cNvPr id="3" name="Title 1">
            <a:extLst>
              <a:ext uri="{FF2B5EF4-FFF2-40B4-BE49-F238E27FC236}">
                <a16:creationId xmlns:a16="http://schemas.microsoft.com/office/drawing/2014/main" id="{BAE1A049-D603-B971-7105-92CB0EB0968D}"/>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11/11/2024</a:t>
            </a:r>
            <a:endParaRPr lang="en-GB" sz="3200" b="0" i="0" u="sng" strike="noStrike" kern="1200" cap="none" spc="0" baseline="0" dirty="0">
              <a:solidFill>
                <a:schemeClr val="tx1">
                  <a:lumMod val="95000"/>
                </a:schemeClr>
              </a:solidFill>
              <a:uFillTx/>
              <a:latin typeface="Aptos Display"/>
            </a:endParaRPr>
          </a:p>
        </p:txBody>
      </p:sp>
      <p:sp>
        <p:nvSpPr>
          <p:cNvPr id="9" name="Content Placeholder 2">
            <a:extLst>
              <a:ext uri="{FF2B5EF4-FFF2-40B4-BE49-F238E27FC236}">
                <a16:creationId xmlns:a16="http://schemas.microsoft.com/office/drawing/2014/main" id="{0B78513B-1C24-264D-2EC7-D024F1703E6C}"/>
              </a:ext>
            </a:extLst>
          </p:cNvPr>
          <p:cNvSpPr txBox="1"/>
          <p:nvPr/>
        </p:nvSpPr>
        <p:spPr>
          <a:xfrm>
            <a:off x="0" y="3766570"/>
            <a:ext cx="6742308" cy="309143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dirty="0">
                <a:solidFill>
                  <a:schemeClr val="tx1">
                    <a:lumMod val="95000"/>
                  </a:schemeClr>
                </a:solidFill>
                <a:latin typeface="Aptos" pitchFamily="34"/>
              </a:rPr>
              <a:t>I used this practise to create different candlelight flames. During my first test, I remembered the different flames that could be created and tried a few different shapes and settings of the candlelight option since I was going to have fake tealights on the table in that area.</a:t>
            </a:r>
          </a:p>
        </p:txBody>
      </p:sp>
      <p:pic>
        <p:nvPicPr>
          <p:cNvPr id="6" name="F72189AA">
            <a:hlinkClick r:id="" action="ppaction://media"/>
            <a:extLst>
              <a:ext uri="{FF2B5EF4-FFF2-40B4-BE49-F238E27FC236}">
                <a16:creationId xmlns:a16="http://schemas.microsoft.com/office/drawing/2014/main" id="{54323669-E3B1-541F-3853-3DD9EB6608D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742308" y="3729001"/>
            <a:ext cx="5253758" cy="2955238"/>
          </a:xfrm>
          <a:prstGeom prst="rect">
            <a:avLst/>
          </a:prstGeom>
        </p:spPr>
      </p:pic>
      <p:pic>
        <p:nvPicPr>
          <p:cNvPr id="8" name="1A36A2C5">
            <a:hlinkClick r:id="" action="ppaction://media"/>
            <a:extLst>
              <a:ext uri="{FF2B5EF4-FFF2-40B4-BE49-F238E27FC236}">
                <a16:creationId xmlns:a16="http://schemas.microsoft.com/office/drawing/2014/main" id="{0A0B04A8-D6DE-A23F-5CF8-B80C9CDFBEEA}"/>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91441" y="541147"/>
            <a:ext cx="5348744" cy="3008668"/>
          </a:xfrm>
          <a:prstGeom prst="rect">
            <a:avLst/>
          </a:prstGeom>
        </p:spPr>
      </p:pic>
    </p:spTree>
    <p:extLst>
      <p:ext uri="{BB962C8B-B14F-4D97-AF65-F5344CB8AC3E}">
        <p14:creationId xmlns:p14="http://schemas.microsoft.com/office/powerpoint/2010/main" val="342019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02"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27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CD2C0-861F-D02C-6AB5-D4406A21FB95}"/>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0642350-B3D7-6695-4E33-053CD501721C}"/>
              </a:ext>
            </a:extLst>
          </p:cNvPr>
          <p:cNvSpPr txBox="1"/>
          <p:nvPr/>
        </p:nvSpPr>
        <p:spPr>
          <a:xfrm>
            <a:off x="-59636" y="0"/>
            <a:ext cx="270824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Contact Sheet</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76389FB9-69E0-2D90-9DD4-262D5CC3C014}"/>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12/11/2024</a:t>
            </a:r>
            <a:endParaRPr lang="en-GB" sz="3200" b="0" i="0" u="sng" strike="noStrike" kern="1200" cap="none" spc="0" baseline="0" dirty="0">
              <a:solidFill>
                <a:schemeClr val="tx1">
                  <a:lumMod val="95000"/>
                </a:schemeClr>
              </a:solidFill>
              <a:uFillTx/>
              <a:latin typeface="Aptos Display"/>
            </a:endParaRPr>
          </a:p>
        </p:txBody>
      </p:sp>
      <p:pic>
        <p:nvPicPr>
          <p:cNvPr id="6" name="Picture 5" descr="A collage of different flames&#10;&#10;Description automatically generated">
            <a:extLst>
              <a:ext uri="{FF2B5EF4-FFF2-40B4-BE49-F238E27FC236}">
                <a16:creationId xmlns:a16="http://schemas.microsoft.com/office/drawing/2014/main" id="{D1764018-4BFC-74A6-42D4-73A410285D88}"/>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763169" y="1755359"/>
            <a:ext cx="6665661" cy="4166038"/>
          </a:xfrm>
          <a:prstGeom prst="rect">
            <a:avLst/>
          </a:prstGeom>
        </p:spPr>
      </p:pic>
      <p:cxnSp>
        <p:nvCxnSpPr>
          <p:cNvPr id="8" name="Straight Connector 7">
            <a:extLst>
              <a:ext uri="{FF2B5EF4-FFF2-40B4-BE49-F238E27FC236}">
                <a16:creationId xmlns:a16="http://schemas.microsoft.com/office/drawing/2014/main" id="{FE4237EB-BF41-B3CE-8268-6BF801C96D8F}"/>
              </a:ext>
            </a:extLst>
          </p:cNvPr>
          <p:cNvCxnSpPr>
            <a:cxnSpLocks/>
          </p:cNvCxnSpPr>
          <p:nvPr/>
        </p:nvCxnSpPr>
        <p:spPr>
          <a:xfrm flipH="1">
            <a:off x="2385951" y="5493444"/>
            <a:ext cx="519108" cy="1105476"/>
          </a:xfrm>
          <a:prstGeom prst="straightConnector1">
            <a:avLst/>
          </a:prstGeom>
          <a:noFill/>
          <a:ln w="12701" cap="flat">
            <a:solidFill>
              <a:schemeClr val="accent5">
                <a:lumMod val="75000"/>
              </a:schemeClr>
            </a:solidFill>
            <a:prstDash val="solid"/>
            <a:miter/>
          </a:ln>
        </p:spPr>
      </p:cxnSp>
      <p:sp>
        <p:nvSpPr>
          <p:cNvPr id="9" name="TextBox 8">
            <a:extLst>
              <a:ext uri="{FF2B5EF4-FFF2-40B4-BE49-F238E27FC236}">
                <a16:creationId xmlns:a16="http://schemas.microsoft.com/office/drawing/2014/main" id="{3A1351C1-E1A8-74AA-6E2A-84B66B883915}"/>
              </a:ext>
            </a:extLst>
          </p:cNvPr>
          <p:cNvSpPr txBox="1"/>
          <p:nvPr/>
        </p:nvSpPr>
        <p:spPr>
          <a:xfrm>
            <a:off x="257286" y="4902954"/>
            <a:ext cx="2128665" cy="1754326"/>
          </a:xfrm>
          <a:prstGeom prst="rect">
            <a:avLst/>
          </a:prstGeom>
          <a:noFill/>
          <a:ln w="19046" cap="flat">
            <a:solidFill>
              <a:schemeClr val="accent5">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chemeClr val="tx1">
                    <a:lumMod val="95000"/>
                  </a:schemeClr>
                </a:solidFill>
                <a:uFillTx/>
                <a:latin typeface="Calibri"/>
              </a:rPr>
              <a:t>I wanted the flame to look like it was from a </a:t>
            </a:r>
            <a:r>
              <a:rPr lang="en-GB" sz="1200" dirty="0">
                <a:solidFill>
                  <a:schemeClr val="tx1">
                    <a:lumMod val="95000"/>
                  </a:schemeClr>
                </a:solidFill>
                <a:latin typeface="Calibri"/>
              </a:rPr>
              <a:t>candle and the images circled in blue best represent a candles flame. From shape, to size, to brightness/ opacity, these flames look the most like a flame for a candle and are therefore the best one.</a:t>
            </a:r>
            <a:endParaRPr lang="en-GB" sz="1200" b="0" i="0" u="none" strike="noStrike" kern="1200" cap="none" spc="0" baseline="0" dirty="0">
              <a:solidFill>
                <a:schemeClr val="tx1">
                  <a:lumMod val="95000"/>
                </a:schemeClr>
              </a:solidFill>
              <a:uFillTx/>
              <a:latin typeface="Calibri"/>
            </a:endParaRPr>
          </a:p>
        </p:txBody>
      </p:sp>
      <p:sp>
        <p:nvSpPr>
          <p:cNvPr id="10" name="Rectangle 9">
            <a:extLst>
              <a:ext uri="{FF2B5EF4-FFF2-40B4-BE49-F238E27FC236}">
                <a16:creationId xmlns:a16="http://schemas.microsoft.com/office/drawing/2014/main" id="{C476DA80-E323-60ED-2A30-6A453FB9EB19}"/>
              </a:ext>
            </a:extLst>
          </p:cNvPr>
          <p:cNvSpPr/>
          <p:nvPr/>
        </p:nvSpPr>
        <p:spPr>
          <a:xfrm>
            <a:off x="2905059" y="4511059"/>
            <a:ext cx="1148876" cy="1384080"/>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1" name="Rectangle 10">
            <a:extLst>
              <a:ext uri="{FF2B5EF4-FFF2-40B4-BE49-F238E27FC236}">
                <a16:creationId xmlns:a16="http://schemas.microsoft.com/office/drawing/2014/main" id="{D0770B36-C944-357C-373E-3F704ABA2456}"/>
              </a:ext>
            </a:extLst>
          </p:cNvPr>
          <p:cNvSpPr/>
          <p:nvPr/>
        </p:nvSpPr>
        <p:spPr>
          <a:xfrm>
            <a:off x="8147620" y="3129782"/>
            <a:ext cx="1139322" cy="1376827"/>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2" name="Rectangle 11">
            <a:extLst>
              <a:ext uri="{FF2B5EF4-FFF2-40B4-BE49-F238E27FC236}">
                <a16:creationId xmlns:a16="http://schemas.microsoft.com/office/drawing/2014/main" id="{BD0DC7FC-81F8-0887-7C52-F0D7F52DC4BF}"/>
              </a:ext>
            </a:extLst>
          </p:cNvPr>
          <p:cNvSpPr/>
          <p:nvPr/>
        </p:nvSpPr>
        <p:spPr>
          <a:xfrm>
            <a:off x="5453533" y="4502124"/>
            <a:ext cx="3833408" cy="1376827"/>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cxnSp>
        <p:nvCxnSpPr>
          <p:cNvPr id="15" name="Straight Connector 7">
            <a:extLst>
              <a:ext uri="{FF2B5EF4-FFF2-40B4-BE49-F238E27FC236}">
                <a16:creationId xmlns:a16="http://schemas.microsoft.com/office/drawing/2014/main" id="{61ED6249-A3AA-CD16-2B31-ED7E742FF341}"/>
              </a:ext>
            </a:extLst>
          </p:cNvPr>
          <p:cNvCxnSpPr>
            <a:cxnSpLocks/>
          </p:cNvCxnSpPr>
          <p:nvPr/>
        </p:nvCxnSpPr>
        <p:spPr>
          <a:xfrm flipH="1">
            <a:off x="2385951" y="5912463"/>
            <a:ext cx="3283329" cy="686457"/>
          </a:xfrm>
          <a:prstGeom prst="straightConnector1">
            <a:avLst/>
          </a:prstGeom>
          <a:noFill/>
          <a:ln w="12701" cap="flat">
            <a:solidFill>
              <a:schemeClr val="accent5">
                <a:lumMod val="75000"/>
              </a:schemeClr>
            </a:solidFill>
            <a:prstDash val="solid"/>
            <a:miter/>
          </a:ln>
        </p:spPr>
      </p:cxnSp>
      <p:cxnSp>
        <p:nvCxnSpPr>
          <p:cNvPr id="27" name="Straight Connector 7">
            <a:extLst>
              <a:ext uri="{FF2B5EF4-FFF2-40B4-BE49-F238E27FC236}">
                <a16:creationId xmlns:a16="http://schemas.microsoft.com/office/drawing/2014/main" id="{9166FD39-6CB0-7300-8313-8F23898C141E}"/>
              </a:ext>
            </a:extLst>
          </p:cNvPr>
          <p:cNvCxnSpPr>
            <a:cxnSpLocks/>
          </p:cNvCxnSpPr>
          <p:nvPr/>
        </p:nvCxnSpPr>
        <p:spPr>
          <a:xfrm>
            <a:off x="4724400" y="1280079"/>
            <a:ext cx="63025" cy="588788"/>
          </a:xfrm>
          <a:prstGeom prst="straightConnector1">
            <a:avLst/>
          </a:prstGeom>
          <a:noFill/>
          <a:ln w="12701" cap="flat">
            <a:solidFill>
              <a:schemeClr val="accent6">
                <a:lumMod val="75000"/>
              </a:schemeClr>
            </a:solidFill>
            <a:prstDash val="solid"/>
            <a:miter/>
          </a:ln>
        </p:spPr>
      </p:cxnSp>
      <p:cxnSp>
        <p:nvCxnSpPr>
          <p:cNvPr id="35" name="Straight Connector 7">
            <a:extLst>
              <a:ext uri="{FF2B5EF4-FFF2-40B4-BE49-F238E27FC236}">
                <a16:creationId xmlns:a16="http://schemas.microsoft.com/office/drawing/2014/main" id="{5E591862-F4EF-3D02-E012-C813922736F6}"/>
              </a:ext>
            </a:extLst>
          </p:cNvPr>
          <p:cNvCxnSpPr>
            <a:cxnSpLocks/>
          </p:cNvCxnSpPr>
          <p:nvPr/>
        </p:nvCxnSpPr>
        <p:spPr>
          <a:xfrm flipH="1">
            <a:off x="8092107" y="1964137"/>
            <a:ext cx="1874854" cy="1165646"/>
          </a:xfrm>
          <a:prstGeom prst="straightConnector1">
            <a:avLst/>
          </a:prstGeom>
          <a:noFill/>
          <a:ln w="12701" cap="flat">
            <a:solidFill>
              <a:schemeClr val="accent6">
                <a:lumMod val="75000"/>
              </a:schemeClr>
            </a:solidFill>
            <a:prstDash val="solid"/>
            <a:miter/>
          </a:ln>
        </p:spPr>
      </p:cxnSp>
      <p:cxnSp>
        <p:nvCxnSpPr>
          <p:cNvPr id="52" name="Straight Connector 7">
            <a:extLst>
              <a:ext uri="{FF2B5EF4-FFF2-40B4-BE49-F238E27FC236}">
                <a16:creationId xmlns:a16="http://schemas.microsoft.com/office/drawing/2014/main" id="{2A55E70A-6B5A-091A-CADC-08082E02B613}"/>
              </a:ext>
            </a:extLst>
          </p:cNvPr>
          <p:cNvCxnSpPr>
            <a:cxnSpLocks/>
          </p:cNvCxnSpPr>
          <p:nvPr/>
        </p:nvCxnSpPr>
        <p:spPr>
          <a:xfrm flipH="1">
            <a:off x="6098610" y="1272540"/>
            <a:ext cx="46691" cy="596327"/>
          </a:xfrm>
          <a:prstGeom prst="straightConnector1">
            <a:avLst/>
          </a:prstGeom>
          <a:noFill/>
          <a:ln w="12701" cap="flat">
            <a:solidFill>
              <a:schemeClr val="accent6">
                <a:lumMod val="75000"/>
              </a:schemeClr>
            </a:solidFill>
            <a:prstDash val="solid"/>
            <a:miter/>
          </a:ln>
        </p:spPr>
      </p:cxnSp>
      <p:sp>
        <p:nvSpPr>
          <p:cNvPr id="59" name="TextBox 58">
            <a:extLst>
              <a:ext uri="{FF2B5EF4-FFF2-40B4-BE49-F238E27FC236}">
                <a16:creationId xmlns:a16="http://schemas.microsoft.com/office/drawing/2014/main" id="{19D6A00D-B7DC-7C50-C0F1-EFE2799945AD}"/>
              </a:ext>
            </a:extLst>
          </p:cNvPr>
          <p:cNvSpPr txBox="1"/>
          <p:nvPr/>
        </p:nvSpPr>
        <p:spPr>
          <a:xfrm>
            <a:off x="9881382" y="1837179"/>
            <a:ext cx="2059982" cy="1384995"/>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chemeClr val="tx1">
                    <a:lumMod val="95000"/>
                  </a:schemeClr>
                </a:solidFill>
                <a:uFillTx/>
                <a:latin typeface="Calibri"/>
              </a:rPr>
              <a:t>There is a weird gap in some of the flames. For some reason, if the gap between 2 lines is too big, then it creates a gap in the flame, so I need to make sure the lines are close enough.</a:t>
            </a:r>
          </a:p>
        </p:txBody>
      </p:sp>
      <p:sp>
        <p:nvSpPr>
          <p:cNvPr id="60" name="TextBox 59">
            <a:extLst>
              <a:ext uri="{FF2B5EF4-FFF2-40B4-BE49-F238E27FC236}">
                <a16:creationId xmlns:a16="http://schemas.microsoft.com/office/drawing/2014/main" id="{5E9B646C-BACC-5A97-F47A-B6D0E7DAAE28}"/>
              </a:ext>
            </a:extLst>
          </p:cNvPr>
          <p:cNvSpPr txBox="1"/>
          <p:nvPr/>
        </p:nvSpPr>
        <p:spPr>
          <a:xfrm>
            <a:off x="5910492" y="633748"/>
            <a:ext cx="2388476" cy="64633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chemeClr val="tx1">
                    <a:lumMod val="95000"/>
                  </a:schemeClr>
                </a:solidFill>
                <a:uFillTx/>
                <a:latin typeface="Calibri"/>
              </a:rPr>
              <a:t>This one feels too small, it’s just a small dot on a page which isn’t quite the feel/ look I was going for.</a:t>
            </a:r>
          </a:p>
        </p:txBody>
      </p:sp>
      <p:sp>
        <p:nvSpPr>
          <p:cNvPr id="61" name="TextBox 60">
            <a:extLst>
              <a:ext uri="{FF2B5EF4-FFF2-40B4-BE49-F238E27FC236}">
                <a16:creationId xmlns:a16="http://schemas.microsoft.com/office/drawing/2014/main" id="{3B323EEB-6C21-FE5F-991D-87747BC6DC80}"/>
              </a:ext>
            </a:extLst>
          </p:cNvPr>
          <p:cNvSpPr txBox="1"/>
          <p:nvPr/>
        </p:nvSpPr>
        <p:spPr>
          <a:xfrm>
            <a:off x="3054542" y="633748"/>
            <a:ext cx="2388476" cy="64633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chemeClr val="tx1">
                    <a:lumMod val="95000"/>
                  </a:schemeClr>
                </a:solidFill>
                <a:uFillTx/>
                <a:latin typeface="Calibri"/>
              </a:rPr>
              <a:t>This flame </a:t>
            </a:r>
            <a:r>
              <a:rPr lang="en-GB" sz="1200" dirty="0">
                <a:solidFill>
                  <a:schemeClr val="tx1">
                    <a:lumMod val="95000"/>
                  </a:schemeClr>
                </a:solidFill>
                <a:latin typeface="Calibri"/>
              </a:rPr>
              <a:t>doesn’t depict a candle flame well, its feels almost too “violent” to be a candle flame</a:t>
            </a:r>
            <a:endParaRPr lang="en-GB" sz="1200" b="0" i="0" u="none" strike="noStrike" kern="1200" cap="none" spc="0" baseline="0" dirty="0">
              <a:solidFill>
                <a:schemeClr val="tx1">
                  <a:lumMod val="95000"/>
                </a:schemeClr>
              </a:solidFill>
              <a:uFillTx/>
              <a:latin typeface="Calibri"/>
            </a:endParaRPr>
          </a:p>
        </p:txBody>
      </p:sp>
      <p:sp>
        <p:nvSpPr>
          <p:cNvPr id="5" name="Rectangle 4">
            <a:extLst>
              <a:ext uri="{FF2B5EF4-FFF2-40B4-BE49-F238E27FC236}">
                <a16:creationId xmlns:a16="http://schemas.microsoft.com/office/drawing/2014/main" id="{A99C3F45-E22B-D648-8D60-F55EE691F49A}"/>
              </a:ext>
            </a:extLst>
          </p:cNvPr>
          <p:cNvSpPr/>
          <p:nvPr/>
        </p:nvSpPr>
        <p:spPr>
          <a:xfrm>
            <a:off x="2905059" y="3129782"/>
            <a:ext cx="5187048" cy="1363407"/>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7" name="Rectangle 6">
            <a:extLst>
              <a:ext uri="{FF2B5EF4-FFF2-40B4-BE49-F238E27FC236}">
                <a16:creationId xmlns:a16="http://schemas.microsoft.com/office/drawing/2014/main" id="{9B176ED5-2D1E-D731-4E58-C12CC1D16FBA}"/>
              </a:ext>
            </a:extLst>
          </p:cNvPr>
          <p:cNvSpPr/>
          <p:nvPr/>
        </p:nvSpPr>
        <p:spPr>
          <a:xfrm>
            <a:off x="4109447" y="4498218"/>
            <a:ext cx="1288573" cy="1396920"/>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Tree>
    <p:extLst>
      <p:ext uri="{BB962C8B-B14F-4D97-AF65-F5344CB8AC3E}">
        <p14:creationId xmlns:p14="http://schemas.microsoft.com/office/powerpoint/2010/main" val="7059052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68D19-C0CC-A324-AE1B-6963A814F767}"/>
            </a:ext>
          </a:extLst>
        </p:cNvPr>
        <p:cNvGrpSpPr/>
        <p:nvPr/>
      </p:nvGrpSpPr>
      <p:grpSpPr>
        <a:xfrm>
          <a:off x="0" y="0"/>
          <a:ext cx="0" cy="0"/>
          <a:chOff x="0" y="0"/>
          <a:chExt cx="0" cy="0"/>
        </a:xfrm>
      </p:grpSpPr>
      <p:pic>
        <p:nvPicPr>
          <p:cNvPr id="7" name="Picture 6" descr="A collage of different flames&#10;&#10;Description automatically generated">
            <a:extLst>
              <a:ext uri="{FF2B5EF4-FFF2-40B4-BE49-F238E27FC236}">
                <a16:creationId xmlns:a16="http://schemas.microsoft.com/office/drawing/2014/main" id="{39633EAB-5757-3476-8644-74ABBFAA4A73}"/>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763169" y="1755359"/>
            <a:ext cx="6646504" cy="4166038"/>
          </a:xfrm>
          <a:prstGeom prst="rect">
            <a:avLst/>
          </a:prstGeom>
        </p:spPr>
      </p:pic>
      <p:sp>
        <p:nvSpPr>
          <p:cNvPr id="4" name="Title 1">
            <a:extLst>
              <a:ext uri="{FF2B5EF4-FFF2-40B4-BE49-F238E27FC236}">
                <a16:creationId xmlns:a16="http://schemas.microsoft.com/office/drawing/2014/main" id="{731569D8-9BE9-E2EF-CFDE-E7AB466368DE}"/>
              </a:ext>
            </a:extLst>
          </p:cNvPr>
          <p:cNvSpPr txBox="1"/>
          <p:nvPr/>
        </p:nvSpPr>
        <p:spPr>
          <a:xfrm>
            <a:off x="-59636" y="0"/>
            <a:ext cx="270824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Contact Sheet</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088AFAF4-65DD-D64E-BAD2-92D4BDA480E4}"/>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12/11/2024</a:t>
            </a:r>
            <a:endParaRPr lang="en-GB" sz="3200" b="0" i="0" u="sng" strike="noStrike" kern="1200" cap="none" spc="0" baseline="0" dirty="0">
              <a:solidFill>
                <a:schemeClr val="tx1">
                  <a:lumMod val="95000"/>
                </a:schemeClr>
              </a:solidFill>
              <a:uFillTx/>
              <a:latin typeface="Aptos Display"/>
            </a:endParaRPr>
          </a:p>
        </p:txBody>
      </p:sp>
      <p:cxnSp>
        <p:nvCxnSpPr>
          <p:cNvPr id="2" name="Straight Connector 7">
            <a:extLst>
              <a:ext uri="{FF2B5EF4-FFF2-40B4-BE49-F238E27FC236}">
                <a16:creationId xmlns:a16="http://schemas.microsoft.com/office/drawing/2014/main" id="{D62746AE-21CC-F798-4EAD-43A56F3A4A2E}"/>
              </a:ext>
            </a:extLst>
          </p:cNvPr>
          <p:cNvCxnSpPr>
            <a:cxnSpLocks/>
            <a:endCxn id="5" idx="3"/>
          </p:cNvCxnSpPr>
          <p:nvPr/>
        </p:nvCxnSpPr>
        <p:spPr>
          <a:xfrm flipH="1" flipV="1">
            <a:off x="2539591" y="1942250"/>
            <a:ext cx="362316" cy="714106"/>
          </a:xfrm>
          <a:prstGeom prst="straightConnector1">
            <a:avLst/>
          </a:prstGeom>
          <a:noFill/>
          <a:ln w="12701" cap="flat">
            <a:solidFill>
              <a:schemeClr val="accent5">
                <a:lumMod val="75000"/>
              </a:schemeClr>
            </a:solidFill>
            <a:prstDash val="solid"/>
            <a:miter/>
          </a:ln>
        </p:spPr>
      </p:cxnSp>
      <p:sp>
        <p:nvSpPr>
          <p:cNvPr id="5" name="TextBox 4">
            <a:extLst>
              <a:ext uri="{FF2B5EF4-FFF2-40B4-BE49-F238E27FC236}">
                <a16:creationId xmlns:a16="http://schemas.microsoft.com/office/drawing/2014/main" id="{42CC5A7B-8C85-52A9-B800-CC35E252D12F}"/>
              </a:ext>
            </a:extLst>
          </p:cNvPr>
          <p:cNvSpPr txBox="1"/>
          <p:nvPr/>
        </p:nvSpPr>
        <p:spPr>
          <a:xfrm>
            <a:off x="731111" y="1249752"/>
            <a:ext cx="1808480" cy="1384995"/>
          </a:xfrm>
          <a:prstGeom prst="rect">
            <a:avLst/>
          </a:prstGeom>
          <a:noFill/>
          <a:ln w="19046" cap="flat">
            <a:solidFill>
              <a:schemeClr val="accent5">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All of these images capture a specific texture/ pattern from the church without anything around them framing them or distracting from them. This mean, all of these could be perfect for my section of th</a:t>
            </a:r>
            <a:r>
              <a:rPr lang="en-GB" sz="1050" dirty="0">
                <a:solidFill>
                  <a:schemeClr val="tx1">
                    <a:lumMod val="95000"/>
                  </a:schemeClr>
                </a:solidFill>
                <a:latin typeface="Calibri"/>
              </a:rPr>
              <a:t>e zine.</a:t>
            </a:r>
            <a:r>
              <a:rPr lang="en-GB" sz="1050" b="0" i="0" u="none" strike="noStrike" kern="1200" cap="none" spc="0" baseline="0" dirty="0">
                <a:solidFill>
                  <a:schemeClr val="tx1">
                    <a:lumMod val="95000"/>
                  </a:schemeClr>
                </a:solidFill>
                <a:uFillTx/>
                <a:latin typeface="Calibri"/>
              </a:rPr>
              <a:t> </a:t>
            </a:r>
          </a:p>
        </p:txBody>
      </p:sp>
      <p:sp>
        <p:nvSpPr>
          <p:cNvPr id="8" name="Rectangle 7">
            <a:extLst>
              <a:ext uri="{FF2B5EF4-FFF2-40B4-BE49-F238E27FC236}">
                <a16:creationId xmlns:a16="http://schemas.microsoft.com/office/drawing/2014/main" id="{42CDCFE3-E476-CBCD-9AD7-3B9CFF5A6980}"/>
              </a:ext>
            </a:extLst>
          </p:cNvPr>
          <p:cNvSpPr/>
          <p:nvPr/>
        </p:nvSpPr>
        <p:spPr>
          <a:xfrm>
            <a:off x="2905059" y="1786495"/>
            <a:ext cx="1194835" cy="4112042"/>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9" name="Rectangle 8">
            <a:extLst>
              <a:ext uri="{FF2B5EF4-FFF2-40B4-BE49-F238E27FC236}">
                <a16:creationId xmlns:a16="http://schemas.microsoft.com/office/drawing/2014/main" id="{D33BB1B5-5EE1-99EE-CC15-3507AD867999}"/>
              </a:ext>
            </a:extLst>
          </p:cNvPr>
          <p:cNvSpPr/>
          <p:nvPr/>
        </p:nvSpPr>
        <p:spPr>
          <a:xfrm>
            <a:off x="4099894" y="4483826"/>
            <a:ext cx="1264042" cy="1414711"/>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0" name="Rectangle 9">
            <a:extLst>
              <a:ext uri="{FF2B5EF4-FFF2-40B4-BE49-F238E27FC236}">
                <a16:creationId xmlns:a16="http://schemas.microsoft.com/office/drawing/2014/main" id="{BF2F9B4C-DE8C-39B8-8B4D-3BFFBCE61884}"/>
              </a:ext>
            </a:extLst>
          </p:cNvPr>
          <p:cNvSpPr/>
          <p:nvPr/>
        </p:nvSpPr>
        <p:spPr>
          <a:xfrm>
            <a:off x="8092108" y="4476205"/>
            <a:ext cx="1264042" cy="1414711"/>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1" name="Rectangle 10">
            <a:extLst>
              <a:ext uri="{FF2B5EF4-FFF2-40B4-BE49-F238E27FC236}">
                <a16:creationId xmlns:a16="http://schemas.microsoft.com/office/drawing/2014/main" id="{D193B96E-A013-E42F-8170-00B0D9A43C1D}"/>
              </a:ext>
            </a:extLst>
          </p:cNvPr>
          <p:cNvSpPr/>
          <p:nvPr/>
        </p:nvSpPr>
        <p:spPr>
          <a:xfrm>
            <a:off x="6735536" y="1786495"/>
            <a:ext cx="2620614" cy="1342716"/>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cxnSp>
        <p:nvCxnSpPr>
          <p:cNvPr id="14" name="Straight Connector 7">
            <a:extLst>
              <a:ext uri="{FF2B5EF4-FFF2-40B4-BE49-F238E27FC236}">
                <a16:creationId xmlns:a16="http://schemas.microsoft.com/office/drawing/2014/main" id="{03EF06F9-63E9-B78B-1FD6-64179E434BF9}"/>
              </a:ext>
            </a:extLst>
          </p:cNvPr>
          <p:cNvCxnSpPr>
            <a:cxnSpLocks/>
            <a:stCxn id="5" idx="3"/>
          </p:cNvCxnSpPr>
          <p:nvPr/>
        </p:nvCxnSpPr>
        <p:spPr>
          <a:xfrm flipV="1">
            <a:off x="2539591" y="1831015"/>
            <a:ext cx="4195945" cy="111235"/>
          </a:xfrm>
          <a:prstGeom prst="straightConnector1">
            <a:avLst/>
          </a:prstGeom>
          <a:noFill/>
          <a:ln w="12701" cap="flat">
            <a:solidFill>
              <a:schemeClr val="accent5">
                <a:lumMod val="75000"/>
              </a:schemeClr>
            </a:solidFill>
            <a:prstDash val="solid"/>
            <a:miter/>
          </a:ln>
        </p:spPr>
      </p:cxnSp>
      <p:cxnSp>
        <p:nvCxnSpPr>
          <p:cNvPr id="18" name="Straight Connector 7">
            <a:extLst>
              <a:ext uri="{FF2B5EF4-FFF2-40B4-BE49-F238E27FC236}">
                <a16:creationId xmlns:a16="http://schemas.microsoft.com/office/drawing/2014/main" id="{E17C5197-9475-1FD8-B887-7C80DD9637D1}"/>
              </a:ext>
            </a:extLst>
          </p:cNvPr>
          <p:cNvCxnSpPr>
            <a:cxnSpLocks/>
            <a:stCxn id="5" idx="3"/>
          </p:cNvCxnSpPr>
          <p:nvPr/>
        </p:nvCxnSpPr>
        <p:spPr>
          <a:xfrm>
            <a:off x="2539591" y="1942250"/>
            <a:ext cx="5552517" cy="2637370"/>
          </a:xfrm>
          <a:prstGeom prst="straightConnector1">
            <a:avLst/>
          </a:prstGeom>
          <a:noFill/>
          <a:ln w="12701" cap="flat">
            <a:solidFill>
              <a:schemeClr val="accent5">
                <a:lumMod val="75000"/>
              </a:schemeClr>
            </a:solidFill>
            <a:prstDash val="solid"/>
            <a:miter/>
          </a:ln>
        </p:spPr>
      </p:cxnSp>
      <p:cxnSp>
        <p:nvCxnSpPr>
          <p:cNvPr id="30" name="Straight Connector 7">
            <a:extLst>
              <a:ext uri="{FF2B5EF4-FFF2-40B4-BE49-F238E27FC236}">
                <a16:creationId xmlns:a16="http://schemas.microsoft.com/office/drawing/2014/main" id="{2DE430EB-CEAC-A1D7-DC9A-8862D2C353F0}"/>
              </a:ext>
            </a:extLst>
          </p:cNvPr>
          <p:cNvCxnSpPr>
            <a:cxnSpLocks/>
            <a:stCxn id="44" idx="1"/>
          </p:cNvCxnSpPr>
          <p:nvPr/>
        </p:nvCxnSpPr>
        <p:spPr>
          <a:xfrm flipH="1">
            <a:off x="8022898" y="4121498"/>
            <a:ext cx="2094932" cy="938892"/>
          </a:xfrm>
          <a:prstGeom prst="straightConnector1">
            <a:avLst/>
          </a:prstGeom>
          <a:noFill/>
          <a:ln w="12701" cap="flat">
            <a:solidFill>
              <a:schemeClr val="accent6">
                <a:lumMod val="75000"/>
              </a:schemeClr>
            </a:solidFill>
            <a:prstDash val="solid"/>
            <a:miter/>
          </a:ln>
        </p:spPr>
      </p:cxnSp>
      <p:cxnSp>
        <p:nvCxnSpPr>
          <p:cNvPr id="37" name="Straight Connector 7">
            <a:extLst>
              <a:ext uri="{FF2B5EF4-FFF2-40B4-BE49-F238E27FC236}">
                <a16:creationId xmlns:a16="http://schemas.microsoft.com/office/drawing/2014/main" id="{A1A3364D-5FB7-127D-6D73-4EE74BA20B75}"/>
              </a:ext>
            </a:extLst>
          </p:cNvPr>
          <p:cNvCxnSpPr>
            <a:cxnSpLocks/>
            <a:stCxn id="44" idx="1"/>
          </p:cNvCxnSpPr>
          <p:nvPr/>
        </p:nvCxnSpPr>
        <p:spPr>
          <a:xfrm flipH="1" flipV="1">
            <a:off x="6457556" y="3128272"/>
            <a:ext cx="3660274" cy="993226"/>
          </a:xfrm>
          <a:prstGeom prst="straightConnector1">
            <a:avLst/>
          </a:prstGeom>
          <a:noFill/>
          <a:ln w="12701" cap="flat">
            <a:solidFill>
              <a:schemeClr val="accent6">
                <a:lumMod val="75000"/>
              </a:schemeClr>
            </a:solidFill>
            <a:prstDash val="solid"/>
            <a:miter/>
          </a:ln>
        </p:spPr>
      </p:cxnSp>
      <p:sp>
        <p:nvSpPr>
          <p:cNvPr id="44" name="TextBox 43">
            <a:extLst>
              <a:ext uri="{FF2B5EF4-FFF2-40B4-BE49-F238E27FC236}">
                <a16:creationId xmlns:a16="http://schemas.microsoft.com/office/drawing/2014/main" id="{CAF2ABED-B6D2-42EA-43B2-4E7A486C210B}"/>
              </a:ext>
            </a:extLst>
          </p:cNvPr>
          <p:cNvSpPr txBox="1"/>
          <p:nvPr/>
        </p:nvSpPr>
        <p:spPr>
          <a:xfrm>
            <a:off x="10117830" y="3429000"/>
            <a:ext cx="1693696" cy="1384995"/>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Like the one on the previous slide, these flames have strange gaps in the middle of them which makes them look less like flames from a candle and more like light on a slow shutter speed. </a:t>
            </a:r>
            <a:endParaRPr lang="en-GB" sz="1050" b="0" i="0" u="none" strike="noStrike" kern="1200" cap="none" spc="0" baseline="0" dirty="0">
              <a:solidFill>
                <a:schemeClr val="tx1">
                  <a:lumMod val="95000"/>
                </a:schemeClr>
              </a:solidFill>
              <a:uFillTx/>
              <a:latin typeface="Calibri"/>
            </a:endParaRPr>
          </a:p>
        </p:txBody>
      </p:sp>
      <p:sp>
        <p:nvSpPr>
          <p:cNvPr id="6" name="Rectangle 5">
            <a:extLst>
              <a:ext uri="{FF2B5EF4-FFF2-40B4-BE49-F238E27FC236}">
                <a16:creationId xmlns:a16="http://schemas.microsoft.com/office/drawing/2014/main" id="{F8FA159B-1F43-5DF6-8598-C7F23539EB61}"/>
              </a:ext>
            </a:extLst>
          </p:cNvPr>
          <p:cNvSpPr/>
          <p:nvPr/>
        </p:nvSpPr>
        <p:spPr>
          <a:xfrm>
            <a:off x="4142012" y="1786494"/>
            <a:ext cx="2540000" cy="1342716"/>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2" name="Rectangle 11">
            <a:extLst>
              <a:ext uri="{FF2B5EF4-FFF2-40B4-BE49-F238E27FC236}">
                <a16:creationId xmlns:a16="http://schemas.microsoft.com/office/drawing/2014/main" id="{91D3E640-0B4D-81FB-79B6-296EADEF8E11}"/>
              </a:ext>
            </a:extLst>
          </p:cNvPr>
          <p:cNvSpPr/>
          <p:nvPr/>
        </p:nvSpPr>
        <p:spPr>
          <a:xfrm>
            <a:off x="6828066" y="4483825"/>
            <a:ext cx="1194832" cy="1403823"/>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Tree>
    <p:extLst>
      <p:ext uri="{BB962C8B-B14F-4D97-AF65-F5344CB8AC3E}">
        <p14:creationId xmlns:p14="http://schemas.microsoft.com/office/powerpoint/2010/main" val="35882469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6F55B-4190-7A15-896C-880F38D8BC08}"/>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CBDA9BF-430C-056C-4050-91FE32D05C9C}"/>
              </a:ext>
            </a:extLst>
          </p:cNvPr>
          <p:cNvSpPr txBox="1"/>
          <p:nvPr/>
        </p:nvSpPr>
        <p:spPr>
          <a:xfrm>
            <a:off x="-59636" y="0"/>
            <a:ext cx="270824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Contact Sheet</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A7742821-FB6A-E4CB-77B4-279C2E542ED5}"/>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13/11/2024</a:t>
            </a:r>
            <a:endParaRPr lang="en-GB" sz="3200" b="0" i="0" u="sng" strike="noStrike" kern="1200" cap="none" spc="0" baseline="0" dirty="0">
              <a:solidFill>
                <a:schemeClr val="tx1">
                  <a:lumMod val="95000"/>
                </a:schemeClr>
              </a:solidFill>
              <a:uFillTx/>
              <a:latin typeface="Aptos Display"/>
            </a:endParaRPr>
          </a:p>
        </p:txBody>
      </p:sp>
      <p:sp>
        <p:nvSpPr>
          <p:cNvPr id="6" name="TextBox 5">
            <a:extLst>
              <a:ext uri="{FF2B5EF4-FFF2-40B4-BE49-F238E27FC236}">
                <a16:creationId xmlns:a16="http://schemas.microsoft.com/office/drawing/2014/main" id="{3B9CC151-CA4F-D0BF-69F6-8479F499988E}"/>
              </a:ext>
            </a:extLst>
          </p:cNvPr>
          <p:cNvSpPr txBox="1"/>
          <p:nvPr/>
        </p:nvSpPr>
        <p:spPr>
          <a:xfrm>
            <a:off x="7620" y="490698"/>
            <a:ext cx="2708244" cy="3970318"/>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chemeClr val="tx1">
                    <a:lumMod val="95000"/>
                  </a:schemeClr>
                </a:solidFill>
                <a:uFillTx/>
                <a:latin typeface="Calibri"/>
              </a:rPr>
              <a:t>After reviewing the first flames </a:t>
            </a:r>
            <a:r>
              <a:rPr lang="en-GB" sz="1200" dirty="0">
                <a:solidFill>
                  <a:schemeClr val="tx1">
                    <a:lumMod val="95000"/>
                  </a:schemeClr>
                </a:solidFill>
                <a:latin typeface="Calibri"/>
              </a:rPr>
              <a:t>I created and seeing how I want to look versus how they currently look, I went back and created a few more.  I wanted the bottom of the flames to be at the bottom of the page, and no gaps in the middle of the flame. I also asked a few friends which one they thought looked the best and more candle-like and chose the 2 with the most votes. I did this because I have been picking apart each flame and they all began to look distorted to me, so I wanted unbiased opinions who had never seen them before since the people at the exhibition won’t have time to pick them apart like I did. I also crossed out the ones that I didn’t want to use so I could get a clearer view of the ones I was likely to use. (I made note of the votes next to the image in brackets) </a:t>
            </a:r>
            <a:endParaRPr lang="en-GB" sz="1200" b="0" i="0" u="none" strike="noStrike" kern="1200" cap="none" spc="0" baseline="0" dirty="0">
              <a:solidFill>
                <a:schemeClr val="tx1">
                  <a:lumMod val="95000"/>
                </a:schemeClr>
              </a:solidFill>
              <a:uFillTx/>
              <a:latin typeface="Calibri"/>
            </a:endParaRPr>
          </a:p>
        </p:txBody>
      </p:sp>
      <p:pic>
        <p:nvPicPr>
          <p:cNvPr id="5" name="Picture 4" descr="A collage of different flames&#10;&#10;Description automatically generated">
            <a:extLst>
              <a:ext uri="{FF2B5EF4-FFF2-40B4-BE49-F238E27FC236}">
                <a16:creationId xmlns:a16="http://schemas.microsoft.com/office/drawing/2014/main" id="{D2285F7B-808C-983C-8740-CE43CD8C5B5D}"/>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3352800" y="1183195"/>
            <a:ext cx="5486400" cy="4603531"/>
          </a:xfrm>
          <a:prstGeom prst="rect">
            <a:avLst/>
          </a:prstGeom>
        </p:spPr>
      </p:pic>
      <p:sp>
        <p:nvSpPr>
          <p:cNvPr id="7" name="Multiplication Sign 6">
            <a:extLst>
              <a:ext uri="{FF2B5EF4-FFF2-40B4-BE49-F238E27FC236}">
                <a16:creationId xmlns:a16="http://schemas.microsoft.com/office/drawing/2014/main" id="{A8E288FF-D20F-F140-D5A3-55298A03A67C}"/>
              </a:ext>
            </a:extLst>
          </p:cNvPr>
          <p:cNvSpPr/>
          <p:nvPr/>
        </p:nvSpPr>
        <p:spPr>
          <a:xfrm>
            <a:off x="4477406" y="863950"/>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7" name="Multiplication Sign 16">
            <a:extLst>
              <a:ext uri="{FF2B5EF4-FFF2-40B4-BE49-F238E27FC236}">
                <a16:creationId xmlns:a16="http://schemas.microsoft.com/office/drawing/2014/main" id="{3FA898A4-6E63-04FB-7801-15BA41DDBB47}"/>
              </a:ext>
            </a:extLst>
          </p:cNvPr>
          <p:cNvSpPr/>
          <p:nvPr/>
        </p:nvSpPr>
        <p:spPr>
          <a:xfrm>
            <a:off x="3374871" y="4276350"/>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19" name="Multiplication Sign 18">
            <a:extLst>
              <a:ext uri="{FF2B5EF4-FFF2-40B4-BE49-F238E27FC236}">
                <a16:creationId xmlns:a16="http://schemas.microsoft.com/office/drawing/2014/main" id="{EBA71B2E-9DD6-3222-A861-7E1204641D50}"/>
              </a:ext>
            </a:extLst>
          </p:cNvPr>
          <p:cNvSpPr/>
          <p:nvPr/>
        </p:nvSpPr>
        <p:spPr>
          <a:xfrm>
            <a:off x="5586773" y="3141542"/>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20" name="Multiplication Sign 19">
            <a:extLst>
              <a:ext uri="{FF2B5EF4-FFF2-40B4-BE49-F238E27FC236}">
                <a16:creationId xmlns:a16="http://schemas.microsoft.com/office/drawing/2014/main" id="{DE2ADEB8-9DDC-9BEB-136C-F94C0DF43FB7}"/>
              </a:ext>
            </a:extLst>
          </p:cNvPr>
          <p:cNvSpPr/>
          <p:nvPr/>
        </p:nvSpPr>
        <p:spPr>
          <a:xfrm>
            <a:off x="7760575" y="2001170"/>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21" name="Multiplication Sign 20">
            <a:extLst>
              <a:ext uri="{FF2B5EF4-FFF2-40B4-BE49-F238E27FC236}">
                <a16:creationId xmlns:a16="http://schemas.microsoft.com/office/drawing/2014/main" id="{429F22D8-2896-3DEB-5250-E4B6ACB55976}"/>
              </a:ext>
            </a:extLst>
          </p:cNvPr>
          <p:cNvSpPr/>
          <p:nvPr/>
        </p:nvSpPr>
        <p:spPr>
          <a:xfrm>
            <a:off x="6673542" y="860797"/>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22" name="Multiplication Sign 21">
            <a:extLst>
              <a:ext uri="{FF2B5EF4-FFF2-40B4-BE49-F238E27FC236}">
                <a16:creationId xmlns:a16="http://schemas.microsoft.com/office/drawing/2014/main" id="{D118694F-3A90-E0A7-0943-EC7976327978}"/>
              </a:ext>
            </a:extLst>
          </p:cNvPr>
          <p:cNvSpPr/>
          <p:nvPr/>
        </p:nvSpPr>
        <p:spPr>
          <a:xfrm>
            <a:off x="5575737" y="863950"/>
            <a:ext cx="1040525" cy="1671145"/>
          </a:xfrm>
          <a:prstGeom prst="mathMultiply">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23" name="TextBox 22">
            <a:extLst>
              <a:ext uri="{FF2B5EF4-FFF2-40B4-BE49-F238E27FC236}">
                <a16:creationId xmlns:a16="http://schemas.microsoft.com/office/drawing/2014/main" id="{5B159BDA-751A-A2F6-D3AB-F525C263D8B4}"/>
              </a:ext>
            </a:extLst>
          </p:cNvPr>
          <p:cNvSpPr txBox="1"/>
          <p:nvPr/>
        </p:nvSpPr>
        <p:spPr>
          <a:xfrm>
            <a:off x="3967665" y="2133314"/>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(1)</a:t>
            </a:r>
          </a:p>
        </p:txBody>
      </p:sp>
      <p:sp>
        <p:nvSpPr>
          <p:cNvPr id="24" name="TextBox 23">
            <a:extLst>
              <a:ext uri="{FF2B5EF4-FFF2-40B4-BE49-F238E27FC236}">
                <a16:creationId xmlns:a16="http://schemas.microsoft.com/office/drawing/2014/main" id="{DEE5632B-1800-F610-528D-B352A0441F40}"/>
              </a:ext>
            </a:extLst>
          </p:cNvPr>
          <p:cNvSpPr txBox="1"/>
          <p:nvPr/>
        </p:nvSpPr>
        <p:spPr>
          <a:xfrm>
            <a:off x="3965174" y="3280665"/>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(1)</a:t>
            </a:r>
          </a:p>
        </p:txBody>
      </p:sp>
      <p:sp>
        <p:nvSpPr>
          <p:cNvPr id="25" name="TextBox 24">
            <a:extLst>
              <a:ext uri="{FF2B5EF4-FFF2-40B4-BE49-F238E27FC236}">
                <a16:creationId xmlns:a16="http://schemas.microsoft.com/office/drawing/2014/main" id="{7131EDB0-48DB-9710-A6B7-2BD94609A427}"/>
              </a:ext>
            </a:extLst>
          </p:cNvPr>
          <p:cNvSpPr txBox="1"/>
          <p:nvPr/>
        </p:nvSpPr>
        <p:spPr>
          <a:xfrm>
            <a:off x="5083864" y="4417211"/>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(1)</a:t>
            </a:r>
          </a:p>
        </p:txBody>
      </p:sp>
      <p:sp>
        <p:nvSpPr>
          <p:cNvPr id="26" name="TextBox 25">
            <a:extLst>
              <a:ext uri="{FF2B5EF4-FFF2-40B4-BE49-F238E27FC236}">
                <a16:creationId xmlns:a16="http://schemas.microsoft.com/office/drawing/2014/main" id="{79473575-AE10-C855-2FEF-0AE46ECB8CE8}"/>
              </a:ext>
            </a:extLst>
          </p:cNvPr>
          <p:cNvSpPr txBox="1"/>
          <p:nvPr/>
        </p:nvSpPr>
        <p:spPr>
          <a:xfrm>
            <a:off x="7257928" y="3274358"/>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(2)</a:t>
            </a:r>
          </a:p>
        </p:txBody>
      </p:sp>
      <p:sp>
        <p:nvSpPr>
          <p:cNvPr id="28" name="TextBox 27">
            <a:extLst>
              <a:ext uri="{FF2B5EF4-FFF2-40B4-BE49-F238E27FC236}">
                <a16:creationId xmlns:a16="http://schemas.microsoft.com/office/drawing/2014/main" id="{0B07C630-87CA-C06A-A9EA-C2478E149334}"/>
              </a:ext>
            </a:extLst>
          </p:cNvPr>
          <p:cNvSpPr txBox="1"/>
          <p:nvPr/>
        </p:nvSpPr>
        <p:spPr>
          <a:xfrm>
            <a:off x="3989736" y="5551694"/>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(2)</a:t>
            </a:r>
          </a:p>
        </p:txBody>
      </p:sp>
      <p:sp>
        <p:nvSpPr>
          <p:cNvPr id="29" name="TextBox 28">
            <a:extLst>
              <a:ext uri="{FF2B5EF4-FFF2-40B4-BE49-F238E27FC236}">
                <a16:creationId xmlns:a16="http://schemas.microsoft.com/office/drawing/2014/main" id="{EB92186C-D9F1-A987-0901-95A3C83E3C64}"/>
              </a:ext>
            </a:extLst>
          </p:cNvPr>
          <p:cNvSpPr txBox="1"/>
          <p:nvPr/>
        </p:nvSpPr>
        <p:spPr>
          <a:xfrm>
            <a:off x="5070200" y="3274358"/>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(2)</a:t>
            </a:r>
          </a:p>
        </p:txBody>
      </p:sp>
      <p:sp>
        <p:nvSpPr>
          <p:cNvPr id="30" name="TextBox 29">
            <a:extLst>
              <a:ext uri="{FF2B5EF4-FFF2-40B4-BE49-F238E27FC236}">
                <a16:creationId xmlns:a16="http://schemas.microsoft.com/office/drawing/2014/main" id="{AB44F439-0D40-207E-C2B9-CC276A99064B}"/>
              </a:ext>
            </a:extLst>
          </p:cNvPr>
          <p:cNvSpPr txBox="1"/>
          <p:nvPr/>
        </p:nvSpPr>
        <p:spPr>
          <a:xfrm>
            <a:off x="8377416" y="4417210"/>
            <a:ext cx="447731" cy="246221"/>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chemeClr val="tx1">
                    <a:lumMod val="95000"/>
                  </a:schemeClr>
                </a:solidFill>
                <a:uFillTx/>
                <a:latin typeface="Calibri"/>
              </a:rPr>
              <a:t>(3)</a:t>
            </a:r>
          </a:p>
        </p:txBody>
      </p:sp>
      <p:sp>
        <p:nvSpPr>
          <p:cNvPr id="31" name="Oval 30">
            <a:extLst>
              <a:ext uri="{FF2B5EF4-FFF2-40B4-BE49-F238E27FC236}">
                <a16:creationId xmlns:a16="http://schemas.microsoft.com/office/drawing/2014/main" id="{ECC34C52-C60C-0B1B-6593-C1B3CB71FEFA}"/>
              </a:ext>
            </a:extLst>
          </p:cNvPr>
          <p:cNvSpPr/>
          <p:nvPr/>
        </p:nvSpPr>
        <p:spPr>
          <a:xfrm>
            <a:off x="7876452" y="3447917"/>
            <a:ext cx="813501" cy="1061291"/>
          </a:xfrm>
          <a:prstGeom prst="ellipse">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
        <p:nvSpPr>
          <p:cNvPr id="32" name="Oval 31">
            <a:extLst>
              <a:ext uri="{FF2B5EF4-FFF2-40B4-BE49-F238E27FC236}">
                <a16:creationId xmlns:a16="http://schemas.microsoft.com/office/drawing/2014/main" id="{7BE9BF6B-7E46-2470-81C6-BFF435DEE611}"/>
              </a:ext>
            </a:extLst>
          </p:cNvPr>
          <p:cNvSpPr/>
          <p:nvPr/>
        </p:nvSpPr>
        <p:spPr>
          <a:xfrm>
            <a:off x="6772078" y="2306096"/>
            <a:ext cx="813501" cy="1061291"/>
          </a:xfrm>
          <a:prstGeom prst="ellipse">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lumMod val="95000"/>
                </a:schemeClr>
              </a:solidFill>
            </a:endParaRPr>
          </a:p>
        </p:txBody>
      </p:sp>
    </p:spTree>
    <p:extLst>
      <p:ext uri="{BB962C8B-B14F-4D97-AF65-F5344CB8AC3E}">
        <p14:creationId xmlns:p14="http://schemas.microsoft.com/office/powerpoint/2010/main" val="36633993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7B993-6FE0-44C0-57CA-A8B035195D42}"/>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F5F99B9-8E48-6F4C-36BE-DB923E6BF065}"/>
              </a:ext>
            </a:extLst>
          </p:cNvPr>
          <p:cNvSpPr txBox="1"/>
          <p:nvPr/>
        </p:nvSpPr>
        <p:spPr>
          <a:xfrm>
            <a:off x="-59636" y="0"/>
            <a:ext cx="2304646" cy="503578"/>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Final Images</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226B1117-5EF3-BBF2-A5D0-68084A851563}"/>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12/11/2024</a:t>
            </a:r>
            <a:endParaRPr lang="en-GB" sz="3200" b="0" i="0" u="sng" strike="noStrike" kern="1200" cap="none" spc="0" baseline="0" dirty="0">
              <a:solidFill>
                <a:schemeClr val="tx1">
                  <a:lumMod val="95000"/>
                </a:schemeClr>
              </a:solidFill>
              <a:uFillTx/>
              <a:latin typeface="Aptos Display"/>
            </a:endParaRPr>
          </a:p>
        </p:txBody>
      </p:sp>
      <p:pic>
        <p:nvPicPr>
          <p:cNvPr id="6" name="Picture 5" descr="A close up of a flame&#10;&#10;Description automatically generated">
            <a:extLst>
              <a:ext uri="{FF2B5EF4-FFF2-40B4-BE49-F238E27FC236}">
                <a16:creationId xmlns:a16="http://schemas.microsoft.com/office/drawing/2014/main" id="{CE2F559E-C7CB-3447-AFD5-4AD65B20CB2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2489" y="427602"/>
            <a:ext cx="4830554" cy="6443011"/>
          </a:xfrm>
          <a:prstGeom prst="rect">
            <a:avLst/>
          </a:prstGeom>
        </p:spPr>
      </p:pic>
      <p:pic>
        <p:nvPicPr>
          <p:cNvPr id="8" name="Picture 7" descr="A close up of a flame&#10;&#10;Description automatically generated">
            <a:extLst>
              <a:ext uri="{FF2B5EF4-FFF2-40B4-BE49-F238E27FC236}">
                <a16:creationId xmlns:a16="http://schemas.microsoft.com/office/drawing/2014/main" id="{501B9FA5-B029-12C2-4F30-722A42C3BAF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68958" y="427603"/>
            <a:ext cx="4830553" cy="6443010"/>
          </a:xfrm>
          <a:prstGeom prst="rect">
            <a:avLst/>
          </a:prstGeom>
        </p:spPr>
      </p:pic>
      <p:sp>
        <p:nvSpPr>
          <p:cNvPr id="2" name="TextBox 1">
            <a:extLst>
              <a:ext uri="{FF2B5EF4-FFF2-40B4-BE49-F238E27FC236}">
                <a16:creationId xmlns:a16="http://schemas.microsoft.com/office/drawing/2014/main" id="{A05C6842-5231-E401-08D6-78072D839B37}"/>
              </a:ext>
            </a:extLst>
          </p:cNvPr>
          <p:cNvSpPr txBox="1"/>
          <p:nvPr/>
        </p:nvSpPr>
        <p:spPr>
          <a:xfrm>
            <a:off x="4956331" y="427602"/>
            <a:ext cx="2312627" cy="3416320"/>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u="none" strike="noStrike" kern="1200" cap="none" spc="0" baseline="0" dirty="0">
                <a:solidFill>
                  <a:schemeClr val="tx1">
                    <a:lumMod val="95000"/>
                  </a:schemeClr>
                </a:solidFill>
                <a:uFillTx/>
                <a:latin typeface="Calibri"/>
              </a:rPr>
              <a:t>After Speaking to Joe and Ryan, I have decided that this idea of fakeness in a church felt too rude and disrespectful to the members of the church, so I have decided  to use real tea lights and not use the images of the fake fire.</a:t>
            </a:r>
          </a:p>
        </p:txBody>
      </p:sp>
    </p:spTree>
    <p:extLst>
      <p:ext uri="{BB962C8B-B14F-4D97-AF65-F5344CB8AC3E}">
        <p14:creationId xmlns:p14="http://schemas.microsoft.com/office/powerpoint/2010/main" val="37576126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57050-A2D3-45CE-ADC9-C724200EDD6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7475CF6-04A1-92C0-33EB-BECB1E590122}"/>
              </a:ext>
            </a:extLst>
          </p:cNvPr>
          <p:cNvSpPr txBox="1"/>
          <p:nvPr/>
        </p:nvSpPr>
        <p:spPr>
          <a:xfrm>
            <a:off x="-59636" y="0"/>
            <a:ext cx="1478534"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Tutorial</a:t>
            </a:r>
            <a:endParaRPr lang="en-GB" sz="3200" b="0" i="0" u="sng" strike="noStrike" kern="1200" cap="none" spc="0" baseline="0" dirty="0">
              <a:solidFill>
                <a:schemeClr val="tx1">
                  <a:lumMod val="95000"/>
                </a:schemeClr>
              </a:solidFill>
              <a:uFillTx/>
              <a:latin typeface="Aptos Display"/>
            </a:endParaRPr>
          </a:p>
        </p:txBody>
      </p:sp>
      <p:sp>
        <p:nvSpPr>
          <p:cNvPr id="3" name="Title 1">
            <a:extLst>
              <a:ext uri="{FF2B5EF4-FFF2-40B4-BE49-F238E27FC236}">
                <a16:creationId xmlns:a16="http://schemas.microsoft.com/office/drawing/2014/main" id="{3B420595-A362-5810-781E-B9C1B6EFF60F}"/>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a:solidFill>
                  <a:schemeClr val="tx1">
                    <a:lumMod val="95000"/>
                  </a:schemeClr>
                </a:solidFill>
                <a:latin typeface="Aptos Display"/>
              </a:rPr>
              <a:t>13/11/2024</a:t>
            </a:r>
            <a:endParaRPr lang="en-GB" sz="3200" b="0" i="0" u="sng" strike="noStrike" kern="1200" cap="none" spc="0" baseline="0" dirty="0">
              <a:solidFill>
                <a:schemeClr val="tx1">
                  <a:lumMod val="95000"/>
                </a:schemeClr>
              </a:solidFill>
              <a:uFillTx/>
              <a:latin typeface="Aptos Display"/>
            </a:endParaRPr>
          </a:p>
        </p:txBody>
      </p:sp>
      <p:pic>
        <p:nvPicPr>
          <p:cNvPr id="6" name="Picture 5" descr="A close-up of a diary&#10;&#10;Description automatically generated">
            <a:extLst>
              <a:ext uri="{FF2B5EF4-FFF2-40B4-BE49-F238E27FC236}">
                <a16:creationId xmlns:a16="http://schemas.microsoft.com/office/drawing/2014/main" id="{E162D125-52AE-FF82-CE2D-8CBD83415490}"/>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2876681" y="1505607"/>
            <a:ext cx="6438638" cy="3846786"/>
          </a:xfrm>
          <a:prstGeom prst="rect">
            <a:avLst/>
          </a:prstGeom>
          <a:ln>
            <a:solidFill>
              <a:schemeClr val="accent6">
                <a:lumMod val="75000"/>
              </a:schemeClr>
            </a:solidFill>
          </a:ln>
        </p:spPr>
      </p:pic>
      <p:cxnSp>
        <p:nvCxnSpPr>
          <p:cNvPr id="7" name="Straight Connector 7">
            <a:extLst>
              <a:ext uri="{FF2B5EF4-FFF2-40B4-BE49-F238E27FC236}">
                <a16:creationId xmlns:a16="http://schemas.microsoft.com/office/drawing/2014/main" id="{A4244C60-419F-03B1-E6D7-761566870846}"/>
              </a:ext>
            </a:extLst>
          </p:cNvPr>
          <p:cNvCxnSpPr>
            <a:cxnSpLocks/>
          </p:cNvCxnSpPr>
          <p:nvPr/>
        </p:nvCxnSpPr>
        <p:spPr>
          <a:xfrm flipH="1">
            <a:off x="7428712" y="2932386"/>
            <a:ext cx="1992761" cy="201799"/>
          </a:xfrm>
          <a:prstGeom prst="straightConnector1">
            <a:avLst/>
          </a:prstGeom>
          <a:noFill/>
          <a:ln w="12701" cap="flat">
            <a:solidFill>
              <a:schemeClr val="accent6">
                <a:lumMod val="75000"/>
              </a:schemeClr>
            </a:solidFill>
            <a:prstDash val="solid"/>
            <a:miter/>
          </a:ln>
        </p:spPr>
      </p:cxnSp>
      <p:sp>
        <p:nvSpPr>
          <p:cNvPr id="8" name="TextBox 7">
            <a:extLst>
              <a:ext uri="{FF2B5EF4-FFF2-40B4-BE49-F238E27FC236}">
                <a16:creationId xmlns:a16="http://schemas.microsoft.com/office/drawing/2014/main" id="{CE5E255A-12C5-0F60-8D81-5B2CB7D9D6FE}"/>
              </a:ext>
            </a:extLst>
          </p:cNvPr>
          <p:cNvSpPr txBox="1"/>
          <p:nvPr/>
        </p:nvSpPr>
        <p:spPr>
          <a:xfrm>
            <a:off x="9421473" y="2557104"/>
            <a:ext cx="2446808" cy="57708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At the beginning of the tutorial, we underlined where I had gotten to so far in the list.</a:t>
            </a:r>
            <a:endParaRPr lang="en-GB" sz="1050" b="0" i="0" u="none" strike="noStrike" kern="1200" cap="none" spc="0" baseline="0" dirty="0">
              <a:solidFill>
                <a:schemeClr val="tx1">
                  <a:lumMod val="95000"/>
                </a:schemeClr>
              </a:solidFill>
              <a:uFillTx/>
              <a:latin typeface="Calibri"/>
            </a:endParaRPr>
          </a:p>
        </p:txBody>
      </p:sp>
      <p:cxnSp>
        <p:nvCxnSpPr>
          <p:cNvPr id="15" name="Straight Connector 7">
            <a:extLst>
              <a:ext uri="{FF2B5EF4-FFF2-40B4-BE49-F238E27FC236}">
                <a16:creationId xmlns:a16="http://schemas.microsoft.com/office/drawing/2014/main" id="{52305518-7437-9AA9-6BEF-5CEC2E75BE6C}"/>
              </a:ext>
            </a:extLst>
          </p:cNvPr>
          <p:cNvCxnSpPr>
            <a:cxnSpLocks/>
            <a:stCxn id="16" idx="0"/>
          </p:cNvCxnSpPr>
          <p:nvPr/>
        </p:nvCxnSpPr>
        <p:spPr>
          <a:xfrm flipH="1" flipV="1">
            <a:off x="8507073" y="4849473"/>
            <a:ext cx="138733" cy="891414"/>
          </a:xfrm>
          <a:prstGeom prst="straightConnector1">
            <a:avLst/>
          </a:prstGeom>
          <a:noFill/>
          <a:ln w="12701" cap="flat">
            <a:solidFill>
              <a:schemeClr val="accent6">
                <a:lumMod val="75000"/>
              </a:schemeClr>
            </a:solidFill>
            <a:prstDash val="solid"/>
            <a:miter/>
          </a:ln>
        </p:spPr>
      </p:cxnSp>
      <p:sp>
        <p:nvSpPr>
          <p:cNvPr id="16" name="TextBox 15">
            <a:extLst>
              <a:ext uri="{FF2B5EF4-FFF2-40B4-BE49-F238E27FC236}">
                <a16:creationId xmlns:a16="http://schemas.microsoft.com/office/drawing/2014/main" id="{4F8127F3-0FEC-E848-B23B-404485A88B8F}"/>
              </a:ext>
            </a:extLst>
          </p:cNvPr>
          <p:cNvSpPr txBox="1"/>
          <p:nvPr/>
        </p:nvSpPr>
        <p:spPr>
          <a:xfrm>
            <a:off x="7849120" y="5740887"/>
            <a:ext cx="1593371"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While going through my visual diary, Joe </a:t>
            </a:r>
            <a:r>
              <a:rPr lang="en-GB" sz="1050" dirty="0">
                <a:solidFill>
                  <a:schemeClr val="tx1">
                    <a:lumMod val="95000"/>
                  </a:schemeClr>
                </a:solidFill>
                <a:latin typeface="Calibri"/>
              </a:rPr>
              <a:t>underlined everything that I had done </a:t>
            </a:r>
            <a:endParaRPr lang="en-GB" sz="1050" b="0" i="0" u="none" strike="noStrike" kern="1200" cap="none" spc="0" baseline="0" dirty="0">
              <a:solidFill>
                <a:schemeClr val="tx1">
                  <a:lumMod val="95000"/>
                </a:schemeClr>
              </a:solidFill>
              <a:uFillTx/>
              <a:latin typeface="Calibri"/>
            </a:endParaRPr>
          </a:p>
        </p:txBody>
      </p:sp>
      <p:cxnSp>
        <p:nvCxnSpPr>
          <p:cNvPr id="18" name="Straight Connector 7">
            <a:extLst>
              <a:ext uri="{FF2B5EF4-FFF2-40B4-BE49-F238E27FC236}">
                <a16:creationId xmlns:a16="http://schemas.microsoft.com/office/drawing/2014/main" id="{A6E977D9-6BE9-232B-176F-D4371E4A7C7C}"/>
              </a:ext>
            </a:extLst>
          </p:cNvPr>
          <p:cNvCxnSpPr>
            <a:cxnSpLocks/>
          </p:cNvCxnSpPr>
          <p:nvPr/>
        </p:nvCxnSpPr>
        <p:spPr>
          <a:xfrm flipH="1" flipV="1">
            <a:off x="3701743" y="5294864"/>
            <a:ext cx="94594" cy="323966"/>
          </a:xfrm>
          <a:prstGeom prst="straightConnector1">
            <a:avLst/>
          </a:prstGeom>
          <a:noFill/>
          <a:ln w="12701" cap="flat">
            <a:solidFill>
              <a:schemeClr val="accent6">
                <a:lumMod val="75000"/>
              </a:schemeClr>
            </a:solidFill>
            <a:prstDash val="solid"/>
            <a:miter/>
          </a:ln>
        </p:spPr>
      </p:cxnSp>
      <p:sp>
        <p:nvSpPr>
          <p:cNvPr id="19" name="TextBox 18">
            <a:extLst>
              <a:ext uri="{FF2B5EF4-FFF2-40B4-BE49-F238E27FC236}">
                <a16:creationId xmlns:a16="http://schemas.microsoft.com/office/drawing/2014/main" id="{12FD5C6C-94A5-6517-9C74-9A758E0E96D9}"/>
              </a:ext>
            </a:extLst>
          </p:cNvPr>
          <p:cNvSpPr txBox="1"/>
          <p:nvPr/>
        </p:nvSpPr>
        <p:spPr>
          <a:xfrm>
            <a:off x="3135236" y="5618830"/>
            <a:ext cx="2446808" cy="57708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I include the site-specific schedule and that wasn’t in the box above so Joe added it below so note that I had done it,</a:t>
            </a:r>
            <a:endParaRPr lang="en-GB" sz="1050" b="0" i="0" u="none" strike="noStrike" kern="1200" cap="none" spc="0" baseline="0" dirty="0">
              <a:solidFill>
                <a:schemeClr val="tx1">
                  <a:lumMod val="95000"/>
                </a:schemeClr>
              </a:solidFill>
              <a:uFillTx/>
              <a:latin typeface="Calibri"/>
            </a:endParaRPr>
          </a:p>
        </p:txBody>
      </p:sp>
      <p:cxnSp>
        <p:nvCxnSpPr>
          <p:cNvPr id="22" name="Straight Connector 7">
            <a:extLst>
              <a:ext uri="{FF2B5EF4-FFF2-40B4-BE49-F238E27FC236}">
                <a16:creationId xmlns:a16="http://schemas.microsoft.com/office/drawing/2014/main" id="{4CB6FC80-9C7B-CC2D-6366-EBAA8CC8E22C}"/>
              </a:ext>
            </a:extLst>
          </p:cNvPr>
          <p:cNvCxnSpPr>
            <a:cxnSpLocks/>
            <a:endCxn id="23" idx="3"/>
          </p:cNvCxnSpPr>
          <p:nvPr/>
        </p:nvCxnSpPr>
        <p:spPr>
          <a:xfrm flipH="1" flipV="1">
            <a:off x="2070148" y="2476312"/>
            <a:ext cx="1056085" cy="276274"/>
          </a:xfrm>
          <a:prstGeom prst="straightConnector1">
            <a:avLst/>
          </a:prstGeom>
          <a:noFill/>
          <a:ln w="12701" cap="flat">
            <a:solidFill>
              <a:schemeClr val="accent6">
                <a:lumMod val="75000"/>
              </a:schemeClr>
            </a:solidFill>
            <a:prstDash val="solid"/>
            <a:miter/>
          </a:ln>
        </p:spPr>
      </p:cxnSp>
      <p:sp>
        <p:nvSpPr>
          <p:cNvPr id="23" name="TextBox 22">
            <a:extLst>
              <a:ext uri="{FF2B5EF4-FFF2-40B4-BE49-F238E27FC236}">
                <a16:creationId xmlns:a16="http://schemas.microsoft.com/office/drawing/2014/main" id="{C5604D94-90E8-EC87-2BFF-56BA65B46A44}"/>
              </a:ext>
            </a:extLst>
          </p:cNvPr>
          <p:cNvSpPr txBox="1"/>
          <p:nvPr/>
        </p:nvSpPr>
        <p:spPr>
          <a:xfrm>
            <a:off x="441136" y="2106980"/>
            <a:ext cx="1629012"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As we went through my visual diary, Joe used this as a checklist and checked off everything I had done.</a:t>
            </a:r>
            <a:endParaRPr lang="en-GB" sz="1050" b="0" i="0" u="none" strike="noStrike" kern="1200" cap="none" spc="0" baseline="0" dirty="0">
              <a:solidFill>
                <a:schemeClr val="tx1">
                  <a:lumMod val="95000"/>
                </a:schemeClr>
              </a:solidFill>
              <a:uFillTx/>
              <a:latin typeface="Calibri"/>
            </a:endParaRPr>
          </a:p>
        </p:txBody>
      </p:sp>
      <p:cxnSp>
        <p:nvCxnSpPr>
          <p:cNvPr id="26" name="Straight Connector 7">
            <a:extLst>
              <a:ext uri="{FF2B5EF4-FFF2-40B4-BE49-F238E27FC236}">
                <a16:creationId xmlns:a16="http://schemas.microsoft.com/office/drawing/2014/main" id="{A82DA1C8-1C4A-8660-89EE-DD7654C9E01B}"/>
              </a:ext>
            </a:extLst>
          </p:cNvPr>
          <p:cNvCxnSpPr>
            <a:cxnSpLocks/>
          </p:cNvCxnSpPr>
          <p:nvPr/>
        </p:nvCxnSpPr>
        <p:spPr>
          <a:xfrm flipH="1">
            <a:off x="2320684" y="3902039"/>
            <a:ext cx="555997" cy="159158"/>
          </a:xfrm>
          <a:prstGeom prst="straightConnector1">
            <a:avLst/>
          </a:prstGeom>
          <a:noFill/>
          <a:ln w="12701" cap="flat">
            <a:solidFill>
              <a:schemeClr val="accent6">
                <a:lumMod val="75000"/>
              </a:schemeClr>
            </a:solidFill>
            <a:prstDash val="solid"/>
            <a:miter/>
          </a:ln>
        </p:spPr>
      </p:cxnSp>
      <p:sp>
        <p:nvSpPr>
          <p:cNvPr id="27" name="TextBox 26">
            <a:extLst>
              <a:ext uri="{FF2B5EF4-FFF2-40B4-BE49-F238E27FC236}">
                <a16:creationId xmlns:a16="http://schemas.microsoft.com/office/drawing/2014/main" id="{FAFF53E6-A711-B8CE-BBBE-CDD7BDD2C60D}"/>
              </a:ext>
            </a:extLst>
          </p:cNvPr>
          <p:cNvSpPr txBox="1"/>
          <p:nvPr/>
        </p:nvSpPr>
        <p:spPr>
          <a:xfrm>
            <a:off x="426713" y="3871965"/>
            <a:ext cx="1899748"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I haven’t added the artwork study seminar we did for task one so I need to go back and include that.</a:t>
            </a:r>
            <a:endParaRPr lang="en-GB" sz="1050" b="0" i="0" u="none" strike="noStrike" kern="1200" cap="none" spc="0" baseline="0" dirty="0">
              <a:solidFill>
                <a:schemeClr val="tx1">
                  <a:lumMod val="95000"/>
                </a:schemeClr>
              </a:solidFill>
              <a:uFillTx/>
              <a:latin typeface="Calibri"/>
            </a:endParaRPr>
          </a:p>
        </p:txBody>
      </p:sp>
      <p:cxnSp>
        <p:nvCxnSpPr>
          <p:cNvPr id="29" name="Straight Connector 7">
            <a:extLst>
              <a:ext uri="{FF2B5EF4-FFF2-40B4-BE49-F238E27FC236}">
                <a16:creationId xmlns:a16="http://schemas.microsoft.com/office/drawing/2014/main" id="{35A7CDEB-4480-D42A-BDA6-E0396C1CD450}"/>
              </a:ext>
            </a:extLst>
          </p:cNvPr>
          <p:cNvCxnSpPr>
            <a:cxnSpLocks/>
            <a:stCxn id="30" idx="1"/>
          </p:cNvCxnSpPr>
          <p:nvPr/>
        </p:nvCxnSpPr>
        <p:spPr>
          <a:xfrm flipH="1">
            <a:off x="6930521" y="1567512"/>
            <a:ext cx="2549879" cy="902851"/>
          </a:xfrm>
          <a:prstGeom prst="straightConnector1">
            <a:avLst/>
          </a:prstGeom>
          <a:noFill/>
          <a:ln w="12701" cap="flat">
            <a:solidFill>
              <a:schemeClr val="accent6">
                <a:lumMod val="75000"/>
              </a:schemeClr>
            </a:solidFill>
            <a:prstDash val="solid"/>
            <a:miter/>
          </a:ln>
        </p:spPr>
      </p:cxnSp>
      <p:sp>
        <p:nvSpPr>
          <p:cNvPr id="30" name="TextBox 29">
            <a:extLst>
              <a:ext uri="{FF2B5EF4-FFF2-40B4-BE49-F238E27FC236}">
                <a16:creationId xmlns:a16="http://schemas.microsoft.com/office/drawing/2014/main" id="{126156CB-EABB-F0C4-9992-AFAC7219BF7D}"/>
              </a:ext>
            </a:extLst>
          </p:cNvPr>
          <p:cNvSpPr txBox="1"/>
          <p:nvPr/>
        </p:nvSpPr>
        <p:spPr>
          <a:xfrm>
            <a:off x="9480400" y="1198180"/>
            <a:ext cx="2446808" cy="738664"/>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Joe recommended I go back and after mapping work locations, I add a slide discussing what is possible after talking to Ian, the vicar, and what isn</a:t>
            </a:r>
            <a:r>
              <a:rPr lang="en-GB" sz="1050" dirty="0">
                <a:solidFill>
                  <a:schemeClr val="tx1">
                    <a:lumMod val="95000"/>
                  </a:schemeClr>
                </a:solidFill>
                <a:latin typeface="Calibri"/>
              </a:rPr>
              <a:t>’t.</a:t>
            </a:r>
            <a:endParaRPr lang="en-GB" sz="1050" b="0" i="0" u="none" strike="noStrike" kern="1200" cap="none" spc="0" baseline="0" dirty="0">
              <a:solidFill>
                <a:schemeClr val="tx1">
                  <a:lumMod val="95000"/>
                </a:schemeClr>
              </a:solidFill>
              <a:uFillTx/>
              <a:latin typeface="Calibri"/>
            </a:endParaRPr>
          </a:p>
        </p:txBody>
      </p:sp>
      <p:cxnSp>
        <p:nvCxnSpPr>
          <p:cNvPr id="33" name="Straight Connector 7">
            <a:extLst>
              <a:ext uri="{FF2B5EF4-FFF2-40B4-BE49-F238E27FC236}">
                <a16:creationId xmlns:a16="http://schemas.microsoft.com/office/drawing/2014/main" id="{5D4A1F15-07C9-4EB4-0481-9819A509607F}"/>
              </a:ext>
            </a:extLst>
          </p:cNvPr>
          <p:cNvCxnSpPr>
            <a:cxnSpLocks/>
          </p:cNvCxnSpPr>
          <p:nvPr/>
        </p:nvCxnSpPr>
        <p:spPr>
          <a:xfrm flipH="1" flipV="1">
            <a:off x="8028850" y="3748842"/>
            <a:ext cx="1451550" cy="707482"/>
          </a:xfrm>
          <a:prstGeom prst="straightConnector1">
            <a:avLst/>
          </a:prstGeom>
          <a:noFill/>
          <a:ln w="12701" cap="flat">
            <a:solidFill>
              <a:schemeClr val="accent6">
                <a:lumMod val="75000"/>
              </a:schemeClr>
            </a:solidFill>
            <a:prstDash val="solid"/>
            <a:miter/>
          </a:ln>
        </p:spPr>
      </p:cxnSp>
      <p:sp>
        <p:nvSpPr>
          <p:cNvPr id="34" name="TextBox 33">
            <a:extLst>
              <a:ext uri="{FF2B5EF4-FFF2-40B4-BE49-F238E27FC236}">
                <a16:creationId xmlns:a16="http://schemas.microsoft.com/office/drawing/2014/main" id="{AD618412-9821-2D1F-A223-B98DA67CEC95}"/>
              </a:ext>
            </a:extLst>
          </p:cNvPr>
          <p:cNvSpPr txBox="1"/>
          <p:nvPr/>
        </p:nvSpPr>
        <p:spPr>
          <a:xfrm>
            <a:off x="9421473" y="4456324"/>
            <a:ext cx="2446808" cy="577081"/>
          </a:xfrm>
          <a:prstGeom prst="rect">
            <a:avLst/>
          </a:prstGeom>
          <a:noFill/>
          <a:ln w="19046" cap="flat">
            <a:solidFill>
              <a:schemeClr val="accent6">
                <a:lumMod val="75000"/>
              </a:schemeClr>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I haven’t created a slide discussing the projections session we had, so I need to make sure I go back and add it.</a:t>
            </a:r>
            <a:endParaRPr lang="en-GB" sz="1050" b="0" i="0" u="none" strike="noStrike" kern="1200" cap="none" spc="0" baseline="0" dirty="0">
              <a:solidFill>
                <a:schemeClr val="tx1">
                  <a:lumMod val="95000"/>
                </a:schemeClr>
              </a:solidFill>
              <a:uFillTx/>
              <a:latin typeface="Calibri"/>
            </a:endParaRPr>
          </a:p>
        </p:txBody>
      </p:sp>
    </p:spTree>
    <p:extLst>
      <p:ext uri="{BB962C8B-B14F-4D97-AF65-F5344CB8AC3E}">
        <p14:creationId xmlns:p14="http://schemas.microsoft.com/office/powerpoint/2010/main" val="42261495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F34B3-B988-ED8D-F3C0-8DCF648E64E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EAB0764B-05D4-FD9E-F850-379FA2909A58}"/>
              </a:ext>
            </a:extLst>
          </p:cNvPr>
          <p:cNvSpPr txBox="1"/>
          <p:nvPr/>
        </p:nvSpPr>
        <p:spPr>
          <a:xfrm>
            <a:off x="-59636" y="0"/>
            <a:ext cx="2273116"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Church Visit</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91349006-6761-8BD2-4432-734C5FEAEE83}"/>
              </a:ext>
            </a:extLst>
          </p:cNvPr>
          <p:cNvSpPr txBox="1"/>
          <p:nvPr/>
        </p:nvSpPr>
        <p:spPr>
          <a:xfrm>
            <a:off x="0" y="361338"/>
            <a:ext cx="12191996" cy="649666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dirty="0">
                <a:solidFill>
                  <a:schemeClr val="tx1">
                    <a:lumMod val="95000"/>
                  </a:schemeClr>
                </a:solidFill>
                <a:latin typeface="Aptos" pitchFamily="34"/>
              </a:rPr>
              <a:t>Instead of our usual lesson/ group discussion that we have on Thursdays with Joe and Ryan, they visited our site, and we had discussions about our work so far so we could use the space to explain what we were doing and visualise it better.  We went around the space and in turn explain how we were each going to use the space and Joe and Ryan gave us feedback on our ideas and how to further them for the exhibition. Joe told me I could loan out a small Bluetooth speaker from the university to use for audio and I could overlay the voices I record and change the order so it doesn’t repeat as often, I could also make it longer then 2 hours with different patterns of voice so not once will it repeat during the 2 hour exhibition.</a:t>
            </a:r>
          </a:p>
        </p:txBody>
      </p:sp>
      <p:sp>
        <p:nvSpPr>
          <p:cNvPr id="3" name="Title 1">
            <a:extLst>
              <a:ext uri="{FF2B5EF4-FFF2-40B4-BE49-F238E27FC236}">
                <a16:creationId xmlns:a16="http://schemas.microsoft.com/office/drawing/2014/main" id="{49F79321-D7A9-3407-9A46-3188BEB8359E}"/>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14/11/2024</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2304175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7647C-F1D6-F3A6-DCCF-6B13B843152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AF961E1-03A7-C6E2-728A-CEA7E4C904CB}"/>
              </a:ext>
            </a:extLst>
          </p:cNvPr>
          <p:cNvSpPr txBox="1"/>
          <p:nvPr/>
        </p:nvSpPr>
        <p:spPr>
          <a:xfrm>
            <a:off x="-59637" y="0"/>
            <a:ext cx="910975"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Zine</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D742E15A-419E-97A9-4A8C-99A6E4F5C4DF}"/>
              </a:ext>
            </a:extLst>
          </p:cNvPr>
          <p:cNvSpPr txBox="1"/>
          <p:nvPr/>
        </p:nvSpPr>
        <p:spPr>
          <a:xfrm>
            <a:off x="0" y="361339"/>
            <a:ext cx="12191996" cy="263411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We met up on Monday to create/ design the zine and then spent the day printing and stapling it together since we could get more done together than alone. We all sent 5 images to Carys as well as our artist statements so they could be put into the Zine design that Carys had begun, she had created 2 designs from our images, one that was a bit more basic, having one image per page and another more complex design that had multiple images per page that overlapped and were distorted. After Carys spent 2 hours designing the zine, we worked out that it would take 300 pieces of paper for 20 zines, and we wanted 30 so we had a quick discussion about what would look best for the zines, and we decided that instead of having a zine and a separate card with a map we would put our images onto the backs of the maps and create 30 of those so we would keep the collaborative piece and the maps while creating a more modern look than a traditional zine. For our artist statements, we will print them onto the same card we used for our artist statements for the end-of-year exhibition in year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dirty="0">
              <a:solidFill>
                <a:schemeClr val="tx1">
                  <a:lumMod val="95000"/>
                </a:schemeClr>
              </a:solidFill>
              <a:latin typeface="Aptos" pitchFamily="34"/>
            </a:endParaRPr>
          </a:p>
        </p:txBody>
      </p:sp>
      <p:sp>
        <p:nvSpPr>
          <p:cNvPr id="3" name="Title 1">
            <a:extLst>
              <a:ext uri="{FF2B5EF4-FFF2-40B4-BE49-F238E27FC236}">
                <a16:creationId xmlns:a16="http://schemas.microsoft.com/office/drawing/2014/main" id="{D205D0D3-D446-0C6B-1750-3DC736416524}"/>
              </a:ext>
            </a:extLst>
          </p:cNvPr>
          <p:cNvSpPr txBox="1"/>
          <p:nvPr/>
        </p:nvSpPr>
        <p:spPr>
          <a:xfrm>
            <a:off x="10191654" y="63798"/>
            <a:ext cx="2059983" cy="426900"/>
          </a:xfrm>
          <a:prstGeom prst="rect">
            <a:avLst/>
          </a:prstGeom>
          <a:noFill/>
          <a:ln cap="flat">
            <a:noFill/>
          </a:ln>
        </p:spPr>
        <p:txBody>
          <a:bodyPr vert="horz" wrap="square" lIns="91440" tIns="45720" rIns="91440" bIns="45720" anchor="ctr" anchorCtr="0" compatLnSpc="1">
            <a:normAutofit fontScale="92500" lnSpcReduction="10000"/>
          </a:bodyPr>
          <a:lstStyle/>
          <a:p>
            <a:pPr algn="r">
              <a:lnSpc>
                <a:spcPct val="70000"/>
              </a:lnSpc>
              <a:defRPr sz="1800" b="0" i="0" u="none" strike="noStrike" kern="0" cap="none" spc="0" baseline="0">
                <a:solidFill>
                  <a:srgbClr val="000000"/>
                </a:solidFill>
                <a:uFillTx/>
              </a:defRPr>
            </a:pPr>
            <a:r>
              <a:rPr lang="en-GB" sz="3200" u="sng" dirty="0">
                <a:solidFill>
                  <a:schemeClr val="tx1">
                    <a:lumMod val="95000"/>
                  </a:schemeClr>
                </a:solidFill>
                <a:latin typeface="Aptos Display"/>
              </a:rPr>
              <a:t>18/11/2024</a:t>
            </a:r>
            <a:endParaRPr lang="en-GB" sz="3200" b="0" i="0" u="sng" strike="noStrike" kern="1200" cap="none" spc="0" baseline="0" dirty="0">
              <a:solidFill>
                <a:schemeClr val="tx1">
                  <a:lumMod val="95000"/>
                </a:schemeClr>
              </a:solidFill>
              <a:uFillTx/>
              <a:latin typeface="Aptos Display"/>
            </a:endParaRPr>
          </a:p>
        </p:txBody>
      </p:sp>
      <p:pic>
        <p:nvPicPr>
          <p:cNvPr id="8" name="Picture 7" descr="A close-up of a wood grain&#10;&#10;Description automatically generated">
            <a:extLst>
              <a:ext uri="{FF2B5EF4-FFF2-40B4-BE49-F238E27FC236}">
                <a16:creationId xmlns:a16="http://schemas.microsoft.com/office/drawing/2014/main" id="{256415F5-BBA2-43DF-1A32-40CD3927363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4683" y="2904352"/>
            <a:ext cx="2537199" cy="3805799"/>
          </a:xfrm>
          <a:prstGeom prst="rect">
            <a:avLst/>
          </a:prstGeom>
        </p:spPr>
      </p:pic>
      <p:pic>
        <p:nvPicPr>
          <p:cNvPr id="10" name="Picture 9" descr="A drawing of a building&#10;&#10;Description automatically generated">
            <a:extLst>
              <a:ext uri="{FF2B5EF4-FFF2-40B4-BE49-F238E27FC236}">
                <a16:creationId xmlns:a16="http://schemas.microsoft.com/office/drawing/2014/main" id="{52CC64AA-2408-FEA4-FEFF-DED1CEA5AC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86565" y="2904351"/>
            <a:ext cx="2853296" cy="3804395"/>
          </a:xfrm>
          <a:prstGeom prst="rect">
            <a:avLst/>
          </a:prstGeom>
        </p:spPr>
      </p:pic>
      <p:pic>
        <p:nvPicPr>
          <p:cNvPr id="12" name="Picture 11" descr="A close-up of a grey surface&#10;&#10;Description automatically generated">
            <a:extLst>
              <a:ext uri="{FF2B5EF4-FFF2-40B4-BE49-F238E27FC236}">
                <a16:creationId xmlns:a16="http://schemas.microsoft.com/office/drawing/2014/main" id="{A169F706-EAA5-A741-5AB1-6F33B5FD1CB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52139" y="2902947"/>
            <a:ext cx="2537199" cy="3805799"/>
          </a:xfrm>
          <a:prstGeom prst="rect">
            <a:avLst/>
          </a:prstGeom>
        </p:spPr>
      </p:pic>
      <p:pic>
        <p:nvPicPr>
          <p:cNvPr id="13" name="Picture 12" descr="A drawing of a building&#10;&#10;Description automatically generated">
            <a:extLst>
              <a:ext uri="{FF2B5EF4-FFF2-40B4-BE49-F238E27FC236}">
                <a16:creationId xmlns:a16="http://schemas.microsoft.com/office/drawing/2014/main" id="{FD5F513E-B3A7-482F-713F-D915958D22C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214021" y="2902947"/>
            <a:ext cx="2853296" cy="3804395"/>
          </a:xfrm>
          <a:prstGeom prst="rect">
            <a:avLst/>
          </a:prstGeom>
        </p:spPr>
      </p:pic>
      <p:sp>
        <p:nvSpPr>
          <p:cNvPr id="14" name="TextBox 13">
            <a:extLst>
              <a:ext uri="{FF2B5EF4-FFF2-40B4-BE49-F238E27FC236}">
                <a16:creationId xmlns:a16="http://schemas.microsoft.com/office/drawing/2014/main" id="{653F922B-00CC-F334-035D-7048BA562F36}"/>
              </a:ext>
            </a:extLst>
          </p:cNvPr>
          <p:cNvSpPr txBox="1"/>
          <p:nvPr/>
        </p:nvSpPr>
        <p:spPr>
          <a:xfrm>
            <a:off x="31778" y="6648226"/>
            <a:ext cx="504250" cy="253916"/>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Front</a:t>
            </a:r>
            <a:endParaRPr lang="en-GB" sz="1050" b="0" i="0" u="none" strike="noStrike" kern="1200" cap="none" spc="0" baseline="0" dirty="0">
              <a:solidFill>
                <a:schemeClr val="tx1">
                  <a:lumMod val="95000"/>
                </a:schemeClr>
              </a:solidFill>
              <a:uFillTx/>
              <a:latin typeface="Calibri"/>
            </a:endParaRPr>
          </a:p>
        </p:txBody>
      </p:sp>
      <p:sp>
        <p:nvSpPr>
          <p:cNvPr id="15" name="TextBox 14">
            <a:extLst>
              <a:ext uri="{FF2B5EF4-FFF2-40B4-BE49-F238E27FC236}">
                <a16:creationId xmlns:a16="http://schemas.microsoft.com/office/drawing/2014/main" id="{AEA299C1-6384-418A-547A-6BA7EC1EF93F}"/>
              </a:ext>
            </a:extLst>
          </p:cNvPr>
          <p:cNvSpPr txBox="1"/>
          <p:nvPr/>
        </p:nvSpPr>
        <p:spPr>
          <a:xfrm>
            <a:off x="6465162" y="6648226"/>
            <a:ext cx="504250" cy="253916"/>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dirty="0">
                <a:solidFill>
                  <a:schemeClr val="tx1">
                    <a:lumMod val="95000"/>
                  </a:schemeClr>
                </a:solidFill>
                <a:latin typeface="Calibri"/>
              </a:rPr>
              <a:t>Front</a:t>
            </a:r>
            <a:endParaRPr lang="en-GB" sz="1050" b="0" i="0" u="none" strike="noStrike" kern="1200" cap="none" spc="0" baseline="0" dirty="0">
              <a:solidFill>
                <a:schemeClr val="tx1">
                  <a:lumMod val="95000"/>
                </a:schemeClr>
              </a:solidFill>
              <a:uFillTx/>
              <a:latin typeface="Calibri"/>
            </a:endParaRPr>
          </a:p>
        </p:txBody>
      </p:sp>
      <p:sp>
        <p:nvSpPr>
          <p:cNvPr id="16" name="TextBox 15">
            <a:extLst>
              <a:ext uri="{FF2B5EF4-FFF2-40B4-BE49-F238E27FC236}">
                <a16:creationId xmlns:a16="http://schemas.microsoft.com/office/drawing/2014/main" id="{6F758FCF-D32C-25FE-4314-CB17F195CACC}"/>
              </a:ext>
            </a:extLst>
          </p:cNvPr>
          <p:cNvSpPr txBox="1"/>
          <p:nvPr/>
        </p:nvSpPr>
        <p:spPr>
          <a:xfrm>
            <a:off x="2684843" y="6648226"/>
            <a:ext cx="504250" cy="253916"/>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Back</a:t>
            </a:r>
          </a:p>
        </p:txBody>
      </p:sp>
      <p:sp>
        <p:nvSpPr>
          <p:cNvPr id="17" name="TextBox 16">
            <a:extLst>
              <a:ext uri="{FF2B5EF4-FFF2-40B4-BE49-F238E27FC236}">
                <a16:creationId xmlns:a16="http://schemas.microsoft.com/office/drawing/2014/main" id="{15E8FE15-7CB3-6B3A-BB3E-17AFEB0E5460}"/>
              </a:ext>
            </a:extLst>
          </p:cNvPr>
          <p:cNvSpPr txBox="1"/>
          <p:nvPr/>
        </p:nvSpPr>
        <p:spPr>
          <a:xfrm>
            <a:off x="9120869" y="6648226"/>
            <a:ext cx="504250" cy="253916"/>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dirty="0">
                <a:solidFill>
                  <a:schemeClr val="tx1">
                    <a:lumMod val="95000"/>
                  </a:schemeClr>
                </a:solidFill>
                <a:uFillTx/>
                <a:latin typeface="Calibri"/>
              </a:rPr>
              <a:t>Back</a:t>
            </a:r>
          </a:p>
        </p:txBody>
      </p:sp>
      <p:sp>
        <p:nvSpPr>
          <p:cNvPr id="18" name="TextBox 17">
            <a:extLst>
              <a:ext uri="{FF2B5EF4-FFF2-40B4-BE49-F238E27FC236}">
                <a16:creationId xmlns:a16="http://schemas.microsoft.com/office/drawing/2014/main" id="{E1671069-F0AC-2E85-C2F8-78DABDD94BA8}"/>
              </a:ext>
            </a:extLst>
          </p:cNvPr>
          <p:cNvSpPr txBox="1"/>
          <p:nvPr/>
        </p:nvSpPr>
        <p:spPr>
          <a:xfrm>
            <a:off x="5639862" y="2838231"/>
            <a:ext cx="912277" cy="307777"/>
          </a:xfrm>
          <a:prstGeom prst="rect">
            <a:avLst/>
          </a:prstGeom>
          <a:noFill/>
          <a:ln w="19046" cap="flat">
            <a:no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chemeClr val="tx1">
                    <a:lumMod val="95000"/>
                  </a:schemeClr>
                </a:solidFill>
                <a:uFillTx/>
                <a:latin typeface="Calibri"/>
              </a:rPr>
              <a:t>Examples</a:t>
            </a:r>
          </a:p>
        </p:txBody>
      </p:sp>
    </p:spTree>
    <p:extLst>
      <p:ext uri="{BB962C8B-B14F-4D97-AF65-F5344CB8AC3E}">
        <p14:creationId xmlns:p14="http://schemas.microsoft.com/office/powerpoint/2010/main" val="26007235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7585D-F6C6-0279-6E47-C601EC048E7C}"/>
            </a:ext>
          </a:extLst>
        </p:cNvPr>
        <p:cNvGrpSpPr/>
        <p:nvPr/>
      </p:nvGrpSpPr>
      <p:grpSpPr>
        <a:xfrm>
          <a:off x="0" y="0"/>
          <a:ext cx="0" cy="0"/>
          <a:chOff x="0" y="0"/>
          <a:chExt cx="0" cy="0"/>
        </a:xfrm>
      </p:grpSpPr>
      <p:pic>
        <p:nvPicPr>
          <p:cNvPr id="7" name="Picture 6" descr="A close-up of a wood grain&#10;&#10;Description automatically generated">
            <a:extLst>
              <a:ext uri="{FF2B5EF4-FFF2-40B4-BE49-F238E27FC236}">
                <a16:creationId xmlns:a16="http://schemas.microsoft.com/office/drawing/2014/main" id="{B3CDE776-0F55-7136-AFE2-73C50DB03A0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7934" y="2774731"/>
            <a:ext cx="2238702" cy="3358053"/>
          </a:xfrm>
          <a:prstGeom prst="rect">
            <a:avLst/>
          </a:prstGeom>
        </p:spPr>
      </p:pic>
      <p:pic>
        <p:nvPicPr>
          <p:cNvPr id="9" name="Picture 8" descr="A close-up of a stone wall&#10;&#10;Description automatically generated">
            <a:extLst>
              <a:ext uri="{FF2B5EF4-FFF2-40B4-BE49-F238E27FC236}">
                <a16:creationId xmlns:a16="http://schemas.microsoft.com/office/drawing/2014/main" id="{0DBD5ADE-B720-5328-25D9-06CE3EA4E42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53430" y="2774731"/>
            <a:ext cx="2238702" cy="3358053"/>
          </a:xfrm>
          <a:prstGeom prst="rect">
            <a:avLst/>
          </a:prstGeom>
        </p:spPr>
      </p:pic>
      <p:pic>
        <p:nvPicPr>
          <p:cNvPr id="13" name="Picture 12" descr="A close-up of a stone&#10;&#10;Description automatically generated">
            <a:extLst>
              <a:ext uri="{FF2B5EF4-FFF2-40B4-BE49-F238E27FC236}">
                <a16:creationId xmlns:a16="http://schemas.microsoft.com/office/drawing/2014/main" id="{C6B68AC3-D970-A969-3F12-8CFA5C12D93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84373" y="2774730"/>
            <a:ext cx="2238702" cy="3358053"/>
          </a:xfrm>
          <a:prstGeom prst="rect">
            <a:avLst/>
          </a:prstGeom>
        </p:spPr>
      </p:pic>
      <p:pic>
        <p:nvPicPr>
          <p:cNvPr id="17" name="Picture 16" descr="A close-up of a black and brown surface&#10;&#10;Description automatically generated">
            <a:extLst>
              <a:ext uri="{FF2B5EF4-FFF2-40B4-BE49-F238E27FC236}">
                <a16:creationId xmlns:a16="http://schemas.microsoft.com/office/drawing/2014/main" id="{C82DD6AF-1449-418D-A2C4-D457DB06D28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389572" y="2774730"/>
            <a:ext cx="2238701" cy="3358052"/>
          </a:xfrm>
          <a:prstGeom prst="rect">
            <a:avLst/>
          </a:prstGeom>
        </p:spPr>
      </p:pic>
      <p:sp>
        <p:nvSpPr>
          <p:cNvPr id="2" name="Content Placeholder 2">
            <a:extLst>
              <a:ext uri="{FF2B5EF4-FFF2-40B4-BE49-F238E27FC236}">
                <a16:creationId xmlns:a16="http://schemas.microsoft.com/office/drawing/2014/main" id="{EA6EB154-5D37-F071-D5E7-7CE22F506E7D}"/>
              </a:ext>
            </a:extLst>
          </p:cNvPr>
          <p:cNvSpPr txBox="1"/>
          <p:nvPr/>
        </p:nvSpPr>
        <p:spPr>
          <a:xfrm>
            <a:off x="0" y="503579"/>
            <a:ext cx="12191996" cy="172146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dirty="0">
                <a:solidFill>
                  <a:schemeClr val="tx1">
                    <a:lumMod val="95000"/>
                  </a:schemeClr>
                </a:solidFill>
                <a:latin typeface="Aptos" pitchFamily="34"/>
              </a:rPr>
              <a:t>After we had decided on the maps and card design, we all left to go and edit/ finish work for it but as I got back to my accommodation, I found out that there was a fire in my block and we didn’t know when we would be allowed back in so when we got told to sit in the study to wait, I used that time to edit the images on my phone. Unfortunately, I didn’t screen record/ screenshot what I was editing but I used the app “VSCO”. I tried to make the textures in the images stand out more while also creating a darker look.</a:t>
            </a:r>
          </a:p>
        </p:txBody>
      </p:sp>
      <p:pic>
        <p:nvPicPr>
          <p:cNvPr id="19" name="Picture 18" descr="A close up of a grey surface&#10;&#10;Description automatically generated">
            <a:extLst>
              <a:ext uri="{FF2B5EF4-FFF2-40B4-BE49-F238E27FC236}">
                <a16:creationId xmlns:a16="http://schemas.microsoft.com/office/drawing/2014/main" id="{CE821F45-A24A-5C08-C12A-AC0368364C5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771361" y="2774729"/>
            <a:ext cx="2238701" cy="3358051"/>
          </a:xfrm>
          <a:prstGeom prst="rect">
            <a:avLst/>
          </a:prstGeom>
        </p:spPr>
      </p:pic>
      <p:sp>
        <p:nvSpPr>
          <p:cNvPr id="3" name="Title 1">
            <a:extLst>
              <a:ext uri="{FF2B5EF4-FFF2-40B4-BE49-F238E27FC236}">
                <a16:creationId xmlns:a16="http://schemas.microsoft.com/office/drawing/2014/main" id="{4CE5DED8-7BB5-5FDA-C408-4BF1B3B5AC03}"/>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18/11/2024</a:t>
            </a:r>
            <a:endParaRPr lang="en-GB" sz="3000" b="0" i="0" u="sng" strike="noStrike" kern="1200" cap="none" spc="0" baseline="0" dirty="0">
              <a:solidFill>
                <a:schemeClr val="tx1">
                  <a:lumMod val="95000"/>
                </a:schemeClr>
              </a:solidFill>
              <a:uFillTx/>
              <a:latin typeface="Aptos Display"/>
            </a:endParaRPr>
          </a:p>
        </p:txBody>
      </p:sp>
      <p:sp>
        <p:nvSpPr>
          <p:cNvPr id="5" name="Title 1">
            <a:extLst>
              <a:ext uri="{FF2B5EF4-FFF2-40B4-BE49-F238E27FC236}">
                <a16:creationId xmlns:a16="http://schemas.microsoft.com/office/drawing/2014/main" id="{633D11F2-A331-F655-BAEB-D9AF6C352340}"/>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Editing &amp; Final Images</a:t>
            </a:r>
            <a:endParaRPr lang="en-GB" sz="32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10231161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FF10A-60FA-BF32-941B-8C80A52A6716}"/>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2585C07-6D43-4762-B579-115042F27165}"/>
              </a:ext>
            </a:extLst>
          </p:cNvPr>
          <p:cNvSpPr txBox="1"/>
          <p:nvPr/>
        </p:nvSpPr>
        <p:spPr>
          <a:xfrm>
            <a:off x="0" y="503579"/>
            <a:ext cx="12191996" cy="2707134"/>
          </a:xfrm>
          <a:prstGeom prst="rect">
            <a:avLst/>
          </a:prstGeom>
          <a:noFill/>
          <a:ln cap="flat">
            <a:noFill/>
          </a:ln>
        </p:spPr>
        <p:txBody>
          <a:bodyPr vert="horz" wrap="square" lIns="91440" tIns="45720" rIns="91440" bIns="45720" anchor="t" anchorCtr="0" compatLnSpc="1">
            <a:noAutofit/>
          </a:bodyPr>
          <a:lstStyle/>
          <a:p>
            <a:pPr algn="l"/>
            <a:r>
              <a:rPr lang="en-GB" sz="2400" b="0" i="0" u="none" strike="noStrike" baseline="0" dirty="0">
                <a:latin typeface="Aptos" panose="020B0004020202020204" pitchFamily="34" charset="0"/>
              </a:rPr>
              <a:t>Flickers of Eternity - Ollie Cook</a:t>
            </a:r>
          </a:p>
          <a:p>
            <a:pPr algn="l"/>
            <a:r>
              <a:rPr lang="en-GB" sz="2400" b="0" i="0" u="none" strike="noStrike" baseline="0" dirty="0">
                <a:latin typeface="Aptos" panose="020B0004020202020204" pitchFamily="34" charset="0"/>
              </a:rPr>
              <a:t>Cook’s work plays with the idea of using light as a veil between life and death. Using a</a:t>
            </a:r>
          </a:p>
          <a:p>
            <a:pPr algn="l"/>
            <a:r>
              <a:rPr lang="en-GB" sz="2400" b="0" i="0" u="none" strike="noStrike" baseline="0" dirty="0">
                <a:latin typeface="Aptos" panose="020B0004020202020204" pitchFamily="34" charset="0"/>
              </a:rPr>
              <a:t>combination of lights, acetate, and lumen printing, Cook explores our relationship between</a:t>
            </a:r>
          </a:p>
          <a:p>
            <a:pPr algn="l"/>
            <a:r>
              <a:rPr lang="en-GB" sz="2400" b="0" i="0" u="none" strike="noStrike" baseline="0" dirty="0">
                <a:latin typeface="Aptos" panose="020B0004020202020204" pitchFamily="34" charset="0"/>
              </a:rPr>
              <a:t>life and death. Many cultures use candles and light as a memorial for those who have passed, Cook takes advantage of this to explore the church and its important history with stained</a:t>
            </a:r>
            <a:r>
              <a:rPr lang="en-GB" sz="2400" dirty="0">
                <a:latin typeface="Aptos" panose="020B0004020202020204" pitchFamily="34" charset="0"/>
              </a:rPr>
              <a:t> </a:t>
            </a:r>
            <a:r>
              <a:rPr lang="en-GB" sz="2400" b="0" i="0" u="none" strike="noStrike" baseline="0" dirty="0">
                <a:latin typeface="Aptos" panose="020B0004020202020204" pitchFamily="34" charset="0"/>
              </a:rPr>
              <a:t>glass.</a:t>
            </a:r>
            <a:endParaRPr lang="en-GB" sz="2800" dirty="0">
              <a:solidFill>
                <a:schemeClr val="tx1">
                  <a:lumMod val="95000"/>
                </a:schemeClr>
              </a:solidFill>
              <a:latin typeface="Aptos" panose="020B0004020202020204" pitchFamily="34" charset="0"/>
            </a:endParaRPr>
          </a:p>
        </p:txBody>
      </p:sp>
      <p:sp>
        <p:nvSpPr>
          <p:cNvPr id="3" name="Title 1">
            <a:extLst>
              <a:ext uri="{FF2B5EF4-FFF2-40B4-BE49-F238E27FC236}">
                <a16:creationId xmlns:a16="http://schemas.microsoft.com/office/drawing/2014/main" id="{1F0DC0EE-DE94-8225-8A11-3C2DF3FDEF9B}"/>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19/11/2024</a:t>
            </a:r>
            <a:endParaRPr lang="en-GB" sz="3000" b="0" i="0" u="sng" strike="noStrike" kern="1200" cap="none" spc="0" baseline="0" dirty="0">
              <a:solidFill>
                <a:schemeClr val="tx1">
                  <a:lumMod val="95000"/>
                </a:schemeClr>
              </a:solidFill>
              <a:uFillTx/>
              <a:latin typeface="Aptos Display"/>
            </a:endParaRPr>
          </a:p>
        </p:txBody>
      </p:sp>
      <p:sp>
        <p:nvSpPr>
          <p:cNvPr id="5" name="Title 1">
            <a:extLst>
              <a:ext uri="{FF2B5EF4-FFF2-40B4-BE49-F238E27FC236}">
                <a16:creationId xmlns:a16="http://schemas.microsoft.com/office/drawing/2014/main" id="{B7708625-B632-A84F-9DF7-0429096384A5}"/>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Artist Statement</a:t>
            </a:r>
            <a:endParaRPr lang="en-GB" sz="3200" b="0" i="0" u="sng" strike="noStrike" kern="1200" cap="none" spc="0" baseline="0" dirty="0">
              <a:solidFill>
                <a:schemeClr val="tx1">
                  <a:lumMod val="95000"/>
                </a:schemeClr>
              </a:solidFill>
              <a:uFillTx/>
              <a:latin typeface="Aptos Display"/>
            </a:endParaRPr>
          </a:p>
        </p:txBody>
      </p:sp>
      <p:pic>
        <p:nvPicPr>
          <p:cNvPr id="8" name="Picture 7" descr="A white card on a wooden surface&#10;&#10;Description automatically generated">
            <a:extLst>
              <a:ext uri="{FF2B5EF4-FFF2-40B4-BE49-F238E27FC236}">
                <a16:creationId xmlns:a16="http://schemas.microsoft.com/office/drawing/2014/main" id="{57573BA4-F5F9-D708-7291-DC182EC407E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281854" y="2488587"/>
            <a:ext cx="5628287" cy="4221216"/>
          </a:xfrm>
          <a:prstGeom prst="rect">
            <a:avLst/>
          </a:prstGeom>
        </p:spPr>
      </p:pic>
    </p:spTree>
    <p:extLst>
      <p:ext uri="{BB962C8B-B14F-4D97-AF65-F5344CB8AC3E}">
        <p14:creationId xmlns:p14="http://schemas.microsoft.com/office/powerpoint/2010/main" val="27527662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E1106-D337-74EA-7781-7CE135BE6AF6}"/>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974D0CA-CB10-0F3B-D266-95B8407DD230}"/>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21/11/2024</a:t>
            </a:r>
            <a:endParaRPr lang="en-GB" sz="3000" b="0" i="0" u="sng" strike="noStrike" kern="1200" cap="none" spc="0" baseline="0" dirty="0">
              <a:solidFill>
                <a:schemeClr val="tx1">
                  <a:lumMod val="95000"/>
                </a:schemeClr>
              </a:solidFill>
              <a:uFillTx/>
              <a:latin typeface="Aptos Display"/>
            </a:endParaRPr>
          </a:p>
        </p:txBody>
      </p:sp>
      <p:sp>
        <p:nvSpPr>
          <p:cNvPr id="5" name="Title 1">
            <a:extLst>
              <a:ext uri="{FF2B5EF4-FFF2-40B4-BE49-F238E27FC236}">
                <a16:creationId xmlns:a16="http://schemas.microsoft.com/office/drawing/2014/main" id="{5585E3F9-CA39-13C7-B302-25DEA46CE713}"/>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b="0" i="0" u="sng" strike="noStrike" kern="0" cap="none" spc="0" baseline="0" dirty="0">
                <a:solidFill>
                  <a:schemeClr val="tx1">
                    <a:lumMod val="95000"/>
                  </a:schemeClr>
                </a:solidFill>
                <a:uFillTx/>
                <a:latin typeface="Aptos Display"/>
              </a:rPr>
              <a:t>Risk </a:t>
            </a:r>
            <a:r>
              <a:rPr lang="en-GB" sz="3200" u="sng" kern="0" dirty="0">
                <a:solidFill>
                  <a:schemeClr val="tx1">
                    <a:lumMod val="95000"/>
                  </a:schemeClr>
                </a:solidFill>
                <a:latin typeface="Aptos Display"/>
              </a:rPr>
              <a:t>A</a:t>
            </a:r>
            <a:r>
              <a:rPr lang="en-GB" sz="3200" b="0" i="0" u="sng" strike="noStrike" kern="0" cap="none" spc="0" baseline="0" dirty="0">
                <a:solidFill>
                  <a:schemeClr val="tx1">
                    <a:lumMod val="95000"/>
                  </a:schemeClr>
                </a:solidFill>
                <a:uFillTx/>
                <a:latin typeface="Aptos Display"/>
              </a:rPr>
              <a:t>ssessment</a:t>
            </a:r>
            <a:endParaRPr lang="en-GB" sz="3200" b="0" i="0" u="sng" strike="noStrike" kern="1200" cap="none" spc="0" baseline="0" dirty="0">
              <a:solidFill>
                <a:schemeClr val="tx1">
                  <a:lumMod val="95000"/>
                </a:schemeClr>
              </a:solidFill>
              <a:uFillTx/>
              <a:latin typeface="Aptos Display"/>
            </a:endParaRPr>
          </a:p>
        </p:txBody>
      </p:sp>
      <p:pic>
        <p:nvPicPr>
          <p:cNvPr id="4" name="Picture 3">
            <a:extLst>
              <a:ext uri="{FF2B5EF4-FFF2-40B4-BE49-F238E27FC236}">
                <a16:creationId xmlns:a16="http://schemas.microsoft.com/office/drawing/2014/main" id="{9D442BFF-DFCD-20EA-0F2B-759D157527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3366" y="597924"/>
            <a:ext cx="11385267" cy="5662151"/>
          </a:xfrm>
          <a:prstGeom prst="rect">
            <a:avLst/>
          </a:prstGeom>
        </p:spPr>
      </p:pic>
    </p:spTree>
    <p:extLst>
      <p:ext uri="{BB962C8B-B14F-4D97-AF65-F5344CB8AC3E}">
        <p14:creationId xmlns:p14="http://schemas.microsoft.com/office/powerpoint/2010/main" val="26921727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AA654-0EC6-E41C-F615-282A793E7AB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19E2FD6-8A0E-A468-7B1F-CD41415FA57B}"/>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24/11/2024</a:t>
            </a:r>
            <a:endParaRPr lang="en-GB" sz="3000" b="0" i="0" u="sng" strike="noStrike" kern="1200" cap="none" spc="0" baseline="0" dirty="0">
              <a:solidFill>
                <a:schemeClr val="tx1">
                  <a:lumMod val="95000"/>
                </a:schemeClr>
              </a:solidFill>
              <a:uFillTx/>
              <a:latin typeface="Aptos Display"/>
            </a:endParaRPr>
          </a:p>
        </p:txBody>
      </p:sp>
      <p:sp>
        <p:nvSpPr>
          <p:cNvPr id="5" name="Title 1">
            <a:extLst>
              <a:ext uri="{FF2B5EF4-FFF2-40B4-BE49-F238E27FC236}">
                <a16:creationId xmlns:a16="http://schemas.microsoft.com/office/drawing/2014/main" id="{8B84CD1A-CD10-3144-6898-60EBAE5F04A2}"/>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Audio</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5E390521-D740-226B-5837-AEC79C8F7570}"/>
              </a:ext>
            </a:extLst>
          </p:cNvPr>
          <p:cNvSpPr txBox="1"/>
          <p:nvPr/>
        </p:nvSpPr>
        <p:spPr>
          <a:xfrm>
            <a:off x="4" y="5122008"/>
            <a:ext cx="12191996" cy="1735992"/>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chemeClr val="tx1">
                    <a:lumMod val="95000"/>
                  </a:schemeClr>
                </a:solidFill>
                <a:latin typeface="Aptos" pitchFamily="34"/>
              </a:rPr>
              <a:t>We had spoken about audio playing during our exhibition a few times and Carys had a few audio clips of singing, prayer and people leaving the church from one of the Sundays she went to the church, so I offered to edit them into one long clip since I did audio editing during college. While Carys and I were printing the handouts we spoke about how we wanted the audio to sound and decided that we didn’t want to edit the audio too much. We wanted to keep the roughness of the audio which meant keeping the echo and natural sound of the audio so instead of editing the audio to sound better, I rearranged it and added in long moments of silence, so the audio was around 45 minutes long. </a:t>
            </a:r>
          </a:p>
        </p:txBody>
      </p:sp>
      <p:pic>
        <p:nvPicPr>
          <p:cNvPr id="7" name="Audio">
            <a:hlinkClick r:id="" action="ppaction://media"/>
            <a:extLst>
              <a:ext uri="{FF2B5EF4-FFF2-40B4-BE49-F238E27FC236}">
                <a16:creationId xmlns:a16="http://schemas.microsoft.com/office/drawing/2014/main" id="{44C57F6D-399D-B48E-7753-A2D24FBEE69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39031" y="120607"/>
            <a:ext cx="9031079" cy="5079982"/>
          </a:xfrm>
          <a:prstGeom prst="rect">
            <a:avLst/>
          </a:prstGeom>
        </p:spPr>
      </p:pic>
    </p:spTree>
    <p:extLst>
      <p:ext uri="{BB962C8B-B14F-4D97-AF65-F5344CB8AC3E}">
        <p14:creationId xmlns:p14="http://schemas.microsoft.com/office/powerpoint/2010/main" val="304397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6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2C642-BFDE-8D7A-73B9-7D158AE4598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1D1E1BF-7941-C15A-8C8E-D33C10AC1D67}"/>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25-27/11/2024</a:t>
            </a:r>
            <a:endParaRPr lang="en-GB" sz="3000" b="0" i="0" u="sng" strike="noStrike" kern="1200" cap="none" spc="0" baseline="0" dirty="0">
              <a:solidFill>
                <a:schemeClr val="tx1">
                  <a:lumMod val="95000"/>
                </a:schemeClr>
              </a:solidFill>
              <a:uFillTx/>
              <a:latin typeface="Aptos Display"/>
            </a:endParaRPr>
          </a:p>
        </p:txBody>
      </p:sp>
      <p:sp>
        <p:nvSpPr>
          <p:cNvPr id="5" name="Title 1">
            <a:extLst>
              <a:ext uri="{FF2B5EF4-FFF2-40B4-BE49-F238E27FC236}">
                <a16:creationId xmlns:a16="http://schemas.microsoft.com/office/drawing/2014/main" id="{64415646-E826-22F6-28AD-DE9B4FD977A4}"/>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Exhibition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88B724BC-4205-1801-B8ED-0236666AA483}"/>
              </a:ext>
            </a:extLst>
          </p:cNvPr>
          <p:cNvSpPr txBox="1"/>
          <p:nvPr/>
        </p:nvSpPr>
        <p:spPr>
          <a:xfrm>
            <a:off x="0" y="361338"/>
            <a:ext cx="12191996" cy="1990877"/>
          </a:xfrm>
          <a:prstGeom prst="rect">
            <a:avLst/>
          </a:prstGeom>
          <a:noFill/>
          <a:ln cap="flat">
            <a:noFill/>
          </a:ln>
        </p:spPr>
        <p:txBody>
          <a:bodyPr vert="horz" wrap="square" lIns="91440" tIns="45720" rIns="91440" bIns="45720" anchor="t" anchorCtr="0" compatLnSpc="1">
            <a:noAutofit/>
          </a:bodyPr>
          <a:lstStyle/>
          <a:p>
            <a:pPr>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We weren’t able to use the space until the Monday we opened since there were events on Sunday, so we all got to the church 2 hours before the exhibition opened to set up. I covered the pews on the left with the black fabric from the university and then stuck LED strip lights underneath the pews in the centre space and used sticky pads to put other lights under the pews. Overall, there were 4 lights, and I made them all different colours. Then I placed a few tealights onto the table on the other side and while I set up the box for people to leave messages for their loved ones, Carys and Natasha helped light all the tealights. I then added my artist statement while Carys put the maps on the Pews.</a:t>
            </a:r>
          </a:p>
        </p:txBody>
      </p:sp>
      <p:pic>
        <p:nvPicPr>
          <p:cNvPr id="10" name="Picture 9" descr="A black fabric over a tiled floor&#10;&#10;Description automatically generated">
            <a:extLst>
              <a:ext uri="{FF2B5EF4-FFF2-40B4-BE49-F238E27FC236}">
                <a16:creationId xmlns:a16="http://schemas.microsoft.com/office/drawing/2014/main" id="{6F1DBFE5-09D4-2AD2-F8CA-B14E30ED8F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2278699" y="3967650"/>
            <a:ext cx="3255227" cy="2441420"/>
          </a:xfrm>
          <a:prstGeom prst="rect">
            <a:avLst/>
          </a:prstGeom>
        </p:spPr>
      </p:pic>
      <p:pic>
        <p:nvPicPr>
          <p:cNvPr id="12" name="Picture 11" descr="A church with blue carpet and blue floor&#10;&#10;Description automatically generated with medium confidence">
            <a:extLst>
              <a:ext uri="{FF2B5EF4-FFF2-40B4-BE49-F238E27FC236}">
                <a16:creationId xmlns:a16="http://schemas.microsoft.com/office/drawing/2014/main" id="{F5173C5D-22D9-A29C-A0DC-B7C1F779A9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282729" y="3967650"/>
            <a:ext cx="3255227" cy="2441420"/>
          </a:xfrm>
          <a:prstGeom prst="rect">
            <a:avLst/>
          </a:prstGeom>
        </p:spPr>
      </p:pic>
      <p:pic>
        <p:nvPicPr>
          <p:cNvPr id="14" name="Picture 13" descr="A white card on a wooden surface&#10;&#10;Description automatically generated">
            <a:extLst>
              <a:ext uri="{FF2B5EF4-FFF2-40B4-BE49-F238E27FC236}">
                <a16:creationId xmlns:a16="http://schemas.microsoft.com/office/drawing/2014/main" id="{CE5CA8F8-F1DC-ABD3-0B23-CC918FEB505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678256" y="4294511"/>
            <a:ext cx="3356011" cy="2517009"/>
          </a:xfrm>
          <a:prstGeom prst="rect">
            <a:avLst/>
          </a:prstGeom>
        </p:spPr>
      </p:pic>
      <p:pic>
        <p:nvPicPr>
          <p:cNvPr id="16" name="Picture 15" descr="A church pews with blue seats&#10;&#10;Description automatically generated">
            <a:extLst>
              <a:ext uri="{FF2B5EF4-FFF2-40B4-BE49-F238E27FC236}">
                <a16:creationId xmlns:a16="http://schemas.microsoft.com/office/drawing/2014/main" id="{969458F1-C326-10D7-969B-0BE2C73B31B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177725" y="2141566"/>
            <a:ext cx="2805840" cy="2104380"/>
          </a:xfrm>
          <a:prstGeom prst="rect">
            <a:avLst/>
          </a:prstGeom>
        </p:spPr>
      </p:pic>
      <p:pic>
        <p:nvPicPr>
          <p:cNvPr id="6" name="Picture 5" descr="A table with candles on it&#10;&#10;Description automatically generated">
            <a:extLst>
              <a:ext uri="{FF2B5EF4-FFF2-40B4-BE49-F238E27FC236}">
                <a16:creationId xmlns:a16="http://schemas.microsoft.com/office/drawing/2014/main" id="{9BD7C75B-80F3-55DA-B8E0-16408D79994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224634" y="4298965"/>
            <a:ext cx="3356011" cy="2517009"/>
          </a:xfrm>
          <a:prstGeom prst="rect">
            <a:avLst/>
          </a:prstGeom>
        </p:spPr>
      </p:pic>
    </p:spTree>
    <p:extLst>
      <p:ext uri="{BB962C8B-B14F-4D97-AF65-F5344CB8AC3E}">
        <p14:creationId xmlns:p14="http://schemas.microsoft.com/office/powerpoint/2010/main" val="15962172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8FC4A-DF6D-B54F-F10A-58AB12F8A2B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E27529E6-629C-4E3A-D3EC-F872250F79C2}"/>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Exhibition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25BA9ACB-E030-E6A7-E442-0F35A5C4CAE5}"/>
              </a:ext>
            </a:extLst>
          </p:cNvPr>
          <p:cNvSpPr txBox="1"/>
          <p:nvPr/>
        </p:nvSpPr>
        <p:spPr>
          <a:xfrm>
            <a:off x="0" y="361338"/>
            <a:ext cx="12191996" cy="6496661"/>
          </a:xfrm>
          <a:prstGeom prst="rect">
            <a:avLst/>
          </a:prstGeom>
          <a:noFill/>
          <a:ln cap="flat">
            <a:noFill/>
          </a:ln>
        </p:spPr>
        <p:txBody>
          <a:bodyPr vert="horz" wrap="square" lIns="91440" tIns="45720" rIns="91440" bIns="45720" anchor="t" anchorCtr="0" compatLnSpc="1">
            <a:no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lot of people who attended the exhibition didn’t quite understand my work, they were expecting images so seeing a more abstract piece confused them and they weren’t quite sure how to interact with the work. I also noticed that for my piece with the candles, only people who went to the church interacted with it. A lot of people thought it was apart of the church so they walked past but those who I spoke to directly, family and frequent church goers would leave a note or see what it was about. I also saw someone leave a not underneath one of the candles for everyone to see instead of folding it up to put it into the box, she interacted with the piece in a way that wasn’t intended but made me think about how one should interact with work and how each person will see work differently and want to interact with it differently,</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glass box with a sign on it and candles on a table&#10;&#10;Description automatically generated">
            <a:extLst>
              <a:ext uri="{FF2B5EF4-FFF2-40B4-BE49-F238E27FC236}">
                <a16:creationId xmlns:a16="http://schemas.microsoft.com/office/drawing/2014/main" id="{532BBCCD-BC4F-951E-36BE-2DFB0ED1952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6663" y="2852523"/>
            <a:ext cx="4798303" cy="3598727"/>
          </a:xfrm>
          <a:prstGeom prst="rect">
            <a:avLst/>
          </a:prstGeom>
        </p:spPr>
      </p:pic>
      <p:sp>
        <p:nvSpPr>
          <p:cNvPr id="4" name="Title 1">
            <a:extLst>
              <a:ext uri="{FF2B5EF4-FFF2-40B4-BE49-F238E27FC236}">
                <a16:creationId xmlns:a16="http://schemas.microsoft.com/office/drawing/2014/main" id="{8690AD7E-EB80-025B-BC09-9A937BF8A546}"/>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25-27/11/2024</a:t>
            </a:r>
            <a:endParaRPr lang="en-GB" sz="30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1458135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CD47E-1FBD-02DF-83D9-7CDEA6C6F5D7}"/>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6A49A07-4C26-D470-A8F9-8FF2CB13CDA6}"/>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Exhibition</a:t>
            </a:r>
            <a:endParaRPr lang="en-GB" sz="3200" b="0" i="0" u="sng" strike="noStrike" kern="1200" cap="none" spc="0" baseline="0" dirty="0">
              <a:solidFill>
                <a:schemeClr val="tx1">
                  <a:lumMod val="95000"/>
                </a:schemeClr>
              </a:solidFill>
              <a:uFillTx/>
              <a:latin typeface="Aptos Display"/>
            </a:endParaRPr>
          </a:p>
        </p:txBody>
      </p:sp>
      <p:sp>
        <p:nvSpPr>
          <p:cNvPr id="2" name="Content Placeholder 2">
            <a:extLst>
              <a:ext uri="{FF2B5EF4-FFF2-40B4-BE49-F238E27FC236}">
                <a16:creationId xmlns:a16="http://schemas.microsoft.com/office/drawing/2014/main" id="{5CC28815-D1C8-E30A-4569-5DB8AF9A4150}"/>
              </a:ext>
            </a:extLst>
          </p:cNvPr>
          <p:cNvSpPr txBox="1"/>
          <p:nvPr/>
        </p:nvSpPr>
        <p:spPr>
          <a:xfrm>
            <a:off x="0" y="361338"/>
            <a:ext cx="12191996" cy="6496661"/>
          </a:xfrm>
          <a:prstGeom prst="rect">
            <a:avLst/>
          </a:prstGeom>
          <a:noFill/>
          <a:ln cap="flat">
            <a:noFill/>
          </a:ln>
        </p:spPr>
        <p:txBody>
          <a:bodyPr vert="horz" wrap="square" lIns="91440" tIns="45720" rIns="91440" bIns="45720" anchor="t" anchorCtr="0" compatLnSpc="1">
            <a:no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Joe and Ryan Visited our site on Tuesday (26</a:t>
            </a:r>
            <a:r>
              <a:rPr lang="en-GB" sz="2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of November) and they viewed our exhibition before talking to us as a group and then individually. As a group, they said our exhibition looked coherent and put together, instead of 4 random works being put into a random location our work looked like one connected piece. They also told us that we hadn’t just put work in a space, it was clear that we had worked with the space and the placement of our work meant it looked like it was a part of the church rather than in the church. </a:t>
            </a:r>
          </a:p>
          <a:p>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Then they spoke to us individually and they mentioned both positives and negatives about my work. The first thing they told me was that it was good that I was working outside of my comfort zone and trying something new instead of sticking to images. They also brought up how I had grown in the space, when we first discussed the space, I mentioned that it was uncomfortable for me since I’m not even slightly religious, but it was clear that after spending so much time in the church, I had grown in the space and become more open to working there instead of refusing to work in there. Joe also said that when we first got our groups, I was visibly nervous and asked me how the group was, and I discussed how over the last 8 or so week we had been able to communicate effectively and get our work done in a timely manner with few disagreements and issues arising and when they did, we managed to find a middle ground. I also mentioned that Carys had taken a more leadership role in the group and Ryan pointed out that almost all communication from the group came from Carys and myself so while Carys may have taken a leadership role, I still helped with any communication with Ryan and Joe. </a:t>
            </a:r>
          </a:p>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E69CA990-B68E-9819-1671-CF0A36B5392F}"/>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25-27/11/2024</a:t>
            </a:r>
            <a:endParaRPr lang="en-GB" sz="30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25523543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41EE8C1C-ECF9-A1D7-92D6-6FB80A5962E1}"/>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C3E67291-A224-4AAB-B109-316EBB2E3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0AD913-01A9-4817-BB9F-6EE961BCB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8E3D73-87B1-49B0-9987-AAE9F8645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6436" y="1114868"/>
            <a:ext cx="3187700" cy="2751454"/>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351B0B5-152C-4599-BCCA-006DDD1DA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9241" y="1114868"/>
            <a:ext cx="2594292" cy="15895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7677237-E2EB-496D-A01B-8EAEDA69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490" y="4006972"/>
            <a:ext cx="3198799" cy="17361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ign on a sidewalk&#10;&#10;Description automatically generated">
            <a:extLst>
              <a:ext uri="{FF2B5EF4-FFF2-40B4-BE49-F238E27FC236}">
                <a16:creationId xmlns:a16="http://schemas.microsoft.com/office/drawing/2014/main" id="{AFF18360-CA22-E330-FB11-6FAD8F8147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403034" y="3265003"/>
            <a:ext cx="2743200" cy="2057400"/>
          </a:xfrm>
          <a:prstGeom prst="rect">
            <a:avLst/>
          </a:prstGeom>
        </p:spPr>
      </p:pic>
      <p:sp>
        <p:nvSpPr>
          <p:cNvPr id="21" name="Rectangle 20">
            <a:extLst>
              <a:ext uri="{FF2B5EF4-FFF2-40B4-BE49-F238E27FC236}">
                <a16:creationId xmlns:a16="http://schemas.microsoft.com/office/drawing/2014/main" id="{779D8BBE-2569-48BD-B197-12E14FA78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3860" y="2836629"/>
            <a:ext cx="2599673" cy="2906503"/>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A5609CFD-B5FF-E05E-DA81-CE914256F9A9}"/>
              </a:ext>
            </a:extLst>
          </p:cNvPr>
          <p:cNvSpPr txBox="1"/>
          <p:nvPr/>
        </p:nvSpPr>
        <p:spPr>
          <a:xfrm>
            <a:off x="7767332" y="799817"/>
            <a:ext cx="4221468" cy="5217020"/>
          </a:xfrm>
          <a:prstGeom prst="rect">
            <a:avLst/>
          </a:prstGeom>
        </p:spPr>
        <p:txBody>
          <a:bodyPr vert="horz" lIns="91440" tIns="45720" rIns="91440" bIns="45720" rtlCol="0" anchorCtr="0" compatLnSpc="1">
            <a:noAutofit/>
          </a:bodyPr>
          <a:lstStyle/>
          <a:p>
            <a:pPr defTabSz="914400">
              <a:lnSpc>
                <a:spcPct val="110000"/>
              </a:lnSpc>
              <a:spcAft>
                <a:spcPts val="600"/>
              </a:spcAft>
            </a:pPr>
            <a:r>
              <a:rPr lang="en-US" dirty="0">
                <a:effectLst>
                  <a:outerShdw blurRad="50800" dist="38100" dir="2700000" algn="tl" rotWithShape="0">
                    <a:srgbClr val="000000">
                      <a:alpha val="48000"/>
                    </a:srgbClr>
                  </a:outerShdw>
                </a:effectLst>
              </a:rPr>
              <a:t>Then they spoke about improvements, starting with the artist statement. I had previously wanted to work with lumen printing, and I had left that in my artist statement, so they suggested I go back and reprint the statement with a correction and stick it on the back of my current artist statement. They also told me that it would be worth mentioning the future removal of the pews since that was the reasoning behind the black fabric. Joe also suggested to try and hide the battery boxes by hiding them underneath bibles on the pews so that it created an illusion of no batteries and would look cleaner overall. </a:t>
            </a:r>
          </a:p>
        </p:txBody>
      </p:sp>
      <p:sp>
        <p:nvSpPr>
          <p:cNvPr id="5" name="Title 1">
            <a:extLst>
              <a:ext uri="{FF2B5EF4-FFF2-40B4-BE49-F238E27FC236}">
                <a16:creationId xmlns:a16="http://schemas.microsoft.com/office/drawing/2014/main" id="{DBC077CB-02B0-612B-3859-34549B42D550}"/>
              </a:ext>
            </a:extLst>
          </p:cNvPr>
          <p:cNvSpPr txBox="1"/>
          <p:nvPr/>
        </p:nvSpPr>
        <p:spPr>
          <a:xfrm>
            <a:off x="-59637" y="0"/>
            <a:ext cx="383153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60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Exhibition</a:t>
            </a:r>
            <a:endParaRPr lang="en-GB" sz="3200" b="0" i="0" u="sng" strike="noStrike" kern="1200" cap="none" spc="0" baseline="0">
              <a:solidFill>
                <a:schemeClr val="tx1">
                  <a:lumMod val="95000"/>
                </a:schemeClr>
              </a:solidFill>
              <a:uFillTx/>
              <a:latin typeface="Aptos Display"/>
            </a:endParaRPr>
          </a:p>
        </p:txBody>
      </p:sp>
      <p:pic>
        <p:nvPicPr>
          <p:cNvPr id="12" name="Picture 11" descr="A staircase with a blue carpet&#10;&#10;Description automatically generated with medium confidence">
            <a:extLst>
              <a:ext uri="{FF2B5EF4-FFF2-40B4-BE49-F238E27FC236}">
                <a16:creationId xmlns:a16="http://schemas.microsoft.com/office/drawing/2014/main" id="{F3DB21F5-97BC-5101-D87A-F708049CDAF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1484589" y="1551370"/>
            <a:ext cx="2504600" cy="1878450"/>
          </a:xfrm>
          <a:prstGeom prst="rect">
            <a:avLst/>
          </a:prstGeom>
        </p:spPr>
      </p:pic>
      <p:pic>
        <p:nvPicPr>
          <p:cNvPr id="20" name="Picture 19" descr="A table with candles on it&#10;&#10;Description automatically generated">
            <a:extLst>
              <a:ext uri="{FF2B5EF4-FFF2-40B4-BE49-F238E27FC236}">
                <a16:creationId xmlns:a16="http://schemas.microsoft.com/office/drawing/2014/main" id="{FBF30977-A007-9373-922C-A65D08510B8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55223" y="4138803"/>
            <a:ext cx="1963331" cy="1472498"/>
          </a:xfrm>
          <a:prstGeom prst="rect">
            <a:avLst/>
          </a:prstGeom>
        </p:spPr>
      </p:pic>
      <p:pic>
        <p:nvPicPr>
          <p:cNvPr id="23" name="Picture 22" descr="A metal plate on a wooden beam&#10;&#10;Description automatically generated">
            <a:extLst>
              <a:ext uri="{FF2B5EF4-FFF2-40B4-BE49-F238E27FC236}">
                <a16:creationId xmlns:a16="http://schemas.microsoft.com/office/drawing/2014/main" id="{69D9B6A3-DCE3-78F9-3633-7447F341A3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5155605" y="1386041"/>
            <a:ext cx="1396295" cy="1047222"/>
          </a:xfrm>
          <a:prstGeom prst="rect">
            <a:avLst/>
          </a:prstGeom>
        </p:spPr>
      </p:pic>
      <p:sp>
        <p:nvSpPr>
          <p:cNvPr id="3" name="Title 1">
            <a:extLst>
              <a:ext uri="{FF2B5EF4-FFF2-40B4-BE49-F238E27FC236}">
                <a16:creationId xmlns:a16="http://schemas.microsoft.com/office/drawing/2014/main" id="{C58BC731-0E62-0F33-6D39-41B53BA000CF}"/>
              </a:ext>
            </a:extLst>
          </p:cNvPr>
          <p:cNvSpPr txBox="1"/>
          <p:nvPr/>
        </p:nvSpPr>
        <p:spPr>
          <a:xfrm>
            <a:off x="8937171" y="42026"/>
            <a:ext cx="3314466" cy="439780"/>
          </a:xfrm>
          <a:prstGeom prst="rect">
            <a:avLst/>
          </a:prstGeom>
          <a:noFill/>
          <a:ln cap="flat">
            <a:noFill/>
          </a:ln>
        </p:spPr>
        <p:txBody>
          <a:bodyPr vert="horz" wrap="square" lIns="91440" tIns="45720" rIns="91440" bIns="45720" anchor="ctr" anchorCtr="0" compatLnSpc="1">
            <a:normAutofit/>
          </a:bodyPr>
          <a:lstStyle/>
          <a:p>
            <a:pPr algn="r">
              <a:lnSpc>
                <a:spcPct val="70000"/>
              </a:lnSpc>
              <a:defRPr sz="1800" b="0" i="0" u="none" strike="noStrike" kern="0" cap="none" spc="0" baseline="0">
                <a:solidFill>
                  <a:srgbClr val="000000"/>
                </a:solidFill>
                <a:uFillTx/>
              </a:defRPr>
            </a:pPr>
            <a:r>
              <a:rPr lang="en-GB" sz="3000" u="sng" dirty="0">
                <a:solidFill>
                  <a:schemeClr val="tx1">
                    <a:lumMod val="95000"/>
                  </a:schemeClr>
                </a:solidFill>
                <a:latin typeface="Aptos Display"/>
              </a:rPr>
              <a:t>25-27/11/2024</a:t>
            </a:r>
            <a:endParaRPr lang="en-GB" sz="3000" b="0" i="0" u="sng" strike="noStrike" kern="1200" cap="none" spc="0" baseline="0" dirty="0">
              <a:solidFill>
                <a:schemeClr val="tx1">
                  <a:lumMod val="95000"/>
                </a:schemeClr>
              </a:solidFill>
              <a:uFillTx/>
              <a:latin typeface="Aptos Display"/>
            </a:endParaRPr>
          </a:p>
        </p:txBody>
      </p:sp>
    </p:spTree>
    <p:extLst>
      <p:ext uri="{BB962C8B-B14F-4D97-AF65-F5344CB8AC3E}">
        <p14:creationId xmlns:p14="http://schemas.microsoft.com/office/powerpoint/2010/main" val="36101607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C2785F-6F4B-716E-5CB9-42FDC20FF7FF}"/>
              </a:ext>
            </a:extLst>
          </p:cNvPr>
          <p:cNvSpPr txBox="1">
            <a:spLocks noGrp="1"/>
          </p:cNvSpPr>
          <p:nvPr>
            <p:ph idx="1"/>
          </p:nvPr>
        </p:nvSpPr>
        <p:spPr>
          <a:xfrm>
            <a:off x="0" y="372096"/>
            <a:ext cx="12191996" cy="6485903"/>
          </a:xfrm>
        </p:spPr>
        <p:txBody>
          <a:bodyPr>
            <a:normAutofit/>
          </a:bodyPr>
          <a:lstStyle/>
          <a:p>
            <a:pPr marL="0" lvl="0" indent="0">
              <a:lnSpc>
                <a:spcPct val="100000"/>
              </a:lnSpc>
              <a:buNone/>
            </a:pPr>
            <a:r>
              <a:rPr lang="en-GB" sz="1200" i="1" dirty="0">
                <a:solidFill>
                  <a:schemeClr val="tx1">
                    <a:lumMod val="95000"/>
                    <a:lumOff val="5000"/>
                  </a:schemeClr>
                </a:solidFill>
                <a:latin typeface="Aptos (Body"/>
              </a:rPr>
              <a:t>Seating plans: Utilita Arena Cardiff</a:t>
            </a:r>
            <a:r>
              <a:rPr lang="en-GB" sz="1200" dirty="0">
                <a:solidFill>
                  <a:schemeClr val="tx1">
                    <a:lumMod val="95000"/>
                    <a:lumOff val="5000"/>
                  </a:schemeClr>
                </a:solidFill>
                <a:latin typeface="Aptos (Body"/>
              </a:rPr>
              <a:t> (no date a) </a:t>
            </a:r>
            <a:r>
              <a:rPr lang="en-GB" sz="1200" i="1" dirty="0">
                <a:solidFill>
                  <a:schemeClr val="tx1">
                    <a:lumMod val="95000"/>
                    <a:lumOff val="5000"/>
                  </a:schemeClr>
                </a:solidFill>
                <a:latin typeface="Aptos (Body"/>
              </a:rPr>
              <a:t>www.utilitaarenacardiff.co.uk</a:t>
            </a:r>
            <a:r>
              <a:rPr lang="en-GB" sz="1200" dirty="0">
                <a:solidFill>
                  <a:schemeClr val="tx1">
                    <a:lumMod val="95000"/>
                    <a:lumOff val="5000"/>
                  </a:schemeClr>
                </a:solidFill>
                <a:latin typeface="Aptos (Body"/>
              </a:rPr>
              <a:t>. Available at: https://www.utilitaarenacardiff.co.uk/seating-plans (Accessed: 06 October 2024).</a:t>
            </a:r>
          </a:p>
          <a:p>
            <a:pPr marL="0" lvl="0" indent="0">
              <a:lnSpc>
                <a:spcPct val="100000"/>
              </a:lnSpc>
              <a:buNone/>
            </a:pPr>
            <a:r>
              <a:rPr lang="en-GB" sz="1200" dirty="0">
                <a:solidFill>
                  <a:schemeClr val="tx1">
                    <a:lumMod val="95000"/>
                    <a:lumOff val="5000"/>
                  </a:schemeClr>
                </a:solidFill>
                <a:latin typeface="Aptos (Body"/>
              </a:rPr>
              <a:t>Tate (no date) </a:t>
            </a:r>
            <a:r>
              <a:rPr lang="en-GB" sz="1200" i="1" dirty="0">
                <a:solidFill>
                  <a:schemeClr val="tx1">
                    <a:lumMod val="95000"/>
                    <a:lumOff val="5000"/>
                  </a:schemeClr>
                </a:solidFill>
                <a:latin typeface="Aptos (Body"/>
              </a:rPr>
              <a:t>Site-specific</a:t>
            </a:r>
            <a:r>
              <a:rPr lang="en-GB" sz="1200" dirty="0">
                <a:solidFill>
                  <a:schemeClr val="tx1">
                    <a:lumMod val="95000"/>
                    <a:lumOff val="5000"/>
                  </a:schemeClr>
                </a:solidFill>
                <a:latin typeface="Aptos (Body"/>
              </a:rPr>
              <a:t>, </a:t>
            </a:r>
            <a:r>
              <a:rPr lang="en-GB" sz="1200" i="1" dirty="0">
                <a:solidFill>
                  <a:schemeClr val="tx1">
                    <a:lumMod val="95000"/>
                    <a:lumOff val="5000"/>
                  </a:schemeClr>
                </a:solidFill>
                <a:latin typeface="Aptos (Body"/>
              </a:rPr>
              <a:t>Tate</a:t>
            </a:r>
            <a:r>
              <a:rPr lang="en-GB" sz="1200" dirty="0">
                <a:solidFill>
                  <a:schemeClr val="tx1">
                    <a:lumMod val="95000"/>
                    <a:lumOff val="5000"/>
                  </a:schemeClr>
                </a:solidFill>
                <a:latin typeface="Aptos (Body"/>
              </a:rPr>
              <a:t>. Available at: https://www.tate.org.uk/art/art-terms/s/site-specific (Accessed: 11 October 2024). </a:t>
            </a:r>
          </a:p>
          <a:p>
            <a:pPr marL="0" lvl="0" indent="0">
              <a:lnSpc>
                <a:spcPct val="100000"/>
              </a:lnSpc>
              <a:buNone/>
            </a:pPr>
            <a:r>
              <a:rPr lang="en-GB" sz="1200" b="0" i="0" u="none" strike="noStrike" baseline="0" dirty="0">
                <a:solidFill>
                  <a:schemeClr val="tx1">
                    <a:lumMod val="95000"/>
                    <a:lumOff val="5000"/>
                  </a:schemeClr>
                </a:solidFill>
                <a:latin typeface="Aptos (Body"/>
              </a:rPr>
              <a:t>“Menashe Kadisman” </a:t>
            </a:r>
            <a:r>
              <a:rPr lang="en-GB" sz="1200" b="0" i="1" u="none" strike="noStrike" baseline="0" dirty="0">
                <a:solidFill>
                  <a:schemeClr val="tx1">
                    <a:lumMod val="95000"/>
                    <a:lumOff val="5000"/>
                  </a:schemeClr>
                </a:solidFill>
                <a:latin typeface="Aptos (Body"/>
              </a:rPr>
              <a:t>Shalechet (Fallen Leaves), 1997 2001 curated.</a:t>
            </a:r>
            <a:r>
              <a:rPr lang="en-GB" sz="1200" b="0" i="0" u="none" strike="noStrike" baseline="0" dirty="0">
                <a:solidFill>
                  <a:schemeClr val="tx1">
                    <a:lumMod val="95000"/>
                    <a:lumOff val="5000"/>
                  </a:schemeClr>
                </a:solidFill>
                <a:latin typeface="Aptos (Body"/>
              </a:rPr>
              <a:t>, curatednow.ca/menashe-kadishman-shalechet-fallen-leaves-1997-2001/. (Accessed 21 Oct. 2024</a:t>
            </a:r>
            <a:r>
              <a:rPr lang="en-GB" sz="1200" dirty="0">
                <a:solidFill>
                  <a:schemeClr val="tx1">
                    <a:lumMod val="95000"/>
                    <a:lumOff val="5000"/>
                  </a:schemeClr>
                </a:solidFill>
                <a:latin typeface="Aptos (Body"/>
              </a:rPr>
              <a:t>)</a:t>
            </a:r>
            <a:r>
              <a:rPr lang="en-GB" sz="1200" b="0" i="0" u="none" strike="noStrike" baseline="0" dirty="0">
                <a:solidFill>
                  <a:schemeClr val="tx1">
                    <a:lumMod val="95000"/>
                    <a:lumOff val="5000"/>
                  </a:schemeClr>
                </a:solidFill>
                <a:latin typeface="Aptos (Body"/>
              </a:rPr>
              <a:t>. </a:t>
            </a:r>
          </a:p>
          <a:p>
            <a:pPr marL="0" indent="0">
              <a:lnSpc>
                <a:spcPct val="100000"/>
              </a:lnSpc>
              <a:buNone/>
            </a:pPr>
            <a:r>
              <a:rPr lang="en-GB" sz="1200" b="0" i="0" u="none" strike="noStrike" baseline="0" dirty="0">
                <a:solidFill>
                  <a:schemeClr val="tx1">
                    <a:lumMod val="95000"/>
                    <a:lumOff val="5000"/>
                  </a:schemeClr>
                </a:solidFill>
                <a:latin typeface="Aptos (Body"/>
              </a:rPr>
              <a:t>“Shalekhet – Fallen Leaves” </a:t>
            </a:r>
            <a:r>
              <a:rPr lang="en-GB" sz="1200" b="0" i="1" u="none" strike="noStrike" baseline="0" dirty="0">
                <a:solidFill>
                  <a:schemeClr val="tx1">
                    <a:lumMod val="95000"/>
                    <a:lumOff val="5000"/>
                  </a:schemeClr>
                </a:solidFill>
                <a:latin typeface="Aptos (Body"/>
              </a:rPr>
              <a:t>Jewish Museum Berlin</a:t>
            </a:r>
            <a:r>
              <a:rPr lang="en-GB" sz="1200" b="0" i="0" u="none" strike="noStrike" baseline="0" dirty="0">
                <a:solidFill>
                  <a:schemeClr val="tx1">
                    <a:lumMod val="95000"/>
                    <a:lumOff val="5000"/>
                  </a:schemeClr>
                </a:solidFill>
                <a:latin typeface="Aptos (Body"/>
              </a:rPr>
              <a:t>, 23 Oct. 2024, www.jmberlin.de/en/shalekhet-fallen-leaves. (Accessed 21 Oct. 2024). </a:t>
            </a:r>
          </a:p>
          <a:p>
            <a:pPr marL="0" indent="0">
              <a:buNone/>
            </a:pPr>
            <a:r>
              <a:rPr lang="en-GB" sz="1200" kern="100" dirty="0">
                <a:effectLst/>
                <a:latin typeface="Aptos (Body)"/>
                <a:ea typeface="Aptos" panose="020B0004020202020204" pitchFamily="34" charset="0"/>
                <a:cs typeface="Times New Roman" panose="02020603050405020304" pitchFamily="18" charset="0"/>
              </a:rPr>
              <a:t>Banksy quotes (Author of wall and piece) (no date) </a:t>
            </a:r>
            <a:r>
              <a:rPr lang="en-GB" sz="1200" i="1" kern="100" dirty="0">
                <a:effectLst/>
                <a:latin typeface="Aptos (Body)"/>
                <a:ea typeface="Aptos" panose="020B0004020202020204" pitchFamily="34" charset="0"/>
                <a:cs typeface="Times New Roman" panose="02020603050405020304" pitchFamily="18" charset="0"/>
              </a:rPr>
              <a:t>Goodreads.</a:t>
            </a:r>
            <a:r>
              <a:rPr lang="en-GB" sz="1200" kern="100" dirty="0">
                <a:effectLst/>
                <a:latin typeface="Aptos (Body)"/>
                <a:ea typeface="Aptos" panose="020B0004020202020204" pitchFamily="34" charset="0"/>
                <a:cs typeface="Times New Roman" panose="02020603050405020304" pitchFamily="18" charset="0"/>
              </a:rPr>
              <a:t> Available at: https://www.goodreads.com/author/quotes/28811.banksy  (Accessed: 29 November 2024.)</a:t>
            </a:r>
          </a:p>
          <a:p>
            <a:pPr marL="0" indent="0">
              <a:lnSpc>
                <a:spcPct val="100000"/>
              </a:lnSpc>
              <a:buNone/>
            </a:pPr>
            <a:r>
              <a:rPr lang="en-GB" sz="1200" dirty="0">
                <a:effectLst/>
                <a:latin typeface="Aptos (Body"/>
              </a:rPr>
              <a:t>Hosmer, K. (2016) </a:t>
            </a:r>
            <a:r>
              <a:rPr lang="en-GB" sz="1200" i="1" dirty="0">
                <a:effectLst/>
                <a:latin typeface="Aptos (Body"/>
              </a:rPr>
              <a:t>Swirls of smokey columns rise into the ceiling</a:t>
            </a:r>
            <a:r>
              <a:rPr lang="en-GB" sz="1200" dirty="0">
                <a:effectLst/>
                <a:latin typeface="Aptos (Body"/>
              </a:rPr>
              <a:t>, </a:t>
            </a:r>
            <a:r>
              <a:rPr lang="en-GB" sz="1200" i="1" dirty="0">
                <a:effectLst/>
                <a:latin typeface="Aptos (Body"/>
              </a:rPr>
              <a:t>My Modern Met</a:t>
            </a:r>
            <a:r>
              <a:rPr lang="en-GB" sz="1200" dirty="0">
                <a:effectLst/>
                <a:latin typeface="Aptos (Body"/>
              </a:rPr>
              <a:t>. Available at: https://mymodernmet.com/anish-kapoor-ascension/ (Accessed: 05 November 2024). </a:t>
            </a:r>
          </a:p>
          <a:p>
            <a:pPr marL="0" indent="0">
              <a:lnSpc>
                <a:spcPct val="100000"/>
              </a:lnSpc>
              <a:buNone/>
            </a:pPr>
            <a:r>
              <a:rPr lang="en-GB" sz="1200" dirty="0">
                <a:effectLst/>
                <a:latin typeface="Aptos (Body"/>
              </a:rPr>
              <a:t>(No date) </a:t>
            </a:r>
            <a:r>
              <a:rPr lang="en-GB" sz="1200" i="1" dirty="0">
                <a:effectLst/>
                <a:latin typeface="Aptos (Body"/>
              </a:rPr>
              <a:t>Taryn Simon</a:t>
            </a:r>
            <a:r>
              <a:rPr lang="en-GB" sz="1200" dirty="0">
                <a:effectLst/>
                <a:latin typeface="Aptos (Body"/>
              </a:rPr>
              <a:t>. Available at: https://tarynsimon.com/works/occupation_of_loss/#1 (Accessed: 31 October 2024).</a:t>
            </a:r>
          </a:p>
          <a:p>
            <a:pPr marL="0" indent="0">
              <a:lnSpc>
                <a:spcPct val="100000"/>
              </a:lnSpc>
              <a:buNone/>
            </a:pPr>
            <a:r>
              <a:rPr lang="en-GB" sz="1200" dirty="0">
                <a:effectLst/>
                <a:latin typeface="Aptos (Body"/>
              </a:rPr>
              <a:t>Hosmer, K. (2016) </a:t>
            </a:r>
            <a:r>
              <a:rPr lang="en-GB" sz="1200" i="1" dirty="0">
                <a:effectLst/>
                <a:latin typeface="Aptos (Body"/>
              </a:rPr>
              <a:t>Swirls of smokey columns rise into the ceiling</a:t>
            </a:r>
            <a:r>
              <a:rPr lang="en-GB" sz="1200" dirty="0">
                <a:effectLst/>
                <a:latin typeface="Aptos (Body"/>
              </a:rPr>
              <a:t>, </a:t>
            </a:r>
            <a:r>
              <a:rPr lang="en-GB" sz="1200" i="1" dirty="0">
                <a:effectLst/>
                <a:latin typeface="Aptos (Body"/>
              </a:rPr>
              <a:t>My Modern Met</a:t>
            </a:r>
            <a:r>
              <a:rPr lang="en-GB" sz="1200" dirty="0">
                <a:effectLst/>
                <a:latin typeface="Aptos (Body"/>
              </a:rPr>
              <a:t>. Available at: https://mymodernmet.com/anish-kapoor-ascension/ (Accessed: 05 November 2024). </a:t>
            </a:r>
          </a:p>
          <a:p>
            <a:pPr marL="0" indent="0">
              <a:buNone/>
            </a:pPr>
            <a:r>
              <a:rPr lang="en-GB" sz="1200" i="1" dirty="0">
                <a:effectLst/>
                <a:latin typeface="Aptos (Body"/>
              </a:rPr>
              <a:t>Ascension - Anish Kapoor</a:t>
            </a:r>
            <a:r>
              <a:rPr lang="en-GB" sz="1200" dirty="0">
                <a:effectLst/>
                <a:latin typeface="Aptos (Body"/>
              </a:rPr>
              <a:t> (no date) </a:t>
            </a:r>
            <a:r>
              <a:rPr lang="en-GB" sz="1200" i="1" dirty="0">
                <a:effectLst/>
                <a:latin typeface="Aptos (Body"/>
              </a:rPr>
              <a:t>ArtWay.eu</a:t>
            </a:r>
            <a:r>
              <a:rPr lang="en-GB" sz="1200" dirty="0">
                <a:effectLst/>
                <a:latin typeface="Aptos (Body"/>
              </a:rPr>
              <a:t>. Available at: https://artway.eu/content.php?id=2942&amp;lang=en&amp;action=show (Accessed: 11 November 2024).</a:t>
            </a:r>
          </a:p>
          <a:p>
            <a:pPr marL="0" indent="0">
              <a:buNone/>
            </a:pPr>
            <a:r>
              <a:rPr lang="en-GB" sz="1200" i="1" dirty="0">
                <a:effectLst/>
                <a:latin typeface="Aptos (Body"/>
              </a:rPr>
              <a:t>Bill Viola: Ocean without a shore: PAFA - Pennsylvania Academy of the fine arts</a:t>
            </a:r>
            <a:r>
              <a:rPr lang="en-GB" sz="1200" dirty="0">
                <a:effectLst/>
                <a:latin typeface="Aptos (Body"/>
              </a:rPr>
              <a:t> (2019) </a:t>
            </a:r>
            <a:r>
              <a:rPr lang="en-GB" sz="1200" i="1" dirty="0">
                <a:effectLst/>
                <a:latin typeface="Aptos (Body"/>
              </a:rPr>
              <a:t>PAFA</a:t>
            </a:r>
            <a:r>
              <a:rPr lang="en-GB" sz="1200" dirty="0">
                <a:effectLst/>
                <a:latin typeface="Aptos (Body"/>
              </a:rPr>
              <a:t>. Available at: https://www.pafa.org/museum/exhibitions/bill-viola-ocean-without-shore (Accessed: 11 November 2024). </a:t>
            </a:r>
          </a:p>
          <a:p>
            <a:pPr marL="0" indent="0">
              <a:lnSpc>
                <a:spcPct val="100000"/>
              </a:lnSpc>
              <a:buNone/>
            </a:pPr>
            <a:r>
              <a:rPr lang="en-GB" sz="1200" b="0" i="0" dirty="0">
                <a:solidFill>
                  <a:schemeClr val="tx1">
                    <a:lumMod val="95000"/>
                    <a:lumOff val="5000"/>
                  </a:schemeClr>
                </a:solidFill>
                <a:effectLst/>
                <a:latin typeface="Aptos (Body"/>
              </a:rPr>
              <a:t>Stuff, G. (no date) St James Church, Uplands, Swansea. Available at: </a:t>
            </a:r>
            <a:r>
              <a:rPr lang="en-GB" sz="1200" b="0" i="0" dirty="0">
                <a:solidFill>
                  <a:schemeClr val="tx1">
                    <a:lumMod val="95000"/>
                    <a:lumOff val="5000"/>
                  </a:schemeClr>
                </a:solidFill>
                <a:effectLst/>
                <a:latin typeface="Aptos (Body"/>
                <a:hlinkClick r:id="rId2" tooltip="https://britishlistedbuildings.co.uk/300014637-st-james-church-uplands">
                  <a:extLst>
                    <a:ext uri="{A12FA001-AC4F-418D-AE19-62706E023703}">
                      <ahyp:hlinkClr xmlns:ahyp="http://schemas.microsoft.com/office/drawing/2018/hyperlinkcolor" val="tx"/>
                    </a:ext>
                  </a:extLst>
                </a:hlinkClick>
              </a:rPr>
              <a:t>https://britishlistedbuildings.co.uk/300014637-st-james-church-uplands</a:t>
            </a:r>
            <a:r>
              <a:rPr lang="en-GB" sz="1200" b="0" i="0" dirty="0">
                <a:solidFill>
                  <a:schemeClr val="tx1">
                    <a:lumMod val="95000"/>
                    <a:lumOff val="5000"/>
                  </a:schemeClr>
                </a:solidFill>
                <a:effectLst/>
                <a:latin typeface="Aptos (Body"/>
              </a:rPr>
              <a:t> (Accessed: 30 October 2024)</a:t>
            </a:r>
            <a:endParaRPr lang="en-GB" sz="1200" b="0" i="0" u="none" strike="noStrike" baseline="0" dirty="0">
              <a:solidFill>
                <a:schemeClr val="tx1">
                  <a:lumMod val="95000"/>
                  <a:lumOff val="5000"/>
                </a:schemeClr>
              </a:solidFill>
              <a:latin typeface="Aptos (Body"/>
            </a:endParaRPr>
          </a:p>
          <a:p>
            <a:pPr marL="0" indent="0">
              <a:lnSpc>
                <a:spcPct val="100000"/>
              </a:lnSpc>
              <a:buNone/>
            </a:pPr>
            <a:r>
              <a:rPr lang="en-GB" sz="1200" b="0" i="0" dirty="0">
                <a:solidFill>
                  <a:schemeClr val="tx1">
                    <a:lumMod val="95000"/>
                    <a:lumOff val="5000"/>
                  </a:schemeClr>
                </a:solidFill>
                <a:effectLst/>
                <a:latin typeface="Aptos (Body"/>
              </a:rPr>
              <a:t>(No date) John’s homepage. Available at: </a:t>
            </a:r>
            <a:r>
              <a:rPr lang="en-GB" sz="1200" b="0" i="0" dirty="0">
                <a:solidFill>
                  <a:schemeClr val="tx1">
                    <a:lumMod val="95000"/>
                    <a:lumOff val="5000"/>
                  </a:schemeClr>
                </a:solidFill>
                <a:effectLst/>
                <a:latin typeface="Aptos (Body"/>
                <a:hlinkClick r:id="rId3" tooltip="https://www.jlb2011.co.uk/walespic/churches/swansea14.htm">
                  <a:extLst>
                    <a:ext uri="{A12FA001-AC4F-418D-AE19-62706E023703}">
                      <ahyp:hlinkClr xmlns:ahyp="http://schemas.microsoft.com/office/drawing/2018/hyperlinkcolor" val="tx"/>
                    </a:ext>
                  </a:extLst>
                </a:hlinkClick>
              </a:rPr>
              <a:t>https://www.jlb2011.co.uk/walespic/churches/swansea14.htm</a:t>
            </a:r>
            <a:r>
              <a:rPr lang="en-GB" sz="1200" b="0" i="0" dirty="0">
                <a:solidFill>
                  <a:schemeClr val="tx1">
                    <a:lumMod val="95000"/>
                    <a:lumOff val="5000"/>
                  </a:schemeClr>
                </a:solidFill>
                <a:effectLst/>
                <a:latin typeface="Aptos (Body"/>
              </a:rPr>
              <a:t> (Accessed: 30 October 2024). </a:t>
            </a:r>
          </a:p>
          <a:p>
            <a:pPr marL="0" indent="0">
              <a:lnSpc>
                <a:spcPct val="100000"/>
              </a:lnSpc>
              <a:buNone/>
            </a:pPr>
            <a:r>
              <a:rPr lang="en-GB" sz="1200" b="0" i="0" dirty="0">
                <a:solidFill>
                  <a:schemeClr val="tx1">
                    <a:lumMod val="95000"/>
                    <a:lumOff val="5000"/>
                  </a:schemeClr>
                </a:solidFill>
                <a:effectLst/>
                <a:latin typeface="Aptos (Body"/>
              </a:rPr>
              <a:t>Consecrated - definition, examples, related words and more at wordnik (no date) Wordnik.com. Available at: </a:t>
            </a:r>
            <a:r>
              <a:rPr lang="en-GB" sz="1200" b="0" i="0" dirty="0">
                <a:solidFill>
                  <a:schemeClr val="tx1">
                    <a:lumMod val="95000"/>
                    <a:lumOff val="5000"/>
                  </a:schemeClr>
                </a:solidFill>
                <a:effectLst/>
                <a:latin typeface="Aptos (Body"/>
                <a:hlinkClick r:id="rId4" tooltip="https://www.wordnik.com/words/consecrated">
                  <a:extLst>
                    <a:ext uri="{A12FA001-AC4F-418D-AE19-62706E023703}">
                      <ahyp:hlinkClr xmlns:ahyp="http://schemas.microsoft.com/office/drawing/2018/hyperlinkcolor" val="tx"/>
                    </a:ext>
                  </a:extLst>
                </a:hlinkClick>
              </a:rPr>
              <a:t>https://www.wordnik.com/words/consecrated</a:t>
            </a:r>
            <a:r>
              <a:rPr lang="en-GB" sz="1200" b="0" i="0" dirty="0">
                <a:solidFill>
                  <a:schemeClr val="tx1">
                    <a:lumMod val="95000"/>
                    <a:lumOff val="5000"/>
                  </a:schemeClr>
                </a:solidFill>
                <a:effectLst/>
                <a:latin typeface="Aptos (Body"/>
              </a:rPr>
              <a:t> (Accessed: 30 October 2024).</a:t>
            </a:r>
          </a:p>
          <a:p>
            <a:pPr marL="0" indent="0">
              <a:lnSpc>
                <a:spcPct val="100000"/>
              </a:lnSpc>
              <a:buNone/>
            </a:pPr>
            <a:r>
              <a:rPr lang="en-GB" sz="1200" b="0" i="0" dirty="0">
                <a:solidFill>
                  <a:schemeClr val="tx1">
                    <a:lumMod val="95000"/>
                    <a:lumOff val="5000"/>
                  </a:schemeClr>
                </a:solidFill>
                <a:effectLst/>
                <a:latin typeface="Aptos (Body"/>
              </a:rPr>
              <a:t>Chapel of ease (2024) Wikipedia. Available at: </a:t>
            </a:r>
            <a:r>
              <a:rPr lang="en-GB" sz="1200" b="0" i="0" dirty="0">
                <a:solidFill>
                  <a:schemeClr val="tx1">
                    <a:lumMod val="95000"/>
                    <a:lumOff val="5000"/>
                  </a:schemeClr>
                </a:solidFill>
                <a:effectLst/>
                <a:latin typeface="Aptos (Body"/>
                <a:hlinkClick r:id="rId5" tooltip="https://en.wikipedia.org/wiki/Chapel_of_ease">
                  <a:extLst>
                    <a:ext uri="{A12FA001-AC4F-418D-AE19-62706E023703}">
                      <ahyp:hlinkClr xmlns:ahyp="http://schemas.microsoft.com/office/drawing/2018/hyperlinkcolor" val="tx"/>
                    </a:ext>
                  </a:extLst>
                </a:hlinkClick>
              </a:rPr>
              <a:t>https://en.wikipedia.org/wiki/Chapel_of_ease</a:t>
            </a:r>
            <a:r>
              <a:rPr lang="en-GB" sz="1200" b="0" i="0" dirty="0">
                <a:solidFill>
                  <a:schemeClr val="tx1">
                    <a:lumMod val="95000"/>
                    <a:lumOff val="5000"/>
                  </a:schemeClr>
                </a:solidFill>
                <a:effectLst/>
                <a:latin typeface="Aptos (Body"/>
              </a:rPr>
              <a:t> (Accessed: 30 October 2024).</a:t>
            </a:r>
          </a:p>
          <a:p>
            <a:pPr marL="0" indent="0">
              <a:lnSpc>
                <a:spcPct val="100000"/>
              </a:lnSpc>
              <a:buNone/>
            </a:pPr>
            <a:r>
              <a:rPr lang="en-GB" sz="1200" b="0" i="0" dirty="0">
                <a:effectLst/>
                <a:latin typeface="Aptos (Body)"/>
              </a:rPr>
              <a:t>Menashe </a:t>
            </a:r>
            <a:r>
              <a:rPr lang="en-GB" sz="1200" b="0" i="0" dirty="0" err="1">
                <a:effectLst/>
                <a:latin typeface="Aptos (Body)"/>
              </a:rPr>
              <a:t>Kadishman</a:t>
            </a:r>
            <a:r>
              <a:rPr lang="en-GB" sz="1200" b="0" i="0" dirty="0">
                <a:effectLst/>
                <a:latin typeface="Aptos (Body)"/>
              </a:rPr>
              <a:t> paintings, Bio, ideas (no date) The Art Story. Available at: </a:t>
            </a:r>
            <a:r>
              <a:rPr lang="en-GB" sz="1200" b="0" i="0" dirty="0">
                <a:effectLst/>
                <a:latin typeface="Aptos (Body)"/>
                <a:hlinkClick r:id="rId6" tooltip="https://www.theartstory.org/artist/kadishman-menashe/"/>
              </a:rPr>
              <a:t>https://www.theartstory.org/artist/kadishman-menashe/</a:t>
            </a:r>
            <a:r>
              <a:rPr lang="en-GB" sz="1200" b="0" i="0" dirty="0">
                <a:effectLst/>
                <a:latin typeface="Aptos (Body)"/>
              </a:rPr>
              <a:t> (Accessed: 01 December 2024).</a:t>
            </a:r>
            <a:endParaRPr lang="en-GB" sz="1200" dirty="0">
              <a:solidFill>
                <a:schemeClr val="tx1">
                  <a:lumMod val="95000"/>
                  <a:lumOff val="5000"/>
                </a:schemeClr>
              </a:solidFill>
              <a:effectLst/>
              <a:latin typeface="Aptos (Body)"/>
            </a:endParaRPr>
          </a:p>
          <a:p>
            <a:pPr marL="0" indent="0">
              <a:lnSpc>
                <a:spcPct val="100000"/>
              </a:lnSpc>
              <a:buNone/>
            </a:pPr>
            <a:r>
              <a:rPr lang="en-GB" sz="1200" b="0" i="0" dirty="0">
                <a:effectLst/>
                <a:latin typeface="Aptos (Body)"/>
              </a:rPr>
              <a:t>Alisa (2024) Menashe </a:t>
            </a:r>
            <a:r>
              <a:rPr lang="en-GB" sz="1200" b="0" i="0" dirty="0" err="1">
                <a:effectLst/>
                <a:latin typeface="Aptos (Body)"/>
              </a:rPr>
              <a:t>Kadishman</a:t>
            </a:r>
            <a:r>
              <a:rPr lang="en-GB" sz="1200" b="0" i="0" dirty="0">
                <a:effectLst/>
                <a:latin typeface="Aptos (Body)"/>
              </a:rPr>
              <a:t> - Kings gallery </a:t>
            </a:r>
            <a:r>
              <a:rPr lang="en-GB" sz="1200" b="0" i="0" dirty="0" err="1">
                <a:effectLst/>
                <a:latin typeface="Aptos (Body)"/>
              </a:rPr>
              <a:t>jerusalem</a:t>
            </a:r>
            <a:r>
              <a:rPr lang="en-GB" sz="1200" b="0" i="0" dirty="0">
                <a:effectLst/>
                <a:latin typeface="Aptos (Body)"/>
              </a:rPr>
              <a:t>, Kings Gallery - Premium Art Collection of Jerusalem. Available at: </a:t>
            </a:r>
            <a:r>
              <a:rPr lang="en-GB" sz="1200" b="0" i="0" dirty="0">
                <a:effectLst/>
                <a:latin typeface="Aptos (Body)"/>
                <a:hlinkClick r:id="rId7" tooltip="https://kings-gallery.com/tag/menashe-kadishman/"/>
              </a:rPr>
              <a:t>https://kings-gallery.com/tag/menashe-kadishman/</a:t>
            </a:r>
            <a:r>
              <a:rPr lang="en-GB" sz="1200" b="0" i="0" dirty="0">
                <a:effectLst/>
                <a:latin typeface="Aptos (Body)"/>
              </a:rPr>
              <a:t> (Accessed: 01 December 2024). </a:t>
            </a:r>
            <a:endParaRPr lang="en-GB" sz="1200" b="0" i="0" dirty="0">
              <a:solidFill>
                <a:schemeClr val="tx1">
                  <a:lumMod val="95000"/>
                  <a:lumOff val="5000"/>
                </a:schemeClr>
              </a:solidFill>
              <a:effectLst/>
              <a:latin typeface="Aptos (Body)"/>
            </a:endParaRPr>
          </a:p>
          <a:p>
            <a:pPr marL="0" indent="0">
              <a:lnSpc>
                <a:spcPct val="100000"/>
              </a:lnSpc>
              <a:buNone/>
            </a:pPr>
            <a:r>
              <a:rPr lang="en-GB" sz="1200" b="0" i="0" dirty="0">
                <a:effectLst/>
                <a:latin typeface="Aptos (Body)"/>
              </a:rPr>
              <a:t>Listed building featuring famous </a:t>
            </a:r>
            <a:r>
              <a:rPr lang="en-GB" sz="1200" b="0" i="0" dirty="0" err="1">
                <a:effectLst/>
                <a:latin typeface="Aptos (Body)"/>
              </a:rPr>
              <a:t>banksy</a:t>
            </a:r>
            <a:r>
              <a:rPr lang="en-GB" sz="1200" b="0" i="0" dirty="0">
                <a:effectLst/>
                <a:latin typeface="Aptos (Body)"/>
              </a:rPr>
              <a:t> is going up for sale at £700K, Manchester Evening News. Available at: </a:t>
            </a:r>
            <a:r>
              <a:rPr lang="en-GB" sz="1200" b="0" i="0" dirty="0">
                <a:effectLst/>
                <a:latin typeface="Aptos (Body)"/>
                <a:hlinkClick r:id="rId8" tooltip="https://www.manchestereveningnews.co.uk/news/property/listed-building-featuring-famous-banksy-30480589"/>
              </a:rPr>
              <a:t>https://www.manchestereveningnews.co.uk/news/property/listed-building-featuring-famous-banksy-30480589</a:t>
            </a:r>
            <a:r>
              <a:rPr lang="en-GB" sz="1200" b="0" i="0" dirty="0">
                <a:effectLst/>
                <a:latin typeface="Aptos (Body)"/>
              </a:rPr>
              <a:t> (Accessed: 01 December 2024). </a:t>
            </a:r>
            <a:endParaRPr lang="en-GB" sz="1200" dirty="0">
              <a:effectLst/>
              <a:latin typeface="Aptos (Body)"/>
            </a:endParaRPr>
          </a:p>
        </p:txBody>
      </p:sp>
      <p:sp>
        <p:nvSpPr>
          <p:cNvPr id="4" name="Title 1">
            <a:extLst>
              <a:ext uri="{FF2B5EF4-FFF2-40B4-BE49-F238E27FC236}">
                <a16:creationId xmlns:a16="http://schemas.microsoft.com/office/drawing/2014/main" id="{00C1E415-78D0-27BF-3E69-89338C4B1915}"/>
              </a:ext>
            </a:extLst>
          </p:cNvPr>
          <p:cNvSpPr txBox="1"/>
          <p:nvPr/>
        </p:nvSpPr>
        <p:spPr>
          <a:xfrm>
            <a:off x="-59637" y="0"/>
            <a:ext cx="2284677" cy="503578"/>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3200" u="sng" kern="0" dirty="0">
                <a:solidFill>
                  <a:schemeClr val="tx1">
                    <a:lumMod val="95000"/>
                  </a:schemeClr>
                </a:solidFill>
                <a:latin typeface="Aptos Display"/>
              </a:rPr>
              <a:t>Bibliography</a:t>
            </a:r>
            <a:endParaRPr lang="en-GB" sz="3200" b="0" i="0" u="sng" strike="noStrike" kern="1200" cap="none" spc="0" baseline="0" dirty="0">
              <a:solidFill>
                <a:schemeClr val="tx1">
                  <a:lumMod val="95000"/>
                </a:schemeClr>
              </a:solidFill>
              <a:uFillTx/>
              <a:latin typeface="Aptos Display"/>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5496</TotalTime>
  <Words>12540</Words>
  <Application>Microsoft Office PowerPoint</Application>
  <PresentationFormat>Widescreen</PresentationFormat>
  <Paragraphs>372</Paragraphs>
  <Slides>62</Slides>
  <Notes>1</Notes>
  <HiddenSlides>0</HiddenSlides>
  <MMClips>4</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62</vt:i4>
      </vt:variant>
    </vt:vector>
  </HeadingPairs>
  <TitlesOfParts>
    <vt:vector size="76" baseType="lpstr">
      <vt:lpstr>AdobeGaramondProRegular</vt:lpstr>
      <vt:lpstr>Aptos</vt:lpstr>
      <vt:lpstr>Aptos </vt:lpstr>
      <vt:lpstr>Aptos  </vt:lpstr>
      <vt:lpstr>Aptos   </vt:lpstr>
      <vt:lpstr>Aptos (Body</vt:lpstr>
      <vt:lpstr>Aptos (Body)</vt:lpstr>
      <vt:lpstr>Aptos Display</vt:lpstr>
      <vt:lpstr>Arial</vt:lpstr>
      <vt:lpstr>Bookman Old Style</vt:lpstr>
      <vt:lpstr>Calibri</vt:lpstr>
      <vt:lpstr>Rockwell</vt:lpstr>
      <vt:lpstr>Tate regular</vt:lpstr>
      <vt:lpstr>Damask</vt:lpstr>
      <vt:lpstr>Visual Diary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Ollie Cook</dc:creator>
  <cp:lastModifiedBy>Ollie Cook (2305752)</cp:lastModifiedBy>
  <cp:revision>128</cp:revision>
  <dcterms:created xsi:type="dcterms:W3CDTF">2024-09-25T21:47:12Z</dcterms:created>
  <dcterms:modified xsi:type="dcterms:W3CDTF">2024-12-03T20:02:23Z</dcterms:modified>
</cp:coreProperties>
</file>