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25"/>
  </p:notesMasterIdLst>
  <p:sldIdLst>
    <p:sldId id="390" r:id="rId2"/>
    <p:sldId id="391" r:id="rId3"/>
    <p:sldId id="392" r:id="rId4"/>
    <p:sldId id="393" r:id="rId5"/>
    <p:sldId id="394" r:id="rId6"/>
    <p:sldId id="395" r:id="rId7"/>
    <p:sldId id="396" r:id="rId8"/>
    <p:sldId id="397" r:id="rId9"/>
    <p:sldId id="398" r:id="rId10"/>
    <p:sldId id="399" r:id="rId11"/>
    <p:sldId id="400" r:id="rId12"/>
    <p:sldId id="401" r:id="rId13"/>
    <p:sldId id="402" r:id="rId14"/>
    <p:sldId id="403" r:id="rId15"/>
    <p:sldId id="404" r:id="rId16"/>
    <p:sldId id="405" r:id="rId17"/>
    <p:sldId id="406" r:id="rId18"/>
    <p:sldId id="407" r:id="rId19"/>
    <p:sldId id="408" r:id="rId20"/>
    <p:sldId id="410" r:id="rId21"/>
    <p:sldId id="411" r:id="rId22"/>
    <p:sldId id="412" r:id="rId23"/>
    <p:sldId id="414" r:id="rId24"/>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agiGcMvb6q38Ge/AoCbqfg==" hashData="QSBHlCks0sgwAx+fXb37WQ1Kwj2oyqSiNHXKMBrwWKtDisx0Kkkk/CTy1+CMDjXG62xqM1QZwxcplVUuwzCEhw=="/>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a:srgbClr val="CD1141"/>
    <a:srgbClr val="0000FF"/>
    <a:srgbClr val="FABE00"/>
    <a:srgbClr val="FFC611"/>
    <a:srgbClr val="FFD03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ferSingleView="1">
    <p:restoredLeft sz="17647" autoAdjust="0"/>
    <p:restoredTop sz="58212" autoAdjust="0"/>
  </p:normalViewPr>
  <p:slideViewPr>
    <p:cSldViewPr snapToGrid="0">
      <p:cViewPr varScale="1">
        <p:scale>
          <a:sx n="67" d="100"/>
          <a:sy n="67" d="100"/>
        </p:scale>
        <p:origin x="2118" y="66"/>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p:cViewPr varScale="1">
        <p:scale>
          <a:sx n="80" d="100"/>
          <a:sy n="80" d="100"/>
        </p:scale>
        <p:origin x="2094" y="102"/>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1170E1B-2A33-4661-8CE6-306446AC195E}" type="datetimeFigureOut">
              <a:rPr lang="en-GB" smtClean="0"/>
              <a:t>06/03/2019</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A4202706-DCAB-4B25-A3E0-623362CB38E1}" type="slidenum">
              <a:rPr lang="en-GB" smtClean="0"/>
              <a:t>‹#›</a:t>
            </a:fld>
            <a:endParaRPr lang="en-GB"/>
          </a:p>
        </p:txBody>
      </p:sp>
    </p:spTree>
    <p:extLst>
      <p:ext uri="{BB962C8B-B14F-4D97-AF65-F5344CB8AC3E}">
        <p14:creationId xmlns:p14="http://schemas.microsoft.com/office/powerpoint/2010/main" val="7775427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mj-lt"/>
              <a:buNone/>
            </a:pPr>
            <a:r>
              <a:rPr lang="en-GB" sz="1100" kern="1200" dirty="0" smtClean="0">
                <a:solidFill>
                  <a:schemeClr val="tx1"/>
                </a:solidFill>
                <a:effectLst/>
                <a:latin typeface="Arial" panose="020B0604020202020204" pitchFamily="34" charset="0"/>
                <a:ea typeface="+mn-ea"/>
                <a:cs typeface="Arial" panose="020B0604020202020204" pitchFamily="34" charset="0"/>
              </a:rPr>
              <a:t>On successful completion of this module, learners will be able to:</a:t>
            </a:r>
          </a:p>
          <a:p>
            <a:pPr marL="228600" lvl="0" indent="-228600">
              <a:buFont typeface="+mj-lt"/>
              <a:buAutoNum type="arabicPeriod"/>
            </a:pP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228600" lvl="0" indent="-228600">
              <a:buFont typeface="+mj-lt"/>
              <a:buAutoNum type="arabicPeriod"/>
            </a:pPr>
            <a:r>
              <a:rPr lang="en-GB" sz="1100" kern="1200" dirty="0" smtClean="0">
                <a:solidFill>
                  <a:schemeClr val="tx1"/>
                </a:solidFill>
                <a:effectLst/>
                <a:latin typeface="Arial" panose="020B0604020202020204" pitchFamily="34" charset="0"/>
                <a:ea typeface="+mn-ea"/>
                <a:cs typeface="Arial" panose="020B0604020202020204" pitchFamily="34" charset="0"/>
              </a:rPr>
              <a:t>Explain the meaning of ‘County Lines’</a:t>
            </a:r>
          </a:p>
          <a:p>
            <a:pPr marL="228600" lvl="0" indent="-228600">
              <a:buFont typeface="+mj-lt"/>
              <a:buAutoNum type="arabicPeriod"/>
            </a:pPr>
            <a:r>
              <a:rPr lang="en-GB" sz="1100" kern="1200" dirty="0" smtClean="0">
                <a:solidFill>
                  <a:schemeClr val="tx1"/>
                </a:solidFill>
                <a:effectLst/>
                <a:latin typeface="Arial" panose="020B0604020202020204" pitchFamily="34" charset="0"/>
                <a:ea typeface="+mn-ea"/>
                <a:cs typeface="Arial" panose="020B0604020202020204" pitchFamily="34" charset="0"/>
              </a:rPr>
              <a:t>Explain how County Lines works</a:t>
            </a:r>
          </a:p>
          <a:p>
            <a:pPr marL="228600" lvl="0" indent="-228600">
              <a:buFont typeface="+mj-lt"/>
              <a:buAutoNum type="arabicPeriod"/>
            </a:pPr>
            <a:r>
              <a:rPr lang="en-GB" sz="1100" kern="1200" dirty="0" smtClean="0">
                <a:solidFill>
                  <a:schemeClr val="tx1"/>
                </a:solidFill>
                <a:effectLst/>
                <a:latin typeface="Arial" panose="020B0604020202020204" pitchFamily="34" charset="0"/>
                <a:ea typeface="+mn-ea"/>
                <a:cs typeface="Arial" panose="020B0604020202020204" pitchFamily="34" charset="0"/>
              </a:rPr>
              <a:t>Describe the meaning of ‘vulnerability’ in relation to people involved in county lines</a:t>
            </a:r>
          </a:p>
          <a:p>
            <a:pPr marL="228600" lvl="0" indent="-228600">
              <a:buFont typeface="+mj-lt"/>
              <a:buAutoNum type="arabicPeriod"/>
            </a:pPr>
            <a:r>
              <a:rPr lang="en-GB" sz="1100" kern="1200" dirty="0" smtClean="0">
                <a:solidFill>
                  <a:schemeClr val="tx1"/>
                </a:solidFill>
                <a:effectLst/>
                <a:latin typeface="Arial" panose="020B0604020202020204" pitchFamily="34" charset="0"/>
                <a:ea typeface="+mn-ea"/>
                <a:cs typeface="Arial" panose="020B0604020202020204" pitchFamily="34" charset="0"/>
              </a:rPr>
              <a:t>Explain what action can be taken to prevent people from being exploited </a:t>
            </a:r>
          </a:p>
          <a:p>
            <a:pPr marL="228600" lvl="0" indent="-228600">
              <a:buFont typeface="+mj-lt"/>
              <a:buAutoNum type="arabicPeriod"/>
            </a:pPr>
            <a:r>
              <a:rPr lang="en-GB" sz="1100" kern="1200" dirty="0" smtClean="0">
                <a:solidFill>
                  <a:schemeClr val="tx1"/>
                </a:solidFill>
                <a:effectLst/>
                <a:latin typeface="Arial" panose="020B0604020202020204" pitchFamily="34" charset="0"/>
                <a:ea typeface="+mn-ea"/>
                <a:cs typeface="Arial" panose="020B0604020202020204" pitchFamily="34" charset="0"/>
              </a:rPr>
              <a:t>Describe the action to be taken to submit intelligence</a:t>
            </a:r>
          </a:p>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1</a:t>
            </a:fld>
            <a:endParaRPr lang="en-GB"/>
          </a:p>
        </p:txBody>
      </p:sp>
    </p:spTree>
    <p:extLst>
      <p:ext uri="{BB962C8B-B14F-4D97-AF65-F5344CB8AC3E}">
        <p14:creationId xmlns:p14="http://schemas.microsoft.com/office/powerpoint/2010/main" val="42634102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Trainer to reveal the definition of “County Lines” and allow the students to read it. </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Trainer to then explore understanding to ensure that the group recognise the nature of the issue and how difficult it is proving to tackle.</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Trainer to reveal the 4 pop up annotations that provide further information regarding the issue.</a:t>
            </a:r>
          </a:p>
          <a:p>
            <a:endParaRPr lang="en-GB" altLang="en-US"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2</a:t>
            </a:fld>
            <a:endParaRPr lang="en-GB"/>
          </a:p>
        </p:txBody>
      </p:sp>
    </p:spTree>
    <p:extLst>
      <p:ext uri="{BB962C8B-B14F-4D97-AF65-F5344CB8AC3E}">
        <p14:creationId xmlns:p14="http://schemas.microsoft.com/office/powerpoint/2010/main" val="9833787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Trainer to introduce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Video Clip 1 – “County Lines – ACC Drake”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Trainer to then explain that a video is to be played that features ACC Drake. This video provides further information around the County Lines problem. Explain that it adds relevance as it is pertinent to South Wales Police.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NB – OPERATION RED VOLCANO is singular operation – now OPERATION GUARDIAN is SWP operation covering County Lines criminality </a:t>
            </a:r>
          </a:p>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3</a:t>
            </a:fld>
            <a:endParaRPr lang="en-GB"/>
          </a:p>
        </p:txBody>
      </p:sp>
    </p:spTree>
    <p:extLst>
      <p:ext uri="{BB962C8B-B14F-4D97-AF65-F5344CB8AC3E}">
        <p14:creationId xmlns:p14="http://schemas.microsoft.com/office/powerpoint/2010/main" val="20373582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Trainer to make links with the previous video from ACC Drake and ask “What were the key points?” - emphasize that the basis of County Lines is drugs and that it is the emerging drugs markets that attracts these persons. Trainer to then ask the group to identify in plenary what they think the associated risks/implications are as a result of County Lines.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Trainer to then reveal the 5 x topics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srgbClr val="262673"/>
                </a:solidFill>
                <a:effectLst/>
                <a:uLnTx/>
                <a:uFillTx/>
                <a:latin typeface="Arial" panose="020B0604020202020204" pitchFamily="34" charset="0"/>
                <a:ea typeface="+mn-ea"/>
                <a:cs typeface="Arial" panose="020B0604020202020204" pitchFamily="34" charset="0"/>
              </a:rPr>
              <a:t>1 - Gangs often </a:t>
            </a:r>
            <a:r>
              <a:rPr kumimoji="0" lang="en-GB" altLang="en-US" sz="1100" b="0" i="0" u="none" strike="noStrike" kern="1200" cap="none" spc="0" normalizeH="0" baseline="0" noProof="0" dirty="0" smtClean="0">
                <a:ln>
                  <a:noFill/>
                </a:ln>
                <a:solidFill>
                  <a:srgbClr val="FF0000"/>
                </a:solidFill>
                <a:effectLst/>
                <a:uLnTx/>
                <a:uFillTx/>
                <a:latin typeface="Arial" panose="020B0604020202020204" pitchFamily="34" charset="0"/>
                <a:ea typeface="+mn-ea"/>
                <a:cs typeface="Arial" panose="020B0604020202020204" pitchFamily="34" charset="0"/>
              </a:rPr>
              <a:t>challenge</a:t>
            </a:r>
            <a:r>
              <a:rPr kumimoji="0" lang="en-GB" altLang="en-US" sz="1100" b="0" i="0" u="none" strike="noStrike" kern="1200" cap="none" spc="0" normalizeH="0" baseline="0" noProof="0" dirty="0" smtClean="0">
                <a:ln>
                  <a:noFill/>
                </a:ln>
                <a:solidFill>
                  <a:srgbClr val="262673"/>
                </a:solidFill>
                <a:effectLst/>
                <a:uLnTx/>
                <a:uFillTx/>
                <a:latin typeface="Arial" panose="020B0604020202020204" pitchFamily="34" charset="0"/>
                <a:ea typeface="+mn-ea"/>
                <a:cs typeface="Arial" panose="020B0604020202020204" pitchFamily="34" charset="0"/>
              </a:rPr>
              <a:t> existing groups or other county lines enterprises for </a:t>
            </a:r>
            <a:r>
              <a:rPr kumimoji="0" lang="en-GB" altLang="en-US" sz="1100" b="0" i="0" u="none" strike="noStrike" kern="1200" cap="none" spc="0" normalizeH="0" baseline="0" noProof="0" dirty="0" smtClean="0">
                <a:ln>
                  <a:noFill/>
                </a:ln>
                <a:solidFill>
                  <a:srgbClr val="FF0000"/>
                </a:solidFill>
                <a:effectLst/>
                <a:uLnTx/>
                <a:uFillTx/>
                <a:latin typeface="Arial" panose="020B0604020202020204" pitchFamily="34" charset="0"/>
                <a:ea typeface="+mn-ea"/>
                <a:cs typeface="Arial" panose="020B0604020202020204" pitchFamily="34" charset="0"/>
              </a:rPr>
              <a:t>territory</a:t>
            </a:r>
            <a:r>
              <a:rPr kumimoji="0" lang="en-GB" altLang="en-US" sz="1100" b="0" i="0" u="none" strike="noStrike" kern="1200" cap="none" spc="0" normalizeH="0" baseline="0" noProof="0" dirty="0" smtClean="0">
                <a:ln>
                  <a:noFill/>
                </a:ln>
                <a:solidFill>
                  <a:srgbClr val="262673"/>
                </a:solidFill>
                <a:effectLst/>
                <a:uLnTx/>
                <a:uFillTx/>
                <a:latin typeface="Arial" panose="020B0604020202020204" pitchFamily="34" charset="0"/>
                <a:ea typeface="+mn-ea"/>
                <a:cs typeface="Arial" panose="020B0604020202020204" pitchFamily="34" charset="0"/>
              </a:rPr>
              <a:t>, which leads to an </a:t>
            </a:r>
            <a:r>
              <a:rPr kumimoji="0" lang="en-GB" altLang="en-US" sz="1100" b="0" i="0" u="none" strike="noStrike" kern="1200" cap="none" spc="0" normalizeH="0" baseline="0" noProof="0" dirty="0" smtClean="0">
                <a:ln>
                  <a:noFill/>
                </a:ln>
                <a:solidFill>
                  <a:srgbClr val="FF0000"/>
                </a:solidFill>
                <a:effectLst/>
                <a:uLnTx/>
                <a:uFillTx/>
                <a:latin typeface="Arial" panose="020B0604020202020204" pitchFamily="34" charset="0"/>
                <a:ea typeface="+mn-ea"/>
                <a:cs typeface="Arial" panose="020B0604020202020204" pitchFamily="34" charset="0"/>
              </a:rPr>
              <a:t>escalation of violence</a:t>
            </a:r>
            <a:r>
              <a:rPr kumimoji="0" lang="en-GB" altLang="en-US" sz="1100" b="0" i="0" u="none" strike="noStrike" kern="1200" cap="none" spc="0" normalizeH="0" baseline="0" noProof="0" dirty="0" smtClean="0">
                <a:ln>
                  <a:noFill/>
                </a:ln>
                <a:solidFill>
                  <a:srgbClr val="262673"/>
                </a:solidFill>
                <a:effectLst/>
                <a:uLnTx/>
                <a:uFillTx/>
                <a:latin typeface="Arial" panose="020B0604020202020204" pitchFamily="34" charset="0"/>
                <a:ea typeface="+mn-ea"/>
                <a:cs typeface="Arial" panose="020B0604020202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srgbClr val="262673"/>
                </a:solidFill>
                <a:effectLst/>
                <a:uLnTx/>
                <a:uFillTx/>
                <a:latin typeface="Arial" panose="020B0604020202020204" pitchFamily="34" charset="0"/>
                <a:ea typeface="+mn-ea"/>
                <a:cs typeface="Arial" panose="020B0604020202020204" pitchFamily="34" charset="0"/>
              </a:rPr>
              <a:t>2 - </a:t>
            </a: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S PGothic" panose="020B0600070205080204" pitchFamily="34" charset="-128"/>
                <a:cs typeface="Arial" panose="020B0604020202020204" pitchFamily="34" charset="0"/>
              </a:rPr>
              <a:t>Cuckooing is a form of crime in which drug dealers take over the home of a vulnerable person in order to use it as a base for drug dealing. The crime is named for the cuckoo's practice of taking over other birds' nests for its young.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S PGothic" panose="020B0600070205080204" pitchFamily="34" charset="-128"/>
                <a:cs typeface="Arial" panose="020B0604020202020204" pitchFamily="34" charset="0"/>
              </a:rPr>
              <a:t>23% of forces report county lines using other forms of accommodation in rural areas such as holiday lets, budget hotels, caravan parks and apartments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srgbClr val="262673"/>
                </a:solidFill>
                <a:effectLst/>
                <a:uLnTx/>
                <a:uFillTx/>
                <a:latin typeface="Arial" panose="020B0604020202020204" pitchFamily="34" charset="0"/>
                <a:ea typeface="+mn-ea"/>
                <a:cs typeface="Arial" panose="020B0604020202020204" pitchFamily="34" charset="0"/>
              </a:rPr>
              <a:t>3 - Gangs </a:t>
            </a:r>
            <a:r>
              <a:rPr kumimoji="0" lang="en-GB" altLang="en-US" sz="1100" b="0" i="0" u="none" strike="noStrike" kern="1200" cap="none" spc="0" normalizeH="0" baseline="0" noProof="0" dirty="0" smtClean="0">
                <a:ln>
                  <a:noFill/>
                </a:ln>
                <a:solidFill>
                  <a:srgbClr val="FF0000"/>
                </a:solidFill>
                <a:effectLst/>
                <a:uLnTx/>
                <a:uFillTx/>
                <a:latin typeface="Arial" panose="020B0604020202020204" pitchFamily="34" charset="0"/>
                <a:ea typeface="+mn-ea"/>
                <a:cs typeface="Arial" panose="020B0604020202020204" pitchFamily="34" charset="0"/>
              </a:rPr>
              <a:t>exploit</a:t>
            </a:r>
            <a:r>
              <a:rPr kumimoji="0" lang="en-GB" altLang="en-US" sz="1100" b="0" i="0" u="none" strike="noStrike" kern="1200" cap="none" spc="0" normalizeH="0" baseline="0" noProof="0" dirty="0" smtClean="0">
                <a:ln>
                  <a:noFill/>
                </a:ln>
                <a:solidFill>
                  <a:srgbClr val="262673"/>
                </a:solidFill>
                <a:effectLst/>
                <a:uLnTx/>
                <a:uFillTx/>
                <a:latin typeface="Arial" panose="020B0604020202020204" pitchFamily="34" charset="0"/>
                <a:ea typeface="+mn-ea"/>
                <a:cs typeface="Arial" panose="020B0604020202020204" pitchFamily="34" charset="0"/>
              </a:rPr>
              <a:t> children to deliver drugs from the urban area to the county location using </a:t>
            </a:r>
            <a:r>
              <a:rPr kumimoji="0" lang="en-GB" altLang="en-US" sz="1100" b="0" i="0" u="none" strike="noStrike" kern="1200" cap="none" spc="0" normalizeH="0" baseline="0" noProof="0" dirty="0" smtClean="0">
                <a:ln>
                  <a:noFill/>
                </a:ln>
                <a:solidFill>
                  <a:srgbClr val="FF0000"/>
                </a:solidFill>
                <a:effectLst/>
                <a:uLnTx/>
                <a:uFillTx/>
                <a:latin typeface="Arial" panose="020B0604020202020204" pitchFamily="34" charset="0"/>
                <a:ea typeface="+mn-ea"/>
                <a:cs typeface="Arial" panose="020B0604020202020204" pitchFamily="34" charset="0"/>
              </a:rPr>
              <a:t>intimidation</a:t>
            </a:r>
            <a:r>
              <a:rPr kumimoji="0" lang="en-GB" altLang="en-US" sz="1100" b="0" i="0" u="none" strike="noStrike" kern="1200" cap="none" spc="0" normalizeH="0" baseline="0" noProof="0" dirty="0" smtClean="0">
                <a:ln>
                  <a:noFill/>
                </a:ln>
                <a:solidFill>
                  <a:srgbClr val="262673"/>
                </a:solidFill>
                <a:effectLst/>
                <a:uLnTx/>
                <a:uFillTx/>
                <a:latin typeface="Arial" panose="020B0604020202020204" pitchFamily="34" charset="0"/>
                <a:ea typeface="+mn-ea"/>
                <a:cs typeface="Arial" panose="020B0604020202020204" pitchFamily="34" charset="0"/>
              </a:rPr>
              <a:t>, </a:t>
            </a:r>
            <a:r>
              <a:rPr kumimoji="0" lang="en-GB" altLang="en-US" sz="1100" b="0" i="0" u="none" strike="noStrike" kern="1200" cap="none" spc="0" normalizeH="0" baseline="0" noProof="0" dirty="0" smtClean="0">
                <a:ln>
                  <a:noFill/>
                </a:ln>
                <a:solidFill>
                  <a:srgbClr val="FF0000"/>
                </a:solidFill>
                <a:effectLst/>
                <a:uLnTx/>
                <a:uFillTx/>
                <a:latin typeface="Arial" panose="020B0604020202020204" pitchFamily="34" charset="0"/>
                <a:ea typeface="+mn-ea"/>
                <a:cs typeface="Arial" panose="020B0604020202020204" pitchFamily="34" charset="0"/>
              </a:rPr>
              <a:t>violence</a:t>
            </a:r>
            <a:r>
              <a:rPr kumimoji="0" lang="en-GB" altLang="en-US" sz="1100" b="0" i="0" u="none" strike="noStrike" kern="1200" cap="none" spc="0" normalizeH="0" baseline="0" noProof="0" dirty="0" smtClean="0">
                <a:ln>
                  <a:noFill/>
                </a:ln>
                <a:solidFill>
                  <a:srgbClr val="262673"/>
                </a:solidFill>
                <a:effectLst/>
                <a:uLnTx/>
                <a:uFillTx/>
                <a:latin typeface="Arial" panose="020B0604020202020204" pitchFamily="34" charset="0"/>
                <a:ea typeface="+mn-ea"/>
                <a:cs typeface="Arial" panose="020B0604020202020204" pitchFamily="34" charset="0"/>
              </a:rPr>
              <a:t>, </a:t>
            </a:r>
            <a:r>
              <a:rPr kumimoji="0" lang="en-GB" altLang="en-US" sz="1100" b="0" i="0" u="none" strike="noStrike" kern="1200" cap="none" spc="0" normalizeH="0" baseline="0" noProof="0" dirty="0" smtClean="0">
                <a:ln>
                  <a:noFill/>
                </a:ln>
                <a:solidFill>
                  <a:srgbClr val="FF0000"/>
                </a:solidFill>
                <a:effectLst/>
                <a:uLnTx/>
                <a:uFillTx/>
                <a:latin typeface="Arial" panose="020B0604020202020204" pitchFamily="34" charset="0"/>
                <a:ea typeface="+mn-ea"/>
                <a:cs typeface="Arial" panose="020B0604020202020204" pitchFamily="34" charset="0"/>
              </a:rPr>
              <a:t>debt bondage </a:t>
            </a:r>
            <a:r>
              <a:rPr kumimoji="0" lang="en-GB" altLang="en-US" sz="1100" b="0" i="0" u="none" strike="noStrike" kern="1200" cap="none" spc="0" normalizeH="0" baseline="0" noProof="0" dirty="0" smtClean="0">
                <a:ln>
                  <a:noFill/>
                </a:ln>
                <a:solidFill>
                  <a:srgbClr val="262673"/>
                </a:solidFill>
                <a:effectLst/>
                <a:uLnTx/>
                <a:uFillTx/>
                <a:latin typeface="Arial" panose="020B0604020202020204" pitchFamily="34" charset="0"/>
                <a:ea typeface="+mn-ea"/>
                <a:cs typeface="Arial" panose="020B0604020202020204" pitchFamily="34" charset="0"/>
              </a:rPr>
              <a:t>and/or </a:t>
            </a:r>
            <a:r>
              <a:rPr kumimoji="0" lang="en-GB" altLang="en-US" sz="1100" b="0" i="0" u="none" strike="noStrike" kern="1200" cap="none" spc="0" normalizeH="0" baseline="0" noProof="0" dirty="0" smtClean="0">
                <a:ln>
                  <a:noFill/>
                </a:ln>
                <a:solidFill>
                  <a:srgbClr val="FF0000"/>
                </a:solidFill>
                <a:effectLst/>
                <a:uLnTx/>
                <a:uFillTx/>
                <a:latin typeface="Arial" panose="020B0604020202020204" pitchFamily="34" charset="0"/>
                <a:ea typeface="+mn-ea"/>
                <a:cs typeface="Arial" panose="020B0604020202020204" pitchFamily="34" charset="0"/>
              </a:rPr>
              <a:t>grooming</a:t>
            </a:r>
            <a:r>
              <a:rPr kumimoji="0" lang="en-GB" altLang="en-US" sz="1100" b="0" i="0" u="none" strike="noStrike" kern="1200" cap="none" spc="0" normalizeH="0" baseline="0" noProof="0" dirty="0" smtClean="0">
                <a:ln>
                  <a:noFill/>
                </a:ln>
                <a:solidFill>
                  <a:srgbClr val="262673"/>
                </a:solidFill>
                <a:effectLst/>
                <a:uLnTx/>
                <a:uFillTx/>
                <a:latin typeface="Arial" panose="020B0604020202020204" pitchFamily="34" charset="0"/>
                <a:ea typeface="+mn-ea"/>
                <a:cs typeface="Arial" panose="020B0604020202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srgbClr val="262673"/>
                </a:solidFill>
                <a:effectLst/>
                <a:uLnTx/>
                <a:uFillTx/>
                <a:latin typeface="Arial" panose="020B0604020202020204" pitchFamily="34" charset="0"/>
                <a:ea typeface="+mn-ea"/>
                <a:cs typeface="Arial" panose="020B0604020202020204" pitchFamily="34" charset="0"/>
              </a:rPr>
              <a:t>4 - </a:t>
            </a:r>
            <a:r>
              <a:rPr kumimoji="0" lang="en-GB" altLang="en-US" sz="1100" b="0" i="0" u="none" strike="noStrike" kern="1200" cap="none" spc="0" normalizeH="0" baseline="0" noProof="0" dirty="0" smtClean="0">
                <a:ln>
                  <a:noFill/>
                </a:ln>
                <a:solidFill>
                  <a:srgbClr val="FF0000"/>
                </a:solidFill>
                <a:effectLst/>
                <a:uLnTx/>
                <a:uFillTx/>
                <a:latin typeface="Arial" panose="020B0604020202020204" pitchFamily="34" charset="0"/>
                <a:ea typeface="+mn-ea"/>
                <a:cs typeface="Arial" panose="020B0604020202020204" pitchFamily="34" charset="0"/>
              </a:rPr>
              <a:t>Adult drug users </a:t>
            </a:r>
            <a:r>
              <a:rPr kumimoji="0" lang="en-GB" altLang="en-US" sz="1100" b="0" i="0" u="none" strike="noStrike" kern="1200" cap="none" spc="0" normalizeH="0" baseline="0" noProof="0" dirty="0" smtClean="0">
                <a:ln>
                  <a:noFill/>
                </a:ln>
                <a:solidFill>
                  <a:srgbClr val="262673"/>
                </a:solidFill>
                <a:effectLst/>
                <a:uLnTx/>
                <a:uFillTx/>
                <a:latin typeface="Arial" panose="020B0604020202020204" pitchFamily="34" charset="0"/>
                <a:ea typeface="+mn-ea"/>
                <a:cs typeface="Arial" panose="020B0604020202020204" pitchFamily="34" charset="0"/>
              </a:rPr>
              <a:t>and </a:t>
            </a:r>
            <a:r>
              <a:rPr kumimoji="0" lang="en-GB" altLang="en-US" sz="1100" b="0" i="0" u="none" strike="noStrike" kern="1200" cap="none" spc="0" normalizeH="0" baseline="0" noProof="0" dirty="0" smtClean="0">
                <a:ln>
                  <a:noFill/>
                </a:ln>
                <a:solidFill>
                  <a:srgbClr val="FF0000"/>
                </a:solidFill>
                <a:effectLst/>
                <a:uLnTx/>
                <a:uFillTx/>
                <a:latin typeface="Arial" panose="020B0604020202020204" pitchFamily="34" charset="0"/>
                <a:ea typeface="+mn-ea"/>
                <a:cs typeface="Arial" panose="020B0604020202020204" pitchFamily="34" charset="0"/>
              </a:rPr>
              <a:t>vulnerable females </a:t>
            </a:r>
            <a:r>
              <a:rPr kumimoji="0" lang="en-GB" altLang="en-US" sz="1100" b="0" i="0" u="none" strike="noStrike" kern="1200" cap="none" spc="0" normalizeH="0" baseline="0" noProof="0" dirty="0" smtClean="0">
                <a:ln>
                  <a:noFill/>
                </a:ln>
                <a:solidFill>
                  <a:srgbClr val="262673"/>
                </a:solidFill>
                <a:effectLst/>
                <a:uLnTx/>
                <a:uFillTx/>
                <a:latin typeface="Arial" panose="020B0604020202020204" pitchFamily="34" charset="0"/>
                <a:ea typeface="+mn-ea"/>
                <a:cs typeface="Arial" panose="020B0604020202020204" pitchFamily="34" charset="0"/>
              </a:rPr>
              <a:t>are also </a:t>
            </a:r>
            <a:r>
              <a:rPr kumimoji="0" lang="en-GB" altLang="en-US" sz="1100" b="0" i="0" u="none" strike="noStrike" kern="1200" cap="none" spc="0" normalizeH="0" baseline="0" noProof="0" dirty="0" smtClean="0">
                <a:ln>
                  <a:noFill/>
                </a:ln>
                <a:solidFill>
                  <a:srgbClr val="FF0000"/>
                </a:solidFill>
                <a:effectLst/>
                <a:uLnTx/>
                <a:uFillTx/>
                <a:latin typeface="Arial" panose="020B0604020202020204" pitchFamily="34" charset="0"/>
                <a:ea typeface="+mn-ea"/>
                <a:cs typeface="Arial" panose="020B0604020202020204" pitchFamily="34" charset="0"/>
              </a:rPr>
              <a:t>exploited</a:t>
            </a:r>
            <a:r>
              <a:rPr kumimoji="0" lang="en-GB" altLang="en-US" sz="1100" b="0" i="0" u="none" strike="noStrike" kern="1200" cap="none" spc="0" normalizeH="0" baseline="0" noProof="0" dirty="0" smtClean="0">
                <a:ln>
                  <a:noFill/>
                </a:ln>
                <a:solidFill>
                  <a:srgbClr val="262673"/>
                </a:solidFill>
                <a:effectLst/>
                <a:uLnTx/>
                <a:uFillTx/>
                <a:latin typeface="Arial" panose="020B0604020202020204" pitchFamily="34" charset="0"/>
                <a:ea typeface="+mn-ea"/>
                <a:cs typeface="Arial" panose="020B0604020202020204" pitchFamily="34" charset="0"/>
              </a:rPr>
              <a:t> for their properties or to assist with dealing within the county market.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srgbClr val="262673"/>
                </a:solidFill>
                <a:effectLst/>
                <a:uLnTx/>
                <a:uFillTx/>
                <a:latin typeface="Arial" panose="020B0604020202020204" pitchFamily="34" charset="0"/>
                <a:ea typeface="+mn-ea"/>
                <a:cs typeface="Arial" panose="020B0604020202020204" pitchFamily="34" charset="0"/>
              </a:rPr>
              <a:t>5 - Although not a driving factor, a clear link between County Lines and </a:t>
            </a:r>
            <a:r>
              <a:rPr kumimoji="0" lang="en-GB" altLang="en-US" sz="1100" b="0" i="0" u="none" strike="noStrike" kern="1200" cap="none" spc="0" normalizeH="0" baseline="0" noProof="0" dirty="0" smtClean="0">
                <a:ln>
                  <a:noFill/>
                </a:ln>
                <a:solidFill>
                  <a:srgbClr val="FF0000"/>
                </a:solidFill>
                <a:effectLst/>
                <a:uLnTx/>
                <a:uFillTx/>
                <a:latin typeface="Arial" panose="020B0604020202020204" pitchFamily="34" charset="0"/>
                <a:ea typeface="+mn-ea"/>
                <a:cs typeface="Arial" panose="020B0604020202020204" pitchFamily="34" charset="0"/>
              </a:rPr>
              <a:t>Child Sexual Exploitation </a:t>
            </a:r>
            <a:r>
              <a:rPr kumimoji="0" lang="en-GB" altLang="en-US" sz="1100" b="0" i="0" u="none" strike="noStrike" kern="1200" cap="none" spc="0" normalizeH="0" baseline="0" noProof="0" dirty="0" smtClean="0">
                <a:ln>
                  <a:noFill/>
                </a:ln>
                <a:solidFill>
                  <a:srgbClr val="262673"/>
                </a:solidFill>
                <a:effectLst/>
                <a:uLnTx/>
                <a:uFillTx/>
                <a:latin typeface="Arial" panose="020B0604020202020204" pitchFamily="34" charset="0"/>
                <a:ea typeface="+mn-ea"/>
                <a:cs typeface="Arial" panose="020B0604020202020204" pitchFamily="34" charset="0"/>
              </a:rPr>
              <a:t>(CSE) exists.</a:t>
            </a:r>
          </a:p>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4</a:t>
            </a:fld>
            <a:endParaRPr lang="en-GB"/>
          </a:p>
        </p:txBody>
      </p:sp>
    </p:spTree>
    <p:extLst>
      <p:ext uri="{BB962C8B-B14F-4D97-AF65-F5344CB8AC3E}">
        <p14:creationId xmlns:p14="http://schemas.microsoft.com/office/powerpoint/2010/main" val="1506475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srgbClr val="262673"/>
                </a:solidFill>
                <a:effectLst/>
                <a:uLnTx/>
                <a:uFillTx/>
                <a:latin typeface="Arial" panose="020B0604020202020204" pitchFamily="34" charset="0"/>
                <a:ea typeface="+mn-ea"/>
                <a:cs typeface="Arial" panose="020B0604020202020204" pitchFamily="34" charset="0"/>
              </a:rPr>
              <a:t>Trainer to introduce </a:t>
            </a:r>
            <a:r>
              <a:rPr kumimoji="0" lang="en-GB" altLang="en-US" sz="1100" b="1" i="0" u="none" strike="noStrike" kern="1200" cap="none" spc="0" normalizeH="0" baseline="0" noProof="0" dirty="0" smtClean="0">
                <a:ln>
                  <a:noFill/>
                </a:ln>
                <a:solidFill>
                  <a:srgbClr val="262673"/>
                </a:solidFill>
                <a:effectLst/>
                <a:uLnTx/>
                <a:uFillTx/>
                <a:latin typeface="Arial" panose="020B0604020202020204" pitchFamily="34" charset="0"/>
                <a:ea typeface="+mn-ea"/>
                <a:cs typeface="Arial" panose="020B0604020202020204" pitchFamily="34" charset="0"/>
              </a:rPr>
              <a:t>Video Clip 2: </a:t>
            </a:r>
            <a:r>
              <a:rPr kumimoji="0" lang="en-GB" altLang="en-US" sz="1100" b="0" i="0" u="none" strike="noStrike" kern="1200" cap="none" spc="0" normalizeH="0" baseline="0" noProof="0" dirty="0" smtClean="0">
                <a:ln>
                  <a:noFill/>
                </a:ln>
                <a:solidFill>
                  <a:srgbClr val="262673"/>
                </a:solidFill>
                <a:effectLst/>
                <a:uLnTx/>
                <a:uFillTx/>
                <a:latin typeface="Arial" panose="020B0604020202020204" pitchFamily="34" charset="0"/>
                <a:ea typeface="+mn-ea"/>
                <a:cs typeface="Arial" panose="020B0604020202020204" pitchFamily="34" charset="0"/>
              </a:rPr>
              <a:t>“</a:t>
            </a:r>
            <a:r>
              <a:rPr kumimoji="0" lang="en-GB" altLang="en-US" sz="1100" b="1" i="0" u="none" strike="noStrike" kern="1200" cap="none" spc="0" normalizeH="0" baseline="0" noProof="0" dirty="0" smtClean="0">
                <a:ln>
                  <a:noFill/>
                </a:ln>
                <a:solidFill>
                  <a:srgbClr val="262673"/>
                </a:solidFill>
                <a:effectLst/>
                <a:uLnTx/>
                <a:uFillTx/>
                <a:latin typeface="Arial" panose="020B0604020202020204" pitchFamily="34" charset="0"/>
                <a:ea typeface="+mn-ea"/>
                <a:cs typeface="Arial" panose="020B0604020202020204" pitchFamily="34" charset="0"/>
              </a:rPr>
              <a:t>1_How_It_Works”</a:t>
            </a:r>
            <a:r>
              <a:rPr kumimoji="0" lang="en-GB" altLang="en-US" sz="1100" b="0" i="0" u="none" strike="noStrike" kern="1200" cap="none" spc="0" normalizeH="0" baseline="0" noProof="0" dirty="0" smtClean="0">
                <a:ln>
                  <a:noFill/>
                </a:ln>
                <a:solidFill>
                  <a:srgbClr val="262673"/>
                </a:solidFill>
                <a:effectLst/>
                <a:uLnTx/>
                <a:uFillTx/>
                <a:latin typeface="Arial" panose="020B0604020202020204" pitchFamily="34" charset="0"/>
                <a:ea typeface="+mn-ea"/>
                <a:cs typeface="Arial" panose="020B0604020202020204" pitchFamily="34" charset="0"/>
              </a:rPr>
              <a:t> (1 min 30 sec)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srgbClr val="262673"/>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srgbClr val="262673"/>
                </a:solidFill>
                <a:effectLst/>
                <a:uLnTx/>
                <a:uFillTx/>
                <a:latin typeface="Arial" panose="020B0604020202020204" pitchFamily="34" charset="0"/>
                <a:ea typeface="+mn-ea"/>
                <a:cs typeface="Arial" panose="020B0604020202020204" pitchFamily="34" charset="0"/>
              </a:rPr>
              <a:t>Explain that this was the result of an ITV News investigation. Once the video has finished trainer to allow brief pause to see if spontaneous conversation is generated. If not trainer to ask the group what they think about what they have just seen.</a:t>
            </a:r>
          </a:p>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5</a:t>
            </a:fld>
            <a:endParaRPr lang="en-GB"/>
          </a:p>
        </p:txBody>
      </p:sp>
    </p:spTree>
    <p:extLst>
      <p:ext uri="{BB962C8B-B14F-4D97-AF65-F5344CB8AC3E}">
        <p14:creationId xmlns:p14="http://schemas.microsoft.com/office/powerpoint/2010/main" val="41324468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South Wales traditionally</a:t>
            </a:r>
            <a:r>
              <a:rPr lang="en-GB" sz="1100" baseline="0" dirty="0" smtClean="0">
                <a:latin typeface="Arial" panose="020B0604020202020204" pitchFamily="34" charset="0"/>
                <a:cs typeface="Arial" panose="020B0604020202020204" pitchFamily="34" charset="0"/>
              </a:rPr>
              <a:t> has not had high levels of </a:t>
            </a:r>
            <a:r>
              <a:rPr lang="en-GB" sz="1100" dirty="0" smtClean="0">
                <a:solidFill>
                  <a:srgbClr val="262673"/>
                </a:solidFill>
                <a:latin typeface="Arial" panose="020B0604020202020204" pitchFamily="34" charset="0"/>
                <a:cs typeface="Arial" panose="020B0604020202020204" pitchFamily="34" charset="0"/>
              </a:rPr>
              <a:t>knife crime and gang culture</a:t>
            </a:r>
            <a:r>
              <a:rPr lang="en-GB" sz="1100" baseline="0" dirty="0" smtClean="0">
                <a:solidFill>
                  <a:srgbClr val="262673"/>
                </a:solidFill>
                <a:latin typeface="Arial" panose="020B0604020202020204" pitchFamily="34" charset="0"/>
                <a:cs typeface="Arial" panose="020B0604020202020204" pitchFamily="34" charset="0"/>
              </a:rPr>
              <a:t> compared to cities like London and Birmingham.</a:t>
            </a:r>
            <a:endParaRPr lang="en-GB" sz="1100" dirty="0" smtClean="0">
              <a:solidFill>
                <a:srgbClr val="262673"/>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aseline="0" dirty="0" smtClean="0">
              <a:solidFill>
                <a:srgbClr val="262673"/>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aseline="0" dirty="0" smtClean="0">
                <a:solidFill>
                  <a:srgbClr val="262673"/>
                </a:solidFill>
                <a:latin typeface="Arial" panose="020B0604020202020204" pitchFamily="34" charset="0"/>
                <a:cs typeface="Arial" panose="020B0604020202020204" pitchFamily="34" charset="0"/>
              </a:rPr>
              <a:t>Although there is a clearly a drugs market this has also not been violent.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aseline="0" dirty="0" smtClean="0">
              <a:solidFill>
                <a:srgbClr val="262673"/>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solidFill>
                  <a:srgbClr val="262673"/>
                </a:solidFill>
                <a:latin typeface="Arial" panose="020B0604020202020204" pitchFamily="34" charset="0"/>
                <a:cs typeface="Arial" panose="020B0604020202020204" pitchFamily="34" charset="0"/>
              </a:rPr>
              <a:t>County Lines Criminality is increasing</a:t>
            </a:r>
            <a:r>
              <a:rPr lang="en-GB" sz="1100" baseline="0" dirty="0" smtClean="0">
                <a:solidFill>
                  <a:srgbClr val="262673"/>
                </a:solidFill>
                <a:latin typeface="Arial" panose="020B0604020202020204" pitchFamily="34" charset="0"/>
                <a:cs typeface="Arial" panose="020B0604020202020204" pitchFamily="34" charset="0"/>
              </a:rPr>
              <a:t> the level of knife related offences and gang culture.</a:t>
            </a:r>
          </a:p>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6</a:t>
            </a:fld>
            <a:endParaRPr lang="en-GB"/>
          </a:p>
        </p:txBody>
      </p:sp>
    </p:spTree>
    <p:extLst>
      <p:ext uri="{BB962C8B-B14F-4D97-AF65-F5344CB8AC3E}">
        <p14:creationId xmlns:p14="http://schemas.microsoft.com/office/powerpoint/2010/main" val="37690234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Trainer to introduce the information points relating to the situation in South </a:t>
            </a:r>
            <a:r>
              <a:rPr lang="en-GB" altLang="en-US" sz="1100" dirty="0" smtClean="0">
                <a:latin typeface="Arial" panose="020B0604020202020204" pitchFamily="34" charset="0"/>
                <a:cs typeface="Arial" panose="020B0604020202020204" pitchFamily="34" charset="0"/>
              </a:rPr>
              <a:t>Wales. </a:t>
            </a:r>
            <a:r>
              <a:rPr lang="en-GB" altLang="en-US" sz="1100" dirty="0" smtClean="0">
                <a:latin typeface="Arial" panose="020B0604020202020204" pitchFamily="34" charset="0"/>
                <a:cs typeface="Arial" panose="020B0604020202020204" pitchFamily="34" charset="0"/>
              </a:rPr>
              <a:t>Trainer to explain that we are already seeing established criminality in </a:t>
            </a:r>
            <a:r>
              <a:rPr lang="en-GB" altLang="en-US" sz="1100" dirty="0" smtClean="0">
                <a:latin typeface="Arial" panose="020B0604020202020204" pitchFamily="34" charset="0"/>
                <a:cs typeface="Arial" panose="020B0604020202020204" pitchFamily="34" charset="0"/>
              </a:rPr>
              <a:t>whereby </a:t>
            </a:r>
            <a:r>
              <a:rPr lang="en-GB" altLang="en-US" sz="1100" dirty="0" smtClean="0">
                <a:latin typeface="Arial" panose="020B0604020202020204" pitchFamily="34" charset="0"/>
                <a:cs typeface="Arial" panose="020B0604020202020204" pitchFamily="34" charset="0"/>
              </a:rPr>
              <a:t>links are being made to organised crime groups from England. </a:t>
            </a:r>
            <a:endParaRPr lang="en-GB" altLang="en-US" sz="1100" dirty="0" smtClean="0">
              <a:latin typeface="Arial" panose="020B0604020202020204" pitchFamily="34" charset="0"/>
              <a:cs typeface="Arial" panose="020B0604020202020204" pitchFamily="34" charset="0"/>
            </a:endParaRPr>
          </a:p>
          <a:p>
            <a:endParaRPr lang="en-GB" altLang="en-US"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7</a:t>
            </a:fld>
            <a:endParaRPr lang="en-GB"/>
          </a:p>
        </p:txBody>
      </p:sp>
    </p:spTree>
    <p:extLst>
      <p:ext uri="{BB962C8B-B14F-4D97-AF65-F5344CB8AC3E}">
        <p14:creationId xmlns:p14="http://schemas.microsoft.com/office/powerpoint/2010/main" val="5300713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Map shows that County Lines has impact in all areas of SWP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smtClean="0">
              <a:latin typeface="Arial" panose="020B0604020202020204" pitchFamily="34" charset="0"/>
              <a:cs typeface="Arial" panose="020B0604020202020204" pitchFamily="34" charset="0"/>
            </a:endParaRPr>
          </a:p>
          <a:p>
            <a:r>
              <a:rPr lang="en-GB" sz="1100" b="1" u="sng" dirty="0" smtClean="0"/>
              <a:t>November 2018 update:</a:t>
            </a:r>
          </a:p>
          <a:p>
            <a:endParaRPr lang="en-GB" sz="1100" dirty="0" smtClean="0"/>
          </a:p>
          <a:p>
            <a:r>
              <a:rPr lang="en-GB" sz="1100" dirty="0" smtClean="0"/>
              <a:t>There are 130 County</a:t>
            </a:r>
            <a:r>
              <a:rPr lang="en-GB" sz="1100" baseline="0" dirty="0" smtClean="0"/>
              <a:t> </a:t>
            </a:r>
            <a:r>
              <a:rPr lang="en-GB" sz="1100" dirty="0" smtClean="0"/>
              <a:t>lines recorded across</a:t>
            </a:r>
            <a:r>
              <a:rPr lang="en-GB" sz="1100" baseline="0" dirty="0" smtClean="0"/>
              <a:t> the entire of the welsh forces. </a:t>
            </a:r>
          </a:p>
          <a:p>
            <a:endParaRPr lang="en-GB" sz="1100" dirty="0" smtClean="0"/>
          </a:p>
          <a:p>
            <a:r>
              <a:rPr lang="en-GB" sz="1100" dirty="0" smtClean="0"/>
              <a:t>The majority of lines run into either Swansea or Cardiff. The next towns most impacted in Wales by County Lines are Rhyl and Llandudno in North Wales and Llandrindod Wells in Dyfed Powys. These lines mainly originate from Liverpool, Birmingham and London</a:t>
            </a:r>
          </a:p>
          <a:p>
            <a:endParaRPr lang="en-GB" sz="1100" dirty="0" smtClean="0"/>
          </a:p>
          <a:p>
            <a:r>
              <a:rPr lang="en-GB" sz="1100" dirty="0" smtClean="0"/>
              <a:t>There are 492 </a:t>
            </a:r>
            <a:r>
              <a:rPr lang="en-GB" sz="1100" dirty="0" err="1" smtClean="0"/>
              <a:t>nominals</a:t>
            </a:r>
            <a:r>
              <a:rPr lang="en-GB" sz="1100" baseline="0" dirty="0" smtClean="0"/>
              <a:t> linked to these lines, (477 in South Wales and 5 in Gwent) The majority – 86.6% - of those </a:t>
            </a:r>
            <a:r>
              <a:rPr lang="en-GB" sz="1100" baseline="0" dirty="0" err="1" smtClean="0"/>
              <a:t>nominals</a:t>
            </a:r>
            <a:r>
              <a:rPr lang="en-GB" sz="1100" baseline="0" dirty="0" smtClean="0"/>
              <a:t> involved in County Lines around Wales are recorded as being in workforce roles (either runners/local enforcers). This reflects Wales’s position as a primarily importing region. Those classified as Other include Cuckoo victims and those at risk.</a:t>
            </a:r>
            <a:endParaRPr lang="en-GB" sz="110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8</a:t>
            </a:fld>
            <a:endParaRPr lang="en-GB"/>
          </a:p>
        </p:txBody>
      </p:sp>
    </p:spTree>
    <p:extLst>
      <p:ext uri="{BB962C8B-B14F-4D97-AF65-F5344CB8AC3E}">
        <p14:creationId xmlns:p14="http://schemas.microsoft.com/office/powerpoint/2010/main" val="9758293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smtClean="0">
                <a:latin typeface="Arial" panose="020B0604020202020204" pitchFamily="34" charset="0"/>
                <a:cs typeface="Arial" panose="020B0604020202020204" pitchFamily="34" charset="0"/>
              </a:rPr>
              <a:t>Point 1 </a:t>
            </a:r>
            <a:r>
              <a:rPr lang="en-GB" sz="1100" dirty="0" smtClean="0">
                <a:latin typeface="Arial" panose="020B0604020202020204" pitchFamily="34" charset="0"/>
                <a:cs typeface="Arial" panose="020B0604020202020204" pitchFamily="34" charset="0"/>
              </a:rPr>
              <a:t>– not just</a:t>
            </a:r>
            <a:r>
              <a:rPr lang="en-GB" sz="1100" baseline="0" dirty="0" smtClean="0">
                <a:latin typeface="Arial" panose="020B0604020202020204" pitchFamily="34" charset="0"/>
                <a:cs typeface="Arial" panose="020B0604020202020204" pitchFamily="34" charset="0"/>
              </a:rPr>
              <a:t> youths in gang culture can be </a:t>
            </a:r>
            <a:r>
              <a:rPr lang="en-GB" sz="1100" dirty="0" smtClean="0">
                <a:solidFill>
                  <a:srgbClr val="002060"/>
                </a:solidFill>
                <a:latin typeface="Arial" panose="020B0604020202020204" pitchFamily="34" charset="0"/>
                <a:ea typeface="MS PGothic" panose="020B0600070205080204" pitchFamily="34" charset="-128"/>
                <a:cs typeface="Arial" panose="020B0604020202020204" pitchFamily="34" charset="0"/>
              </a:rPr>
              <a:t>Male, Female, Young or old, Black or White, local or distant </a:t>
            </a:r>
            <a:r>
              <a:rPr lang="en-GB" sz="1100" baseline="0" dirty="0" smtClean="0">
                <a:latin typeface="Arial" panose="020B0604020202020204" pitchFamily="34" charset="0"/>
                <a:cs typeface="Arial" panose="020B0604020202020204" pitchFamily="34" charset="0"/>
              </a:rPr>
              <a:t>– Often children of ‘well to do families’ are caught up in County Lines - </a:t>
            </a:r>
            <a:r>
              <a:rPr lang="en-GB" sz="1100" dirty="0" smtClean="0">
                <a:solidFill>
                  <a:schemeClr val="tx2">
                    <a:lumMod val="50000"/>
                  </a:schemeClr>
                </a:solidFill>
                <a:latin typeface="Arial" panose="020B0604020202020204" pitchFamily="34" charset="0"/>
                <a:cs typeface="Arial" panose="020B0604020202020204" pitchFamily="34" charset="0"/>
              </a:rPr>
              <a:t>Children not known to services are also utilised to minimise police detection</a:t>
            </a:r>
            <a:r>
              <a:rPr lang="en-GB" sz="1100" baseline="0" dirty="0" smtClean="0">
                <a:solidFill>
                  <a:schemeClr val="tx2">
                    <a:lumMod val="50000"/>
                  </a:schemeClr>
                </a:solidFill>
                <a:latin typeface="Arial" panose="020B0604020202020204" pitchFamily="34" charset="0"/>
                <a:cs typeface="Arial" panose="020B0604020202020204" pitchFamily="34" charset="0"/>
              </a:rPr>
              <a:t> </a:t>
            </a:r>
            <a:r>
              <a:rPr lang="en-GB" sz="1100" baseline="0" dirty="0" smtClean="0">
                <a:latin typeface="Arial" panose="020B0604020202020204" pitchFamily="34" charset="0"/>
                <a:cs typeface="Arial" panose="020B0604020202020204" pitchFamily="34" charset="0"/>
              </a:rPr>
              <a:t>– </a:t>
            </a:r>
            <a:r>
              <a:rPr lang="en-GB" sz="1100" dirty="0" smtClean="0">
                <a:solidFill>
                  <a:srgbClr val="002060"/>
                </a:solidFill>
                <a:latin typeface="Arial" panose="020B0604020202020204" pitchFamily="34" charset="0"/>
                <a:ea typeface="MS PGothic" panose="020B0600070205080204" pitchFamily="34" charset="-128"/>
                <a:cs typeface="Arial" panose="020B0604020202020204" pitchFamily="34" charset="0"/>
              </a:rPr>
              <a:t>Social Media is often used to recruit from stable family backgrounds</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Point 3 </a:t>
            </a:r>
            <a:r>
              <a:rPr lang="en-GB" sz="1100" dirty="0" smtClean="0">
                <a:latin typeface="Arial" panose="020B0604020202020204" pitchFamily="34" charset="0"/>
                <a:cs typeface="Arial" panose="020B0604020202020204" pitchFamily="34" charset="0"/>
              </a:rPr>
              <a:t>- Consider</a:t>
            </a:r>
            <a:r>
              <a:rPr lang="en-GB" sz="1100" baseline="0" dirty="0" smtClean="0">
                <a:latin typeface="Arial" panose="020B0604020202020204" pitchFamily="34" charset="0"/>
                <a:cs typeface="Arial" panose="020B0604020202020204" pitchFamily="34" charset="0"/>
              </a:rPr>
              <a:t> power relationship between gang members and child/vulnerable adult</a:t>
            </a:r>
            <a:endParaRPr lang="en-GB" sz="1100" dirty="0" smtClean="0">
              <a:latin typeface="Arial" panose="020B0604020202020204" pitchFamily="34" charset="0"/>
              <a:cs typeface="Arial" panose="020B0604020202020204" pitchFamily="34" charset="0"/>
            </a:endParaRP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Point 4 </a:t>
            </a:r>
            <a:r>
              <a:rPr lang="en-GB" sz="1100" dirty="0" smtClean="0">
                <a:latin typeface="Arial" panose="020B0604020202020204" pitchFamily="34" charset="0"/>
                <a:cs typeface="Arial" panose="020B0604020202020204" pitchFamily="34" charset="0"/>
              </a:rPr>
              <a:t>– Trainer ask class if they</a:t>
            </a:r>
            <a:r>
              <a:rPr lang="en-GB" sz="1100" baseline="0" dirty="0" smtClean="0">
                <a:latin typeface="Arial" panose="020B0604020202020204" pitchFamily="34" charset="0"/>
                <a:cs typeface="Arial" panose="020B0604020202020204" pitchFamily="34" charset="0"/>
              </a:rPr>
              <a:t> are aware of </a:t>
            </a:r>
            <a:r>
              <a:rPr lang="en-GB" sz="1100" dirty="0" smtClean="0">
                <a:latin typeface="Arial" panose="020B0604020202020204" pitchFamily="34" charset="0"/>
                <a:cs typeface="Arial" panose="020B0604020202020204" pitchFamily="34" charset="0"/>
              </a:rPr>
              <a:t>debt bondage,</a:t>
            </a:r>
            <a:r>
              <a:rPr lang="en-GB" sz="1100" baseline="0" dirty="0" smtClean="0">
                <a:latin typeface="Arial" panose="020B0604020202020204" pitchFamily="34" charset="0"/>
                <a:cs typeface="Arial" panose="020B0604020202020204" pitchFamily="34" charset="0"/>
              </a:rPr>
              <a:t> if not explain - </a:t>
            </a:r>
            <a:r>
              <a:rPr lang="en-GB" sz="1100" dirty="0" smtClean="0">
                <a:latin typeface="Arial" panose="020B0604020202020204" pitchFamily="34" charset="0"/>
                <a:cs typeface="Arial" panose="020B0604020202020204" pitchFamily="34" charset="0"/>
              </a:rPr>
              <a:t>When the young person</a:t>
            </a:r>
            <a:r>
              <a:rPr lang="en-GB" sz="1100" baseline="0" dirty="0" smtClean="0">
                <a:latin typeface="Arial" panose="020B0604020202020204" pitchFamily="34" charset="0"/>
                <a:cs typeface="Arial" panose="020B0604020202020204" pitchFamily="34" charset="0"/>
              </a:rPr>
              <a:t> is arrested and their drugs stash/cash is seized by police they are then indebted to the gang and the only way to escape is to carry on dealing for them or face repercussions – violence or threats of violence to friends/family are common.  </a:t>
            </a:r>
          </a:p>
          <a:p>
            <a:pPr>
              <a:lnSpc>
                <a:spcPct val="100000"/>
              </a:lnSpc>
            </a:pPr>
            <a:endParaRPr lang="en-GB" sz="1100" baseline="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smtClean="0">
              <a:solidFill>
                <a:srgbClr val="002060"/>
              </a:solidFill>
              <a:latin typeface="Arial" panose="020B0604020202020204" pitchFamily="34" charset="0"/>
              <a:ea typeface="MS PGothic"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baseline="0" dirty="0" smtClean="0">
                <a:latin typeface="Arial" panose="020B0604020202020204" pitchFamily="34" charset="0"/>
                <a:cs typeface="Arial" panose="020B0604020202020204" pitchFamily="34" charset="0"/>
              </a:rPr>
              <a:t>Trainer to introduce </a:t>
            </a:r>
            <a:r>
              <a:rPr lang="en-GB" sz="1100" b="1" baseline="0" dirty="0" smtClean="0">
                <a:latin typeface="Arial" panose="020B0604020202020204" pitchFamily="34" charset="0"/>
                <a:cs typeface="Arial" panose="020B0604020202020204" pitchFamily="34" charset="0"/>
              </a:rPr>
              <a:t>Video Clip 3: </a:t>
            </a:r>
            <a:r>
              <a:rPr lang="en-GB" altLang="en-US" sz="1100" i="0" dirty="0" smtClean="0">
                <a:solidFill>
                  <a:srgbClr val="262673"/>
                </a:solidFill>
                <a:latin typeface="Arial" panose="020B0604020202020204" pitchFamily="34" charset="0"/>
                <a:cs typeface="Arial" panose="020B0604020202020204" pitchFamily="34" charset="0"/>
              </a:rPr>
              <a:t>“</a:t>
            </a:r>
            <a:r>
              <a:rPr lang="en-GB" altLang="en-US" sz="1100" b="1" i="0" dirty="0" smtClean="0">
                <a:solidFill>
                  <a:srgbClr val="262673"/>
                </a:solidFill>
                <a:latin typeface="Arial" panose="020B0604020202020204" pitchFamily="34" charset="0"/>
                <a:cs typeface="Arial" panose="020B0604020202020204" pitchFamily="34" charset="0"/>
              </a:rPr>
              <a:t>AB_1-ITV</a:t>
            </a:r>
            <a:r>
              <a:rPr lang="en-GB" altLang="en-US" sz="1100" b="1" i="0" baseline="0" dirty="0" smtClean="0">
                <a:solidFill>
                  <a:srgbClr val="262673"/>
                </a:solidFill>
                <a:latin typeface="Arial" panose="020B0604020202020204" pitchFamily="34" charset="0"/>
                <a:cs typeface="Arial" panose="020B0604020202020204" pitchFamily="34" charset="0"/>
              </a:rPr>
              <a:t> News Item 190417-1”</a:t>
            </a:r>
            <a:r>
              <a:rPr lang="en-GB" altLang="en-US" sz="1100" i="0" dirty="0" smtClean="0">
                <a:solidFill>
                  <a:srgbClr val="262673"/>
                </a:solidFill>
                <a:latin typeface="Arial" panose="020B0604020202020204" pitchFamily="34" charset="0"/>
                <a:cs typeface="Arial" panose="020B0604020202020204" pitchFamily="34" charset="0"/>
              </a:rPr>
              <a:t> </a:t>
            </a:r>
            <a:r>
              <a:rPr lang="en-GB" altLang="en-US" sz="1100" dirty="0" smtClean="0">
                <a:solidFill>
                  <a:srgbClr val="262673"/>
                </a:solidFill>
                <a:latin typeface="Arial" panose="020B0604020202020204" pitchFamily="34" charset="0"/>
                <a:cs typeface="Arial" panose="020B0604020202020204" pitchFamily="34" charset="0"/>
              </a:rPr>
              <a:t>(3 minutes) </a:t>
            </a:r>
            <a:endParaRPr lang="en-GB" sz="1100" b="1" dirty="0" smtClean="0">
              <a:latin typeface="Arial" panose="020B0604020202020204" pitchFamily="34" charset="0"/>
              <a:cs typeface="Arial" panose="020B0604020202020204" pitchFamily="34" charset="0"/>
            </a:endParaRPr>
          </a:p>
          <a:p>
            <a:pPr>
              <a:lnSpc>
                <a:spcPct val="100000"/>
              </a:lnSpc>
            </a:pPr>
            <a:r>
              <a:rPr lang="en-GB" sz="1100" baseline="0" dirty="0" smtClean="0">
                <a:latin typeface="Arial" panose="020B0604020202020204" pitchFamily="34" charset="0"/>
                <a:cs typeface="Arial" panose="020B0604020202020204" pitchFamily="34" charset="0"/>
              </a:rPr>
              <a:t>VIDEO – Click on camera icon – shows affect on teenager from a ‘normal’ family.  The impact on his parents.</a:t>
            </a:r>
            <a:endParaRPr lang="en-GB"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9</a:t>
            </a:fld>
            <a:endParaRPr lang="en-GB"/>
          </a:p>
        </p:txBody>
      </p:sp>
    </p:spTree>
    <p:extLst>
      <p:ext uri="{BB962C8B-B14F-4D97-AF65-F5344CB8AC3E}">
        <p14:creationId xmlns:p14="http://schemas.microsoft.com/office/powerpoint/2010/main" val="22440839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Trainer to explain each point as required</a:t>
            </a:r>
          </a:p>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10</a:t>
            </a:fld>
            <a:endParaRPr lang="en-GB"/>
          </a:p>
        </p:txBody>
      </p:sp>
    </p:spTree>
    <p:extLst>
      <p:ext uri="{BB962C8B-B14F-4D97-AF65-F5344CB8AC3E}">
        <p14:creationId xmlns:p14="http://schemas.microsoft.com/office/powerpoint/2010/main" val="6708418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b="1" dirty="0" smtClean="0">
                <a:solidFill>
                  <a:srgbClr val="FF0000"/>
                </a:solidFill>
                <a:latin typeface="Arial" panose="020B0604020202020204" pitchFamily="34" charset="0"/>
                <a:cs typeface="Arial" panose="020B0604020202020204" pitchFamily="34" charset="0"/>
              </a:rPr>
              <a:t>The use of Violence, Fear and Intimidation</a:t>
            </a:r>
          </a:p>
          <a:p>
            <a:pPr lvl="1" eaLnBrk="1" hangingPunct="1">
              <a:spcBef>
                <a:spcPct val="0"/>
              </a:spcBef>
            </a:pPr>
            <a:r>
              <a:rPr lang="en-GB" altLang="en-US" sz="1100" dirty="0" smtClean="0">
                <a:solidFill>
                  <a:srgbClr val="262673"/>
                </a:solidFill>
                <a:latin typeface="Arial" panose="020B0604020202020204" pitchFamily="34" charset="0"/>
                <a:cs typeface="Arial" panose="020B0604020202020204" pitchFamily="34" charset="0"/>
              </a:rPr>
              <a:t>Murder, stabbings, acid/chemical burns, access to firearms</a:t>
            </a:r>
          </a:p>
          <a:p>
            <a:pPr lvl="1" eaLnBrk="1" hangingPunct="1">
              <a:spcBef>
                <a:spcPct val="0"/>
              </a:spcBef>
            </a:pPr>
            <a:r>
              <a:rPr lang="en-GB" altLang="en-US" sz="1100" dirty="0" smtClean="0">
                <a:solidFill>
                  <a:srgbClr val="262673"/>
                </a:solidFill>
                <a:latin typeface="Arial" panose="020B0604020202020204" pitchFamily="34" charset="0"/>
                <a:cs typeface="Arial" panose="020B0604020202020204" pitchFamily="34" charset="0"/>
              </a:rPr>
              <a:t>Kidnap, sexual assault and rape</a:t>
            </a:r>
          </a:p>
          <a:p>
            <a:pPr lvl="1" eaLnBrk="1" hangingPunct="1">
              <a:spcBef>
                <a:spcPct val="0"/>
              </a:spcBef>
            </a:pPr>
            <a:r>
              <a:rPr lang="en-GB" altLang="en-US" sz="1100" dirty="0" smtClean="0">
                <a:solidFill>
                  <a:srgbClr val="262673"/>
                </a:solidFill>
                <a:latin typeface="Arial" panose="020B0604020202020204" pitchFamily="34" charset="0"/>
                <a:cs typeface="Arial" panose="020B0604020202020204" pitchFamily="34" charset="0"/>
              </a:rPr>
              <a:t>Armed confrontations in the street</a:t>
            </a:r>
          </a:p>
          <a:p>
            <a:pPr lvl="1" eaLnBrk="1" hangingPunct="1">
              <a:spcBef>
                <a:spcPct val="0"/>
              </a:spcBef>
            </a:pPr>
            <a:r>
              <a:rPr lang="en-GB" altLang="en-US" sz="1100" dirty="0" smtClean="0">
                <a:solidFill>
                  <a:srgbClr val="262673"/>
                </a:solidFill>
                <a:latin typeface="Arial" panose="020B0604020202020204" pitchFamily="34" charset="0"/>
                <a:cs typeface="Arial" panose="020B0604020202020204" pitchFamily="34" charset="0"/>
              </a:rPr>
              <a:t>Carrying of Knives and other weapons</a:t>
            </a:r>
          </a:p>
          <a:p>
            <a:pPr lvl="1" eaLnBrk="1" hangingPunct="1">
              <a:spcBef>
                <a:spcPct val="0"/>
              </a:spcBef>
            </a:pPr>
            <a:endParaRPr lang="en-GB" altLang="en-US" sz="1100" dirty="0" smtClean="0">
              <a:solidFill>
                <a:srgbClr val="262673"/>
              </a:solidFill>
              <a:latin typeface="Arial" panose="020B0604020202020204" pitchFamily="34" charset="0"/>
              <a:cs typeface="Arial" panose="020B0604020202020204" pitchFamily="34" charset="0"/>
            </a:endParaRPr>
          </a:p>
          <a:p>
            <a:pPr eaLnBrk="1" hangingPunct="1">
              <a:spcBef>
                <a:spcPct val="0"/>
              </a:spcBef>
            </a:pPr>
            <a:r>
              <a:rPr lang="en-GB" altLang="en-US" sz="1100" b="1" dirty="0" smtClean="0">
                <a:solidFill>
                  <a:srgbClr val="FF0000"/>
                </a:solidFill>
                <a:latin typeface="Arial" panose="020B0604020202020204" pitchFamily="34" charset="0"/>
                <a:cs typeface="Arial" panose="020B0604020202020204" pitchFamily="34" charset="0"/>
              </a:rPr>
              <a:t> Drug Markets and Supply</a:t>
            </a:r>
          </a:p>
          <a:p>
            <a:pPr lvl="1" eaLnBrk="1" hangingPunct="1">
              <a:spcBef>
                <a:spcPct val="0"/>
              </a:spcBef>
            </a:pPr>
            <a:r>
              <a:rPr lang="en-GB" altLang="en-US" sz="1100" dirty="0" smtClean="0">
                <a:solidFill>
                  <a:srgbClr val="262673"/>
                </a:solidFill>
                <a:latin typeface="Arial" panose="020B0604020202020204" pitchFamily="34" charset="0"/>
                <a:cs typeface="Arial" panose="020B0604020202020204" pitchFamily="34" charset="0"/>
              </a:rPr>
              <a:t>High purity, generous deals – Increased drug deaths</a:t>
            </a:r>
          </a:p>
          <a:p>
            <a:pPr lvl="1" eaLnBrk="1" hangingPunct="1">
              <a:spcBef>
                <a:spcPct val="0"/>
              </a:spcBef>
            </a:pPr>
            <a:r>
              <a:rPr lang="en-GB" altLang="en-US" sz="1100" dirty="0" smtClean="0">
                <a:solidFill>
                  <a:srgbClr val="262673"/>
                </a:solidFill>
                <a:latin typeface="Arial" panose="020B0604020202020204" pitchFamily="34" charset="0"/>
                <a:cs typeface="Arial" panose="020B0604020202020204" pitchFamily="34" charset="0"/>
              </a:rPr>
              <a:t>Violent enforcement of drug debts and ‘taxing’ of other dealers</a:t>
            </a:r>
          </a:p>
          <a:p>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solidFill>
                  <a:srgbClr val="FF0000"/>
                </a:solidFill>
                <a:latin typeface="Arial" panose="020B0604020202020204" pitchFamily="34" charset="0"/>
                <a:cs typeface="Arial" panose="020B0604020202020204" pitchFamily="34" charset="0"/>
              </a:rPr>
              <a:t> </a:t>
            </a:r>
            <a:r>
              <a:rPr lang="en-GB" altLang="en-US" sz="1100" b="1" dirty="0" smtClean="0">
                <a:solidFill>
                  <a:srgbClr val="FF0000"/>
                </a:solidFill>
                <a:latin typeface="Arial" panose="020B0604020202020204" pitchFamily="34" charset="0"/>
                <a:cs typeface="Arial" panose="020B0604020202020204" pitchFamily="34" charset="0"/>
              </a:rPr>
              <a:t>Exploitation of Vulnerable Adults</a:t>
            </a:r>
          </a:p>
          <a:p>
            <a:pPr lvl="1" eaLnBrk="1" hangingPunct="1">
              <a:spcBef>
                <a:spcPct val="0"/>
              </a:spcBef>
            </a:pPr>
            <a:r>
              <a:rPr lang="en-GB" altLang="en-US" sz="1100" dirty="0" smtClean="0">
                <a:solidFill>
                  <a:srgbClr val="262673"/>
                </a:solidFill>
                <a:latin typeface="Arial" panose="020B0604020202020204" pitchFamily="34" charset="0"/>
                <a:cs typeface="Arial" panose="020B0604020202020204" pitchFamily="34" charset="0"/>
              </a:rPr>
              <a:t>‘Cuckooing’</a:t>
            </a:r>
          </a:p>
          <a:p>
            <a:pPr lvl="1" eaLnBrk="1" hangingPunct="1">
              <a:spcBef>
                <a:spcPct val="0"/>
              </a:spcBef>
            </a:pPr>
            <a:r>
              <a:rPr lang="en-GB" altLang="en-US" sz="1100" dirty="0" smtClean="0">
                <a:solidFill>
                  <a:srgbClr val="262673"/>
                </a:solidFill>
                <a:latin typeface="Arial" panose="020B0604020202020204" pitchFamily="34" charset="0"/>
                <a:cs typeface="Arial" panose="020B0604020202020204" pitchFamily="34" charset="0"/>
              </a:rPr>
              <a:t>Drug users, sex workers, elderly, mentally ill</a:t>
            </a:r>
          </a:p>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11</a:t>
            </a:fld>
            <a:endParaRPr lang="en-GB"/>
          </a:p>
        </p:txBody>
      </p:sp>
    </p:spTree>
    <p:extLst>
      <p:ext uri="{BB962C8B-B14F-4D97-AF65-F5344CB8AC3E}">
        <p14:creationId xmlns:p14="http://schemas.microsoft.com/office/powerpoint/2010/main" val="22863930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spcBef>
                <a:spcPct val="0"/>
              </a:spcBef>
            </a:pPr>
            <a:r>
              <a:rPr lang="en-GB" altLang="en-US" sz="1100" b="1" dirty="0" smtClean="0">
                <a:solidFill>
                  <a:srgbClr val="FF0000"/>
                </a:solidFill>
                <a:latin typeface="Arial" panose="020B0604020202020204" pitchFamily="34" charset="0"/>
                <a:cs typeface="Arial" panose="020B0604020202020204" pitchFamily="34" charset="0"/>
              </a:rPr>
              <a:t>Exploitation of Children</a:t>
            </a:r>
          </a:p>
          <a:p>
            <a:pPr eaLnBrk="1" hangingPunct="1">
              <a:lnSpc>
                <a:spcPct val="100000"/>
              </a:lnSpc>
              <a:spcBef>
                <a:spcPct val="0"/>
              </a:spcBef>
            </a:pPr>
            <a:r>
              <a:rPr lang="en-GB" altLang="en-US" sz="1100" dirty="0" smtClean="0">
                <a:solidFill>
                  <a:srgbClr val="262673"/>
                </a:solidFill>
                <a:latin typeface="Arial" panose="020B0604020202020204" pitchFamily="34" charset="0"/>
                <a:cs typeface="Arial" panose="020B0604020202020204" pitchFamily="34" charset="0"/>
              </a:rPr>
              <a:t>Runners, dealers and couriers – as young as 14</a:t>
            </a:r>
          </a:p>
          <a:p>
            <a:pPr eaLnBrk="1" hangingPunct="1">
              <a:lnSpc>
                <a:spcPct val="100000"/>
              </a:lnSpc>
              <a:spcBef>
                <a:spcPct val="0"/>
              </a:spcBef>
            </a:pPr>
            <a:r>
              <a:rPr lang="en-GB" altLang="en-US" sz="1100" dirty="0" smtClean="0">
                <a:solidFill>
                  <a:srgbClr val="262673"/>
                </a:solidFill>
                <a:latin typeface="Arial" panose="020B0604020202020204" pitchFamily="34" charset="0"/>
                <a:cs typeface="Arial" panose="020B0604020202020204" pitchFamily="34" charset="0"/>
              </a:rPr>
              <a:t>Expendable resource – controlled by fear and violence</a:t>
            </a:r>
          </a:p>
          <a:p>
            <a:pPr lvl="1" eaLnBrk="1" hangingPunct="1">
              <a:lnSpc>
                <a:spcPct val="100000"/>
              </a:lnSpc>
              <a:spcBef>
                <a:spcPct val="0"/>
              </a:spcBef>
            </a:pPr>
            <a:endParaRPr lang="en-GB" altLang="en-US" sz="1100" dirty="0" smtClean="0">
              <a:solidFill>
                <a:srgbClr val="262673"/>
              </a:solidFill>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b="1" dirty="0" smtClean="0">
                <a:solidFill>
                  <a:srgbClr val="FF0000"/>
                </a:solidFill>
                <a:latin typeface="Arial" panose="020B0604020202020204" pitchFamily="34" charset="0"/>
                <a:cs typeface="Arial" panose="020B0604020202020204" pitchFamily="34" charset="0"/>
              </a:rPr>
              <a:t>Child Sexual Exploitation (CSE)</a:t>
            </a:r>
          </a:p>
          <a:p>
            <a:pPr eaLnBrk="1" hangingPunct="1">
              <a:lnSpc>
                <a:spcPct val="100000"/>
              </a:lnSpc>
              <a:spcBef>
                <a:spcPct val="0"/>
              </a:spcBef>
            </a:pPr>
            <a:r>
              <a:rPr lang="en-GB" altLang="en-US" sz="1100" dirty="0" smtClean="0">
                <a:solidFill>
                  <a:srgbClr val="262673"/>
                </a:solidFill>
                <a:latin typeface="Arial" panose="020B0604020202020204" pitchFamily="34" charset="0"/>
                <a:cs typeface="Arial" panose="020B0604020202020204" pitchFamily="34" charset="0"/>
              </a:rPr>
              <a:t>Grooming of MISPERs and most vulnerable children</a:t>
            </a:r>
          </a:p>
          <a:p>
            <a:pPr marL="0" lvl="1" indent="0" algn="just">
              <a:lnSpc>
                <a:spcPct val="100000"/>
              </a:lnSpc>
              <a:spcAft>
                <a:spcPts val="0"/>
              </a:spcAft>
              <a:buFont typeface="Arial" panose="020B0604020202020204" pitchFamily="34" charset="0"/>
              <a:buNone/>
              <a:defRPr/>
            </a:pPr>
            <a:r>
              <a:rPr lang="en-GB" altLang="en-US" sz="1100" dirty="0" smtClean="0">
                <a:solidFill>
                  <a:srgbClr val="262673"/>
                </a:solidFill>
                <a:latin typeface="Arial" panose="020B0604020202020204" pitchFamily="34" charset="0"/>
                <a:cs typeface="Arial" panose="020B0604020202020204" pitchFamily="34" charset="0"/>
              </a:rPr>
              <a:t>Many of the signs of children</a:t>
            </a:r>
            <a:r>
              <a:rPr lang="en-GB" altLang="en-US" sz="1100" baseline="0" dirty="0" smtClean="0">
                <a:solidFill>
                  <a:srgbClr val="262673"/>
                </a:solidFill>
                <a:latin typeface="Arial" panose="020B0604020202020204" pitchFamily="34" charset="0"/>
                <a:cs typeface="Arial" panose="020B0604020202020204" pitchFamily="34" charset="0"/>
              </a:rPr>
              <a:t> being involved in County Lines criminality are the same as CSE – </a:t>
            </a:r>
          </a:p>
          <a:p>
            <a:pPr marL="1200150" lvl="2" indent="-285750" eaLnBrk="1" hangingPunct="1">
              <a:lnSpc>
                <a:spcPct val="100000"/>
              </a:lnSpc>
              <a:spcBef>
                <a:spcPct val="0"/>
              </a:spcBef>
              <a:buFont typeface="Arial" panose="020B0604020202020204" pitchFamily="34" charset="0"/>
              <a:buChar char="•"/>
            </a:pPr>
            <a:r>
              <a:rPr lang="en-GB" altLang="en-US" sz="1100" baseline="0" dirty="0" smtClean="0">
                <a:solidFill>
                  <a:srgbClr val="262673"/>
                </a:solidFill>
                <a:latin typeface="Arial" panose="020B0604020202020204" pitchFamily="34" charset="0"/>
                <a:cs typeface="Arial" panose="020B0604020202020204" pitchFamily="34" charset="0"/>
              </a:rPr>
              <a:t>Regularly going missing without explanation</a:t>
            </a:r>
          </a:p>
          <a:p>
            <a:pPr marL="1200150" lvl="2" indent="-285750" eaLnBrk="1" hangingPunct="1">
              <a:lnSpc>
                <a:spcPct val="100000"/>
              </a:lnSpc>
              <a:spcBef>
                <a:spcPct val="0"/>
              </a:spcBef>
              <a:buFont typeface="Arial" panose="020B0604020202020204" pitchFamily="34" charset="0"/>
              <a:buChar char="•"/>
            </a:pPr>
            <a:r>
              <a:rPr lang="en-GB" altLang="en-US" sz="1100" dirty="0" smtClean="0">
                <a:solidFill>
                  <a:srgbClr val="262673"/>
                </a:solidFill>
                <a:latin typeface="Arial" panose="020B0604020202020204" pitchFamily="34" charset="0"/>
                <a:cs typeface="Arial" panose="020B0604020202020204" pitchFamily="34" charset="0"/>
              </a:rPr>
              <a:t>Unexplained</a:t>
            </a:r>
            <a:r>
              <a:rPr lang="en-GB" altLang="en-US" sz="1100" baseline="0" dirty="0" smtClean="0">
                <a:solidFill>
                  <a:srgbClr val="262673"/>
                </a:solidFill>
                <a:latin typeface="Arial" panose="020B0604020202020204" pitchFamily="34" charset="0"/>
                <a:cs typeface="Arial" panose="020B0604020202020204" pitchFamily="34" charset="0"/>
              </a:rPr>
              <a:t> money, clothing  phone calls</a:t>
            </a:r>
          </a:p>
          <a:p>
            <a:pPr marL="1200150" lvl="2" indent="-285750" eaLnBrk="1" hangingPunct="1">
              <a:lnSpc>
                <a:spcPct val="100000"/>
              </a:lnSpc>
              <a:spcBef>
                <a:spcPct val="0"/>
              </a:spcBef>
              <a:buFont typeface="Arial" panose="020B0604020202020204" pitchFamily="34" charset="0"/>
              <a:buChar char="•"/>
            </a:pPr>
            <a:r>
              <a:rPr lang="en-GB" altLang="en-US" sz="1100" baseline="0" dirty="0" smtClean="0">
                <a:solidFill>
                  <a:srgbClr val="262673"/>
                </a:solidFill>
                <a:latin typeface="Arial" panose="020B0604020202020204" pitchFamily="34" charset="0"/>
                <a:cs typeface="Arial" panose="020B0604020202020204" pitchFamily="34" charset="0"/>
              </a:rPr>
              <a:t>Excessive telephone calls and texts</a:t>
            </a:r>
          </a:p>
          <a:p>
            <a:pPr marL="1200150" lvl="2" indent="-285750" eaLnBrk="1" hangingPunct="1">
              <a:lnSpc>
                <a:spcPct val="100000"/>
              </a:lnSpc>
              <a:spcBef>
                <a:spcPct val="0"/>
              </a:spcBef>
              <a:buFont typeface="Arial" panose="020B0604020202020204" pitchFamily="34" charset="0"/>
              <a:buChar char="•"/>
            </a:pPr>
            <a:r>
              <a:rPr lang="en-GB" altLang="en-US" sz="1100" dirty="0" smtClean="0">
                <a:solidFill>
                  <a:srgbClr val="262673"/>
                </a:solidFill>
                <a:latin typeface="Arial" panose="020B0604020202020204" pitchFamily="34" charset="0"/>
                <a:cs typeface="Arial" panose="020B0604020202020204" pitchFamily="34" charset="0"/>
              </a:rPr>
              <a:t>Unexplained injuries</a:t>
            </a:r>
          </a:p>
          <a:p>
            <a:pPr marL="1200150" lvl="2" indent="-285750" eaLnBrk="1" hangingPunct="1">
              <a:lnSpc>
                <a:spcPct val="100000"/>
              </a:lnSpc>
              <a:spcBef>
                <a:spcPct val="0"/>
              </a:spcBef>
              <a:buFont typeface="Arial" panose="020B0604020202020204" pitchFamily="34" charset="0"/>
              <a:buChar char="•"/>
            </a:pPr>
            <a:r>
              <a:rPr lang="en-GB" altLang="en-US" sz="1100" dirty="0" smtClean="0">
                <a:solidFill>
                  <a:srgbClr val="262673"/>
                </a:solidFill>
                <a:latin typeface="Arial" panose="020B0604020202020204" pitchFamily="34" charset="0"/>
                <a:cs typeface="Arial" panose="020B0604020202020204" pitchFamily="34" charset="0"/>
              </a:rPr>
              <a:t>Carrying weapons especially</a:t>
            </a:r>
            <a:r>
              <a:rPr lang="en-GB" altLang="en-US" sz="1100" baseline="0" dirty="0" smtClean="0">
                <a:solidFill>
                  <a:srgbClr val="262673"/>
                </a:solidFill>
                <a:latin typeface="Arial" panose="020B0604020202020204" pitchFamily="34" charset="0"/>
                <a:cs typeface="Arial" panose="020B0604020202020204" pitchFamily="34" charset="0"/>
              </a:rPr>
              <a:t> knives</a:t>
            </a:r>
          </a:p>
          <a:p>
            <a:pPr marL="1200150" lvl="2" indent="-285750" eaLnBrk="1" hangingPunct="1">
              <a:lnSpc>
                <a:spcPct val="100000"/>
              </a:lnSpc>
              <a:spcBef>
                <a:spcPct val="0"/>
              </a:spcBef>
              <a:buFont typeface="Arial" panose="020B0604020202020204" pitchFamily="34" charset="0"/>
              <a:buChar char="•"/>
            </a:pPr>
            <a:r>
              <a:rPr lang="en-GB" altLang="en-US" sz="1100" baseline="0" dirty="0" smtClean="0">
                <a:solidFill>
                  <a:srgbClr val="262673"/>
                </a:solidFill>
                <a:latin typeface="Arial" panose="020B0604020202020204" pitchFamily="34" charset="0"/>
                <a:cs typeface="Arial" panose="020B0604020202020204" pitchFamily="34" charset="0"/>
              </a:rPr>
              <a:t>Gang associations</a:t>
            </a:r>
            <a:endParaRPr lang="en-GB" altLang="en-US" sz="1100" dirty="0" smtClean="0">
              <a:solidFill>
                <a:srgbClr val="262673"/>
              </a:solidFill>
              <a:latin typeface="Arial" panose="020B0604020202020204" pitchFamily="34" charset="0"/>
              <a:cs typeface="Arial" panose="020B0604020202020204" pitchFamily="34" charset="0"/>
            </a:endParaRPr>
          </a:p>
          <a:p>
            <a:pPr lvl="1" eaLnBrk="1" hangingPunct="1">
              <a:lnSpc>
                <a:spcPct val="100000"/>
              </a:lnSpc>
              <a:spcBef>
                <a:spcPct val="0"/>
              </a:spcBef>
            </a:pPr>
            <a:endParaRPr lang="en-GB" altLang="en-US" sz="1100" dirty="0" smtClean="0">
              <a:solidFill>
                <a:srgbClr val="262673"/>
              </a:solidFill>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b="1" dirty="0" smtClean="0">
                <a:solidFill>
                  <a:srgbClr val="FF0000"/>
                </a:solidFill>
                <a:latin typeface="Arial" panose="020B0604020202020204" pitchFamily="34" charset="0"/>
                <a:cs typeface="Arial" panose="020B0604020202020204" pitchFamily="34" charset="0"/>
              </a:rPr>
              <a:t>Human Trafficking</a:t>
            </a:r>
          </a:p>
          <a:p>
            <a:pPr eaLnBrk="1" hangingPunct="1">
              <a:lnSpc>
                <a:spcPct val="100000"/>
              </a:lnSpc>
              <a:spcBef>
                <a:spcPct val="0"/>
              </a:spcBef>
            </a:pPr>
            <a:r>
              <a:rPr lang="en-GB" altLang="en-US" sz="1100" dirty="0" smtClean="0">
                <a:solidFill>
                  <a:srgbClr val="262673"/>
                </a:solidFill>
                <a:latin typeface="Arial" panose="020B0604020202020204" pitchFamily="34" charset="0"/>
                <a:cs typeface="Arial" panose="020B0604020202020204" pitchFamily="34" charset="0"/>
              </a:rPr>
              <a:t>Moving children around the country (often ‘plugged’ with Class A) </a:t>
            </a:r>
          </a:p>
          <a:p>
            <a:pPr eaLnBrk="1" hangingPunct="1">
              <a:lnSpc>
                <a:spcPct val="100000"/>
              </a:lnSpc>
              <a:spcBef>
                <a:spcPct val="0"/>
              </a:spcBef>
            </a:pPr>
            <a:r>
              <a:rPr lang="en-GB" sz="1100" dirty="0" smtClean="0">
                <a:solidFill>
                  <a:srgbClr val="002060"/>
                </a:solidFill>
                <a:latin typeface="Arial" panose="020B0604020202020204" pitchFamily="34" charset="0"/>
                <a:ea typeface="MS PGothic" panose="020B0600070205080204" pitchFamily="34" charset="-128"/>
                <a:cs typeface="Arial" panose="020B0604020202020204" pitchFamily="34" charset="0"/>
              </a:rPr>
              <a:t>30% of Forces report plugging with male and females for transport but also storage routinely</a:t>
            </a:r>
          </a:p>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12</a:t>
            </a:fld>
            <a:endParaRPr lang="en-GB"/>
          </a:p>
        </p:txBody>
      </p:sp>
    </p:spTree>
    <p:extLst>
      <p:ext uri="{BB962C8B-B14F-4D97-AF65-F5344CB8AC3E}">
        <p14:creationId xmlns:p14="http://schemas.microsoft.com/office/powerpoint/2010/main" val="22745336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Example</a:t>
            </a:r>
            <a:r>
              <a:rPr lang="en-GB" sz="1100" baseline="0" dirty="0" smtClean="0">
                <a:latin typeface="Arial" panose="020B0604020202020204" pitchFamily="34" charset="0"/>
                <a:cs typeface="Arial" panose="020B0604020202020204" pitchFamily="34" charset="0"/>
              </a:rPr>
              <a:t> of vulnerable child exploited by gang</a:t>
            </a:r>
            <a:endParaRPr lang="en-GB"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13</a:t>
            </a:fld>
            <a:endParaRPr lang="en-GB"/>
          </a:p>
        </p:txBody>
      </p:sp>
    </p:spTree>
    <p:extLst>
      <p:ext uri="{BB962C8B-B14F-4D97-AF65-F5344CB8AC3E}">
        <p14:creationId xmlns:p14="http://schemas.microsoft.com/office/powerpoint/2010/main" val="13012017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14</a:t>
            </a:fld>
            <a:endParaRPr lang="en-GB"/>
          </a:p>
        </p:txBody>
      </p:sp>
    </p:spTree>
    <p:extLst>
      <p:ext uri="{BB962C8B-B14F-4D97-AF65-F5344CB8AC3E}">
        <p14:creationId xmlns:p14="http://schemas.microsoft.com/office/powerpoint/2010/main" val="24683291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Trainer to introduce</a:t>
            </a:r>
            <a:r>
              <a:rPr lang="en-GB" altLang="en-US" sz="1100" baseline="0" dirty="0" smtClean="0">
                <a:latin typeface="Arial" panose="020B0604020202020204" pitchFamily="34" charset="0"/>
                <a:cs typeface="Arial" panose="020B0604020202020204" pitchFamily="34" charset="0"/>
              </a:rPr>
              <a:t> </a:t>
            </a:r>
            <a:r>
              <a:rPr lang="en-GB" altLang="en-US" sz="1100" b="1" baseline="0" dirty="0" smtClean="0">
                <a:latin typeface="Arial" panose="020B0604020202020204" pitchFamily="34" charset="0"/>
                <a:cs typeface="Arial" panose="020B0604020202020204" pitchFamily="34" charset="0"/>
              </a:rPr>
              <a:t>Video Clip 4: “Daisy” </a:t>
            </a:r>
            <a:r>
              <a:rPr lang="en-GB" altLang="en-US" sz="1100" b="0" baseline="0" dirty="0" smtClean="0">
                <a:latin typeface="Arial" panose="020B0604020202020204" pitchFamily="34" charset="0"/>
                <a:cs typeface="Arial" panose="020B0604020202020204" pitchFamily="34" charset="0"/>
              </a:rPr>
              <a:t>and </a:t>
            </a:r>
            <a:r>
              <a:rPr lang="en-GB" altLang="en-US" sz="1100" b="0" dirty="0" smtClean="0">
                <a:latin typeface="Arial" panose="020B0604020202020204" pitchFamily="34" charset="0"/>
                <a:cs typeface="Arial" panose="020B0604020202020204" pitchFamily="34" charset="0"/>
              </a:rPr>
              <a:t>explain </a:t>
            </a:r>
            <a:r>
              <a:rPr lang="en-GB" altLang="en-US" sz="1100" dirty="0" smtClean="0">
                <a:latin typeface="Arial" panose="020B0604020202020204" pitchFamily="34" charset="0"/>
                <a:cs typeface="Arial" panose="020B0604020202020204" pitchFamily="34" charset="0"/>
              </a:rPr>
              <a:t>that a 35 minute video is about to be shown that shows a victim/participant of County Lines Criminality. Give the health warning that some material is emotive.</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After the video trainer to ask the students what they think and to facilitate a discussion. </a:t>
            </a:r>
          </a:p>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15</a:t>
            </a:fld>
            <a:endParaRPr lang="en-GB"/>
          </a:p>
        </p:txBody>
      </p:sp>
    </p:spTree>
    <p:extLst>
      <p:ext uri="{BB962C8B-B14F-4D97-AF65-F5344CB8AC3E}">
        <p14:creationId xmlns:p14="http://schemas.microsoft.com/office/powerpoint/2010/main" val="8529302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100" b="1" dirty="0" smtClean="0">
                <a:solidFill>
                  <a:srgbClr val="002060"/>
                </a:solidFill>
                <a:latin typeface="Arial" panose="020B0604020202020204" pitchFamily="34" charset="0"/>
                <a:cs typeface="Arial" panose="020B0604020202020204" pitchFamily="34" charset="0"/>
              </a:rPr>
              <a:t>Eastern/Central Officers</a:t>
            </a:r>
            <a:r>
              <a:rPr lang="en-GB" sz="1100" b="1" baseline="0" dirty="0" smtClean="0">
                <a:solidFill>
                  <a:srgbClr val="002060"/>
                </a:solidFill>
                <a:latin typeface="Arial" panose="020B0604020202020204" pitchFamily="34" charset="0"/>
                <a:cs typeface="Arial" panose="020B0604020202020204" pitchFamily="34" charset="0"/>
              </a:rPr>
              <a:t> - </a:t>
            </a:r>
            <a:endParaRPr lang="en-GB" sz="1100" b="1" dirty="0" smtClean="0">
              <a:solidFill>
                <a:srgbClr val="002060"/>
              </a:solidFill>
              <a:latin typeface="Arial" panose="020B0604020202020204" pitchFamily="34" charset="0"/>
              <a:cs typeface="Arial" panose="020B0604020202020204" pitchFamily="34" charset="0"/>
            </a:endParaRPr>
          </a:p>
          <a:p>
            <a:pPr marL="0" indent="0">
              <a:buNone/>
            </a:pPr>
            <a:r>
              <a:rPr lang="en-GB" sz="1100" b="1" dirty="0" smtClean="0">
                <a:solidFill>
                  <a:srgbClr val="002060"/>
                </a:solidFill>
                <a:latin typeface="Arial" panose="020B0604020202020204" pitchFamily="34" charset="0"/>
                <a:cs typeface="Arial" panose="020B0604020202020204" pitchFamily="34" charset="0"/>
              </a:rPr>
              <a:t>St Giles Trust Advocate - </a:t>
            </a:r>
            <a:endParaRPr lang="en-GB" sz="1100" dirty="0" smtClean="0">
              <a:solidFill>
                <a:schemeClr val="tx2">
                  <a:lumMod val="50000"/>
                </a:schemeClr>
              </a:solidFill>
              <a:latin typeface="Arial" panose="020B0604020202020204" pitchFamily="34" charset="0"/>
              <a:cs typeface="Arial" panose="020B0604020202020204" pitchFamily="34" charset="0"/>
            </a:endParaRPr>
          </a:p>
          <a:p>
            <a:pPr marL="0" indent="0">
              <a:buNone/>
            </a:pPr>
            <a:r>
              <a:rPr lang="en-GB" sz="1100" dirty="0" smtClean="0">
                <a:solidFill>
                  <a:schemeClr val="tx2">
                    <a:lumMod val="50000"/>
                  </a:schemeClr>
                </a:solidFill>
                <a:latin typeface="Arial" panose="020B0604020202020204" pitchFamily="34" charset="0"/>
                <a:cs typeface="Arial" panose="020B0604020202020204" pitchFamily="34" charset="0"/>
              </a:rPr>
              <a:t>Cardiff and The Vale are currently piloting an advocacy service for county lines exploitation. Any children identified within Cardiff and the vale as being exploited will also need to be referred to the advocate. </a:t>
            </a:r>
          </a:p>
          <a:p>
            <a:pPr marL="0" indent="0">
              <a:buNone/>
            </a:pPr>
            <a:endParaRPr lang="en-GB" sz="1100" dirty="0" smtClean="0">
              <a:solidFill>
                <a:schemeClr val="tx2">
                  <a:lumMod val="50000"/>
                </a:schemeClr>
              </a:solidFill>
              <a:latin typeface="Arial" panose="020B0604020202020204" pitchFamily="34" charset="0"/>
              <a:cs typeface="Arial" panose="020B0604020202020204" pitchFamily="34" charset="0"/>
            </a:endParaRPr>
          </a:p>
          <a:p>
            <a:pPr marL="0" indent="0">
              <a:buNone/>
            </a:pPr>
            <a:r>
              <a:rPr lang="en-GB" sz="1100" dirty="0" smtClean="0">
                <a:solidFill>
                  <a:schemeClr val="tx2">
                    <a:lumMod val="50000"/>
                  </a:schemeClr>
                </a:solidFill>
                <a:latin typeface="Arial" panose="020B0604020202020204" pitchFamily="34" charset="0"/>
                <a:cs typeface="Arial" panose="020B0604020202020204" pitchFamily="34" charset="0"/>
              </a:rPr>
              <a:t>This may well be rolled</a:t>
            </a:r>
            <a:r>
              <a:rPr lang="en-GB" sz="1100" baseline="0" dirty="0" smtClean="0">
                <a:solidFill>
                  <a:schemeClr val="tx2">
                    <a:lumMod val="50000"/>
                  </a:schemeClr>
                </a:solidFill>
                <a:latin typeface="Arial" panose="020B0604020202020204" pitchFamily="34" charset="0"/>
                <a:cs typeface="Arial" panose="020B0604020202020204" pitchFamily="34" charset="0"/>
              </a:rPr>
              <a:t> out force wide in the future.</a:t>
            </a:r>
          </a:p>
          <a:p>
            <a:pPr marL="0" indent="0">
              <a:buNone/>
            </a:pPr>
            <a:endParaRPr lang="en-GB" sz="1100" baseline="0" dirty="0" smtClean="0">
              <a:solidFill>
                <a:schemeClr val="tx2">
                  <a:lumMod val="50000"/>
                </a:schemeClr>
              </a:solidFill>
              <a:latin typeface="Arial" panose="020B0604020202020204" pitchFamily="34" charset="0"/>
              <a:cs typeface="Arial" panose="020B0604020202020204" pitchFamily="34" charset="0"/>
            </a:endParaRPr>
          </a:p>
          <a:p>
            <a:pPr marL="0" indent="0">
              <a:buNone/>
            </a:pPr>
            <a:r>
              <a:rPr lang="en-GB" sz="1100" b="1" u="sng" baseline="0" dirty="0" smtClean="0">
                <a:solidFill>
                  <a:schemeClr val="tx2">
                    <a:lumMod val="50000"/>
                  </a:schemeClr>
                </a:solidFill>
                <a:latin typeface="Arial" panose="020B0604020202020204" pitchFamily="34" charset="0"/>
                <a:cs typeface="Arial" panose="020B0604020202020204" pitchFamily="34" charset="0"/>
              </a:rPr>
              <a:t>Additional notes –</a:t>
            </a:r>
          </a:p>
          <a:p>
            <a:pPr marL="0" indent="0">
              <a:buNone/>
            </a:pPr>
            <a:r>
              <a:rPr lang="en-GB" sz="1100" b="1" u="sng" baseline="0" dirty="0" smtClean="0">
                <a:solidFill>
                  <a:schemeClr val="tx2">
                    <a:lumMod val="50000"/>
                  </a:schemeClr>
                </a:solidFill>
                <a:latin typeface="Arial" panose="020B0604020202020204" pitchFamily="34" charset="0"/>
                <a:cs typeface="Arial" panose="020B0604020202020204" pitchFamily="34" charset="0"/>
              </a:rPr>
              <a:t>Reference: St Giles Trust (2019)</a:t>
            </a:r>
          </a:p>
          <a:p>
            <a:pPr marL="0" indent="0">
              <a:buNone/>
            </a:pPr>
            <a:r>
              <a:rPr lang="en-GB" sz="1100" b="1" u="sng" baseline="0" dirty="0" smtClean="0">
                <a:solidFill>
                  <a:schemeClr val="tx2">
                    <a:lumMod val="50000"/>
                  </a:schemeClr>
                </a:solidFill>
                <a:latin typeface="Arial" panose="020B0604020202020204" pitchFamily="34" charset="0"/>
                <a:cs typeface="Arial" panose="020B0604020202020204" pitchFamily="34" charset="0"/>
              </a:rPr>
              <a:t>https://www.stgilestrust.org.uk/article/new-cardiff-services-will-open-doors-for-disadvantaged-adults-and-young-people. </a:t>
            </a:r>
          </a:p>
          <a:p>
            <a:pPr marL="0" indent="0">
              <a:buNone/>
            </a:pPr>
            <a:r>
              <a:rPr lang="en-GB" sz="1100" b="1" u="sng" baseline="0" dirty="0" smtClean="0">
                <a:solidFill>
                  <a:schemeClr val="tx2">
                    <a:lumMod val="50000"/>
                  </a:schemeClr>
                </a:solidFill>
                <a:latin typeface="Arial" panose="020B0604020202020204" pitchFamily="34" charset="0"/>
                <a:cs typeface="Arial" panose="020B0604020202020204" pitchFamily="34" charset="0"/>
              </a:rPr>
              <a:t>Accessed on 18</a:t>
            </a:r>
            <a:r>
              <a:rPr lang="en-GB" sz="1100" b="1" u="sng" baseline="30000" dirty="0" smtClean="0">
                <a:solidFill>
                  <a:schemeClr val="tx2">
                    <a:lumMod val="50000"/>
                  </a:schemeClr>
                </a:solidFill>
                <a:latin typeface="Arial" panose="020B0604020202020204" pitchFamily="34" charset="0"/>
                <a:cs typeface="Arial" panose="020B0604020202020204" pitchFamily="34" charset="0"/>
              </a:rPr>
              <a:t>th</a:t>
            </a:r>
            <a:r>
              <a:rPr lang="en-GB" sz="1100" b="1" u="sng" baseline="0" dirty="0" smtClean="0">
                <a:solidFill>
                  <a:schemeClr val="tx2">
                    <a:lumMod val="50000"/>
                  </a:schemeClr>
                </a:solidFill>
                <a:latin typeface="Arial" panose="020B0604020202020204" pitchFamily="34" charset="0"/>
                <a:cs typeface="Arial" panose="020B0604020202020204" pitchFamily="34" charset="0"/>
              </a:rPr>
              <a:t> February 2019.</a:t>
            </a:r>
          </a:p>
          <a:p>
            <a:pPr marL="0" indent="0">
              <a:buNone/>
            </a:pPr>
            <a:endParaRPr lang="en-GB" sz="1100" b="1" u="sng" baseline="0" dirty="0" smtClean="0">
              <a:solidFill>
                <a:schemeClr val="tx2">
                  <a:lumMod val="50000"/>
                </a:schemeClr>
              </a:solidFill>
              <a:latin typeface="Arial" panose="020B0604020202020204" pitchFamily="34" charset="0"/>
              <a:cs typeface="Arial" panose="020B0604020202020204" pitchFamily="34" charset="0"/>
            </a:endParaRPr>
          </a:p>
          <a:p>
            <a:pPr marL="0" indent="0">
              <a:buNone/>
            </a:pPr>
            <a:r>
              <a:rPr lang="en-GB" sz="1100" b="1" u="none" baseline="0" dirty="0" smtClean="0">
                <a:solidFill>
                  <a:schemeClr val="tx2">
                    <a:lumMod val="50000"/>
                  </a:schemeClr>
                </a:solidFill>
                <a:latin typeface="Arial" panose="020B0604020202020204" pitchFamily="34" charset="0"/>
                <a:cs typeface="Arial" panose="020B0604020202020204" pitchFamily="34" charset="0"/>
              </a:rPr>
              <a:t>“St Giles Trust </a:t>
            </a:r>
            <a:r>
              <a:rPr lang="en-GB" sz="1100" b="1" u="none" baseline="0" dirty="0" err="1" smtClean="0">
                <a:solidFill>
                  <a:schemeClr val="tx2">
                    <a:lumMod val="50000"/>
                  </a:schemeClr>
                </a:solidFill>
                <a:latin typeface="Arial" panose="020B0604020202020204" pitchFamily="34" charset="0"/>
                <a:cs typeface="Arial" panose="020B0604020202020204" pitchFamily="34" charset="0"/>
              </a:rPr>
              <a:t>Cymru’s</a:t>
            </a:r>
            <a:r>
              <a:rPr lang="en-GB" sz="1100" b="1" u="none" baseline="0" dirty="0" smtClean="0">
                <a:solidFill>
                  <a:schemeClr val="tx2">
                    <a:lumMod val="50000"/>
                  </a:schemeClr>
                </a:solidFill>
                <a:latin typeface="Arial" panose="020B0604020202020204" pitchFamily="34" charset="0"/>
                <a:cs typeface="Arial" panose="020B0604020202020204" pitchFamily="34" charset="0"/>
              </a:rPr>
              <a:t> CLIC (County Lines In </a:t>
            </a:r>
            <a:r>
              <a:rPr lang="en-GB" sz="1100" b="1" u="none" baseline="0" dirty="0" err="1" smtClean="0">
                <a:solidFill>
                  <a:schemeClr val="tx2">
                    <a:lumMod val="50000"/>
                  </a:schemeClr>
                </a:solidFill>
                <a:latin typeface="Arial" panose="020B0604020202020204" pitchFamily="34" charset="0"/>
                <a:cs typeface="Arial" panose="020B0604020202020204" pitchFamily="34" charset="0"/>
              </a:rPr>
              <a:t>Cymru</a:t>
            </a:r>
            <a:r>
              <a:rPr lang="en-GB" sz="1100" b="1" u="none" baseline="0" dirty="0" smtClean="0">
                <a:solidFill>
                  <a:schemeClr val="tx2">
                    <a:lumMod val="50000"/>
                  </a:schemeClr>
                </a:solidFill>
                <a:latin typeface="Arial" panose="020B0604020202020204" pitchFamily="34" charset="0"/>
                <a:cs typeface="Arial" panose="020B0604020202020204" pitchFamily="34" charset="0"/>
              </a:rPr>
              <a:t>) project was launched in July 2018 and funded by Children in Need. </a:t>
            </a:r>
          </a:p>
          <a:p>
            <a:pPr marL="0" indent="0">
              <a:buNone/>
            </a:pPr>
            <a:r>
              <a:rPr lang="en-GB" sz="1100" b="1" u="none" baseline="0" dirty="0" smtClean="0">
                <a:solidFill>
                  <a:schemeClr val="tx2">
                    <a:lumMod val="50000"/>
                  </a:schemeClr>
                </a:solidFill>
                <a:latin typeface="Arial" panose="020B0604020202020204" pitchFamily="34" charset="0"/>
                <a:cs typeface="Arial" panose="020B0604020202020204" pitchFamily="34" charset="0"/>
              </a:rPr>
              <a:t>CLIC works in conjunction with Police and agencies such as the local authority to identify and support under 18’s being exploited and coerced through gangs. </a:t>
            </a:r>
          </a:p>
          <a:p>
            <a:pPr marL="0" indent="0">
              <a:buNone/>
            </a:pPr>
            <a:r>
              <a:rPr lang="en-GB" sz="1100" b="1" u="none" baseline="0" dirty="0" smtClean="0">
                <a:solidFill>
                  <a:schemeClr val="tx2">
                    <a:lumMod val="50000"/>
                  </a:schemeClr>
                </a:solidFill>
                <a:latin typeface="Arial" panose="020B0604020202020204" pitchFamily="34" charset="0"/>
                <a:cs typeface="Arial" panose="020B0604020202020204" pitchFamily="34" charset="0"/>
              </a:rPr>
              <a:t>Through intensive mentoring and advice, it helps young people stay safe and address any underlying problems such as family issues and money. It ultimately aims to re-engage young people with education, training and positive lifestyles. </a:t>
            </a:r>
          </a:p>
          <a:p>
            <a:pPr marL="0" indent="0">
              <a:buNone/>
            </a:pPr>
            <a:r>
              <a:rPr lang="en-GB" sz="1100" b="1" u="none" baseline="0" dirty="0" smtClean="0">
                <a:solidFill>
                  <a:schemeClr val="tx2">
                    <a:lumMod val="50000"/>
                  </a:schemeClr>
                </a:solidFill>
                <a:latin typeface="Arial" panose="020B0604020202020204" pitchFamily="34" charset="0"/>
                <a:cs typeface="Arial" panose="020B0604020202020204" pitchFamily="34" charset="0"/>
              </a:rPr>
              <a:t>CLIC has been developed in response to a distressing and growing phenomenon of London gangs sending young people to Cardiff to deal drugs and recruit other vulnerable young people locally as drug runners and dealers through county lines activity. </a:t>
            </a:r>
          </a:p>
          <a:p>
            <a:pPr marL="0" indent="0">
              <a:buNone/>
            </a:pPr>
            <a:r>
              <a:rPr lang="en-GB" sz="1100" b="1" u="none" baseline="0" dirty="0" smtClean="0">
                <a:solidFill>
                  <a:schemeClr val="tx2">
                    <a:lumMod val="50000"/>
                  </a:schemeClr>
                </a:solidFill>
                <a:latin typeface="Arial" panose="020B0604020202020204" pitchFamily="34" charset="0"/>
                <a:cs typeface="Arial" panose="020B0604020202020204" pitchFamily="34" charset="0"/>
              </a:rPr>
              <a:t>It builds on St Giles Trust’s experience in tackling county lines through it’s London based SOS Project which helps young people exit gangs. </a:t>
            </a:r>
          </a:p>
          <a:p>
            <a:pPr marL="0" indent="0">
              <a:buNone/>
            </a:pPr>
            <a:r>
              <a:rPr lang="en-GB" sz="1100" b="1" u="none" baseline="0" dirty="0" smtClean="0">
                <a:solidFill>
                  <a:schemeClr val="tx2">
                    <a:lumMod val="50000"/>
                  </a:schemeClr>
                </a:solidFill>
                <a:latin typeface="Arial" panose="020B0604020202020204" pitchFamily="34" charset="0"/>
                <a:cs typeface="Arial" panose="020B0604020202020204" pitchFamily="34" charset="0"/>
              </a:rPr>
              <a:t>Justine Jenkins, manager at St Giles Trust states, “The effects of county line involvement are devastating for the young people involved and those around them. Gangs deliberately target young people who are vulnerable and least likely to cry for help”. </a:t>
            </a:r>
            <a:endParaRPr lang="en-GB" sz="1100" b="1" u="none" dirty="0" smtClean="0">
              <a:solidFill>
                <a:srgbClr val="0070C0"/>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A4202706-DCAB-4B25-A3E0-623362CB38E1}" type="slidenum">
              <a:rPr lang="en-GB" smtClean="0"/>
              <a:t>16</a:t>
            </a:fld>
            <a:endParaRPr lang="en-GB"/>
          </a:p>
        </p:txBody>
      </p:sp>
    </p:spTree>
    <p:extLst>
      <p:ext uri="{BB962C8B-B14F-4D97-AF65-F5344CB8AC3E}">
        <p14:creationId xmlns:p14="http://schemas.microsoft.com/office/powerpoint/2010/main" val="31437204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17</a:t>
            </a:fld>
            <a:endParaRPr lang="en-GB"/>
          </a:p>
        </p:txBody>
      </p:sp>
    </p:spTree>
    <p:extLst>
      <p:ext uri="{BB962C8B-B14F-4D97-AF65-F5344CB8AC3E}">
        <p14:creationId xmlns:p14="http://schemas.microsoft.com/office/powerpoint/2010/main" val="14431947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18</a:t>
            </a:fld>
            <a:endParaRPr lang="en-GB"/>
          </a:p>
        </p:txBody>
      </p:sp>
    </p:spTree>
    <p:extLst>
      <p:ext uri="{BB962C8B-B14F-4D97-AF65-F5344CB8AC3E}">
        <p14:creationId xmlns:p14="http://schemas.microsoft.com/office/powerpoint/2010/main" val="3205491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19</a:t>
            </a:fld>
            <a:endParaRPr lang="en-GB"/>
          </a:p>
        </p:txBody>
      </p:sp>
    </p:spTree>
    <p:extLst>
      <p:ext uri="{BB962C8B-B14F-4D97-AF65-F5344CB8AC3E}">
        <p14:creationId xmlns:p14="http://schemas.microsoft.com/office/powerpoint/2010/main" val="20582577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None/>
            </a:pPr>
            <a:r>
              <a:rPr lang="en-GB" sz="1100" b="1" dirty="0" smtClean="0">
                <a:solidFill>
                  <a:srgbClr val="002060"/>
                </a:solidFill>
                <a:latin typeface="Arial" panose="020B0604020202020204" pitchFamily="34" charset="0"/>
                <a:cs typeface="Arial" panose="020B0604020202020204" pitchFamily="34" charset="0"/>
              </a:rPr>
              <a:t>Barriers to engagement</a:t>
            </a:r>
            <a:endParaRPr lang="en-GB" sz="1100" dirty="0" smtClean="0">
              <a:solidFill>
                <a:schemeClr val="tx2">
                  <a:lumMod val="50000"/>
                </a:schemeClr>
              </a:solidFill>
              <a:latin typeface="Arial" panose="020B0604020202020204" pitchFamily="34" charset="0"/>
              <a:cs typeface="Arial" panose="020B0604020202020204" pitchFamily="34" charset="0"/>
            </a:endParaRPr>
          </a:p>
          <a:p>
            <a:pPr>
              <a:buFont typeface="Wingdings" panose="05000000000000000000" pitchFamily="2" charset="2"/>
              <a:buChar char="§"/>
            </a:pPr>
            <a:r>
              <a:rPr lang="en-GB" sz="1100" dirty="0" smtClean="0">
                <a:solidFill>
                  <a:schemeClr val="tx2">
                    <a:lumMod val="50000"/>
                  </a:schemeClr>
                </a:solidFill>
                <a:latin typeface="Arial" panose="020B0604020202020204" pitchFamily="34" charset="0"/>
                <a:cs typeface="Arial" panose="020B0604020202020204" pitchFamily="34" charset="0"/>
              </a:rPr>
              <a:t>Child criminal exploitation (CCE) is a safeguarding issue, but there a mixed multiagency understanding of safeguarding requirements. . </a:t>
            </a:r>
          </a:p>
          <a:p>
            <a:pPr>
              <a:buFont typeface="Wingdings" panose="05000000000000000000" pitchFamily="2" charset="2"/>
              <a:buChar char="§"/>
            </a:pPr>
            <a:r>
              <a:rPr lang="en-GB" sz="1100" dirty="0" smtClean="0">
                <a:solidFill>
                  <a:schemeClr val="tx2">
                    <a:lumMod val="50000"/>
                  </a:schemeClr>
                </a:solidFill>
                <a:latin typeface="Arial" panose="020B0604020202020204" pitchFamily="34" charset="0"/>
                <a:cs typeface="Arial" panose="020B0604020202020204" pitchFamily="34" charset="0"/>
              </a:rPr>
              <a:t>Can be viewed as a lifestyle choice which can make a child or young person feel blamed for their exploitation</a:t>
            </a:r>
          </a:p>
          <a:p>
            <a:pPr>
              <a:buFont typeface="Wingdings" panose="05000000000000000000" pitchFamily="2" charset="2"/>
              <a:buChar char="§"/>
            </a:pPr>
            <a:r>
              <a:rPr lang="en-GB" sz="1100" dirty="0" smtClean="0">
                <a:solidFill>
                  <a:schemeClr val="tx2">
                    <a:lumMod val="50000"/>
                  </a:schemeClr>
                </a:solidFill>
                <a:latin typeface="Arial" panose="020B0604020202020204" pitchFamily="34" charset="0"/>
                <a:cs typeface="Arial" panose="020B0604020202020204" pitchFamily="34" charset="0"/>
              </a:rPr>
              <a:t>Children and young people fearful of repercussions towards themselves, friends and family and may not feel safe or protected from their exploiters</a:t>
            </a:r>
          </a:p>
          <a:p>
            <a:pPr>
              <a:buFont typeface="Wingdings" panose="05000000000000000000" pitchFamily="2" charset="2"/>
              <a:buChar char="§"/>
            </a:pPr>
            <a:r>
              <a:rPr lang="en-GB" sz="1100" dirty="0" smtClean="0">
                <a:solidFill>
                  <a:schemeClr val="tx2">
                    <a:lumMod val="50000"/>
                  </a:schemeClr>
                </a:solidFill>
                <a:latin typeface="Arial" panose="020B0604020202020204" pitchFamily="34" charset="0"/>
                <a:cs typeface="Arial" panose="020B0604020202020204" pitchFamily="34" charset="0"/>
              </a:rPr>
              <a:t>Children and young people may be fearful of the police, </a:t>
            </a:r>
            <a:r>
              <a:rPr lang="en-GB" sz="1100" dirty="0" err="1" smtClean="0">
                <a:solidFill>
                  <a:schemeClr val="tx2">
                    <a:lumMod val="50000"/>
                  </a:schemeClr>
                </a:solidFill>
                <a:latin typeface="Arial" panose="020B0604020202020204" pitchFamily="34" charset="0"/>
                <a:cs typeface="Arial" panose="020B0604020202020204" pitchFamily="34" charset="0"/>
              </a:rPr>
              <a:t>Childrens</a:t>
            </a:r>
            <a:r>
              <a:rPr lang="en-GB" sz="1100" dirty="0" smtClean="0">
                <a:solidFill>
                  <a:schemeClr val="tx2">
                    <a:lumMod val="50000"/>
                  </a:schemeClr>
                </a:solidFill>
                <a:latin typeface="Arial" panose="020B0604020202020204" pitchFamily="34" charset="0"/>
                <a:cs typeface="Arial" panose="020B0604020202020204" pitchFamily="34" charset="0"/>
              </a:rPr>
              <a:t> Services and Social Care providers</a:t>
            </a:r>
          </a:p>
          <a:p>
            <a:pPr>
              <a:buFont typeface="Wingdings" panose="05000000000000000000" pitchFamily="2" charset="2"/>
              <a:buChar char="§"/>
            </a:pPr>
            <a:r>
              <a:rPr lang="en-GB" sz="1100" dirty="0" smtClean="0">
                <a:solidFill>
                  <a:schemeClr val="tx2">
                    <a:lumMod val="50000"/>
                  </a:schemeClr>
                </a:solidFill>
                <a:latin typeface="Arial" panose="020B0604020202020204" pitchFamily="34" charset="0"/>
                <a:cs typeface="Arial" panose="020B0604020202020204" pitchFamily="34" charset="0"/>
              </a:rPr>
              <a:t>Children and young people are often embarrassed or ashamed of their experiences</a:t>
            </a:r>
          </a:p>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20</a:t>
            </a:fld>
            <a:endParaRPr lang="en-GB"/>
          </a:p>
        </p:txBody>
      </p:sp>
    </p:spTree>
    <p:extLst>
      <p:ext uri="{BB962C8B-B14F-4D97-AF65-F5344CB8AC3E}">
        <p14:creationId xmlns:p14="http://schemas.microsoft.com/office/powerpoint/2010/main" val="22623319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Operations in SWP force area.</a:t>
            </a:r>
            <a:r>
              <a:rPr lang="en-GB" sz="1100" baseline="0" dirty="0" smtClean="0">
                <a:latin typeface="Arial" panose="020B0604020202020204" pitchFamily="34" charset="0"/>
                <a:cs typeface="Arial" panose="020B0604020202020204" pitchFamily="34" charset="0"/>
              </a:rPr>
              <a:t> </a:t>
            </a:r>
            <a:endParaRPr lang="en-GB" sz="1100" dirty="0" smtClean="0">
              <a:latin typeface="Arial" panose="020B0604020202020204" pitchFamily="34" charset="0"/>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Trainer to introduce </a:t>
            </a:r>
            <a:r>
              <a:rPr lang="en-GB" sz="1100" b="1" dirty="0" smtClean="0">
                <a:latin typeface="Arial" panose="020B0604020202020204" pitchFamily="34" charset="0"/>
                <a:cs typeface="Arial" panose="020B0604020202020204" pitchFamily="34" charset="0"/>
              </a:rPr>
              <a:t>Video Clip 5: </a:t>
            </a:r>
            <a:r>
              <a:rPr lang="en-GB" sz="1100" b="1" i="0" dirty="0" smtClean="0">
                <a:latin typeface="Arial" panose="020B0604020202020204" pitchFamily="34" charset="0"/>
                <a:cs typeface="Arial" panose="020B0604020202020204" pitchFamily="34" charset="0"/>
              </a:rPr>
              <a:t>“Operation</a:t>
            </a:r>
            <a:r>
              <a:rPr lang="en-GB" sz="1100" b="1" i="0" baseline="0" dirty="0" smtClean="0">
                <a:latin typeface="Arial" panose="020B0604020202020204" pitchFamily="34" charset="0"/>
                <a:cs typeface="Arial" panose="020B0604020202020204" pitchFamily="34" charset="0"/>
              </a:rPr>
              <a:t> Red Jet 2” </a:t>
            </a:r>
            <a:r>
              <a:rPr lang="en-GB" sz="1100" baseline="0" dirty="0" smtClean="0">
                <a:latin typeface="Arial" panose="020B0604020202020204" pitchFamily="34" charset="0"/>
                <a:cs typeface="Arial" panose="020B0604020202020204" pitchFamily="34" charset="0"/>
              </a:rPr>
              <a:t>– Cardiff Operation (2 minutes) </a:t>
            </a:r>
            <a:endParaRPr lang="en-GB"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21</a:t>
            </a:fld>
            <a:endParaRPr lang="en-GB"/>
          </a:p>
        </p:txBody>
      </p:sp>
    </p:spTree>
    <p:extLst>
      <p:ext uri="{BB962C8B-B14F-4D97-AF65-F5344CB8AC3E}">
        <p14:creationId xmlns:p14="http://schemas.microsoft.com/office/powerpoint/2010/main" val="34251151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Above</a:t>
            </a:r>
            <a:r>
              <a:rPr lang="en-GB" altLang="en-US" sz="1100" baseline="0" dirty="0" smtClean="0">
                <a:latin typeface="Arial" panose="020B0604020202020204" pitchFamily="34" charset="0"/>
                <a:cs typeface="Arial" panose="020B0604020202020204" pitchFamily="34" charset="0"/>
              </a:rPr>
              <a:t> p</a:t>
            </a:r>
            <a:r>
              <a:rPr lang="en-GB" altLang="en-US" sz="1100" dirty="0" smtClean="0">
                <a:latin typeface="Arial" panose="020B0604020202020204" pitchFamily="34" charset="0"/>
                <a:cs typeface="Arial" panose="020B0604020202020204" pitchFamily="34" charset="0"/>
              </a:rPr>
              <a:t>osters are in classrooms, to be considered by operational</a:t>
            </a:r>
            <a:r>
              <a:rPr lang="en-GB" altLang="en-US" sz="1100" baseline="0" dirty="0" smtClean="0">
                <a:latin typeface="Arial" panose="020B0604020202020204" pitchFamily="34" charset="0"/>
                <a:cs typeface="Arial" panose="020B0604020202020204" pitchFamily="34" charset="0"/>
              </a:rPr>
              <a:t> officers</a:t>
            </a:r>
            <a:r>
              <a:rPr lang="en-GB" altLang="en-US" sz="1100" dirty="0" smtClean="0">
                <a:latin typeface="Arial" panose="020B0604020202020204" pitchFamily="34" charset="0"/>
                <a:cs typeface="Arial" panose="020B0604020202020204" pitchFamily="34" charset="0"/>
              </a:rPr>
              <a:t> – go through acronym </a:t>
            </a:r>
            <a:r>
              <a:rPr lang="en-GB" altLang="en-US" sz="1100" b="1" dirty="0" smtClean="0">
                <a:latin typeface="Arial" panose="020B0604020202020204" pitchFamily="34" charset="0"/>
                <a:cs typeface="Arial" panose="020B0604020202020204" pitchFamily="34" charset="0"/>
              </a:rPr>
              <a:t>COUNTY</a:t>
            </a:r>
            <a:r>
              <a:rPr lang="en-GB" altLang="en-US" sz="1100" b="1" baseline="0" dirty="0" smtClean="0">
                <a:latin typeface="Arial" panose="020B0604020202020204" pitchFamily="34" charset="0"/>
                <a:cs typeface="Arial" panose="020B0604020202020204" pitchFamily="34" charset="0"/>
              </a:rPr>
              <a:t> LINES</a:t>
            </a:r>
            <a:endParaRPr lang="en-GB" altLang="en-US" sz="1100" b="1"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C – Crime/Incident</a:t>
            </a:r>
            <a:r>
              <a:rPr lang="en-GB" altLang="en-US" sz="1100" b="1" baseline="0" dirty="0" smtClean="0">
                <a:latin typeface="Arial" panose="020B0604020202020204" pitchFamily="34" charset="0"/>
                <a:cs typeface="Arial" panose="020B0604020202020204" pitchFamily="34" charset="0"/>
              </a:rPr>
              <a:t> – </a:t>
            </a:r>
          </a:p>
          <a:p>
            <a:r>
              <a:rPr lang="en-GB" altLang="en-US" sz="1100" baseline="0" dirty="0" smtClean="0">
                <a:latin typeface="Arial" panose="020B0604020202020204" pitchFamily="34" charset="0"/>
                <a:cs typeface="Arial" panose="020B0604020202020204" pitchFamily="34" charset="0"/>
              </a:rPr>
              <a:t>What is being reported? Why is it being reported? Is there more to it?</a:t>
            </a:r>
          </a:p>
          <a:p>
            <a:r>
              <a:rPr lang="en-GB" altLang="en-US" sz="1100" b="1" dirty="0" smtClean="0">
                <a:latin typeface="Arial" panose="020B0604020202020204" pitchFamily="34" charset="0"/>
                <a:cs typeface="Arial" panose="020B0604020202020204" pitchFamily="34" charset="0"/>
              </a:rPr>
              <a:t>O – Organised Crime</a:t>
            </a:r>
            <a:r>
              <a:rPr lang="en-GB" altLang="en-US" sz="1100" b="1" baseline="0" dirty="0" smtClean="0">
                <a:latin typeface="Arial" panose="020B0604020202020204" pitchFamily="34" charset="0"/>
                <a:cs typeface="Arial" panose="020B0604020202020204" pitchFamily="34" charset="0"/>
              </a:rPr>
              <a:t> –</a:t>
            </a:r>
          </a:p>
          <a:p>
            <a:r>
              <a:rPr lang="en-GB" altLang="en-US" sz="1100" b="0" baseline="0" dirty="0" smtClean="0">
                <a:latin typeface="Arial" panose="020B0604020202020204" pitchFamily="34" charset="0"/>
                <a:cs typeface="Arial" panose="020B0604020202020204" pitchFamily="34" charset="0"/>
              </a:rPr>
              <a:t>Do the necessary checks – Niche, PNC, PND.  Who are they connected to?</a:t>
            </a:r>
          </a:p>
          <a:p>
            <a:r>
              <a:rPr lang="en-GB" altLang="en-US" sz="1100" b="1" baseline="0" dirty="0" smtClean="0">
                <a:latin typeface="Arial" panose="020B0604020202020204" pitchFamily="34" charset="0"/>
                <a:cs typeface="Arial" panose="020B0604020202020204" pitchFamily="34" charset="0"/>
              </a:rPr>
              <a:t>U – Unusual Activity – </a:t>
            </a:r>
          </a:p>
          <a:p>
            <a:r>
              <a:rPr lang="en-GB" altLang="en-US" sz="1100" b="0" dirty="0" smtClean="0">
                <a:latin typeface="Arial" panose="020B0604020202020204" pitchFamily="34" charset="0"/>
                <a:cs typeface="Arial" panose="020B0604020202020204" pitchFamily="34" charset="0"/>
              </a:rPr>
              <a:t>What are the public reporting? Groups waiting in an area, constant activity in a property,</a:t>
            </a:r>
            <a:r>
              <a:rPr lang="en-GB" altLang="en-US" sz="1100" b="0" baseline="0" dirty="0" smtClean="0">
                <a:latin typeface="Arial" panose="020B0604020202020204" pitchFamily="34" charset="0"/>
                <a:cs typeface="Arial" panose="020B0604020202020204" pitchFamily="34" charset="0"/>
              </a:rPr>
              <a:t> vehicles acting suspiciously</a:t>
            </a:r>
          </a:p>
          <a:p>
            <a:r>
              <a:rPr lang="en-GB" altLang="en-US" sz="1100" b="1" dirty="0" smtClean="0">
                <a:latin typeface="Arial" panose="020B0604020202020204" pitchFamily="34" charset="0"/>
                <a:cs typeface="Arial" panose="020B0604020202020204" pitchFamily="34" charset="0"/>
              </a:rPr>
              <a:t>N – New People</a:t>
            </a:r>
            <a:r>
              <a:rPr lang="en-GB" altLang="en-US" sz="1100" b="1" baseline="0" dirty="0" smtClean="0">
                <a:latin typeface="Arial" panose="020B0604020202020204" pitchFamily="34" charset="0"/>
                <a:cs typeface="Arial" panose="020B0604020202020204" pitchFamily="34" charset="0"/>
              </a:rPr>
              <a:t> in the area – </a:t>
            </a:r>
          </a:p>
          <a:p>
            <a:r>
              <a:rPr lang="en-GB" altLang="en-US" sz="1100" b="0" baseline="0" dirty="0" smtClean="0">
                <a:latin typeface="Arial" panose="020B0604020202020204" pitchFamily="34" charset="0"/>
                <a:cs typeface="Arial" panose="020B0604020202020204" pitchFamily="34" charset="0"/>
              </a:rPr>
              <a:t>Who are they? What are they doing here? Who are they with? What addresses are being used?</a:t>
            </a:r>
          </a:p>
          <a:p>
            <a:r>
              <a:rPr lang="en-GB" altLang="en-US" sz="1100" b="1" baseline="0" dirty="0" smtClean="0">
                <a:latin typeface="Arial" panose="020B0604020202020204" pitchFamily="34" charset="0"/>
                <a:cs typeface="Arial" panose="020B0604020202020204" pitchFamily="34" charset="0"/>
              </a:rPr>
              <a:t>T – Transport and Telephones –</a:t>
            </a:r>
          </a:p>
          <a:p>
            <a:r>
              <a:rPr lang="en-GB" altLang="en-US" sz="1100" b="0" baseline="0" dirty="0" smtClean="0">
                <a:latin typeface="Arial" panose="020B0604020202020204" pitchFamily="34" charset="0"/>
                <a:cs typeface="Arial" panose="020B0604020202020204" pitchFamily="34" charset="0"/>
              </a:rPr>
              <a:t>What cars are they using? Index numbers? Telephone numbers? Phone records/contacts?</a:t>
            </a:r>
          </a:p>
          <a:p>
            <a:r>
              <a:rPr lang="en-GB" altLang="en-US" sz="1100" b="1" baseline="0" dirty="0" smtClean="0">
                <a:latin typeface="Arial" panose="020B0604020202020204" pitchFamily="34" charset="0"/>
                <a:cs typeface="Arial" panose="020B0604020202020204" pitchFamily="34" charset="0"/>
              </a:rPr>
              <a:t>Y – Young and Vulnerable – </a:t>
            </a:r>
          </a:p>
          <a:p>
            <a:r>
              <a:rPr lang="en-GB" altLang="en-US" sz="1100" b="0" baseline="0" dirty="0" smtClean="0">
                <a:latin typeface="Arial" panose="020B0604020202020204" pitchFamily="34" charset="0"/>
                <a:cs typeface="Arial" panose="020B0604020202020204" pitchFamily="34" charset="0"/>
              </a:rPr>
              <a:t>Local young people involved, young people from out of the area, CSE, adult sex workers, drug users?</a:t>
            </a:r>
          </a:p>
          <a:p>
            <a:r>
              <a:rPr lang="en-GB" altLang="en-US" sz="1100" b="1" dirty="0" smtClean="0">
                <a:latin typeface="Arial" panose="020B0604020202020204" pitchFamily="34" charset="0"/>
                <a:cs typeface="Arial" panose="020B0604020202020204" pitchFamily="34" charset="0"/>
              </a:rPr>
              <a:t>L</a:t>
            </a:r>
            <a:r>
              <a:rPr lang="en-GB" altLang="en-US" sz="1100" b="1" baseline="0" dirty="0" smtClean="0">
                <a:latin typeface="Arial" panose="020B0604020202020204" pitchFamily="34" charset="0"/>
                <a:cs typeface="Arial" panose="020B0604020202020204" pitchFamily="34" charset="0"/>
              </a:rPr>
              <a:t> – Listen to what to what is being said</a:t>
            </a:r>
          </a:p>
          <a:p>
            <a:r>
              <a:rPr lang="en-GB" altLang="en-US" sz="1100" b="1" baseline="0" dirty="0" smtClean="0">
                <a:latin typeface="Arial" panose="020B0604020202020204" pitchFamily="34" charset="0"/>
                <a:cs typeface="Arial" panose="020B0604020202020204" pitchFamily="34" charset="0"/>
              </a:rPr>
              <a:t>I – Identify the subjects of the information</a:t>
            </a:r>
          </a:p>
          <a:p>
            <a:r>
              <a:rPr lang="en-GB" altLang="en-US" sz="1100" b="1" baseline="0" dirty="0" smtClean="0">
                <a:latin typeface="Arial" panose="020B0604020202020204" pitchFamily="34" charset="0"/>
                <a:cs typeface="Arial" panose="020B0604020202020204" pitchFamily="34" charset="0"/>
              </a:rPr>
              <a:t>N – Note source details - </a:t>
            </a:r>
            <a:r>
              <a:rPr lang="en-GB" altLang="en-US" sz="1100" b="0" baseline="0" dirty="0" smtClean="0">
                <a:latin typeface="Arial" panose="020B0604020202020204" pitchFamily="34" charset="0"/>
                <a:cs typeface="Arial" panose="020B0604020202020204" pitchFamily="34" charset="0"/>
              </a:rPr>
              <a:t> Are they prepared to provide information?</a:t>
            </a:r>
          </a:p>
          <a:p>
            <a:r>
              <a:rPr lang="en-GB" altLang="en-US" sz="1100" b="1" baseline="0" dirty="0" smtClean="0">
                <a:latin typeface="Arial" panose="020B0604020202020204" pitchFamily="34" charset="0"/>
                <a:cs typeface="Arial" panose="020B0604020202020204" pitchFamily="34" charset="0"/>
              </a:rPr>
              <a:t>E – Explore any connections via Niche to ongoing operations</a:t>
            </a:r>
          </a:p>
          <a:p>
            <a:r>
              <a:rPr lang="en-GB" altLang="en-US" sz="1100" b="1" baseline="0" dirty="0" smtClean="0">
                <a:latin typeface="Arial" panose="020B0604020202020204" pitchFamily="34" charset="0"/>
                <a:cs typeface="Arial" panose="020B0604020202020204" pitchFamily="34" charset="0"/>
              </a:rPr>
              <a:t>S – Safeguard the victim and submit intelligence on Niche</a:t>
            </a:r>
            <a:endParaRPr lang="en-GB" altLang="en-US" sz="1100" b="1"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22</a:t>
            </a:fld>
            <a:endParaRPr lang="en-GB"/>
          </a:p>
        </p:txBody>
      </p:sp>
    </p:spTree>
    <p:extLst>
      <p:ext uri="{BB962C8B-B14F-4D97-AF65-F5344CB8AC3E}">
        <p14:creationId xmlns:p14="http://schemas.microsoft.com/office/powerpoint/2010/main" val="21299552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4202706-DCAB-4B25-A3E0-623362CB38E1}" type="slidenum">
              <a:rPr lang="en-GB" smtClean="0"/>
              <a:t>23</a:t>
            </a:fld>
            <a:endParaRPr lang="en-GB"/>
          </a:p>
        </p:txBody>
      </p:sp>
    </p:spTree>
    <p:extLst>
      <p:ext uri="{BB962C8B-B14F-4D97-AF65-F5344CB8AC3E}">
        <p14:creationId xmlns:p14="http://schemas.microsoft.com/office/powerpoint/2010/main" val="15617221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87193643"/>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75409367"/>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81292312"/>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59721072"/>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06/03/2019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78401283"/>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06/03/2019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52918167"/>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06/03/2019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38234079"/>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72890415"/>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13742322"/>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18117505"/>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8202140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06/03/2019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119645392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2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12.emf"/></Relationships>
</file>

<file path=ppt/slides/_rels/slide2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189384" y="141836"/>
            <a:ext cx="687042" cy="829735"/>
          </a:xfrm>
          <a:prstGeom prst="rect">
            <a:avLst/>
          </a:prstGeom>
        </p:spPr>
      </p:pic>
      <p:sp>
        <p:nvSpPr>
          <p:cNvPr id="5" name="TextBox 4"/>
          <p:cNvSpPr txBox="1"/>
          <p:nvPr/>
        </p:nvSpPr>
        <p:spPr>
          <a:xfrm>
            <a:off x="189384" y="1388546"/>
            <a:ext cx="4908884" cy="769441"/>
          </a:xfrm>
          <a:prstGeom prst="rect">
            <a:avLst/>
          </a:prstGeom>
          <a:noFill/>
        </p:spPr>
        <p:txBody>
          <a:bodyPr wrap="square" rtlCol="0">
            <a:spAutoFit/>
          </a:bodyPr>
          <a:lstStyle/>
          <a:p>
            <a:pPr algn="ctr"/>
            <a:r>
              <a:rPr lang="en-GB" sz="4400" b="1" dirty="0" smtClean="0">
                <a:solidFill>
                  <a:schemeClr val="bg1"/>
                </a:solidFill>
                <a:latin typeface="Tahoma" panose="020B0604030504040204" pitchFamily="34" charset="0"/>
                <a:ea typeface="Tahoma" panose="020B0604030504040204" pitchFamily="34" charset="0"/>
                <a:cs typeface="Tahoma" panose="020B0604030504040204" pitchFamily="34" charset="0"/>
              </a:rPr>
              <a:t>County Lines</a:t>
            </a:r>
            <a:endParaRPr lang="en-GB" sz="44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6" name="Picture 5"/>
          <p:cNvPicPr>
            <a:picLocks noChangeAspect="1"/>
          </p:cNvPicPr>
          <p:nvPr/>
        </p:nvPicPr>
        <p:blipFill>
          <a:blip r:embed="rId5"/>
          <a:stretch>
            <a:fillRect/>
          </a:stretch>
        </p:blipFill>
        <p:spPr>
          <a:xfrm>
            <a:off x="1427954" y="2574962"/>
            <a:ext cx="2431745" cy="1434106"/>
          </a:xfrm>
          <a:prstGeom prst="rect">
            <a:avLst/>
          </a:prstGeom>
        </p:spPr>
      </p:pic>
    </p:spTree>
    <p:extLst>
      <p:ext uri="{BB962C8B-B14F-4D97-AF65-F5344CB8AC3E}">
        <p14:creationId xmlns:p14="http://schemas.microsoft.com/office/powerpoint/2010/main" val="309220393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Rectangle 7"/>
          <p:cNvSpPr>
            <a:spLocks noChangeArrowheads="1"/>
          </p:cNvSpPr>
          <p:nvPr/>
        </p:nvSpPr>
        <p:spPr bwMode="auto">
          <a:xfrm>
            <a:off x="1811338" y="1002505"/>
            <a:ext cx="8569325"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2000" i="1" dirty="0">
                <a:solidFill>
                  <a:srgbClr val="262673"/>
                </a:solidFill>
              </a:rPr>
              <a:t>‘</a:t>
            </a:r>
            <a:r>
              <a:rPr lang="en-GB" altLang="en-US" sz="2000" i="1" dirty="0" smtClean="0">
                <a:solidFill>
                  <a:srgbClr val="262673"/>
                </a:solidFill>
              </a:rPr>
              <a:t>County </a:t>
            </a:r>
            <a:r>
              <a:rPr lang="en-GB" altLang="en-US" sz="2000" i="1" dirty="0">
                <a:solidFill>
                  <a:srgbClr val="262673"/>
                </a:solidFill>
              </a:rPr>
              <a:t>Lines’ is a major cross-cutting issue involving drugs, violence, gangs, safeguarding, criminal and sexual exploitation, modern slavery and missing persons…the response to tackle it involves the police, the NCA, a wide range of government departments, local government and voluntary and community sector organisations.                               </a:t>
            </a:r>
            <a:endParaRPr lang="en-GB" altLang="en-US" sz="2000" i="1" dirty="0" smtClean="0">
              <a:solidFill>
                <a:srgbClr val="262673"/>
              </a:solidFill>
            </a:endParaRPr>
          </a:p>
          <a:p>
            <a:pPr algn="ctr">
              <a:spcBef>
                <a:spcPct val="0"/>
              </a:spcBef>
              <a:buFontTx/>
              <a:buNone/>
            </a:pPr>
            <a:r>
              <a:rPr lang="en-GB" altLang="en-US" sz="2000" i="1" dirty="0" smtClean="0">
                <a:solidFill>
                  <a:srgbClr val="262673"/>
                </a:solidFill>
              </a:rPr>
              <a:t>Home </a:t>
            </a:r>
            <a:r>
              <a:rPr lang="en-GB" altLang="en-US" sz="2000" i="1" dirty="0">
                <a:solidFill>
                  <a:srgbClr val="262673"/>
                </a:solidFill>
              </a:rPr>
              <a:t>Office (July 2017)</a:t>
            </a:r>
            <a:endParaRPr lang="en-GB" altLang="en-US" sz="2000" i="1" dirty="0">
              <a:solidFill>
                <a:srgbClr val="002060"/>
              </a:solidFill>
            </a:endParaRPr>
          </a:p>
        </p:txBody>
      </p:sp>
      <p:sp>
        <p:nvSpPr>
          <p:cNvPr id="5" name="TextBox 4"/>
          <p:cNvSpPr txBox="1">
            <a:spLocks noChangeArrowheads="1"/>
          </p:cNvSpPr>
          <p:nvPr/>
        </p:nvSpPr>
        <p:spPr bwMode="auto">
          <a:xfrm rot="547874">
            <a:off x="1157859" y="2925340"/>
            <a:ext cx="489585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GB" altLang="en-US" sz="1800" dirty="0">
                <a:solidFill>
                  <a:srgbClr val="FF0000"/>
                </a:solidFill>
              </a:rPr>
              <a:t>Gangs</a:t>
            </a:r>
            <a:r>
              <a:rPr lang="en-GB" altLang="en-US" sz="1800" dirty="0">
                <a:solidFill>
                  <a:srgbClr val="262673"/>
                </a:solidFill>
              </a:rPr>
              <a:t> from large urban areas such as </a:t>
            </a:r>
            <a:r>
              <a:rPr lang="en-GB" altLang="en-US" sz="1800" dirty="0">
                <a:solidFill>
                  <a:srgbClr val="FF0000"/>
                </a:solidFill>
              </a:rPr>
              <a:t>London</a:t>
            </a:r>
            <a:r>
              <a:rPr lang="en-GB" altLang="en-US" sz="1800" dirty="0">
                <a:solidFill>
                  <a:srgbClr val="262673"/>
                </a:solidFill>
              </a:rPr>
              <a:t>, </a:t>
            </a:r>
            <a:r>
              <a:rPr lang="en-GB" altLang="en-US" sz="1800" dirty="0">
                <a:solidFill>
                  <a:srgbClr val="FF0000"/>
                </a:solidFill>
              </a:rPr>
              <a:t>Birmingham</a:t>
            </a:r>
            <a:r>
              <a:rPr lang="en-GB" altLang="en-US" sz="1800" dirty="0">
                <a:solidFill>
                  <a:srgbClr val="262673"/>
                </a:solidFill>
              </a:rPr>
              <a:t> and </a:t>
            </a:r>
            <a:r>
              <a:rPr lang="en-GB" altLang="en-US" sz="1800" dirty="0">
                <a:solidFill>
                  <a:srgbClr val="FF0000"/>
                </a:solidFill>
              </a:rPr>
              <a:t>Liverpool</a:t>
            </a:r>
            <a:r>
              <a:rPr lang="en-GB" altLang="en-US" sz="1800" dirty="0">
                <a:solidFill>
                  <a:srgbClr val="262673"/>
                </a:solidFill>
              </a:rPr>
              <a:t>, travel to smaller locations to sell heroin and crack-cocaine.</a:t>
            </a:r>
          </a:p>
        </p:txBody>
      </p:sp>
      <p:sp>
        <p:nvSpPr>
          <p:cNvPr id="6" name="TextBox 5"/>
          <p:cNvSpPr txBox="1">
            <a:spLocks noChangeArrowheads="1"/>
          </p:cNvSpPr>
          <p:nvPr/>
        </p:nvSpPr>
        <p:spPr bwMode="auto">
          <a:xfrm rot="313030">
            <a:off x="1070551" y="4155979"/>
            <a:ext cx="4838700" cy="1970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1800" dirty="0">
                <a:solidFill>
                  <a:srgbClr val="262673"/>
                </a:solidFill>
              </a:rPr>
              <a:t>Gangs </a:t>
            </a:r>
            <a:r>
              <a:rPr lang="en-GB" altLang="en-US" sz="1800" dirty="0">
                <a:solidFill>
                  <a:srgbClr val="FF0000"/>
                </a:solidFill>
              </a:rPr>
              <a:t>communicate</a:t>
            </a:r>
            <a:r>
              <a:rPr lang="en-GB" altLang="en-US" sz="1800" dirty="0">
                <a:solidFill>
                  <a:srgbClr val="262673"/>
                </a:solidFill>
              </a:rPr>
              <a:t> with users via a </a:t>
            </a:r>
            <a:r>
              <a:rPr lang="en-GB" altLang="en-US" sz="1800" dirty="0">
                <a:solidFill>
                  <a:srgbClr val="FF0000"/>
                </a:solidFill>
              </a:rPr>
              <a:t>‘branded’ mobile number</a:t>
            </a:r>
            <a:r>
              <a:rPr lang="en-GB" altLang="en-US" sz="1800" dirty="0">
                <a:solidFill>
                  <a:srgbClr val="262673"/>
                </a:solidFill>
              </a:rPr>
              <a:t>. This number is typically held in the urban </a:t>
            </a:r>
            <a:r>
              <a:rPr lang="en-GB" altLang="en-US" sz="1800" dirty="0">
                <a:solidFill>
                  <a:srgbClr val="FF0000"/>
                </a:solidFill>
              </a:rPr>
              <a:t>‘home’ location </a:t>
            </a:r>
            <a:r>
              <a:rPr lang="en-GB" altLang="en-US" sz="1800" dirty="0">
                <a:solidFill>
                  <a:srgbClr val="262673"/>
                </a:solidFill>
              </a:rPr>
              <a:t>and a relay system is used to contact those acting as the </a:t>
            </a:r>
            <a:r>
              <a:rPr lang="en-GB" altLang="en-US" sz="1800" dirty="0">
                <a:solidFill>
                  <a:srgbClr val="FF0000"/>
                </a:solidFill>
              </a:rPr>
              <a:t>dealer</a:t>
            </a:r>
            <a:r>
              <a:rPr lang="en-GB" altLang="en-US" sz="1800" dirty="0">
                <a:solidFill>
                  <a:srgbClr val="262673"/>
                </a:solidFill>
              </a:rPr>
              <a:t> in the </a:t>
            </a:r>
            <a:r>
              <a:rPr lang="en-GB" altLang="en-US" sz="1800" dirty="0">
                <a:solidFill>
                  <a:srgbClr val="FF0000"/>
                </a:solidFill>
              </a:rPr>
              <a:t>county location</a:t>
            </a:r>
            <a:r>
              <a:rPr lang="en-GB" altLang="en-US" sz="1800" dirty="0">
                <a:solidFill>
                  <a:srgbClr val="262673"/>
                </a:solidFill>
              </a:rPr>
              <a:t>.</a:t>
            </a:r>
          </a:p>
          <a:p>
            <a:pPr>
              <a:spcBef>
                <a:spcPct val="0"/>
              </a:spcBef>
              <a:buFontTx/>
              <a:buNone/>
            </a:pPr>
            <a:endParaRPr lang="en-GB" altLang="en-US" dirty="0">
              <a:solidFill>
                <a:prstClr val="white"/>
              </a:solidFill>
              <a:latin typeface="Verdana" panose="020B0604030504040204" pitchFamily="34" charset="0"/>
            </a:endParaRPr>
          </a:p>
        </p:txBody>
      </p:sp>
      <p:sp>
        <p:nvSpPr>
          <p:cNvPr id="7" name="TextBox 6"/>
          <p:cNvSpPr txBox="1">
            <a:spLocks noChangeArrowheads="1"/>
          </p:cNvSpPr>
          <p:nvPr/>
        </p:nvSpPr>
        <p:spPr bwMode="auto">
          <a:xfrm rot="21084757">
            <a:off x="6641005" y="2921971"/>
            <a:ext cx="4081462"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r>
              <a:rPr lang="en-GB" altLang="en-US" sz="1800" dirty="0">
                <a:solidFill>
                  <a:srgbClr val="262673"/>
                </a:solidFill>
              </a:rPr>
              <a:t>Gangs function with a high degree of </a:t>
            </a:r>
            <a:r>
              <a:rPr lang="en-GB" altLang="en-US" sz="1800" dirty="0">
                <a:solidFill>
                  <a:srgbClr val="FF0000"/>
                </a:solidFill>
              </a:rPr>
              <a:t>affiliation</a:t>
            </a:r>
            <a:r>
              <a:rPr lang="en-GB" altLang="en-US" sz="1800" dirty="0">
                <a:solidFill>
                  <a:srgbClr val="262673"/>
                </a:solidFill>
              </a:rPr>
              <a:t> and </a:t>
            </a:r>
            <a:r>
              <a:rPr lang="en-GB" altLang="en-US" sz="1800" dirty="0">
                <a:solidFill>
                  <a:srgbClr val="FF0000"/>
                </a:solidFill>
              </a:rPr>
              <a:t>loyalty</a:t>
            </a:r>
            <a:r>
              <a:rPr lang="en-GB" altLang="en-US" sz="1800" dirty="0">
                <a:solidFill>
                  <a:srgbClr val="262673"/>
                </a:solidFill>
              </a:rPr>
              <a:t>, enforced through </a:t>
            </a:r>
            <a:r>
              <a:rPr lang="en-GB" altLang="en-US" sz="1800" dirty="0">
                <a:solidFill>
                  <a:srgbClr val="FF0000"/>
                </a:solidFill>
              </a:rPr>
              <a:t>violence</a:t>
            </a:r>
            <a:r>
              <a:rPr lang="en-GB" altLang="en-US" sz="1800" dirty="0">
                <a:solidFill>
                  <a:srgbClr val="262673"/>
                </a:solidFill>
              </a:rPr>
              <a:t>, </a:t>
            </a:r>
            <a:r>
              <a:rPr lang="en-GB" altLang="en-US" sz="1800" dirty="0">
                <a:solidFill>
                  <a:srgbClr val="FF0000"/>
                </a:solidFill>
              </a:rPr>
              <a:t>fear</a:t>
            </a:r>
            <a:r>
              <a:rPr lang="en-GB" altLang="en-US" sz="1800" dirty="0">
                <a:solidFill>
                  <a:srgbClr val="262673"/>
                </a:solidFill>
              </a:rPr>
              <a:t> and </a:t>
            </a:r>
            <a:r>
              <a:rPr lang="en-GB" altLang="en-US" sz="1800" dirty="0">
                <a:solidFill>
                  <a:srgbClr val="FF0000"/>
                </a:solidFill>
              </a:rPr>
              <a:t>intimidation</a:t>
            </a:r>
            <a:r>
              <a:rPr lang="en-GB" altLang="en-US" sz="1800" dirty="0">
                <a:solidFill>
                  <a:srgbClr val="262673"/>
                </a:solidFill>
              </a:rPr>
              <a:t>.</a:t>
            </a:r>
          </a:p>
          <a:p>
            <a:pPr>
              <a:spcBef>
                <a:spcPct val="0"/>
              </a:spcBef>
              <a:buFontTx/>
              <a:buNone/>
            </a:pPr>
            <a:endParaRPr lang="en-GB" altLang="en-US" sz="1800" dirty="0">
              <a:solidFill>
                <a:prstClr val="white"/>
              </a:solidFill>
              <a:latin typeface="Verdana" panose="020B0604030504040204" pitchFamily="34" charset="0"/>
            </a:endParaRPr>
          </a:p>
        </p:txBody>
      </p:sp>
      <p:sp>
        <p:nvSpPr>
          <p:cNvPr id="8" name="TextBox 7"/>
          <p:cNvSpPr txBox="1">
            <a:spLocks noChangeArrowheads="1"/>
          </p:cNvSpPr>
          <p:nvPr/>
        </p:nvSpPr>
        <p:spPr bwMode="auto">
          <a:xfrm rot="21282936">
            <a:off x="6537033" y="4252859"/>
            <a:ext cx="3325812"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1800" dirty="0">
                <a:solidFill>
                  <a:srgbClr val="262673"/>
                </a:solidFill>
              </a:rPr>
              <a:t>Gang members or low level runners </a:t>
            </a:r>
            <a:r>
              <a:rPr lang="en-GB" altLang="en-US" sz="1800" dirty="0">
                <a:solidFill>
                  <a:srgbClr val="FF0000"/>
                </a:solidFill>
              </a:rPr>
              <a:t>travel</a:t>
            </a:r>
            <a:r>
              <a:rPr lang="en-GB" altLang="en-US" sz="1800" dirty="0">
                <a:solidFill>
                  <a:srgbClr val="262673"/>
                </a:solidFill>
              </a:rPr>
              <a:t> between the urban and county locations on a </a:t>
            </a:r>
            <a:r>
              <a:rPr lang="en-GB" altLang="en-US" sz="1800" dirty="0">
                <a:solidFill>
                  <a:srgbClr val="FF0000"/>
                </a:solidFill>
              </a:rPr>
              <a:t>regular</a:t>
            </a:r>
            <a:r>
              <a:rPr lang="en-GB" altLang="en-US" sz="1800" dirty="0">
                <a:solidFill>
                  <a:srgbClr val="262673"/>
                </a:solidFill>
              </a:rPr>
              <a:t> basis to </a:t>
            </a:r>
            <a:r>
              <a:rPr lang="en-GB" altLang="en-US" sz="1800" dirty="0">
                <a:solidFill>
                  <a:srgbClr val="FF0000"/>
                </a:solidFill>
              </a:rPr>
              <a:t>deliver drugs</a:t>
            </a:r>
            <a:r>
              <a:rPr lang="en-GB" altLang="en-US" sz="1800" dirty="0">
                <a:solidFill>
                  <a:srgbClr val="262673"/>
                </a:solidFill>
              </a:rPr>
              <a:t> and </a:t>
            </a:r>
            <a:r>
              <a:rPr lang="en-GB" altLang="en-US" sz="1800" dirty="0">
                <a:solidFill>
                  <a:srgbClr val="FF0000"/>
                </a:solidFill>
              </a:rPr>
              <a:t>collect cash</a:t>
            </a:r>
            <a:r>
              <a:rPr lang="en-GB" altLang="en-US" sz="1800" dirty="0">
                <a:solidFill>
                  <a:srgbClr val="262673"/>
                </a:solidFill>
              </a:rPr>
              <a:t>.  </a:t>
            </a:r>
          </a:p>
        </p:txBody>
      </p:sp>
      <p:sp>
        <p:nvSpPr>
          <p:cNvPr id="9" name="TextBox 8"/>
          <p:cNvSpPr txBox="1"/>
          <p:nvPr/>
        </p:nvSpPr>
        <p:spPr>
          <a:xfrm>
            <a:off x="1811338" y="109460"/>
            <a:ext cx="8280920" cy="646331"/>
          </a:xfrm>
          <a:prstGeom prst="rect">
            <a:avLst/>
          </a:prstGeom>
          <a:solidFill>
            <a:srgbClr val="002060"/>
          </a:solidFill>
        </p:spPr>
        <p:txBody>
          <a:bodyPr wrap="square" rtlCol="0">
            <a:spAutoFit/>
          </a:bodyPr>
          <a:lstStyle/>
          <a:p>
            <a:pPr algn="ctr"/>
            <a:r>
              <a:rPr lang="en-GB" sz="3600" b="1" dirty="0" smtClean="0">
                <a:solidFill>
                  <a:schemeClr val="bg1"/>
                </a:solidFill>
              </a:rPr>
              <a:t>What is County Lines?</a:t>
            </a:r>
            <a:endParaRPr lang="en-GB" sz="3600" b="1" dirty="0">
              <a:solidFill>
                <a:schemeClr val="bg1"/>
              </a:solidFill>
            </a:endParaRPr>
          </a:p>
        </p:txBody>
      </p:sp>
    </p:spTree>
    <p:extLst>
      <p:ext uri="{BB962C8B-B14F-4D97-AF65-F5344CB8AC3E}">
        <p14:creationId xmlns:p14="http://schemas.microsoft.com/office/powerpoint/2010/main" val="3889045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26688" y="1469095"/>
            <a:ext cx="10515600" cy="3102905"/>
          </a:xfrm>
        </p:spPr>
        <p:txBody>
          <a:bodyPr>
            <a:normAutofit/>
          </a:bodyPr>
          <a:lstStyle/>
          <a:p>
            <a:pPr algn="ctr"/>
            <a:r>
              <a:rPr lang="en-GB" sz="6000" b="1" dirty="0" smtClean="0">
                <a:latin typeface="Arial" panose="020B0604020202020204" pitchFamily="34" charset="0"/>
                <a:cs typeface="Arial" panose="020B0604020202020204" pitchFamily="34" charset="0"/>
              </a:rPr>
              <a:t>County Lines </a:t>
            </a:r>
            <a:br>
              <a:rPr lang="en-GB" sz="6000" b="1" dirty="0" smtClean="0">
                <a:latin typeface="Arial" panose="020B0604020202020204" pitchFamily="34" charset="0"/>
                <a:cs typeface="Arial" panose="020B0604020202020204" pitchFamily="34" charset="0"/>
              </a:rPr>
            </a:br>
            <a:r>
              <a:rPr lang="en-GB" sz="6000" b="1" dirty="0">
                <a:latin typeface="Arial" panose="020B0604020202020204" pitchFamily="34" charset="0"/>
                <a:cs typeface="Arial" panose="020B0604020202020204" pitchFamily="34" charset="0"/>
              </a:rPr>
              <a:t/>
            </a:r>
            <a:br>
              <a:rPr lang="en-GB" sz="6000" b="1" dirty="0">
                <a:latin typeface="Arial" panose="020B0604020202020204" pitchFamily="34" charset="0"/>
                <a:cs typeface="Arial" panose="020B0604020202020204" pitchFamily="34" charset="0"/>
              </a:rPr>
            </a:br>
            <a:r>
              <a:rPr lang="en-GB" sz="6000" b="1" dirty="0" smtClean="0">
                <a:latin typeface="Arial" panose="020B0604020202020204" pitchFamily="34" charset="0"/>
                <a:cs typeface="Arial" panose="020B0604020202020204" pitchFamily="34" charset="0"/>
              </a:rPr>
              <a:t>ACC Drake SWP</a:t>
            </a:r>
            <a:r>
              <a:rPr lang="en-GB" dirty="0" smtClean="0"/>
              <a:t> </a:t>
            </a:r>
            <a:endParaRPr lang="en-GB" dirty="0"/>
          </a:p>
        </p:txBody>
      </p:sp>
      <p:pic>
        <p:nvPicPr>
          <p:cNvPr id="6" name="Picture 5"/>
          <p:cNvPicPr>
            <a:picLocks noChangeAspect="1"/>
          </p:cNvPicPr>
          <p:nvPr/>
        </p:nvPicPr>
        <p:blipFill rotWithShape="1">
          <a:blip r:embed="rId4"/>
          <a:srcRect l="9607" t="7583" r="8042" b="10065"/>
          <a:stretch/>
        </p:blipFill>
        <p:spPr>
          <a:xfrm>
            <a:off x="9767818" y="4892040"/>
            <a:ext cx="1074420" cy="1074420"/>
          </a:xfrm>
          <a:prstGeom prst="rect">
            <a:avLst/>
          </a:prstGeom>
        </p:spPr>
      </p:pic>
    </p:spTree>
    <p:extLst>
      <p:ext uri="{BB962C8B-B14F-4D97-AF65-F5344CB8AC3E}">
        <p14:creationId xmlns:p14="http://schemas.microsoft.com/office/powerpoint/2010/main" val="383117666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Content Placeholder 2"/>
          <p:cNvSpPr txBox="1">
            <a:spLocks/>
          </p:cNvSpPr>
          <p:nvPr/>
        </p:nvSpPr>
        <p:spPr>
          <a:xfrm>
            <a:off x="1146290" y="1461299"/>
            <a:ext cx="9826511" cy="428227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tLang="en-US" sz="2400" dirty="0" smtClean="0">
                <a:solidFill>
                  <a:srgbClr val="262673"/>
                </a:solidFill>
              </a:rPr>
              <a:t>Gangs often </a:t>
            </a:r>
            <a:r>
              <a:rPr lang="en-GB" altLang="en-US" sz="2400" dirty="0" smtClean="0">
                <a:solidFill>
                  <a:srgbClr val="FF0000"/>
                </a:solidFill>
              </a:rPr>
              <a:t>challenge</a:t>
            </a:r>
            <a:r>
              <a:rPr lang="en-GB" altLang="en-US" sz="2400" dirty="0" smtClean="0">
                <a:solidFill>
                  <a:srgbClr val="262673"/>
                </a:solidFill>
              </a:rPr>
              <a:t> existing groups or other county lines enterprises for </a:t>
            </a:r>
            <a:r>
              <a:rPr lang="en-GB" altLang="en-US" sz="2400" dirty="0" smtClean="0">
                <a:solidFill>
                  <a:srgbClr val="FF0000"/>
                </a:solidFill>
              </a:rPr>
              <a:t>territory</a:t>
            </a:r>
            <a:r>
              <a:rPr lang="en-GB" altLang="en-US" sz="2400" dirty="0" smtClean="0">
                <a:solidFill>
                  <a:srgbClr val="262673"/>
                </a:solidFill>
              </a:rPr>
              <a:t>, which leads to an </a:t>
            </a:r>
            <a:r>
              <a:rPr lang="en-GB" altLang="en-US" sz="2400" dirty="0" smtClean="0">
                <a:solidFill>
                  <a:srgbClr val="FF0000"/>
                </a:solidFill>
              </a:rPr>
              <a:t>escalation of violence</a:t>
            </a:r>
            <a:r>
              <a:rPr lang="en-GB" altLang="en-US" sz="2400" dirty="0" smtClean="0">
                <a:solidFill>
                  <a:srgbClr val="262673"/>
                </a:solidFill>
              </a:rPr>
              <a:t>.</a:t>
            </a:r>
          </a:p>
          <a:p>
            <a:r>
              <a:rPr lang="en-GB" altLang="en-US" sz="2400" dirty="0" smtClean="0">
                <a:solidFill>
                  <a:srgbClr val="262673"/>
                </a:solidFill>
              </a:rPr>
              <a:t>Gangs will use a </a:t>
            </a:r>
            <a:r>
              <a:rPr lang="en-GB" altLang="en-US" sz="2400" dirty="0" smtClean="0">
                <a:solidFill>
                  <a:srgbClr val="FF0000"/>
                </a:solidFill>
              </a:rPr>
              <a:t>local property</a:t>
            </a:r>
            <a:r>
              <a:rPr lang="en-GB" altLang="en-US" sz="2400" dirty="0" smtClean="0">
                <a:solidFill>
                  <a:srgbClr val="262673"/>
                </a:solidFill>
              </a:rPr>
              <a:t>, generally belonging to a </a:t>
            </a:r>
            <a:r>
              <a:rPr lang="en-GB" altLang="en-US" sz="2400" dirty="0" smtClean="0">
                <a:solidFill>
                  <a:srgbClr val="FF0000"/>
                </a:solidFill>
              </a:rPr>
              <a:t>vulnerable person </a:t>
            </a:r>
            <a:r>
              <a:rPr lang="en-GB" altLang="en-US" sz="2400" dirty="0" smtClean="0">
                <a:solidFill>
                  <a:srgbClr val="262673"/>
                </a:solidFill>
              </a:rPr>
              <a:t>as a base for their activity.  This is often acquired by </a:t>
            </a:r>
            <a:r>
              <a:rPr lang="en-GB" altLang="en-US" sz="2400" dirty="0" smtClean="0">
                <a:solidFill>
                  <a:srgbClr val="FF0000"/>
                </a:solidFill>
              </a:rPr>
              <a:t>force</a:t>
            </a:r>
            <a:r>
              <a:rPr lang="en-GB" altLang="en-US" sz="2400" dirty="0" smtClean="0">
                <a:solidFill>
                  <a:srgbClr val="262673"/>
                </a:solidFill>
              </a:rPr>
              <a:t> or </a:t>
            </a:r>
            <a:r>
              <a:rPr lang="en-GB" altLang="en-US" sz="2400" dirty="0" smtClean="0">
                <a:solidFill>
                  <a:srgbClr val="FF0000"/>
                </a:solidFill>
              </a:rPr>
              <a:t>coercion</a:t>
            </a:r>
            <a:r>
              <a:rPr lang="en-GB" altLang="en-US" sz="2400" dirty="0" smtClean="0">
                <a:solidFill>
                  <a:srgbClr val="262673"/>
                </a:solidFill>
              </a:rPr>
              <a:t> and is referred to as </a:t>
            </a:r>
            <a:r>
              <a:rPr lang="en-GB" altLang="en-US" sz="2400" dirty="0" smtClean="0">
                <a:solidFill>
                  <a:srgbClr val="FF0000"/>
                </a:solidFill>
              </a:rPr>
              <a:t>cuckooing</a:t>
            </a:r>
            <a:r>
              <a:rPr lang="en-GB" altLang="en-US" sz="2400" dirty="0" smtClean="0">
                <a:solidFill>
                  <a:srgbClr val="262673"/>
                </a:solidFill>
              </a:rPr>
              <a:t>.</a:t>
            </a:r>
          </a:p>
          <a:p>
            <a:r>
              <a:rPr lang="en-GB" altLang="en-US" sz="2400" dirty="0" smtClean="0">
                <a:solidFill>
                  <a:srgbClr val="262673"/>
                </a:solidFill>
              </a:rPr>
              <a:t>Gangs </a:t>
            </a:r>
            <a:r>
              <a:rPr lang="en-GB" altLang="en-US" sz="2400" dirty="0" smtClean="0">
                <a:solidFill>
                  <a:srgbClr val="FF0000"/>
                </a:solidFill>
              </a:rPr>
              <a:t>exploit</a:t>
            </a:r>
            <a:r>
              <a:rPr lang="en-GB" altLang="en-US" sz="2400" dirty="0" smtClean="0">
                <a:solidFill>
                  <a:srgbClr val="262673"/>
                </a:solidFill>
              </a:rPr>
              <a:t> children to deliver drugs from the urban area to the county location using </a:t>
            </a:r>
            <a:r>
              <a:rPr lang="en-GB" altLang="en-US" sz="2400" dirty="0" smtClean="0">
                <a:solidFill>
                  <a:srgbClr val="FF0000"/>
                </a:solidFill>
              </a:rPr>
              <a:t>intimidation</a:t>
            </a:r>
            <a:r>
              <a:rPr lang="en-GB" altLang="en-US" sz="2400" dirty="0" smtClean="0">
                <a:solidFill>
                  <a:srgbClr val="262673"/>
                </a:solidFill>
              </a:rPr>
              <a:t>, </a:t>
            </a:r>
            <a:r>
              <a:rPr lang="en-GB" altLang="en-US" sz="2400" dirty="0" smtClean="0">
                <a:solidFill>
                  <a:srgbClr val="FF0000"/>
                </a:solidFill>
              </a:rPr>
              <a:t>violence</a:t>
            </a:r>
            <a:r>
              <a:rPr lang="en-GB" altLang="en-US" sz="2400" dirty="0" smtClean="0">
                <a:solidFill>
                  <a:srgbClr val="262673"/>
                </a:solidFill>
              </a:rPr>
              <a:t>, </a:t>
            </a:r>
            <a:r>
              <a:rPr lang="en-GB" altLang="en-US" sz="2400" dirty="0" smtClean="0">
                <a:solidFill>
                  <a:srgbClr val="FF0000"/>
                </a:solidFill>
              </a:rPr>
              <a:t>debt bondage </a:t>
            </a:r>
            <a:r>
              <a:rPr lang="en-GB" altLang="en-US" sz="2400" dirty="0" smtClean="0">
                <a:solidFill>
                  <a:srgbClr val="262673"/>
                </a:solidFill>
              </a:rPr>
              <a:t>and/or </a:t>
            </a:r>
            <a:r>
              <a:rPr lang="en-GB" altLang="en-US" sz="2400" dirty="0" smtClean="0">
                <a:solidFill>
                  <a:srgbClr val="FF0000"/>
                </a:solidFill>
              </a:rPr>
              <a:t>grooming</a:t>
            </a:r>
            <a:r>
              <a:rPr lang="en-GB" altLang="en-US" sz="2400" dirty="0" smtClean="0">
                <a:solidFill>
                  <a:srgbClr val="262673"/>
                </a:solidFill>
              </a:rPr>
              <a:t>.</a:t>
            </a:r>
          </a:p>
          <a:p>
            <a:r>
              <a:rPr lang="en-GB" altLang="en-US" sz="2400" dirty="0" smtClean="0">
                <a:solidFill>
                  <a:srgbClr val="002060"/>
                </a:solidFill>
              </a:rPr>
              <a:t>Adult</a:t>
            </a:r>
            <a:r>
              <a:rPr lang="en-GB" altLang="en-US" sz="2400" dirty="0" smtClean="0">
                <a:solidFill>
                  <a:srgbClr val="FF0000"/>
                </a:solidFill>
              </a:rPr>
              <a:t> drug users </a:t>
            </a:r>
            <a:r>
              <a:rPr lang="en-GB" altLang="en-US" sz="2400" dirty="0" smtClean="0">
                <a:solidFill>
                  <a:srgbClr val="262673"/>
                </a:solidFill>
              </a:rPr>
              <a:t>and </a:t>
            </a:r>
            <a:r>
              <a:rPr lang="en-GB" altLang="en-US" sz="2400" dirty="0" smtClean="0">
                <a:solidFill>
                  <a:srgbClr val="FF0000"/>
                </a:solidFill>
              </a:rPr>
              <a:t>vulnerable females </a:t>
            </a:r>
            <a:r>
              <a:rPr lang="en-GB" altLang="en-US" sz="2400" dirty="0" smtClean="0">
                <a:solidFill>
                  <a:srgbClr val="262673"/>
                </a:solidFill>
              </a:rPr>
              <a:t>are also </a:t>
            </a:r>
            <a:r>
              <a:rPr lang="en-GB" altLang="en-US" sz="2400" dirty="0" smtClean="0">
                <a:solidFill>
                  <a:srgbClr val="FF0000"/>
                </a:solidFill>
              </a:rPr>
              <a:t>exploited</a:t>
            </a:r>
            <a:r>
              <a:rPr lang="en-GB" altLang="en-US" sz="2400" dirty="0" smtClean="0">
                <a:solidFill>
                  <a:srgbClr val="262673"/>
                </a:solidFill>
              </a:rPr>
              <a:t> for their properties or to assist with dealing within the county market.</a:t>
            </a:r>
          </a:p>
          <a:p>
            <a:r>
              <a:rPr lang="en-GB" altLang="en-US" sz="2400" dirty="0" smtClean="0">
                <a:solidFill>
                  <a:srgbClr val="262673"/>
                </a:solidFill>
              </a:rPr>
              <a:t>Although not a driving factor, a clear link between County Lines and </a:t>
            </a:r>
            <a:r>
              <a:rPr lang="en-GB" altLang="en-US" sz="2400" dirty="0" smtClean="0">
                <a:solidFill>
                  <a:srgbClr val="FF0000"/>
                </a:solidFill>
              </a:rPr>
              <a:t>Child Sexual Exploitation </a:t>
            </a:r>
            <a:r>
              <a:rPr lang="en-GB" altLang="en-US" sz="2400" dirty="0" smtClean="0">
                <a:solidFill>
                  <a:srgbClr val="262673"/>
                </a:solidFill>
              </a:rPr>
              <a:t>(CSE) exists.</a:t>
            </a:r>
          </a:p>
          <a:p>
            <a:endParaRPr lang="en-GB" dirty="0"/>
          </a:p>
        </p:txBody>
      </p:sp>
      <p:sp>
        <p:nvSpPr>
          <p:cNvPr id="5" name="TextBox 4"/>
          <p:cNvSpPr txBox="1"/>
          <p:nvPr/>
        </p:nvSpPr>
        <p:spPr>
          <a:xfrm>
            <a:off x="1797051" y="423785"/>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What is County Lines?</a:t>
            </a:r>
            <a:endParaRPr lang="en-GB" sz="3200" b="1" dirty="0">
              <a:solidFill>
                <a:schemeClr val="bg1"/>
              </a:solidFill>
            </a:endParaRPr>
          </a:p>
        </p:txBody>
      </p:sp>
    </p:spTree>
    <p:extLst>
      <p:ext uri="{BB962C8B-B14F-4D97-AF65-F5344CB8AC3E}">
        <p14:creationId xmlns:p14="http://schemas.microsoft.com/office/powerpoint/2010/main" val="3740689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3634740" y="555408"/>
            <a:ext cx="4803559" cy="4803559"/>
          </a:xfrm>
          <a:prstGeom prst="rect">
            <a:avLst/>
          </a:prstGeom>
        </p:spPr>
      </p:pic>
      <p:pic>
        <p:nvPicPr>
          <p:cNvPr id="5" name="Picture 4"/>
          <p:cNvPicPr>
            <a:picLocks noChangeAspect="1"/>
          </p:cNvPicPr>
          <p:nvPr/>
        </p:nvPicPr>
        <p:blipFill>
          <a:blip r:embed="rId5"/>
          <a:stretch>
            <a:fillRect/>
          </a:stretch>
        </p:blipFill>
        <p:spPr>
          <a:xfrm>
            <a:off x="9765745" y="4822472"/>
            <a:ext cx="1072989" cy="1072989"/>
          </a:xfrm>
          <a:prstGeom prst="rect">
            <a:avLst/>
          </a:prstGeom>
        </p:spPr>
      </p:pic>
    </p:spTree>
    <p:extLst>
      <p:ext uri="{BB962C8B-B14F-4D97-AF65-F5344CB8AC3E}">
        <p14:creationId xmlns:p14="http://schemas.microsoft.com/office/powerpoint/2010/main" val="160692928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2979540" y="1987318"/>
            <a:ext cx="6211965" cy="323507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defRPr/>
            </a:pPr>
            <a:r>
              <a:rPr lang="en-GB" sz="2400" dirty="0" smtClean="0">
                <a:solidFill>
                  <a:srgbClr val="262673"/>
                </a:solidFill>
              </a:rPr>
              <a:t>South Wales &amp; Gwent have never had a big problem with the knife crime and gang culture</a:t>
            </a:r>
          </a:p>
          <a:p>
            <a:pPr marL="0" indent="0" algn="ctr">
              <a:buNone/>
              <a:defRPr/>
            </a:pPr>
            <a:endParaRPr lang="en-GB" sz="2400" dirty="0" smtClean="0">
              <a:solidFill>
                <a:srgbClr val="262673"/>
              </a:solidFill>
            </a:endParaRPr>
          </a:p>
          <a:p>
            <a:pPr marL="0" indent="0" algn="ctr">
              <a:buNone/>
              <a:defRPr/>
            </a:pPr>
            <a:r>
              <a:rPr lang="en-GB" sz="2400" dirty="0" smtClean="0">
                <a:solidFill>
                  <a:srgbClr val="262673"/>
                </a:solidFill>
              </a:rPr>
              <a:t>Drug markets relatively free from high levels of violence and conflict</a:t>
            </a:r>
          </a:p>
          <a:p>
            <a:pPr marL="0" indent="0" algn="ctr">
              <a:buNone/>
              <a:defRPr/>
            </a:pPr>
            <a:endParaRPr lang="en-GB" sz="2400" dirty="0" smtClean="0">
              <a:solidFill>
                <a:srgbClr val="262673"/>
              </a:solidFill>
            </a:endParaRPr>
          </a:p>
          <a:p>
            <a:pPr marL="0" indent="0" algn="ctr">
              <a:buNone/>
              <a:defRPr/>
            </a:pPr>
            <a:r>
              <a:rPr lang="en-GB" sz="2400" dirty="0" smtClean="0">
                <a:solidFill>
                  <a:srgbClr val="262673"/>
                </a:solidFill>
              </a:rPr>
              <a:t>Gangs from large urban areas are likely to bring the violence that exists in their home territory.</a:t>
            </a:r>
          </a:p>
          <a:p>
            <a:pPr marL="0" indent="0">
              <a:buFont typeface="Arial" panose="020B0604020202020204" pitchFamily="34" charset="0"/>
              <a:buNone/>
              <a:defRPr/>
            </a:pPr>
            <a:endParaRPr lang="en-GB" sz="3200" dirty="0">
              <a:solidFill>
                <a:srgbClr val="262673"/>
              </a:solidFill>
            </a:endParaRPr>
          </a:p>
        </p:txBody>
      </p:sp>
      <p:sp>
        <p:nvSpPr>
          <p:cNvPr id="4" name="TextBox 3"/>
          <p:cNvSpPr txBox="1"/>
          <p:nvPr/>
        </p:nvSpPr>
        <p:spPr>
          <a:xfrm>
            <a:off x="1882776" y="523798"/>
            <a:ext cx="8635682" cy="584775"/>
          </a:xfrm>
          <a:prstGeom prst="rect">
            <a:avLst/>
          </a:prstGeom>
          <a:solidFill>
            <a:srgbClr val="002060"/>
          </a:solidFill>
        </p:spPr>
        <p:txBody>
          <a:bodyPr wrap="square" rtlCol="0">
            <a:spAutoFit/>
          </a:bodyPr>
          <a:lstStyle/>
          <a:p>
            <a:pPr algn="ctr"/>
            <a:r>
              <a:rPr lang="en-GB" sz="3200" b="1" dirty="0" smtClean="0">
                <a:solidFill>
                  <a:schemeClr val="bg1"/>
                </a:solidFill>
              </a:rPr>
              <a:t>County Lines: SWP &amp; Gwent Police Situation</a:t>
            </a:r>
            <a:endParaRPr lang="en-GB" sz="3200" b="1" dirty="0">
              <a:solidFill>
                <a:schemeClr val="bg1"/>
              </a:solidFill>
            </a:endParaRPr>
          </a:p>
        </p:txBody>
      </p:sp>
      <p:pic>
        <p:nvPicPr>
          <p:cNvPr id="6" name="Picture 5"/>
          <p:cNvPicPr>
            <a:picLocks noChangeAspect="1"/>
          </p:cNvPicPr>
          <p:nvPr/>
        </p:nvPicPr>
        <p:blipFill rotWithShape="1">
          <a:blip r:embed="rId4"/>
          <a:srcRect l="15399" r="19040"/>
          <a:stretch/>
        </p:blipFill>
        <p:spPr>
          <a:xfrm>
            <a:off x="9377242" y="2180324"/>
            <a:ext cx="2486900" cy="2486900"/>
          </a:xfrm>
          <a:prstGeom prst="rect">
            <a:avLst/>
          </a:prstGeom>
          <a:ln>
            <a:noFill/>
          </a:ln>
        </p:spPr>
      </p:pic>
      <p:pic>
        <p:nvPicPr>
          <p:cNvPr id="7" name="Picture 6"/>
          <p:cNvPicPr>
            <a:picLocks noChangeAspect="1"/>
          </p:cNvPicPr>
          <p:nvPr/>
        </p:nvPicPr>
        <p:blipFill rotWithShape="1">
          <a:blip r:embed="rId5"/>
          <a:srcRect l="13636" r="13168"/>
          <a:stretch/>
        </p:blipFill>
        <p:spPr>
          <a:xfrm>
            <a:off x="306903" y="2180324"/>
            <a:ext cx="2486900" cy="2486900"/>
          </a:xfrm>
          <a:prstGeom prst="rect">
            <a:avLst/>
          </a:prstGeom>
          <a:ln>
            <a:noFill/>
          </a:ln>
        </p:spPr>
      </p:pic>
    </p:spTree>
    <p:extLst>
      <p:ext uri="{BB962C8B-B14F-4D97-AF65-F5344CB8AC3E}">
        <p14:creationId xmlns:p14="http://schemas.microsoft.com/office/powerpoint/2010/main" val="3058972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a:spLocks noChangeArrowheads="1"/>
          </p:cNvSpPr>
          <p:nvPr/>
        </p:nvSpPr>
        <p:spPr bwMode="auto">
          <a:xfrm rot="20906771">
            <a:off x="344530" y="1725403"/>
            <a:ext cx="3576430"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marL="0" indent="0" algn="ctr">
              <a:spcBef>
                <a:spcPct val="0"/>
              </a:spcBef>
              <a:buNone/>
            </a:pPr>
            <a:r>
              <a:rPr lang="en-GB" altLang="en-US" sz="2000" dirty="0">
                <a:solidFill>
                  <a:srgbClr val="262673"/>
                </a:solidFill>
              </a:rPr>
              <a:t>Escalating levels of violence in areas of the </a:t>
            </a:r>
            <a:r>
              <a:rPr lang="en-GB" altLang="en-US" sz="2000" dirty="0" smtClean="0">
                <a:solidFill>
                  <a:srgbClr val="262673"/>
                </a:solidFill>
              </a:rPr>
              <a:t>forces </a:t>
            </a:r>
            <a:r>
              <a:rPr lang="en-GB" altLang="en-US" sz="2000" dirty="0">
                <a:solidFill>
                  <a:srgbClr val="262673"/>
                </a:solidFill>
              </a:rPr>
              <a:t>where lines are established</a:t>
            </a:r>
          </a:p>
        </p:txBody>
      </p:sp>
      <p:sp>
        <p:nvSpPr>
          <p:cNvPr id="4" name="TextBox 3"/>
          <p:cNvSpPr txBox="1"/>
          <p:nvPr/>
        </p:nvSpPr>
        <p:spPr>
          <a:xfrm rot="20952911">
            <a:off x="2700020" y="2782062"/>
            <a:ext cx="2362328" cy="1600438"/>
          </a:xfrm>
          <a:prstGeom prst="rect">
            <a:avLst/>
          </a:prstGeom>
          <a:noFill/>
        </p:spPr>
        <p:txBody>
          <a:bodyPr wrap="square">
            <a:spAutoFit/>
          </a:bodyPr>
          <a:lstStyle/>
          <a:p>
            <a:pPr algn="ctr">
              <a:defRPr/>
            </a:pPr>
            <a:r>
              <a:rPr lang="en-GB" altLang="en-US" sz="2000" dirty="0">
                <a:solidFill>
                  <a:srgbClr val="FF0000"/>
                </a:solidFill>
              </a:rPr>
              <a:t>Quality of Life’ issues - Open street dealing, ‘Turf Wars’, ASB, Cuckooing etc.</a:t>
            </a:r>
          </a:p>
          <a:p>
            <a:pPr algn="ctr">
              <a:defRPr/>
            </a:pPr>
            <a:endParaRPr lang="en-GB" dirty="0">
              <a:solidFill>
                <a:prstClr val="black"/>
              </a:solidFill>
            </a:endParaRPr>
          </a:p>
        </p:txBody>
      </p:sp>
      <p:sp>
        <p:nvSpPr>
          <p:cNvPr id="5" name="TextBox 4"/>
          <p:cNvSpPr txBox="1">
            <a:spLocks noChangeArrowheads="1"/>
          </p:cNvSpPr>
          <p:nvPr/>
        </p:nvSpPr>
        <p:spPr bwMode="auto">
          <a:xfrm rot="1282967">
            <a:off x="5231547" y="1777876"/>
            <a:ext cx="3097213"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marL="0" indent="0" algn="ctr">
              <a:spcBef>
                <a:spcPct val="0"/>
              </a:spcBef>
              <a:buNone/>
            </a:pPr>
            <a:r>
              <a:rPr lang="en-GB" altLang="en-US" sz="2000" dirty="0">
                <a:solidFill>
                  <a:srgbClr val="FF0000"/>
                </a:solidFill>
              </a:rPr>
              <a:t>Tension between local groups and external gangs is increasing.</a:t>
            </a:r>
          </a:p>
        </p:txBody>
      </p:sp>
      <p:sp>
        <p:nvSpPr>
          <p:cNvPr id="6" name="TextBox 5"/>
          <p:cNvSpPr txBox="1">
            <a:spLocks noChangeArrowheads="1"/>
          </p:cNvSpPr>
          <p:nvPr/>
        </p:nvSpPr>
        <p:spPr bwMode="auto">
          <a:xfrm rot="524361">
            <a:off x="8263317" y="1641548"/>
            <a:ext cx="3552849"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marL="0" indent="0" algn="ctr">
              <a:spcBef>
                <a:spcPct val="0"/>
              </a:spcBef>
              <a:buNone/>
            </a:pPr>
            <a:r>
              <a:rPr lang="en-GB" altLang="en-US" sz="2000" dirty="0">
                <a:solidFill>
                  <a:srgbClr val="262673"/>
                </a:solidFill>
              </a:rPr>
              <a:t>Gangs from London, Merseyside and Birmingham are operating in the force area.</a:t>
            </a:r>
          </a:p>
        </p:txBody>
      </p:sp>
      <p:sp>
        <p:nvSpPr>
          <p:cNvPr id="7" name="TextBox 6"/>
          <p:cNvSpPr txBox="1">
            <a:spLocks noChangeArrowheads="1"/>
          </p:cNvSpPr>
          <p:nvPr/>
        </p:nvSpPr>
        <p:spPr bwMode="auto">
          <a:xfrm rot="579642">
            <a:off x="5612397" y="4311781"/>
            <a:ext cx="3097213"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marL="0" indent="0" algn="ctr">
              <a:spcBef>
                <a:spcPct val="0"/>
              </a:spcBef>
              <a:buNone/>
            </a:pPr>
            <a:r>
              <a:rPr lang="en-GB" altLang="en-US" sz="2000" dirty="0">
                <a:solidFill>
                  <a:srgbClr val="002060"/>
                </a:solidFill>
              </a:rPr>
              <a:t>Gangs are well established in Western and Eastern BCUs.</a:t>
            </a:r>
          </a:p>
        </p:txBody>
      </p:sp>
      <p:sp>
        <p:nvSpPr>
          <p:cNvPr id="9" name="TextBox 8"/>
          <p:cNvSpPr txBox="1">
            <a:spLocks noChangeArrowheads="1"/>
          </p:cNvSpPr>
          <p:nvPr/>
        </p:nvSpPr>
        <p:spPr bwMode="auto">
          <a:xfrm rot="20872405">
            <a:off x="8591557" y="3149299"/>
            <a:ext cx="2643991"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marL="0" indent="0" algn="ctr">
              <a:spcBef>
                <a:spcPct val="0"/>
              </a:spcBef>
              <a:buNone/>
            </a:pPr>
            <a:r>
              <a:rPr lang="en-GB" altLang="en-US" sz="2000" dirty="0">
                <a:solidFill>
                  <a:srgbClr val="FF0000"/>
                </a:solidFill>
              </a:rPr>
              <a:t>Gangs have recently begun to infiltrate Central BCU.</a:t>
            </a:r>
          </a:p>
        </p:txBody>
      </p:sp>
      <p:sp>
        <p:nvSpPr>
          <p:cNvPr id="10" name="TextBox 9"/>
          <p:cNvSpPr txBox="1">
            <a:spLocks noChangeArrowheads="1"/>
          </p:cNvSpPr>
          <p:nvPr/>
        </p:nvSpPr>
        <p:spPr bwMode="auto">
          <a:xfrm>
            <a:off x="1984094" y="4819614"/>
            <a:ext cx="3568862"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85750" indent="-28575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marL="0" indent="0" algn="ctr">
              <a:spcBef>
                <a:spcPct val="0"/>
              </a:spcBef>
              <a:buNone/>
            </a:pPr>
            <a:r>
              <a:rPr lang="en-GB" altLang="en-US" sz="2000" dirty="0">
                <a:solidFill>
                  <a:srgbClr val="FF0000"/>
                </a:solidFill>
              </a:rPr>
              <a:t>County lines criminality confirmed in Northern </a:t>
            </a:r>
            <a:r>
              <a:rPr lang="en-GB" altLang="en-US" sz="2000" dirty="0" smtClean="0">
                <a:solidFill>
                  <a:srgbClr val="FF0000"/>
                </a:solidFill>
              </a:rPr>
              <a:t>BCU</a:t>
            </a:r>
            <a:endParaRPr lang="en-GB" altLang="en-US" sz="2000" dirty="0">
              <a:solidFill>
                <a:srgbClr val="FF0000"/>
              </a:solidFill>
            </a:endParaRPr>
          </a:p>
        </p:txBody>
      </p:sp>
      <p:sp>
        <p:nvSpPr>
          <p:cNvPr id="11" name="TextBox 10"/>
          <p:cNvSpPr txBox="1"/>
          <p:nvPr/>
        </p:nvSpPr>
        <p:spPr>
          <a:xfrm>
            <a:off x="1825625" y="214059"/>
            <a:ext cx="8635682" cy="646331"/>
          </a:xfrm>
          <a:prstGeom prst="rect">
            <a:avLst/>
          </a:prstGeom>
          <a:solidFill>
            <a:srgbClr val="002060"/>
          </a:solidFill>
        </p:spPr>
        <p:txBody>
          <a:bodyPr wrap="square" rtlCol="0">
            <a:spAutoFit/>
          </a:bodyPr>
          <a:lstStyle/>
          <a:p>
            <a:pPr algn="ctr"/>
            <a:r>
              <a:rPr lang="en-GB" sz="3600" b="1" dirty="0" smtClean="0">
                <a:solidFill>
                  <a:schemeClr val="bg1"/>
                </a:solidFill>
              </a:rPr>
              <a:t>County Lines in South </a:t>
            </a:r>
            <a:r>
              <a:rPr lang="en-GB" sz="3600" b="1" dirty="0" smtClean="0">
                <a:solidFill>
                  <a:schemeClr val="bg1"/>
                </a:solidFill>
              </a:rPr>
              <a:t>Wales</a:t>
            </a:r>
            <a:endParaRPr lang="en-GB" sz="3600" b="1" dirty="0">
              <a:solidFill>
                <a:schemeClr val="bg1"/>
              </a:solidFill>
            </a:endParaRPr>
          </a:p>
        </p:txBody>
      </p:sp>
    </p:spTree>
    <p:extLst>
      <p:ext uri="{BB962C8B-B14F-4D97-AF65-F5344CB8AC3E}">
        <p14:creationId xmlns:p14="http://schemas.microsoft.com/office/powerpoint/2010/main" val="2680965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9"/>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P spid="9" grpId="0"/>
      <p:bldP spid="10"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p:nvPr/>
        </p:nvPicPr>
        <p:blipFill rotWithShape="1">
          <a:blip r:embed="rId4"/>
          <a:srcRect l="20387" t="29112" r="46271" b="16352"/>
          <a:stretch/>
        </p:blipFill>
        <p:spPr bwMode="auto">
          <a:xfrm>
            <a:off x="1632035" y="1022968"/>
            <a:ext cx="8895787" cy="4920632"/>
          </a:xfrm>
          <a:prstGeom prst="rect">
            <a:avLst/>
          </a:prstGeom>
          <a:ln>
            <a:noFill/>
          </a:ln>
          <a:extLst>
            <a:ext uri="{53640926-AAD7-44D8-BBD7-CCE9431645EC}">
              <a14:shadowObscured xmlns:a14="http://schemas.microsoft.com/office/drawing/2010/main"/>
            </a:ext>
          </a:extLst>
        </p:spPr>
      </p:pic>
      <p:grpSp>
        <p:nvGrpSpPr>
          <p:cNvPr id="5" name="Group 4"/>
          <p:cNvGrpSpPr/>
          <p:nvPr/>
        </p:nvGrpSpPr>
        <p:grpSpPr>
          <a:xfrm>
            <a:off x="2074127" y="4188977"/>
            <a:ext cx="2844929" cy="1648030"/>
            <a:chOff x="239782" y="3345128"/>
            <a:chExt cx="2998077" cy="1684295"/>
          </a:xfrm>
        </p:grpSpPr>
        <p:sp>
          <p:nvSpPr>
            <p:cNvPr id="6" name="Rectangle 5"/>
            <p:cNvSpPr/>
            <p:nvPr/>
          </p:nvSpPr>
          <p:spPr>
            <a:xfrm>
              <a:off x="239782" y="3345128"/>
              <a:ext cx="2998077" cy="1684295"/>
            </a:xfrm>
            <a:prstGeom prst="rect">
              <a:avLst/>
            </a:prstGeom>
            <a:solidFill>
              <a:schemeClr val="bg1"/>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w="12700">
                  <a:solidFill>
                    <a:prstClr val="black"/>
                  </a:solidFill>
                </a:ln>
                <a:solidFill>
                  <a:prstClr val="white"/>
                </a:solidFill>
              </a:endParaRPr>
            </a:p>
          </p:txBody>
        </p:sp>
        <p:sp>
          <p:nvSpPr>
            <p:cNvPr id="7" name="Oval 6"/>
            <p:cNvSpPr/>
            <p:nvPr/>
          </p:nvSpPr>
          <p:spPr>
            <a:xfrm>
              <a:off x="387544" y="3762639"/>
              <a:ext cx="105852" cy="84627"/>
            </a:xfrm>
            <a:prstGeom prst="ellipse">
              <a:avLst/>
            </a:prstGeom>
            <a:solidFill>
              <a:srgbClr val="0FD74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Oval 7"/>
            <p:cNvSpPr/>
            <p:nvPr/>
          </p:nvSpPr>
          <p:spPr>
            <a:xfrm>
              <a:off x="387543" y="4265514"/>
              <a:ext cx="105852" cy="97488"/>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9" name="Oval 8"/>
            <p:cNvSpPr/>
            <p:nvPr/>
          </p:nvSpPr>
          <p:spPr>
            <a:xfrm>
              <a:off x="387543" y="4709178"/>
              <a:ext cx="105852" cy="115637"/>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sp>
        <p:nvSpPr>
          <p:cNvPr id="12" name="TextBox 11"/>
          <p:cNvSpPr txBox="1"/>
          <p:nvPr/>
        </p:nvSpPr>
        <p:spPr>
          <a:xfrm>
            <a:off x="2314785" y="4305670"/>
            <a:ext cx="2512812" cy="1331134"/>
          </a:xfrm>
          <a:prstGeom prst="rect">
            <a:avLst/>
          </a:prstGeom>
          <a:noFill/>
        </p:spPr>
        <p:txBody>
          <a:bodyPr wrap="square" rtlCol="0">
            <a:spAutoFit/>
          </a:bodyPr>
          <a:lstStyle/>
          <a:p>
            <a:r>
              <a:rPr lang="en-GB" sz="1000" u="sng" dirty="0" smtClean="0">
                <a:solidFill>
                  <a:srgbClr val="002060"/>
                </a:solidFill>
              </a:rPr>
              <a:t>Key</a:t>
            </a:r>
          </a:p>
          <a:p>
            <a:endParaRPr lang="en-GB" sz="1050" u="sng" dirty="0" smtClean="0">
              <a:solidFill>
                <a:srgbClr val="002060"/>
              </a:solidFill>
            </a:endParaRPr>
          </a:p>
          <a:p>
            <a:pPr marL="171450" indent="-171450">
              <a:buFontTx/>
              <a:buChar char="-"/>
            </a:pPr>
            <a:r>
              <a:rPr lang="en-GB" sz="1000" dirty="0" smtClean="0">
                <a:solidFill>
                  <a:srgbClr val="002060"/>
                </a:solidFill>
              </a:rPr>
              <a:t>Addresses linked to County Lines Nominals</a:t>
            </a:r>
          </a:p>
          <a:p>
            <a:endParaRPr lang="en-GB" sz="1000" dirty="0" smtClean="0">
              <a:solidFill>
                <a:srgbClr val="002060"/>
              </a:solidFill>
            </a:endParaRPr>
          </a:p>
          <a:p>
            <a:pPr marL="171450" indent="-171450">
              <a:buFontTx/>
              <a:buChar char="-"/>
            </a:pPr>
            <a:r>
              <a:rPr lang="en-GB" sz="1000" dirty="0">
                <a:solidFill>
                  <a:srgbClr val="002060"/>
                </a:solidFill>
              </a:rPr>
              <a:t>Addresses linked to Cuckoo </a:t>
            </a:r>
            <a:r>
              <a:rPr lang="en-GB" sz="1000" dirty="0" smtClean="0">
                <a:solidFill>
                  <a:srgbClr val="002060"/>
                </a:solidFill>
              </a:rPr>
              <a:t>Victims</a:t>
            </a:r>
          </a:p>
          <a:p>
            <a:endParaRPr lang="en-GB" sz="1000" dirty="0" smtClean="0">
              <a:solidFill>
                <a:srgbClr val="002060"/>
              </a:solidFill>
            </a:endParaRPr>
          </a:p>
          <a:p>
            <a:r>
              <a:rPr lang="en-GB" sz="1000" dirty="0" smtClean="0">
                <a:solidFill>
                  <a:srgbClr val="002060"/>
                </a:solidFill>
              </a:rPr>
              <a:t>-   Addresses linked to London USG members                  </a:t>
            </a:r>
          </a:p>
        </p:txBody>
      </p:sp>
      <p:pic>
        <p:nvPicPr>
          <p:cNvPr id="13" name="Picture 2"/>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46629" y="1152801"/>
            <a:ext cx="1262743" cy="12627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10"/>
          <p:cNvSpPr txBox="1"/>
          <p:nvPr/>
        </p:nvSpPr>
        <p:spPr>
          <a:xfrm>
            <a:off x="373942" y="97227"/>
            <a:ext cx="11411971" cy="646331"/>
          </a:xfrm>
          <a:prstGeom prst="rect">
            <a:avLst/>
          </a:prstGeom>
          <a:solidFill>
            <a:srgbClr val="002060"/>
          </a:solidFill>
        </p:spPr>
        <p:txBody>
          <a:bodyPr wrap="square" rtlCol="0">
            <a:spAutoFit/>
          </a:bodyPr>
          <a:lstStyle/>
          <a:p>
            <a:pPr algn="ctr"/>
            <a:r>
              <a:rPr lang="en-GB" sz="3600" b="1" dirty="0" smtClean="0">
                <a:solidFill>
                  <a:schemeClr val="bg1"/>
                </a:solidFill>
              </a:rPr>
              <a:t>Geographic Scope: County Lines within South Wales Police</a:t>
            </a:r>
            <a:endParaRPr lang="en-GB" sz="3600" b="1" dirty="0">
              <a:solidFill>
                <a:schemeClr val="bg1"/>
              </a:solidFill>
            </a:endParaRPr>
          </a:p>
        </p:txBody>
      </p:sp>
    </p:spTree>
    <p:extLst>
      <p:ext uri="{BB962C8B-B14F-4D97-AF65-F5344CB8AC3E}">
        <p14:creationId xmlns:p14="http://schemas.microsoft.com/office/powerpoint/2010/main" val="102903900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871379" y="1308209"/>
            <a:ext cx="10515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gn="just">
              <a:lnSpc>
                <a:spcPct val="107000"/>
              </a:lnSpc>
              <a:defRPr/>
            </a:pPr>
            <a:r>
              <a:rPr lang="en-GB" sz="2400" dirty="0" smtClean="0">
                <a:solidFill>
                  <a:srgbClr val="262673"/>
                </a:solidFill>
                <a:latin typeface="Calibri" panose="020F0502020204030204" pitchFamily="34" charset="0"/>
                <a:ea typeface="Calibri" panose="020F0502020204030204" pitchFamily="34" charset="0"/>
                <a:cs typeface="Times New Roman" panose="02020603050405020304" pitchFamily="18" charset="0"/>
              </a:rPr>
              <a:t>Can affect any </a:t>
            </a:r>
            <a:r>
              <a:rPr lang="en-GB" sz="2400" dirty="0" smtClean="0">
                <a:solidFill>
                  <a:srgbClr val="FF0000"/>
                </a:solidFill>
                <a:latin typeface="Calibri" panose="020F0502020204030204" pitchFamily="34" charset="0"/>
                <a:ea typeface="Calibri" panose="020F0502020204030204" pitchFamily="34" charset="0"/>
                <a:cs typeface="Times New Roman" panose="02020603050405020304" pitchFamily="18" charset="0"/>
              </a:rPr>
              <a:t>child</a:t>
            </a:r>
            <a:r>
              <a:rPr lang="en-GB" sz="2400" dirty="0" smtClean="0">
                <a:solidFill>
                  <a:srgbClr val="262673"/>
                </a:solidFill>
                <a:latin typeface="Calibri" panose="020F0502020204030204" pitchFamily="34" charset="0"/>
                <a:ea typeface="Calibri" panose="020F0502020204030204" pitchFamily="34" charset="0"/>
                <a:cs typeface="Times New Roman" panose="02020603050405020304" pitchFamily="18" charset="0"/>
              </a:rPr>
              <a:t> or </a:t>
            </a:r>
            <a:r>
              <a:rPr lang="en-GB" sz="2400" dirty="0" smtClean="0">
                <a:solidFill>
                  <a:srgbClr val="FF0000"/>
                </a:solidFill>
                <a:latin typeface="Calibri" panose="020F0502020204030204" pitchFamily="34" charset="0"/>
                <a:ea typeface="Calibri" panose="020F0502020204030204" pitchFamily="34" charset="0"/>
                <a:cs typeface="Times New Roman" panose="02020603050405020304" pitchFamily="18" charset="0"/>
              </a:rPr>
              <a:t>young person, under the age of 18</a:t>
            </a:r>
          </a:p>
          <a:p>
            <a:pPr marL="171450" indent="-171450" algn="just">
              <a:lnSpc>
                <a:spcPct val="107000"/>
              </a:lnSpc>
              <a:defRPr/>
            </a:pPr>
            <a:endParaRPr lang="en-GB" sz="2400" dirty="0" smtClean="0">
              <a:solidFill>
                <a:srgbClr val="262673"/>
              </a:solidFill>
              <a:latin typeface="Calibri" panose="020F0502020204030204" pitchFamily="34" charset="0"/>
              <a:ea typeface="Calibri" panose="020F0502020204030204" pitchFamily="34" charset="0"/>
              <a:cs typeface="Times New Roman" panose="02020603050405020304" pitchFamily="18" charset="0"/>
            </a:endParaRPr>
          </a:p>
          <a:p>
            <a:pPr marL="342900" indent="-342900" algn="just">
              <a:lnSpc>
                <a:spcPct val="107000"/>
              </a:lnSpc>
              <a:defRPr/>
            </a:pPr>
            <a:r>
              <a:rPr lang="en-GB" sz="2400" dirty="0" smtClean="0">
                <a:solidFill>
                  <a:srgbClr val="262673"/>
                </a:solidFill>
                <a:latin typeface="Calibri" panose="020F0502020204030204" pitchFamily="34" charset="0"/>
                <a:ea typeface="Calibri" panose="020F0502020204030204" pitchFamily="34" charset="0"/>
                <a:cs typeface="Times New Roman" panose="02020603050405020304" pitchFamily="18" charset="0"/>
              </a:rPr>
              <a:t>Can impact any </a:t>
            </a:r>
            <a:r>
              <a:rPr lang="en-GB" sz="2400" dirty="0" smtClean="0">
                <a:solidFill>
                  <a:srgbClr val="FF0000"/>
                </a:solidFill>
                <a:latin typeface="Calibri" panose="020F0502020204030204" pitchFamily="34" charset="0"/>
                <a:ea typeface="Calibri" panose="020F0502020204030204" pitchFamily="34" charset="0"/>
                <a:cs typeface="Times New Roman" panose="02020603050405020304" pitchFamily="18" charset="0"/>
              </a:rPr>
              <a:t>vulnerable adult over the age of 18</a:t>
            </a:r>
          </a:p>
          <a:p>
            <a:pPr marL="171450" indent="-171450" algn="just">
              <a:lnSpc>
                <a:spcPct val="107000"/>
              </a:lnSpc>
              <a:defRPr/>
            </a:pPr>
            <a:endParaRPr lang="en-GB" sz="2400" dirty="0" smtClean="0">
              <a:solidFill>
                <a:srgbClr val="262673"/>
              </a:solidFill>
              <a:latin typeface="Calibri" panose="020F0502020204030204" pitchFamily="34" charset="0"/>
              <a:ea typeface="Calibri" panose="020F0502020204030204" pitchFamily="34" charset="0"/>
              <a:cs typeface="Times New Roman" panose="02020603050405020304" pitchFamily="18" charset="0"/>
            </a:endParaRPr>
          </a:p>
          <a:p>
            <a:pPr marL="342900" indent="-342900" algn="just">
              <a:lnSpc>
                <a:spcPct val="107000"/>
              </a:lnSpc>
              <a:defRPr/>
            </a:pPr>
            <a:r>
              <a:rPr lang="en-GB" sz="2400" dirty="0" smtClean="0">
                <a:solidFill>
                  <a:srgbClr val="262673"/>
                </a:solidFill>
                <a:latin typeface="Calibri" panose="020F0502020204030204" pitchFamily="34" charset="0"/>
                <a:ea typeface="Calibri" panose="020F0502020204030204" pitchFamily="34" charset="0"/>
                <a:cs typeface="Times New Roman" panose="02020603050405020304" pitchFamily="18" charset="0"/>
              </a:rPr>
              <a:t>Can still be </a:t>
            </a:r>
            <a:r>
              <a:rPr lang="en-GB" sz="2400" dirty="0" smtClean="0">
                <a:solidFill>
                  <a:srgbClr val="FF0000"/>
                </a:solidFill>
                <a:latin typeface="Calibri" panose="020F0502020204030204" pitchFamily="34" charset="0"/>
                <a:ea typeface="Calibri" panose="020F0502020204030204" pitchFamily="34" charset="0"/>
                <a:cs typeface="Times New Roman" panose="02020603050405020304" pitchFamily="18" charset="0"/>
              </a:rPr>
              <a:t>exploitation</a:t>
            </a:r>
            <a:r>
              <a:rPr lang="en-GB" sz="2400" dirty="0" smtClean="0">
                <a:solidFill>
                  <a:srgbClr val="262673"/>
                </a:solidFill>
                <a:latin typeface="Calibri" panose="020F0502020204030204" pitchFamily="34" charset="0"/>
                <a:ea typeface="Calibri" panose="020F0502020204030204" pitchFamily="34" charset="0"/>
                <a:cs typeface="Times New Roman" panose="02020603050405020304" pitchFamily="18" charset="0"/>
              </a:rPr>
              <a:t>, even if the activities appear </a:t>
            </a:r>
            <a:r>
              <a:rPr lang="en-GB" sz="2400" dirty="0" smtClean="0">
                <a:solidFill>
                  <a:srgbClr val="FF0000"/>
                </a:solidFill>
                <a:latin typeface="Calibri" panose="020F0502020204030204" pitchFamily="34" charset="0"/>
                <a:ea typeface="Calibri" panose="020F0502020204030204" pitchFamily="34" charset="0"/>
                <a:cs typeface="Times New Roman" panose="02020603050405020304" pitchFamily="18" charset="0"/>
              </a:rPr>
              <a:t>consensual</a:t>
            </a:r>
          </a:p>
          <a:p>
            <a:pPr marL="171450" indent="-171450" algn="just">
              <a:lnSpc>
                <a:spcPct val="107000"/>
              </a:lnSpc>
              <a:defRPr/>
            </a:pPr>
            <a:endParaRPr lang="en-GB" sz="2400" dirty="0" smtClean="0">
              <a:solidFill>
                <a:srgbClr val="262673"/>
              </a:solidFill>
              <a:latin typeface="Calibri" panose="020F0502020204030204" pitchFamily="34" charset="0"/>
              <a:ea typeface="Calibri" panose="020F0502020204030204" pitchFamily="34" charset="0"/>
              <a:cs typeface="Times New Roman" panose="02020603050405020304" pitchFamily="18" charset="0"/>
            </a:endParaRPr>
          </a:p>
          <a:p>
            <a:pPr marL="342900" indent="-342900" algn="just">
              <a:lnSpc>
                <a:spcPct val="107000"/>
              </a:lnSpc>
              <a:defRPr/>
            </a:pPr>
            <a:r>
              <a:rPr lang="en-GB" sz="2400" dirty="0" smtClean="0">
                <a:solidFill>
                  <a:srgbClr val="262673"/>
                </a:solidFill>
                <a:latin typeface="Calibri" panose="020F0502020204030204" pitchFamily="34" charset="0"/>
                <a:ea typeface="Calibri" panose="020F0502020204030204" pitchFamily="34" charset="0"/>
                <a:cs typeface="Times New Roman" panose="02020603050405020304" pitchFamily="18" charset="0"/>
              </a:rPr>
              <a:t>Can involve force, enticement, fear, intimidation, threats of violence or </a:t>
            </a:r>
            <a:r>
              <a:rPr lang="en-GB" sz="2400" dirty="0" smtClean="0">
                <a:solidFill>
                  <a:srgbClr val="002060"/>
                </a:solidFill>
                <a:latin typeface="Calibri" panose="020F0502020204030204" pitchFamily="34" charset="0"/>
                <a:ea typeface="Calibri" panose="020F0502020204030204" pitchFamily="34" charset="0"/>
                <a:cs typeface="Times New Roman" panose="02020603050405020304" pitchFamily="18" charset="0"/>
              </a:rPr>
              <a:t>debt bondage</a:t>
            </a:r>
          </a:p>
          <a:p>
            <a:endParaRPr lang="en-GB" dirty="0"/>
          </a:p>
        </p:txBody>
      </p:sp>
      <p:sp>
        <p:nvSpPr>
          <p:cNvPr id="5" name="TextBox 4"/>
          <p:cNvSpPr txBox="1"/>
          <p:nvPr/>
        </p:nvSpPr>
        <p:spPr>
          <a:xfrm>
            <a:off x="1811338" y="338060"/>
            <a:ext cx="8635682" cy="584775"/>
          </a:xfrm>
          <a:prstGeom prst="rect">
            <a:avLst/>
          </a:prstGeom>
          <a:solidFill>
            <a:srgbClr val="002060"/>
          </a:solidFill>
        </p:spPr>
        <p:txBody>
          <a:bodyPr wrap="square" rtlCol="0">
            <a:spAutoFit/>
          </a:bodyPr>
          <a:lstStyle/>
          <a:p>
            <a:pPr algn="ctr"/>
            <a:r>
              <a:rPr lang="en-GB" sz="3200" b="1" dirty="0" smtClean="0">
                <a:solidFill>
                  <a:schemeClr val="bg1"/>
                </a:solidFill>
              </a:rPr>
              <a:t>County Line: Exploitation</a:t>
            </a:r>
            <a:endParaRPr lang="en-GB" sz="3200" b="1" dirty="0">
              <a:solidFill>
                <a:schemeClr val="bg1"/>
              </a:solidFill>
            </a:endParaRPr>
          </a:p>
        </p:txBody>
      </p:sp>
      <p:pic>
        <p:nvPicPr>
          <p:cNvPr id="6" name="Picture 5"/>
          <p:cNvPicPr>
            <a:picLocks noChangeAspect="1"/>
          </p:cNvPicPr>
          <p:nvPr/>
        </p:nvPicPr>
        <p:blipFill rotWithShape="1">
          <a:blip r:embed="rId4"/>
          <a:srcRect l="9607" t="7583" r="8042" b="10065"/>
          <a:stretch/>
        </p:blipFill>
        <p:spPr>
          <a:xfrm>
            <a:off x="9653518" y="4908945"/>
            <a:ext cx="1074420" cy="1074420"/>
          </a:xfrm>
          <a:prstGeom prst="rect">
            <a:avLst/>
          </a:prstGeom>
        </p:spPr>
      </p:pic>
    </p:spTree>
    <p:extLst>
      <p:ext uri="{BB962C8B-B14F-4D97-AF65-F5344CB8AC3E}">
        <p14:creationId xmlns:p14="http://schemas.microsoft.com/office/powerpoint/2010/main" val="3369679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txBox="1">
            <a:spLocks/>
          </p:cNvSpPr>
          <p:nvPr/>
        </p:nvSpPr>
        <p:spPr>
          <a:xfrm>
            <a:off x="1854359" y="914073"/>
            <a:ext cx="8549640" cy="753269"/>
          </a:xfrm>
          <a:prstGeom prst="rect">
            <a:avLst/>
          </a:prstGeom>
        </p:spPr>
        <p:txBody>
          <a:bodyP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smtClean="0">
                <a:solidFill>
                  <a:srgbClr val="262673"/>
                </a:solidFill>
                <a:latin typeface="Calibri" panose="020F0502020204030204" pitchFamily="34" charset="0"/>
                <a:ea typeface="Calibri" panose="020F0502020204030204" pitchFamily="34" charset="0"/>
                <a:cs typeface="Times New Roman" panose="02020603050405020304" pitchFamily="18" charset="0"/>
              </a:rPr>
              <a:t>Factors that heighten a person’s vulnerability:</a:t>
            </a:r>
            <a:endParaRPr lang="en-GB" sz="3600" b="1" dirty="0">
              <a:latin typeface="Arial Black" panose="020B0A04020102020204" pitchFamily="34" charset="0"/>
            </a:endParaRPr>
          </a:p>
        </p:txBody>
      </p:sp>
      <p:sp>
        <p:nvSpPr>
          <p:cNvPr id="3" name="Content Placeholder 2"/>
          <p:cNvSpPr txBox="1">
            <a:spLocks/>
          </p:cNvSpPr>
          <p:nvPr/>
        </p:nvSpPr>
        <p:spPr>
          <a:xfrm>
            <a:off x="838200" y="1825625"/>
            <a:ext cx="5181600" cy="4351338"/>
          </a:xfrm>
          <a:prstGeom prst="rect">
            <a:avLst/>
          </a:prstGeom>
        </p:spPr>
        <p:txBody>
          <a:bodyPr>
            <a:normAutofit fontScale="4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lnSpc>
                <a:spcPct val="107000"/>
              </a:lnSpc>
              <a:defRPr/>
            </a:pPr>
            <a:r>
              <a:rPr lang="en-GB" sz="4200" dirty="0" smtClean="0">
                <a:solidFill>
                  <a:srgbClr val="262673"/>
                </a:solidFill>
                <a:latin typeface="Calibri" panose="020F0502020204030204" pitchFamily="34" charset="0"/>
                <a:ea typeface="Calibri" panose="020F0502020204030204" pitchFamily="34" charset="0"/>
                <a:cs typeface="Times New Roman" panose="02020603050405020304" pitchFamily="18" charset="0"/>
              </a:rPr>
              <a:t>Having prior experience of neglect, physical or sexual abuse</a:t>
            </a:r>
          </a:p>
          <a:p>
            <a:pPr lvl="1">
              <a:lnSpc>
                <a:spcPct val="107000"/>
              </a:lnSpc>
              <a:defRPr/>
            </a:pPr>
            <a:endParaRPr lang="en-GB" sz="4200" dirty="0" smtClean="0">
              <a:solidFill>
                <a:srgbClr val="262673"/>
              </a:solidFill>
              <a:latin typeface="Calibri" panose="020F0502020204030204" pitchFamily="34" charset="0"/>
              <a:ea typeface="Calibri" panose="020F0502020204030204" pitchFamily="34" charset="0"/>
              <a:cs typeface="Times New Roman" panose="02020603050405020304" pitchFamily="18" charset="0"/>
            </a:endParaRPr>
          </a:p>
          <a:p>
            <a:pPr lvl="1">
              <a:lnSpc>
                <a:spcPct val="107000"/>
              </a:lnSpc>
              <a:defRPr/>
            </a:pPr>
            <a:r>
              <a:rPr lang="en-GB" sz="4200" dirty="0" smtClean="0">
                <a:solidFill>
                  <a:srgbClr val="262673"/>
                </a:solidFill>
                <a:latin typeface="Calibri" panose="020F0502020204030204" pitchFamily="34" charset="0"/>
                <a:ea typeface="Calibri" panose="020F0502020204030204" pitchFamily="34" charset="0"/>
                <a:cs typeface="Times New Roman" panose="02020603050405020304" pitchFamily="18" charset="0"/>
              </a:rPr>
              <a:t>The lack of a safe/stable home environment</a:t>
            </a:r>
          </a:p>
          <a:p>
            <a:pPr lvl="1">
              <a:lnSpc>
                <a:spcPct val="107000"/>
              </a:lnSpc>
              <a:defRPr/>
            </a:pPr>
            <a:endParaRPr lang="en-GB" sz="4200" dirty="0" smtClean="0">
              <a:solidFill>
                <a:srgbClr val="262673"/>
              </a:solidFill>
              <a:latin typeface="Calibri" panose="020F0502020204030204" pitchFamily="34" charset="0"/>
              <a:ea typeface="Calibri" panose="020F0502020204030204" pitchFamily="34" charset="0"/>
              <a:cs typeface="Times New Roman" panose="02020603050405020304" pitchFamily="18" charset="0"/>
            </a:endParaRPr>
          </a:p>
          <a:p>
            <a:pPr lvl="1">
              <a:lnSpc>
                <a:spcPct val="107000"/>
              </a:lnSpc>
              <a:defRPr/>
            </a:pPr>
            <a:r>
              <a:rPr lang="en-GB" sz="4200" dirty="0" smtClean="0">
                <a:solidFill>
                  <a:srgbClr val="262673"/>
                </a:solidFill>
                <a:latin typeface="Calibri" panose="020F0502020204030204" pitchFamily="34" charset="0"/>
                <a:ea typeface="Calibri" panose="020F0502020204030204" pitchFamily="34" charset="0"/>
                <a:cs typeface="Times New Roman" panose="02020603050405020304" pitchFamily="18" charset="0"/>
              </a:rPr>
              <a:t>Social isolation or economic vulnerability</a:t>
            </a:r>
          </a:p>
          <a:p>
            <a:pPr lvl="1">
              <a:lnSpc>
                <a:spcPct val="107000"/>
              </a:lnSpc>
              <a:defRPr/>
            </a:pPr>
            <a:endParaRPr lang="en-GB" sz="4200" dirty="0" smtClean="0">
              <a:solidFill>
                <a:srgbClr val="262673"/>
              </a:solidFill>
              <a:latin typeface="Calibri" panose="020F0502020204030204" pitchFamily="34" charset="0"/>
              <a:ea typeface="Calibri" panose="020F0502020204030204" pitchFamily="34" charset="0"/>
              <a:cs typeface="Times New Roman" panose="02020603050405020304" pitchFamily="18" charset="0"/>
            </a:endParaRPr>
          </a:p>
          <a:p>
            <a:pPr lvl="1">
              <a:lnSpc>
                <a:spcPct val="107000"/>
              </a:lnSpc>
              <a:defRPr/>
            </a:pPr>
            <a:r>
              <a:rPr lang="en-GB" sz="4200" dirty="0" smtClean="0">
                <a:solidFill>
                  <a:srgbClr val="262673"/>
                </a:solidFill>
                <a:latin typeface="Calibri" panose="020F0502020204030204" pitchFamily="34" charset="0"/>
                <a:ea typeface="Calibri" panose="020F0502020204030204" pitchFamily="34" charset="0"/>
                <a:cs typeface="Times New Roman" panose="02020603050405020304" pitchFamily="18" charset="0"/>
              </a:rPr>
              <a:t>Homelessness or an insecure housing situation</a:t>
            </a:r>
          </a:p>
          <a:p>
            <a:pPr lvl="1">
              <a:lnSpc>
                <a:spcPct val="107000"/>
              </a:lnSpc>
              <a:defRPr/>
            </a:pPr>
            <a:endParaRPr lang="en-GB" sz="4200" dirty="0" smtClean="0">
              <a:solidFill>
                <a:srgbClr val="262673"/>
              </a:solidFill>
              <a:latin typeface="Calibri" panose="020F0502020204030204" pitchFamily="34" charset="0"/>
              <a:ea typeface="Calibri" panose="020F0502020204030204" pitchFamily="34" charset="0"/>
              <a:cs typeface="Times New Roman" panose="02020603050405020304" pitchFamily="18" charset="0"/>
            </a:endParaRPr>
          </a:p>
          <a:p>
            <a:pPr lvl="1">
              <a:lnSpc>
                <a:spcPct val="107000"/>
              </a:lnSpc>
              <a:defRPr/>
            </a:pPr>
            <a:r>
              <a:rPr lang="en-GB" sz="4200" dirty="0" smtClean="0">
                <a:solidFill>
                  <a:srgbClr val="262673"/>
                </a:solidFill>
                <a:latin typeface="Calibri" panose="020F0502020204030204" pitchFamily="34" charset="0"/>
                <a:ea typeface="Calibri" panose="020F0502020204030204" pitchFamily="34" charset="0"/>
                <a:cs typeface="Times New Roman" panose="02020603050405020304" pitchFamily="18" charset="0"/>
              </a:rPr>
              <a:t>Connections to other people involved in gangs</a:t>
            </a:r>
          </a:p>
          <a:p>
            <a:pPr lvl="1" algn="just">
              <a:lnSpc>
                <a:spcPct val="107000"/>
              </a:lnSpc>
              <a:defRPr/>
            </a:pPr>
            <a:endParaRPr lang="en-GB" sz="3200" dirty="0" smtClean="0">
              <a:solidFill>
                <a:srgbClr val="262673"/>
              </a:solidFill>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Content Placeholder 3"/>
          <p:cNvSpPr txBox="1">
            <a:spLocks/>
          </p:cNvSpPr>
          <p:nvPr/>
        </p:nvSpPr>
        <p:spPr>
          <a:xfrm>
            <a:off x="6172200" y="1825625"/>
            <a:ext cx="5181600" cy="435133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lnSpc>
                <a:spcPct val="107000"/>
              </a:lnSpc>
              <a:defRPr/>
            </a:pPr>
            <a:r>
              <a:rPr lang="en-GB" sz="2000" dirty="0" smtClean="0">
                <a:solidFill>
                  <a:srgbClr val="262673"/>
                </a:solidFill>
                <a:latin typeface="Calibri" panose="020F0502020204030204" pitchFamily="34" charset="0"/>
                <a:ea typeface="Calibri" panose="020F0502020204030204" pitchFamily="34" charset="0"/>
                <a:cs typeface="Times New Roman" panose="02020603050405020304" pitchFamily="18" charset="0"/>
              </a:rPr>
              <a:t>Having a physical or learning disability</a:t>
            </a:r>
          </a:p>
          <a:p>
            <a:pPr lvl="1">
              <a:lnSpc>
                <a:spcPct val="107000"/>
              </a:lnSpc>
              <a:defRPr/>
            </a:pPr>
            <a:endParaRPr lang="en-GB" sz="2000" dirty="0" smtClean="0">
              <a:solidFill>
                <a:srgbClr val="262673"/>
              </a:solidFill>
              <a:latin typeface="Calibri" panose="020F0502020204030204" pitchFamily="34" charset="0"/>
              <a:ea typeface="Calibri" panose="020F0502020204030204" pitchFamily="34" charset="0"/>
              <a:cs typeface="Times New Roman" panose="02020603050405020304" pitchFamily="18" charset="0"/>
            </a:endParaRPr>
          </a:p>
          <a:p>
            <a:pPr lvl="1">
              <a:lnSpc>
                <a:spcPct val="107000"/>
              </a:lnSpc>
              <a:defRPr/>
            </a:pPr>
            <a:r>
              <a:rPr lang="en-GB" sz="2000" dirty="0" smtClean="0">
                <a:solidFill>
                  <a:srgbClr val="262673"/>
                </a:solidFill>
                <a:latin typeface="Calibri" panose="020F0502020204030204" pitchFamily="34" charset="0"/>
                <a:ea typeface="Calibri" panose="020F0502020204030204" pitchFamily="34" charset="0"/>
                <a:cs typeface="Times New Roman" panose="02020603050405020304" pitchFamily="18" charset="0"/>
              </a:rPr>
              <a:t>Resident of social housing, particularly young females with children.</a:t>
            </a:r>
          </a:p>
          <a:p>
            <a:pPr lvl="1">
              <a:lnSpc>
                <a:spcPct val="107000"/>
              </a:lnSpc>
              <a:defRPr/>
            </a:pPr>
            <a:endParaRPr lang="en-GB" sz="2000" dirty="0" smtClean="0">
              <a:solidFill>
                <a:srgbClr val="262673"/>
              </a:solidFill>
              <a:latin typeface="Calibri" panose="020F0502020204030204" pitchFamily="34" charset="0"/>
              <a:ea typeface="Calibri" panose="020F0502020204030204" pitchFamily="34" charset="0"/>
              <a:cs typeface="Times New Roman" panose="02020603050405020304" pitchFamily="18" charset="0"/>
            </a:endParaRPr>
          </a:p>
          <a:p>
            <a:pPr lvl="1">
              <a:lnSpc>
                <a:spcPct val="107000"/>
              </a:lnSpc>
              <a:defRPr/>
            </a:pPr>
            <a:r>
              <a:rPr lang="en-GB" sz="2000" dirty="0" smtClean="0">
                <a:solidFill>
                  <a:srgbClr val="262673"/>
                </a:solidFill>
                <a:latin typeface="Calibri" panose="020F0502020204030204" pitchFamily="34" charset="0"/>
                <a:ea typeface="Calibri" panose="020F0502020204030204" pitchFamily="34" charset="0"/>
                <a:cs typeface="Times New Roman" panose="02020603050405020304" pitchFamily="18" charset="0"/>
              </a:rPr>
              <a:t>Having substance misuse or mental health issues</a:t>
            </a:r>
          </a:p>
          <a:p>
            <a:pPr lvl="1">
              <a:lnSpc>
                <a:spcPct val="107000"/>
              </a:lnSpc>
              <a:defRPr/>
            </a:pPr>
            <a:endParaRPr lang="en-GB" sz="2000" dirty="0" smtClean="0">
              <a:solidFill>
                <a:srgbClr val="262673"/>
              </a:solidFill>
              <a:latin typeface="Calibri" panose="020F0502020204030204" pitchFamily="34" charset="0"/>
              <a:ea typeface="Calibri" panose="020F0502020204030204" pitchFamily="34" charset="0"/>
              <a:cs typeface="Times New Roman" panose="02020603050405020304" pitchFamily="18" charset="0"/>
            </a:endParaRPr>
          </a:p>
          <a:p>
            <a:pPr lvl="1">
              <a:lnSpc>
                <a:spcPct val="107000"/>
              </a:lnSpc>
              <a:defRPr/>
            </a:pPr>
            <a:r>
              <a:rPr lang="en-GB" sz="2000" dirty="0" smtClean="0">
                <a:solidFill>
                  <a:srgbClr val="262673"/>
                </a:solidFill>
                <a:latin typeface="Calibri" panose="020F0502020204030204" pitchFamily="34" charset="0"/>
                <a:ea typeface="Calibri" panose="020F0502020204030204" pitchFamily="34" charset="0"/>
                <a:cs typeface="Times New Roman" panose="02020603050405020304" pitchFamily="18" charset="0"/>
              </a:rPr>
              <a:t>Being a ‘looked after’ child, particularly in residential care</a:t>
            </a:r>
            <a:endParaRPr lang="en-GB" sz="2000" dirty="0">
              <a:solidFill>
                <a:srgbClr val="262673"/>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p:cNvSpPr txBox="1"/>
          <p:nvPr/>
        </p:nvSpPr>
        <p:spPr>
          <a:xfrm>
            <a:off x="1811338" y="109460"/>
            <a:ext cx="8635682" cy="584775"/>
          </a:xfrm>
          <a:prstGeom prst="rect">
            <a:avLst/>
          </a:prstGeom>
          <a:solidFill>
            <a:srgbClr val="002060"/>
          </a:solidFill>
        </p:spPr>
        <p:txBody>
          <a:bodyPr wrap="square" rtlCol="0">
            <a:spAutoFit/>
          </a:bodyPr>
          <a:lstStyle/>
          <a:p>
            <a:pPr algn="ctr"/>
            <a:r>
              <a:rPr lang="en-GB" sz="3200" b="1" dirty="0" smtClean="0">
                <a:solidFill>
                  <a:schemeClr val="bg1"/>
                </a:solidFill>
              </a:rPr>
              <a:t>Who is Vulnerable?</a:t>
            </a:r>
            <a:endParaRPr lang="en-GB" sz="3200" b="1" dirty="0">
              <a:solidFill>
                <a:schemeClr val="bg1"/>
              </a:solidFill>
            </a:endParaRPr>
          </a:p>
        </p:txBody>
      </p:sp>
    </p:spTree>
    <p:extLst>
      <p:ext uri="{BB962C8B-B14F-4D97-AF65-F5344CB8AC3E}">
        <p14:creationId xmlns:p14="http://schemas.microsoft.com/office/powerpoint/2010/main" val="1950185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1154895" y="1081854"/>
            <a:ext cx="10515600" cy="4861746"/>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defRPr/>
            </a:pPr>
            <a:r>
              <a:rPr lang="en-GB" altLang="en-US" sz="2600" b="1" dirty="0" smtClean="0">
                <a:solidFill>
                  <a:srgbClr val="FF0000"/>
                </a:solidFill>
                <a:latin typeface="Calibri" panose="020F0502020204030204" pitchFamily="34" charset="0"/>
              </a:rPr>
              <a:t>The use of Violence, Fear and Intimidation</a:t>
            </a:r>
          </a:p>
          <a:p>
            <a:pPr lvl="1">
              <a:spcBef>
                <a:spcPct val="0"/>
              </a:spcBef>
              <a:defRPr/>
            </a:pPr>
            <a:r>
              <a:rPr lang="en-GB" altLang="en-US" sz="2600" dirty="0" smtClean="0">
                <a:solidFill>
                  <a:srgbClr val="333399">
                    <a:lumMod val="75000"/>
                  </a:srgbClr>
                </a:solidFill>
                <a:latin typeface="Calibri" panose="020F0502020204030204" pitchFamily="34" charset="0"/>
              </a:rPr>
              <a:t>Murder, stabbings, acid/chemical burns, access to firearms</a:t>
            </a:r>
          </a:p>
          <a:p>
            <a:pPr lvl="1">
              <a:spcBef>
                <a:spcPct val="0"/>
              </a:spcBef>
              <a:defRPr/>
            </a:pPr>
            <a:r>
              <a:rPr lang="en-GB" altLang="en-US" sz="2600" dirty="0" smtClean="0">
                <a:solidFill>
                  <a:srgbClr val="333399">
                    <a:lumMod val="75000"/>
                  </a:srgbClr>
                </a:solidFill>
                <a:latin typeface="Calibri" panose="020F0502020204030204" pitchFamily="34" charset="0"/>
              </a:rPr>
              <a:t>Kidnap, sexual assault and rape</a:t>
            </a:r>
          </a:p>
          <a:p>
            <a:pPr lvl="1">
              <a:spcBef>
                <a:spcPct val="0"/>
              </a:spcBef>
              <a:defRPr/>
            </a:pPr>
            <a:r>
              <a:rPr lang="en-GB" altLang="en-US" sz="2600" dirty="0" smtClean="0">
                <a:solidFill>
                  <a:srgbClr val="333399">
                    <a:lumMod val="75000"/>
                  </a:srgbClr>
                </a:solidFill>
                <a:latin typeface="Calibri" panose="020F0502020204030204" pitchFamily="34" charset="0"/>
              </a:rPr>
              <a:t>Armed confrontations in the street</a:t>
            </a:r>
          </a:p>
          <a:p>
            <a:pPr lvl="1">
              <a:spcBef>
                <a:spcPct val="0"/>
              </a:spcBef>
              <a:defRPr/>
            </a:pPr>
            <a:r>
              <a:rPr lang="en-GB" altLang="en-US" sz="2600" dirty="0" smtClean="0">
                <a:solidFill>
                  <a:srgbClr val="333399">
                    <a:lumMod val="75000"/>
                  </a:srgbClr>
                </a:solidFill>
                <a:latin typeface="Calibri" panose="020F0502020204030204" pitchFamily="34" charset="0"/>
              </a:rPr>
              <a:t>Carrying of Knives and other weapons</a:t>
            </a:r>
          </a:p>
          <a:p>
            <a:pPr lvl="1">
              <a:spcBef>
                <a:spcPct val="0"/>
              </a:spcBef>
              <a:defRPr/>
            </a:pPr>
            <a:endParaRPr lang="en-GB" altLang="en-US" sz="2600" dirty="0" smtClean="0">
              <a:solidFill>
                <a:srgbClr val="333399">
                  <a:lumMod val="75000"/>
                </a:srgbClr>
              </a:solidFill>
              <a:latin typeface="Calibri" panose="020F0502020204030204" pitchFamily="34" charset="0"/>
            </a:endParaRPr>
          </a:p>
          <a:p>
            <a:pPr>
              <a:spcBef>
                <a:spcPct val="0"/>
              </a:spcBef>
              <a:defRPr/>
            </a:pPr>
            <a:r>
              <a:rPr lang="en-GB" altLang="en-US" sz="2600" b="1" dirty="0" smtClean="0">
                <a:solidFill>
                  <a:srgbClr val="FF0000"/>
                </a:solidFill>
                <a:latin typeface="Calibri" panose="020F0502020204030204" pitchFamily="34" charset="0"/>
              </a:rPr>
              <a:t> Drug Markets and Supply</a:t>
            </a:r>
          </a:p>
          <a:p>
            <a:pPr lvl="1">
              <a:spcBef>
                <a:spcPct val="0"/>
              </a:spcBef>
              <a:defRPr/>
            </a:pPr>
            <a:r>
              <a:rPr lang="en-GB" altLang="en-US" sz="2600" dirty="0" smtClean="0">
                <a:solidFill>
                  <a:srgbClr val="333399">
                    <a:lumMod val="75000"/>
                  </a:srgbClr>
                </a:solidFill>
                <a:latin typeface="Calibri" panose="020F0502020204030204" pitchFamily="34" charset="0"/>
              </a:rPr>
              <a:t>High purity, generous deals – Increased drug deaths</a:t>
            </a:r>
          </a:p>
          <a:p>
            <a:pPr lvl="1">
              <a:spcBef>
                <a:spcPct val="0"/>
              </a:spcBef>
              <a:defRPr/>
            </a:pPr>
            <a:r>
              <a:rPr lang="en-GB" altLang="en-US" sz="2600" dirty="0" smtClean="0">
                <a:solidFill>
                  <a:srgbClr val="333399">
                    <a:lumMod val="75000"/>
                  </a:srgbClr>
                </a:solidFill>
                <a:latin typeface="Calibri" panose="020F0502020204030204" pitchFamily="34" charset="0"/>
              </a:rPr>
              <a:t>Violent enforcement of drug debts and ‘taxing’ of other dealers</a:t>
            </a:r>
          </a:p>
          <a:p>
            <a:pPr>
              <a:spcBef>
                <a:spcPct val="0"/>
              </a:spcBef>
              <a:defRPr/>
            </a:pPr>
            <a:endParaRPr lang="en-GB" altLang="en-US" sz="2600" dirty="0" smtClean="0">
              <a:solidFill>
                <a:srgbClr val="FF0000"/>
              </a:solidFill>
              <a:latin typeface="Calibri" panose="020F0502020204030204" pitchFamily="34" charset="0"/>
            </a:endParaRPr>
          </a:p>
          <a:p>
            <a:pPr>
              <a:spcBef>
                <a:spcPct val="0"/>
              </a:spcBef>
              <a:defRPr/>
            </a:pPr>
            <a:r>
              <a:rPr lang="en-GB" altLang="en-US" sz="2600" b="1" dirty="0" smtClean="0">
                <a:solidFill>
                  <a:srgbClr val="FF0000"/>
                </a:solidFill>
                <a:latin typeface="Calibri" panose="020F0502020204030204" pitchFamily="34" charset="0"/>
              </a:rPr>
              <a:t>Exploitation of Vulnerable Adults</a:t>
            </a:r>
          </a:p>
          <a:p>
            <a:pPr lvl="1">
              <a:spcBef>
                <a:spcPct val="0"/>
              </a:spcBef>
              <a:defRPr/>
            </a:pPr>
            <a:r>
              <a:rPr lang="en-GB" altLang="en-US" sz="2600" dirty="0" smtClean="0">
                <a:solidFill>
                  <a:srgbClr val="333399">
                    <a:lumMod val="75000"/>
                  </a:srgbClr>
                </a:solidFill>
                <a:latin typeface="Calibri" panose="020F0502020204030204" pitchFamily="34" charset="0"/>
              </a:rPr>
              <a:t>‘Cuckooing’</a:t>
            </a:r>
          </a:p>
          <a:p>
            <a:pPr lvl="1">
              <a:spcBef>
                <a:spcPct val="0"/>
              </a:spcBef>
              <a:defRPr/>
            </a:pPr>
            <a:r>
              <a:rPr lang="en-GB" altLang="en-US" sz="2600" dirty="0" smtClean="0">
                <a:solidFill>
                  <a:srgbClr val="262673"/>
                </a:solidFill>
                <a:latin typeface="Calibri" panose="020F0502020204030204" pitchFamily="34" charset="0"/>
              </a:rPr>
              <a:t>Drug users, sex workers, elderly, mentally ill</a:t>
            </a:r>
          </a:p>
          <a:p>
            <a:pPr marL="457200" lvl="1" indent="0">
              <a:spcBef>
                <a:spcPct val="0"/>
              </a:spcBef>
              <a:buFont typeface="Arial" panose="020B0604020202020204" pitchFamily="34" charset="0"/>
              <a:buNone/>
              <a:defRPr/>
            </a:pPr>
            <a:endParaRPr lang="en-GB" altLang="en-US" dirty="0" smtClean="0">
              <a:solidFill>
                <a:srgbClr val="FF0000"/>
              </a:solidFill>
              <a:latin typeface="Calibri" panose="020F0502020204030204" pitchFamily="34" charset="0"/>
            </a:endParaRPr>
          </a:p>
          <a:p>
            <a:pPr lvl="1">
              <a:spcBef>
                <a:spcPct val="0"/>
              </a:spcBef>
              <a:defRPr/>
            </a:pPr>
            <a:endParaRPr lang="en-GB" altLang="en-US" dirty="0" smtClean="0">
              <a:solidFill>
                <a:srgbClr val="333399">
                  <a:lumMod val="75000"/>
                </a:srgbClr>
              </a:solidFill>
              <a:latin typeface="Calibri" panose="020F0502020204030204" pitchFamily="34" charset="0"/>
            </a:endParaRPr>
          </a:p>
        </p:txBody>
      </p:sp>
      <p:sp>
        <p:nvSpPr>
          <p:cNvPr id="4" name="TextBox 3"/>
          <p:cNvSpPr txBox="1"/>
          <p:nvPr/>
        </p:nvSpPr>
        <p:spPr>
          <a:xfrm>
            <a:off x="1811338" y="109460"/>
            <a:ext cx="8635682" cy="584775"/>
          </a:xfrm>
          <a:prstGeom prst="rect">
            <a:avLst/>
          </a:prstGeom>
          <a:solidFill>
            <a:srgbClr val="002060"/>
          </a:solidFill>
        </p:spPr>
        <p:txBody>
          <a:bodyPr wrap="square" rtlCol="0">
            <a:spAutoFit/>
          </a:bodyPr>
          <a:lstStyle/>
          <a:p>
            <a:pPr algn="ctr"/>
            <a:r>
              <a:rPr lang="en-GB" sz="3200" b="1" dirty="0" smtClean="0">
                <a:solidFill>
                  <a:schemeClr val="bg1"/>
                </a:solidFill>
              </a:rPr>
              <a:t>Vulnerability</a:t>
            </a:r>
            <a:endParaRPr lang="en-GB" sz="3200" b="1" dirty="0">
              <a:solidFill>
                <a:schemeClr val="bg1"/>
              </a:solidFill>
            </a:endParaRPr>
          </a:p>
        </p:txBody>
      </p:sp>
    </p:spTree>
    <p:extLst>
      <p:ext uri="{BB962C8B-B14F-4D97-AF65-F5344CB8AC3E}">
        <p14:creationId xmlns:p14="http://schemas.microsoft.com/office/powerpoint/2010/main" val="792195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2" end="1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7"/>
          <p:cNvSpPr>
            <a:spLocks noChangeArrowheads="1"/>
          </p:cNvSpPr>
          <p:nvPr/>
        </p:nvSpPr>
        <p:spPr bwMode="auto">
          <a:xfrm>
            <a:off x="1572775" y="992304"/>
            <a:ext cx="9112807" cy="5262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lvl1pPr eaLnBrk="0" hangingPunct="0">
              <a:spcBef>
                <a:spcPct val="20000"/>
              </a:spcBef>
              <a:buChar char="•"/>
              <a:tabLst>
                <a:tab pos="2562225" algn="l"/>
              </a:tabLst>
              <a:defRPr sz="3200">
                <a:solidFill>
                  <a:schemeClr val="tx1"/>
                </a:solidFill>
                <a:latin typeface="Arial" panose="020B0604020202020204" pitchFamily="34" charset="0"/>
              </a:defRPr>
            </a:lvl1pPr>
            <a:lvl2pPr marL="742950" indent="-285750" eaLnBrk="0" hangingPunct="0">
              <a:spcBef>
                <a:spcPct val="20000"/>
              </a:spcBef>
              <a:buChar char="–"/>
              <a:tabLst>
                <a:tab pos="2562225" algn="l"/>
              </a:tabLst>
              <a:defRPr sz="2800">
                <a:solidFill>
                  <a:schemeClr val="tx1"/>
                </a:solidFill>
                <a:latin typeface="Arial" panose="020B0604020202020204" pitchFamily="34" charset="0"/>
              </a:defRPr>
            </a:lvl2pPr>
            <a:lvl3pPr marL="1143000" indent="-228600" eaLnBrk="0" hangingPunct="0">
              <a:spcBef>
                <a:spcPct val="20000"/>
              </a:spcBef>
              <a:buChar char="•"/>
              <a:tabLst>
                <a:tab pos="2562225" algn="l"/>
              </a:tabLst>
              <a:defRPr sz="2400">
                <a:solidFill>
                  <a:schemeClr val="tx1"/>
                </a:solidFill>
                <a:latin typeface="Arial" panose="020B0604020202020204" pitchFamily="34" charset="0"/>
              </a:defRPr>
            </a:lvl3pPr>
            <a:lvl4pPr marL="1600200" indent="-228600" eaLnBrk="0" hangingPunct="0">
              <a:spcBef>
                <a:spcPct val="20000"/>
              </a:spcBef>
              <a:buChar char="–"/>
              <a:tabLst>
                <a:tab pos="2562225" algn="l"/>
              </a:tabLst>
              <a:defRPr sz="2000">
                <a:solidFill>
                  <a:schemeClr val="tx1"/>
                </a:solidFill>
                <a:latin typeface="Arial" panose="020B0604020202020204" pitchFamily="34" charset="0"/>
              </a:defRPr>
            </a:lvl4pPr>
            <a:lvl5pPr marL="2057400" indent="-228600" eaLnBrk="0" hangingPunct="0">
              <a:spcBef>
                <a:spcPct val="20000"/>
              </a:spcBef>
              <a:buChar char="»"/>
              <a:tabLst>
                <a:tab pos="2562225" algn="l"/>
              </a:tabLst>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tabLst>
                <a:tab pos="2562225" algn="l"/>
              </a:tabLst>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tabLst>
                <a:tab pos="2562225" algn="l"/>
              </a:tabLst>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tabLst>
                <a:tab pos="2562225" algn="l"/>
              </a:tabLst>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tabLst>
                <a:tab pos="2562225" algn="l"/>
              </a:tabLst>
              <a:defRPr sz="2000">
                <a:solidFill>
                  <a:schemeClr val="tx1"/>
                </a:solidFill>
                <a:latin typeface="Arial" panose="020B0604020202020204" pitchFamily="34" charset="0"/>
              </a:defRPr>
            </a:lvl9pPr>
          </a:lstStyle>
          <a:p>
            <a:pPr eaLnBrk="1" hangingPunct="1">
              <a:spcBef>
                <a:spcPct val="0"/>
              </a:spcBef>
              <a:defRPr/>
            </a:pPr>
            <a:r>
              <a:rPr lang="en-GB" altLang="en-US" sz="2600" dirty="0">
                <a:solidFill>
                  <a:srgbClr val="FF0000"/>
                </a:solidFill>
                <a:latin typeface="Calibri" panose="020F0502020204030204" pitchFamily="34" charset="0"/>
              </a:rPr>
              <a:t> </a:t>
            </a:r>
            <a:r>
              <a:rPr lang="en-GB" altLang="en-US" sz="2600" b="1" dirty="0">
                <a:solidFill>
                  <a:srgbClr val="FF0000"/>
                </a:solidFill>
                <a:latin typeface="Calibri" panose="020F0502020204030204" pitchFamily="34" charset="0"/>
              </a:rPr>
              <a:t>Exploitation of Children</a:t>
            </a:r>
          </a:p>
          <a:p>
            <a:pPr lvl="1" eaLnBrk="1" hangingPunct="1">
              <a:spcBef>
                <a:spcPct val="0"/>
              </a:spcBef>
              <a:buFont typeface="Arial" panose="020B0604020202020204" pitchFamily="34" charset="0"/>
              <a:buChar char="•"/>
              <a:defRPr/>
            </a:pPr>
            <a:r>
              <a:rPr lang="en-GB" altLang="en-US" sz="2600" dirty="0">
                <a:solidFill>
                  <a:srgbClr val="333399">
                    <a:lumMod val="75000"/>
                  </a:srgbClr>
                </a:solidFill>
                <a:latin typeface="Calibri" panose="020F0502020204030204" pitchFamily="34" charset="0"/>
              </a:rPr>
              <a:t>Runners, dealers and couriers – as young as 14</a:t>
            </a:r>
          </a:p>
          <a:p>
            <a:pPr lvl="1" eaLnBrk="1" hangingPunct="1">
              <a:spcBef>
                <a:spcPct val="0"/>
              </a:spcBef>
              <a:buFont typeface="Arial" panose="020B0604020202020204" pitchFamily="34" charset="0"/>
              <a:buChar char="•"/>
              <a:defRPr/>
            </a:pPr>
            <a:r>
              <a:rPr lang="en-GB" altLang="en-US" sz="2600" dirty="0">
                <a:solidFill>
                  <a:srgbClr val="333399">
                    <a:lumMod val="75000"/>
                  </a:srgbClr>
                </a:solidFill>
                <a:latin typeface="Calibri" panose="020F0502020204030204" pitchFamily="34" charset="0"/>
              </a:rPr>
              <a:t>Expendable resource – controlled by fear and </a:t>
            </a:r>
            <a:r>
              <a:rPr lang="en-GB" altLang="en-US" sz="2600" dirty="0" smtClean="0">
                <a:solidFill>
                  <a:srgbClr val="333399">
                    <a:lumMod val="75000"/>
                  </a:srgbClr>
                </a:solidFill>
                <a:latin typeface="Calibri" panose="020F0502020204030204" pitchFamily="34" charset="0"/>
              </a:rPr>
              <a:t>violence</a:t>
            </a:r>
          </a:p>
          <a:p>
            <a:pPr marL="457200" lvl="1" indent="0" eaLnBrk="1" hangingPunct="1">
              <a:spcBef>
                <a:spcPct val="0"/>
              </a:spcBef>
              <a:buFontTx/>
              <a:buNone/>
              <a:defRPr/>
            </a:pPr>
            <a:endParaRPr lang="en-GB" altLang="en-US" sz="2600" dirty="0">
              <a:solidFill>
                <a:srgbClr val="333399">
                  <a:lumMod val="75000"/>
                </a:srgbClr>
              </a:solidFill>
              <a:latin typeface="Calibri" panose="020F0502020204030204" pitchFamily="34" charset="0"/>
            </a:endParaRPr>
          </a:p>
          <a:p>
            <a:pPr eaLnBrk="1" hangingPunct="1">
              <a:spcBef>
                <a:spcPct val="0"/>
              </a:spcBef>
              <a:defRPr/>
            </a:pPr>
            <a:r>
              <a:rPr lang="en-GB" altLang="en-US" sz="2600" dirty="0">
                <a:solidFill>
                  <a:srgbClr val="FF0000"/>
                </a:solidFill>
                <a:latin typeface="Calibri" panose="020F0502020204030204" pitchFamily="34" charset="0"/>
              </a:rPr>
              <a:t> </a:t>
            </a:r>
            <a:r>
              <a:rPr lang="en-GB" altLang="en-US" sz="2600" b="1" dirty="0">
                <a:solidFill>
                  <a:srgbClr val="FF0000"/>
                </a:solidFill>
                <a:latin typeface="Calibri" panose="020F0502020204030204" pitchFamily="34" charset="0"/>
              </a:rPr>
              <a:t>Child Sexual Exploitation (CSE)</a:t>
            </a:r>
          </a:p>
          <a:p>
            <a:pPr lvl="1" eaLnBrk="1" hangingPunct="1">
              <a:spcBef>
                <a:spcPct val="0"/>
              </a:spcBef>
              <a:buFont typeface="Arial" panose="020B0604020202020204" pitchFamily="34" charset="0"/>
              <a:buChar char="•"/>
              <a:defRPr/>
            </a:pPr>
            <a:r>
              <a:rPr lang="en-GB" altLang="en-US" sz="2600" dirty="0">
                <a:solidFill>
                  <a:srgbClr val="333399">
                    <a:lumMod val="75000"/>
                  </a:srgbClr>
                </a:solidFill>
                <a:latin typeface="Calibri" panose="020F0502020204030204" pitchFamily="34" charset="0"/>
              </a:rPr>
              <a:t>Grooming of MISPERs and most vulnerable children</a:t>
            </a:r>
          </a:p>
          <a:p>
            <a:pPr marL="457200" lvl="1" indent="0" eaLnBrk="1" hangingPunct="1">
              <a:spcBef>
                <a:spcPct val="0"/>
              </a:spcBef>
              <a:buFontTx/>
              <a:buNone/>
              <a:defRPr/>
            </a:pPr>
            <a:endParaRPr lang="en-GB" altLang="en-US" sz="2600" dirty="0">
              <a:solidFill>
                <a:srgbClr val="333399">
                  <a:lumMod val="75000"/>
                </a:srgbClr>
              </a:solidFill>
              <a:latin typeface="Calibri" panose="020F0502020204030204" pitchFamily="34" charset="0"/>
            </a:endParaRPr>
          </a:p>
          <a:p>
            <a:pPr eaLnBrk="1" hangingPunct="1">
              <a:spcBef>
                <a:spcPct val="0"/>
              </a:spcBef>
              <a:defRPr/>
            </a:pPr>
            <a:r>
              <a:rPr lang="en-GB" altLang="en-US" sz="2600" b="1" dirty="0">
                <a:solidFill>
                  <a:srgbClr val="FF0000"/>
                </a:solidFill>
                <a:latin typeface="Calibri" panose="020F0502020204030204" pitchFamily="34" charset="0"/>
              </a:rPr>
              <a:t> Human Trafficking</a:t>
            </a:r>
          </a:p>
          <a:p>
            <a:pPr lvl="1" eaLnBrk="1" hangingPunct="1">
              <a:spcBef>
                <a:spcPct val="0"/>
              </a:spcBef>
              <a:buFont typeface="Arial" panose="020B0604020202020204" pitchFamily="34" charset="0"/>
              <a:buChar char="•"/>
              <a:defRPr/>
            </a:pPr>
            <a:r>
              <a:rPr lang="en-GB" altLang="en-US" sz="2600" dirty="0">
                <a:solidFill>
                  <a:srgbClr val="333399">
                    <a:lumMod val="75000"/>
                  </a:srgbClr>
                </a:solidFill>
                <a:latin typeface="+mn-lt"/>
              </a:rPr>
              <a:t>Moving children around the country (often ‘plugged’ with Class A</a:t>
            </a:r>
            <a:r>
              <a:rPr lang="en-GB" altLang="en-US" sz="2600" dirty="0" smtClean="0">
                <a:solidFill>
                  <a:srgbClr val="333399">
                    <a:lumMod val="75000"/>
                  </a:srgbClr>
                </a:solidFill>
                <a:latin typeface="+mn-lt"/>
              </a:rPr>
              <a:t>)</a:t>
            </a:r>
          </a:p>
          <a:p>
            <a:pPr lvl="1" eaLnBrk="1" hangingPunct="1">
              <a:spcBef>
                <a:spcPct val="0"/>
              </a:spcBef>
              <a:buFont typeface="Arial" panose="020B0604020202020204" pitchFamily="34" charset="0"/>
              <a:buChar char="•"/>
              <a:defRPr/>
            </a:pPr>
            <a:r>
              <a:rPr lang="en-GB" sz="2600" dirty="0">
                <a:solidFill>
                  <a:srgbClr val="002060"/>
                </a:solidFill>
                <a:latin typeface="+mn-lt"/>
                <a:ea typeface="MS PGothic" panose="020B0600070205080204" pitchFamily="34" charset="-128"/>
              </a:rPr>
              <a:t>County Lines will often rotate operatives to prevent police being </a:t>
            </a:r>
            <a:r>
              <a:rPr lang="en-GB" sz="2600" dirty="0" smtClean="0">
                <a:solidFill>
                  <a:srgbClr val="002060"/>
                </a:solidFill>
                <a:latin typeface="+mn-lt"/>
                <a:ea typeface="MS PGothic" panose="020B0600070205080204" pitchFamily="34" charset="-128"/>
              </a:rPr>
              <a:t>aware</a:t>
            </a:r>
            <a:endParaRPr lang="en-GB" altLang="en-US" sz="2600" dirty="0">
              <a:solidFill>
                <a:srgbClr val="333399">
                  <a:lumMod val="75000"/>
                </a:srgbClr>
              </a:solidFill>
              <a:latin typeface="Calibri" panose="020F0502020204030204" pitchFamily="34" charset="0"/>
            </a:endParaRPr>
          </a:p>
          <a:p>
            <a:pPr marL="457200" lvl="1" indent="0" eaLnBrk="1" hangingPunct="1">
              <a:spcBef>
                <a:spcPct val="0"/>
              </a:spcBef>
              <a:buFontTx/>
              <a:buNone/>
              <a:defRPr/>
            </a:pPr>
            <a:endParaRPr lang="en-GB" altLang="en-US" sz="1000" dirty="0">
              <a:solidFill>
                <a:srgbClr val="333399">
                  <a:lumMod val="75000"/>
                </a:srgbClr>
              </a:solidFill>
              <a:latin typeface="Calibri" panose="020F0502020204030204" pitchFamily="34" charset="0"/>
            </a:endParaRPr>
          </a:p>
          <a:p>
            <a:pPr eaLnBrk="1" hangingPunct="1">
              <a:spcBef>
                <a:spcPct val="0"/>
              </a:spcBef>
              <a:buFontTx/>
              <a:buNone/>
              <a:defRPr/>
            </a:pPr>
            <a:endParaRPr lang="en-GB" altLang="en-US" sz="1400" dirty="0">
              <a:solidFill>
                <a:srgbClr val="333399">
                  <a:lumMod val="75000"/>
                </a:srgbClr>
              </a:solidFill>
              <a:latin typeface="Calibri" panose="020F0502020204030204" pitchFamily="34" charset="0"/>
            </a:endParaRPr>
          </a:p>
        </p:txBody>
      </p:sp>
      <p:sp>
        <p:nvSpPr>
          <p:cNvPr id="4" name="TextBox 3"/>
          <p:cNvSpPr txBox="1"/>
          <p:nvPr/>
        </p:nvSpPr>
        <p:spPr>
          <a:xfrm>
            <a:off x="1811338" y="109460"/>
            <a:ext cx="8635682" cy="584775"/>
          </a:xfrm>
          <a:prstGeom prst="rect">
            <a:avLst/>
          </a:prstGeom>
          <a:solidFill>
            <a:srgbClr val="002060"/>
          </a:solidFill>
        </p:spPr>
        <p:txBody>
          <a:bodyPr wrap="square" rtlCol="0">
            <a:spAutoFit/>
          </a:bodyPr>
          <a:lstStyle/>
          <a:p>
            <a:pPr algn="ctr"/>
            <a:r>
              <a:rPr lang="en-GB" sz="3200" b="1" dirty="0" smtClean="0">
                <a:solidFill>
                  <a:schemeClr val="bg1"/>
                </a:solidFill>
              </a:rPr>
              <a:t>Vulnerability</a:t>
            </a:r>
            <a:endParaRPr lang="en-GB" sz="3200" b="1" dirty="0">
              <a:solidFill>
                <a:schemeClr val="bg1"/>
              </a:solidFill>
            </a:endParaRPr>
          </a:p>
        </p:txBody>
      </p:sp>
    </p:spTree>
    <p:extLst>
      <p:ext uri="{BB962C8B-B14F-4D97-AF65-F5344CB8AC3E}">
        <p14:creationId xmlns:p14="http://schemas.microsoft.com/office/powerpoint/2010/main" val="4097519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838200" y="1291541"/>
            <a:ext cx="10515600" cy="4351338"/>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ct val="0"/>
              </a:spcBef>
              <a:buFont typeface="Arial" panose="020B0604020202020204" pitchFamily="34" charset="0"/>
              <a:buNone/>
              <a:defRPr/>
            </a:pPr>
            <a:r>
              <a:rPr lang="en-GB" dirty="0" smtClean="0"/>
              <a:t>“I was forced to come back to Swansea to deal drugs for a gang.” </a:t>
            </a:r>
          </a:p>
          <a:p>
            <a:pPr marL="0" indent="0" algn="ctr">
              <a:spcBef>
                <a:spcPct val="0"/>
              </a:spcBef>
              <a:buFont typeface="Arial" panose="020B0604020202020204" pitchFamily="34" charset="0"/>
              <a:buNone/>
              <a:defRPr/>
            </a:pPr>
            <a:endParaRPr lang="en-GB" dirty="0" smtClean="0"/>
          </a:p>
          <a:p>
            <a:pPr marL="0" indent="0" algn="ctr">
              <a:spcBef>
                <a:spcPct val="0"/>
              </a:spcBef>
              <a:buFont typeface="Arial" panose="020B0604020202020204" pitchFamily="34" charset="0"/>
              <a:buNone/>
              <a:defRPr/>
            </a:pPr>
            <a:r>
              <a:rPr lang="en-GB" dirty="0" smtClean="0"/>
              <a:t>“When I was last down in Swansea I was in an address and when the police raided it, I threw drugs away so the police couldn’t find them.”</a:t>
            </a:r>
          </a:p>
          <a:p>
            <a:pPr marL="0" indent="0" algn="ctr">
              <a:spcBef>
                <a:spcPct val="0"/>
              </a:spcBef>
              <a:buFont typeface="Arial" panose="020B0604020202020204" pitchFamily="34" charset="0"/>
              <a:buNone/>
              <a:defRPr/>
            </a:pPr>
            <a:endParaRPr lang="en-GB" dirty="0" smtClean="0"/>
          </a:p>
          <a:p>
            <a:pPr marL="0" indent="0" algn="ctr">
              <a:spcBef>
                <a:spcPct val="0"/>
              </a:spcBef>
              <a:buFont typeface="Arial" panose="020B0604020202020204" pitchFamily="34" charset="0"/>
              <a:buNone/>
              <a:defRPr/>
            </a:pPr>
            <a:r>
              <a:rPr lang="en-GB" dirty="0" smtClean="0"/>
              <a:t>“I was then back in London and the gang members stopped me in the street and said I owed them money for losing drugs last time, and I had to go back to Swansea to sell drugs. I informed them I was on Tag, they threatened me and made threats towards my mum if I didn’t do it.” </a:t>
            </a:r>
          </a:p>
          <a:p>
            <a:pPr marL="0" indent="0" algn="ctr">
              <a:spcBef>
                <a:spcPct val="0"/>
              </a:spcBef>
              <a:buFont typeface="Arial" panose="020B0604020202020204" pitchFamily="34" charset="0"/>
              <a:buNone/>
              <a:defRPr/>
            </a:pPr>
            <a:endParaRPr lang="en-GB" dirty="0" smtClean="0"/>
          </a:p>
          <a:p>
            <a:pPr marL="0" indent="0" algn="ctr">
              <a:spcBef>
                <a:spcPct val="0"/>
              </a:spcBef>
              <a:buFont typeface="Arial" panose="020B0604020202020204" pitchFamily="34" charset="0"/>
              <a:buNone/>
              <a:defRPr/>
            </a:pPr>
            <a:r>
              <a:rPr lang="en-GB" dirty="0" smtClean="0"/>
              <a:t>“They cut my Tag off, they told me to put the drugs in my bum so I wouldn’t get caught, I then got on a train and ended up back in Swansea, I will get £500 a week for selling the drugs.”</a:t>
            </a:r>
          </a:p>
          <a:p>
            <a:pPr marL="0" indent="0">
              <a:buFont typeface="Arial" panose="020B0604020202020204" pitchFamily="34" charset="0"/>
              <a:buNone/>
            </a:pPr>
            <a:endParaRPr lang="en-GB" dirty="0"/>
          </a:p>
        </p:txBody>
      </p:sp>
      <p:sp>
        <p:nvSpPr>
          <p:cNvPr id="4" name="TextBox 3"/>
          <p:cNvSpPr txBox="1"/>
          <p:nvPr/>
        </p:nvSpPr>
        <p:spPr>
          <a:xfrm>
            <a:off x="1778159" y="266622"/>
            <a:ext cx="8635682" cy="584775"/>
          </a:xfrm>
          <a:prstGeom prst="rect">
            <a:avLst/>
          </a:prstGeom>
          <a:solidFill>
            <a:srgbClr val="002060"/>
          </a:solidFill>
        </p:spPr>
        <p:txBody>
          <a:bodyPr wrap="square" rtlCol="0">
            <a:spAutoFit/>
          </a:bodyPr>
          <a:lstStyle/>
          <a:p>
            <a:pPr algn="ctr"/>
            <a:r>
              <a:rPr lang="en-GB" sz="3200" b="1" dirty="0" smtClean="0">
                <a:solidFill>
                  <a:schemeClr val="bg1"/>
                </a:solidFill>
              </a:rPr>
              <a:t>Patrick’s Story: 15 Year Old</a:t>
            </a:r>
            <a:endParaRPr lang="en-GB" sz="3200" b="1" dirty="0">
              <a:solidFill>
                <a:schemeClr val="bg1"/>
              </a:solidFill>
            </a:endParaRPr>
          </a:p>
        </p:txBody>
      </p:sp>
    </p:spTree>
    <p:extLst>
      <p:ext uri="{BB962C8B-B14F-4D97-AF65-F5344CB8AC3E}">
        <p14:creationId xmlns:p14="http://schemas.microsoft.com/office/powerpoint/2010/main" val="205056551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871379" y="936350"/>
            <a:ext cx="10515600" cy="5121550"/>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lvl="1" indent="-342900" algn="just" eaLnBrk="0" fontAlgn="base" hangingPunct="0">
              <a:lnSpc>
                <a:spcPct val="107000"/>
              </a:lnSpc>
              <a:spcBef>
                <a:spcPct val="0"/>
              </a:spcBef>
              <a:defRPr/>
            </a:pPr>
            <a:r>
              <a:rPr lang="en-GB" dirty="0" smtClean="0">
                <a:solidFill>
                  <a:srgbClr val="1F497D">
                    <a:lumMod val="75000"/>
                  </a:srgbClr>
                </a:solidFill>
                <a:ea typeface="MS PGothic" panose="020B0600070205080204" pitchFamily="34" charset="-128"/>
              </a:rPr>
              <a:t>Not a fundamental motivating factor - but an intrinsic element of county lines criminality.</a:t>
            </a:r>
          </a:p>
          <a:p>
            <a:pPr marL="342900" lvl="1" indent="-342900" algn="just" eaLnBrk="0" fontAlgn="base" hangingPunct="0">
              <a:lnSpc>
                <a:spcPct val="107000"/>
              </a:lnSpc>
              <a:spcBef>
                <a:spcPct val="0"/>
              </a:spcBef>
              <a:defRPr/>
            </a:pPr>
            <a:endParaRPr lang="en-GB" dirty="0" smtClean="0">
              <a:solidFill>
                <a:srgbClr val="1F497D">
                  <a:lumMod val="75000"/>
                </a:srgbClr>
              </a:solidFill>
              <a:ea typeface="MS PGothic" panose="020B0600070205080204" pitchFamily="34" charset="-128"/>
            </a:endParaRPr>
          </a:p>
          <a:p>
            <a:pPr marL="342900" lvl="1" indent="-342900" algn="just" eaLnBrk="0" fontAlgn="base" hangingPunct="0">
              <a:lnSpc>
                <a:spcPct val="107000"/>
              </a:lnSpc>
              <a:spcBef>
                <a:spcPct val="0"/>
              </a:spcBef>
              <a:defRPr/>
            </a:pPr>
            <a:r>
              <a:rPr lang="en-GB" dirty="0" smtClean="0">
                <a:solidFill>
                  <a:srgbClr val="1F497D">
                    <a:lumMod val="75000"/>
                  </a:srgbClr>
                </a:solidFill>
                <a:ea typeface="MS PGothic" panose="020B0600070205080204" pitchFamily="34" charset="-128"/>
              </a:rPr>
              <a:t>Many young victims already have risk markers/flags for CSE.</a:t>
            </a:r>
          </a:p>
          <a:p>
            <a:pPr marL="0" lvl="1" algn="just" eaLnBrk="0" fontAlgn="base" hangingPunct="0">
              <a:lnSpc>
                <a:spcPct val="107000"/>
              </a:lnSpc>
              <a:spcBef>
                <a:spcPct val="0"/>
              </a:spcBef>
              <a:defRPr/>
            </a:pPr>
            <a:endParaRPr lang="en-GB" dirty="0" smtClean="0">
              <a:solidFill>
                <a:srgbClr val="1F497D">
                  <a:lumMod val="75000"/>
                </a:srgbClr>
              </a:solidFill>
              <a:ea typeface="MS PGothic" panose="020B0600070205080204" pitchFamily="34" charset="-128"/>
            </a:endParaRPr>
          </a:p>
          <a:p>
            <a:pPr marL="342900" lvl="1" indent="-342900" algn="just" eaLnBrk="0" fontAlgn="base" hangingPunct="0">
              <a:lnSpc>
                <a:spcPct val="107000"/>
              </a:lnSpc>
              <a:spcBef>
                <a:spcPct val="0"/>
              </a:spcBef>
              <a:defRPr/>
            </a:pPr>
            <a:r>
              <a:rPr lang="en-GB" dirty="0" smtClean="0">
                <a:solidFill>
                  <a:srgbClr val="1F497D">
                    <a:lumMod val="75000"/>
                  </a:srgbClr>
                </a:solidFill>
                <a:ea typeface="MS PGothic" panose="020B0600070205080204" pitchFamily="34" charset="-128"/>
              </a:rPr>
              <a:t>The vulnerability risk factors are similar for each type of exploitation.</a:t>
            </a:r>
          </a:p>
          <a:p>
            <a:pPr marL="0" lvl="1" algn="just" eaLnBrk="0" fontAlgn="base" hangingPunct="0">
              <a:lnSpc>
                <a:spcPct val="107000"/>
              </a:lnSpc>
              <a:spcBef>
                <a:spcPct val="0"/>
              </a:spcBef>
              <a:defRPr/>
            </a:pPr>
            <a:endParaRPr lang="en-GB" dirty="0" smtClean="0">
              <a:solidFill>
                <a:srgbClr val="1F497D">
                  <a:lumMod val="75000"/>
                </a:srgbClr>
              </a:solidFill>
              <a:ea typeface="MS PGothic" panose="020B0600070205080204" pitchFamily="34" charset="-128"/>
            </a:endParaRPr>
          </a:p>
          <a:p>
            <a:pPr marL="342900" lvl="1" indent="-342900" algn="just" eaLnBrk="0" fontAlgn="base" hangingPunct="0">
              <a:lnSpc>
                <a:spcPct val="107000"/>
              </a:lnSpc>
              <a:spcBef>
                <a:spcPct val="0"/>
              </a:spcBef>
              <a:defRPr/>
            </a:pPr>
            <a:r>
              <a:rPr lang="en-GB" dirty="0" smtClean="0">
                <a:solidFill>
                  <a:srgbClr val="1F497D">
                    <a:lumMod val="75000"/>
                  </a:srgbClr>
                </a:solidFill>
                <a:ea typeface="MS PGothic" panose="020B0600070205080204" pitchFamily="34" charset="-128"/>
              </a:rPr>
              <a:t>Gang members often groom young females by initially becoming their ‘boyfriend’.</a:t>
            </a:r>
          </a:p>
          <a:p>
            <a:pPr marL="0" lvl="1" algn="just" eaLnBrk="0" fontAlgn="base" hangingPunct="0">
              <a:lnSpc>
                <a:spcPct val="107000"/>
              </a:lnSpc>
              <a:spcBef>
                <a:spcPct val="0"/>
              </a:spcBef>
              <a:defRPr/>
            </a:pPr>
            <a:endParaRPr lang="en-GB" dirty="0" smtClean="0">
              <a:solidFill>
                <a:srgbClr val="1F497D">
                  <a:lumMod val="75000"/>
                </a:srgbClr>
              </a:solidFill>
              <a:ea typeface="MS PGothic" panose="020B0600070205080204" pitchFamily="34" charset="-128"/>
            </a:endParaRPr>
          </a:p>
          <a:p>
            <a:pPr marL="342900" lvl="1" indent="-342900" algn="just" eaLnBrk="0" fontAlgn="base" hangingPunct="0">
              <a:lnSpc>
                <a:spcPct val="107000"/>
              </a:lnSpc>
              <a:spcBef>
                <a:spcPct val="0"/>
              </a:spcBef>
              <a:defRPr/>
            </a:pPr>
            <a:r>
              <a:rPr lang="en-GB" dirty="0" smtClean="0">
                <a:solidFill>
                  <a:srgbClr val="1F497D">
                    <a:lumMod val="75000"/>
                  </a:srgbClr>
                </a:solidFill>
                <a:ea typeface="MS PGothic" panose="020B0600070205080204" pitchFamily="34" charset="-128"/>
              </a:rPr>
              <a:t>Victims are used and abused by gangs – sexual assault and rape are just another way to control and exploit them.</a:t>
            </a:r>
            <a:endParaRPr lang="en-GB" dirty="0">
              <a:solidFill>
                <a:srgbClr val="1F497D">
                  <a:lumMod val="75000"/>
                </a:srgbClr>
              </a:solidFill>
              <a:ea typeface="MS PGothic" panose="020B0600070205080204" pitchFamily="34" charset="-128"/>
            </a:endParaRPr>
          </a:p>
        </p:txBody>
      </p:sp>
      <p:sp>
        <p:nvSpPr>
          <p:cNvPr id="4" name="TextBox 3"/>
          <p:cNvSpPr txBox="1"/>
          <p:nvPr/>
        </p:nvSpPr>
        <p:spPr>
          <a:xfrm>
            <a:off x="1811338" y="109460"/>
            <a:ext cx="8635682" cy="584775"/>
          </a:xfrm>
          <a:prstGeom prst="rect">
            <a:avLst/>
          </a:prstGeom>
          <a:solidFill>
            <a:srgbClr val="002060"/>
          </a:solidFill>
        </p:spPr>
        <p:txBody>
          <a:bodyPr wrap="square" rtlCol="0">
            <a:spAutoFit/>
          </a:bodyPr>
          <a:lstStyle/>
          <a:p>
            <a:pPr algn="ctr"/>
            <a:r>
              <a:rPr lang="en-GB" sz="3200" b="1" dirty="0" smtClean="0">
                <a:solidFill>
                  <a:schemeClr val="bg1"/>
                </a:solidFill>
              </a:rPr>
              <a:t>Links to Child Sexual Exploitation</a:t>
            </a:r>
            <a:endParaRPr lang="en-GB" sz="3200" b="1" dirty="0">
              <a:solidFill>
                <a:schemeClr val="bg1"/>
              </a:solidFill>
            </a:endParaRPr>
          </a:p>
        </p:txBody>
      </p:sp>
    </p:spTree>
    <p:extLst>
      <p:ext uri="{BB962C8B-B14F-4D97-AF65-F5344CB8AC3E}">
        <p14:creationId xmlns:p14="http://schemas.microsoft.com/office/powerpoint/2010/main" val="2477627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4"/>
          <a:srcRect l="9607" t="7583" r="8042" b="10065"/>
          <a:stretch/>
        </p:blipFill>
        <p:spPr>
          <a:xfrm>
            <a:off x="9662478" y="4794645"/>
            <a:ext cx="1074420" cy="1074420"/>
          </a:xfrm>
          <a:prstGeom prst="rect">
            <a:avLst/>
          </a:prstGeom>
        </p:spPr>
      </p:pic>
      <p:sp>
        <p:nvSpPr>
          <p:cNvPr id="4" name="TextBox 3"/>
          <p:cNvSpPr txBox="1"/>
          <p:nvPr/>
        </p:nvSpPr>
        <p:spPr>
          <a:xfrm>
            <a:off x="1874520" y="2509760"/>
            <a:ext cx="8635682" cy="1107996"/>
          </a:xfrm>
          <a:prstGeom prst="rect">
            <a:avLst/>
          </a:prstGeom>
          <a:solidFill>
            <a:srgbClr val="002060"/>
          </a:solidFill>
        </p:spPr>
        <p:txBody>
          <a:bodyPr wrap="square" rtlCol="0">
            <a:spAutoFit/>
          </a:bodyPr>
          <a:lstStyle/>
          <a:p>
            <a:pPr algn="ctr"/>
            <a:r>
              <a:rPr lang="en-GB" sz="6600" b="1" dirty="0" smtClean="0">
                <a:solidFill>
                  <a:schemeClr val="bg1"/>
                </a:solidFill>
              </a:rPr>
              <a:t>Daisy’s Story</a:t>
            </a:r>
            <a:endParaRPr lang="en-GB" sz="6600" b="1" dirty="0">
              <a:solidFill>
                <a:schemeClr val="bg1"/>
              </a:solidFill>
            </a:endParaRPr>
          </a:p>
        </p:txBody>
      </p:sp>
    </p:spTree>
    <p:extLst>
      <p:ext uri="{BB962C8B-B14F-4D97-AF65-F5344CB8AC3E}">
        <p14:creationId xmlns:p14="http://schemas.microsoft.com/office/powerpoint/2010/main" val="128663457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1074420" y="960120"/>
            <a:ext cx="10104120" cy="5074920"/>
          </a:xfrm>
          <a:prstGeom prst="rect">
            <a:avLst/>
          </a:prstGeom>
        </p:spPr>
        <p:txBody>
          <a:bodyPr>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en-GB" sz="3100" dirty="0" smtClean="0">
                <a:solidFill>
                  <a:srgbClr val="002060"/>
                </a:solidFill>
              </a:rPr>
              <a:t>Consider the wider picture in regard to changes in your local community:</a:t>
            </a:r>
          </a:p>
          <a:p>
            <a:pPr lvl="2">
              <a:defRPr/>
            </a:pPr>
            <a:r>
              <a:rPr lang="en-GB" sz="3100" dirty="0" smtClean="0">
                <a:solidFill>
                  <a:srgbClr val="002060"/>
                </a:solidFill>
              </a:rPr>
              <a:t>Open Street Dealing</a:t>
            </a:r>
          </a:p>
          <a:p>
            <a:pPr lvl="2">
              <a:defRPr/>
            </a:pPr>
            <a:r>
              <a:rPr lang="en-GB" sz="3100" dirty="0" smtClean="0">
                <a:solidFill>
                  <a:srgbClr val="002060"/>
                </a:solidFill>
              </a:rPr>
              <a:t>Increased ASB and raised levels of tension or violence</a:t>
            </a:r>
          </a:p>
          <a:p>
            <a:pPr lvl="2">
              <a:defRPr/>
            </a:pPr>
            <a:r>
              <a:rPr lang="en-GB" sz="3100" dirty="0" smtClean="0">
                <a:solidFill>
                  <a:srgbClr val="002060"/>
                </a:solidFill>
              </a:rPr>
              <a:t>New ‘faces’ spending time with known drug users and local criminals</a:t>
            </a:r>
          </a:p>
          <a:p>
            <a:pPr lvl="2">
              <a:defRPr/>
            </a:pPr>
            <a:r>
              <a:rPr lang="en-GB" sz="3100" dirty="0" smtClean="0">
                <a:solidFill>
                  <a:srgbClr val="002060"/>
                </a:solidFill>
              </a:rPr>
              <a:t>Vulnerable people suddenly having house guests that don’t seem a natural relationship.</a:t>
            </a:r>
          </a:p>
          <a:p>
            <a:pPr marL="0" indent="0">
              <a:buFont typeface="Arial" panose="020B0604020202020204" pitchFamily="34" charset="0"/>
              <a:buNone/>
              <a:defRPr/>
            </a:pPr>
            <a:endParaRPr lang="en-GB" sz="3100" dirty="0" smtClean="0">
              <a:solidFill>
                <a:srgbClr val="262673"/>
              </a:solidFill>
            </a:endParaRPr>
          </a:p>
          <a:p>
            <a:pPr>
              <a:defRPr/>
            </a:pPr>
            <a:r>
              <a:rPr lang="en-GB" altLang="en-US" sz="3100" dirty="0" smtClean="0">
                <a:solidFill>
                  <a:srgbClr val="262673"/>
                </a:solidFill>
              </a:rPr>
              <a:t>Submit PPNs in regard to vulnerable people you think may be being exploited.</a:t>
            </a:r>
          </a:p>
          <a:p>
            <a:pPr marL="0" indent="0">
              <a:buFont typeface="Arial" panose="020B0604020202020204" pitchFamily="34" charset="0"/>
              <a:buNone/>
              <a:defRPr/>
            </a:pPr>
            <a:endParaRPr lang="en-GB" sz="3100" dirty="0" smtClean="0">
              <a:solidFill>
                <a:srgbClr val="FF0000"/>
              </a:solidFill>
            </a:endParaRPr>
          </a:p>
          <a:p>
            <a:pPr>
              <a:defRPr/>
            </a:pPr>
            <a:r>
              <a:rPr lang="en-GB" sz="3100" dirty="0" smtClean="0">
                <a:solidFill>
                  <a:srgbClr val="002060"/>
                </a:solidFill>
              </a:rPr>
              <a:t>Link with </a:t>
            </a:r>
            <a:r>
              <a:rPr lang="en-GB" sz="3100" dirty="0" err="1" smtClean="0">
                <a:solidFill>
                  <a:srgbClr val="002060"/>
                </a:solidFill>
              </a:rPr>
              <a:t>MisPer</a:t>
            </a:r>
            <a:r>
              <a:rPr lang="en-GB" sz="3100" dirty="0" smtClean="0">
                <a:solidFill>
                  <a:srgbClr val="002060"/>
                </a:solidFill>
              </a:rPr>
              <a:t> Co-ordinators in relation to young people you suspect of involvement with County Lines gangs.</a:t>
            </a:r>
          </a:p>
          <a:p>
            <a:pPr>
              <a:defRPr/>
            </a:pPr>
            <a:endParaRPr lang="en-GB" sz="3100" dirty="0" smtClean="0">
              <a:solidFill>
                <a:srgbClr val="002060"/>
              </a:solidFill>
            </a:endParaRPr>
          </a:p>
          <a:p>
            <a:pPr>
              <a:defRPr/>
            </a:pPr>
            <a:r>
              <a:rPr lang="en-GB" sz="3100" dirty="0" smtClean="0">
                <a:solidFill>
                  <a:srgbClr val="002060"/>
                </a:solidFill>
              </a:rPr>
              <a:t>Use Police Protection Powers to safeguard young people if applicable</a:t>
            </a:r>
          </a:p>
          <a:p>
            <a:pPr>
              <a:defRPr/>
            </a:pPr>
            <a:endParaRPr lang="en-GB" sz="3100" dirty="0" smtClean="0">
              <a:solidFill>
                <a:srgbClr val="002060"/>
              </a:solidFill>
            </a:endParaRPr>
          </a:p>
          <a:p>
            <a:pPr>
              <a:defRPr/>
            </a:pPr>
            <a:r>
              <a:rPr lang="en-GB" sz="3100" dirty="0" smtClean="0">
                <a:solidFill>
                  <a:srgbClr val="002060"/>
                </a:solidFill>
              </a:rPr>
              <a:t>Use BWV wherever possible to gather evidence</a:t>
            </a:r>
          </a:p>
          <a:p>
            <a:pPr>
              <a:defRPr/>
            </a:pPr>
            <a:endParaRPr lang="en-GB" sz="800" dirty="0">
              <a:solidFill>
                <a:srgbClr val="262673"/>
              </a:solidFill>
            </a:endParaRPr>
          </a:p>
        </p:txBody>
      </p:sp>
      <p:sp>
        <p:nvSpPr>
          <p:cNvPr id="4" name="TextBox 3"/>
          <p:cNvSpPr txBox="1"/>
          <p:nvPr/>
        </p:nvSpPr>
        <p:spPr>
          <a:xfrm>
            <a:off x="1074420" y="109460"/>
            <a:ext cx="10104120" cy="584775"/>
          </a:xfrm>
          <a:prstGeom prst="rect">
            <a:avLst/>
          </a:prstGeom>
          <a:solidFill>
            <a:srgbClr val="002060"/>
          </a:solidFill>
        </p:spPr>
        <p:txBody>
          <a:bodyPr wrap="square" rtlCol="0">
            <a:spAutoFit/>
          </a:bodyPr>
          <a:lstStyle/>
          <a:p>
            <a:pPr algn="ctr"/>
            <a:r>
              <a:rPr lang="en-GB" sz="3200" b="1" dirty="0" smtClean="0">
                <a:solidFill>
                  <a:schemeClr val="bg1"/>
                </a:solidFill>
              </a:rPr>
              <a:t>What Can You Do?</a:t>
            </a:r>
            <a:endParaRPr lang="en-GB" sz="3200" b="1" dirty="0">
              <a:solidFill>
                <a:schemeClr val="bg1"/>
              </a:solidFill>
            </a:endParaRPr>
          </a:p>
        </p:txBody>
      </p:sp>
    </p:spTree>
    <p:extLst>
      <p:ext uri="{BB962C8B-B14F-4D97-AF65-F5344CB8AC3E}">
        <p14:creationId xmlns:p14="http://schemas.microsoft.com/office/powerpoint/2010/main" val="747381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990796" y="1204331"/>
            <a:ext cx="10515600" cy="4351338"/>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20000"/>
              </a:lnSpc>
            </a:pPr>
            <a:r>
              <a:rPr lang="en-GB" altLang="en-US" sz="2600" dirty="0" smtClean="0">
                <a:solidFill>
                  <a:srgbClr val="002060"/>
                </a:solidFill>
              </a:rPr>
              <a:t>Flag up to a LIO any stop-searches you have undertaken if you think there may be a county lines link.</a:t>
            </a:r>
          </a:p>
          <a:p>
            <a:pPr>
              <a:lnSpc>
                <a:spcPct val="120000"/>
              </a:lnSpc>
            </a:pPr>
            <a:r>
              <a:rPr lang="en-GB" altLang="en-US" sz="2600" dirty="0" smtClean="0">
                <a:solidFill>
                  <a:srgbClr val="002060"/>
                </a:solidFill>
              </a:rPr>
              <a:t>Engage with your local community and help identify those at risk of exploitation.</a:t>
            </a:r>
          </a:p>
          <a:p>
            <a:pPr>
              <a:lnSpc>
                <a:spcPct val="120000"/>
              </a:lnSpc>
            </a:pPr>
            <a:r>
              <a:rPr lang="en-GB" altLang="en-US" sz="2600" dirty="0" smtClean="0">
                <a:solidFill>
                  <a:srgbClr val="002060"/>
                </a:solidFill>
              </a:rPr>
              <a:t>Consider potential links to county lines criminality when dealing with reports of public order, affray or serious assault.</a:t>
            </a:r>
          </a:p>
          <a:p>
            <a:pPr>
              <a:lnSpc>
                <a:spcPct val="120000"/>
              </a:lnSpc>
            </a:pPr>
            <a:r>
              <a:rPr lang="en-GB" altLang="en-US" sz="2600" dirty="0" smtClean="0">
                <a:solidFill>
                  <a:srgbClr val="002060"/>
                </a:solidFill>
              </a:rPr>
              <a:t>Comply with all officer safety requirements and remain vigilante to the threats posed by groups linked to county lines criminality.</a:t>
            </a:r>
          </a:p>
          <a:p>
            <a:pPr>
              <a:lnSpc>
                <a:spcPct val="120000"/>
              </a:lnSpc>
            </a:pPr>
            <a:r>
              <a:rPr lang="en-GB" sz="2600" dirty="0" smtClean="0">
                <a:solidFill>
                  <a:srgbClr val="002060"/>
                </a:solidFill>
              </a:rPr>
              <a:t>Submit detailed, accurate Intelligence in regard to anything you think may be relevant. Mark all relevant Intelligence as OPERATION GUARDIAN</a:t>
            </a:r>
            <a:endParaRPr lang="en-GB" altLang="en-US" sz="2600" dirty="0" smtClean="0">
              <a:solidFill>
                <a:srgbClr val="262673"/>
              </a:solidFill>
            </a:endParaRPr>
          </a:p>
          <a:p>
            <a:endParaRPr lang="en-GB" altLang="en-US" dirty="0" smtClean="0"/>
          </a:p>
        </p:txBody>
      </p:sp>
      <p:sp>
        <p:nvSpPr>
          <p:cNvPr id="4" name="TextBox 3"/>
          <p:cNvSpPr txBox="1"/>
          <p:nvPr/>
        </p:nvSpPr>
        <p:spPr>
          <a:xfrm>
            <a:off x="1811338" y="109460"/>
            <a:ext cx="8635682" cy="584775"/>
          </a:xfrm>
          <a:prstGeom prst="rect">
            <a:avLst/>
          </a:prstGeom>
          <a:solidFill>
            <a:srgbClr val="002060"/>
          </a:solidFill>
        </p:spPr>
        <p:txBody>
          <a:bodyPr wrap="square" rtlCol="0">
            <a:spAutoFit/>
          </a:bodyPr>
          <a:lstStyle/>
          <a:p>
            <a:pPr algn="ctr"/>
            <a:r>
              <a:rPr lang="en-GB" sz="3200" b="1" dirty="0" smtClean="0">
                <a:solidFill>
                  <a:schemeClr val="bg1"/>
                </a:solidFill>
              </a:rPr>
              <a:t>What Can You Do?</a:t>
            </a:r>
            <a:endParaRPr lang="en-GB" sz="3200" b="1" dirty="0">
              <a:solidFill>
                <a:schemeClr val="bg1"/>
              </a:solidFill>
            </a:endParaRPr>
          </a:p>
        </p:txBody>
      </p:sp>
    </p:spTree>
    <p:extLst>
      <p:ext uri="{BB962C8B-B14F-4D97-AF65-F5344CB8AC3E}">
        <p14:creationId xmlns:p14="http://schemas.microsoft.com/office/powerpoint/2010/main" val="1904787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1054259" y="1070177"/>
            <a:ext cx="10149840" cy="4833836"/>
          </a:xfrm>
          <a:prstGeom prst="rect">
            <a:avLst/>
          </a:prstGeom>
        </p:spPr>
        <p:txBody>
          <a:bodyPr>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Font typeface="Arial" panose="020B0604020202020204" pitchFamily="34" charset="0"/>
              <a:buNone/>
              <a:defRPr/>
            </a:pPr>
            <a:r>
              <a:rPr lang="en-GB" sz="3400" b="1" dirty="0" smtClean="0">
                <a:solidFill>
                  <a:srgbClr val="262673"/>
                </a:solidFill>
              </a:rPr>
              <a:t>When speaking with members of the public who may have information on County Line activity please consider the following questions: </a:t>
            </a:r>
          </a:p>
          <a:p>
            <a:pPr marL="0" indent="0">
              <a:lnSpc>
                <a:spcPct val="120000"/>
              </a:lnSpc>
              <a:buFont typeface="Arial" panose="020B0604020202020204" pitchFamily="34" charset="0"/>
              <a:buNone/>
              <a:defRPr/>
            </a:pPr>
            <a:endParaRPr lang="en-GB" sz="3400" dirty="0" smtClean="0">
              <a:solidFill>
                <a:srgbClr val="262673"/>
              </a:solidFill>
            </a:endParaRPr>
          </a:p>
          <a:p>
            <a:pPr>
              <a:lnSpc>
                <a:spcPct val="120000"/>
              </a:lnSpc>
              <a:defRPr/>
            </a:pPr>
            <a:r>
              <a:rPr lang="en-GB" sz="3400" dirty="0" smtClean="0">
                <a:solidFill>
                  <a:srgbClr val="002060"/>
                </a:solidFill>
              </a:rPr>
              <a:t>Are you aware of any persons from outside of this area who are now frequenting or living at any address in your locality (especially vulnerable people)?</a:t>
            </a:r>
          </a:p>
          <a:p>
            <a:pPr>
              <a:lnSpc>
                <a:spcPct val="120000"/>
              </a:lnSpc>
              <a:defRPr/>
            </a:pPr>
            <a:endParaRPr lang="en-GB" sz="3400" dirty="0" smtClean="0">
              <a:solidFill>
                <a:srgbClr val="262673"/>
              </a:solidFill>
            </a:endParaRPr>
          </a:p>
          <a:p>
            <a:pPr>
              <a:lnSpc>
                <a:spcPct val="120000"/>
              </a:lnSpc>
              <a:defRPr/>
            </a:pPr>
            <a:r>
              <a:rPr lang="en-GB" sz="3400" dirty="0" smtClean="0">
                <a:solidFill>
                  <a:srgbClr val="262673"/>
                </a:solidFill>
              </a:rPr>
              <a:t>Have you, or any persons you know been befriended by such persons? Or have they asked to stay at your address? </a:t>
            </a:r>
          </a:p>
          <a:p>
            <a:pPr lvl="1">
              <a:lnSpc>
                <a:spcPct val="120000"/>
              </a:lnSpc>
              <a:defRPr/>
            </a:pPr>
            <a:r>
              <a:rPr lang="en-GB" sz="3400" dirty="0" smtClean="0">
                <a:solidFill>
                  <a:srgbClr val="262673"/>
                </a:solidFill>
              </a:rPr>
              <a:t>If so, where are they from? </a:t>
            </a:r>
          </a:p>
          <a:p>
            <a:pPr lvl="1">
              <a:lnSpc>
                <a:spcPct val="120000"/>
              </a:lnSpc>
              <a:defRPr/>
            </a:pPr>
            <a:r>
              <a:rPr lang="en-GB" sz="3400" dirty="0" smtClean="0">
                <a:solidFill>
                  <a:srgbClr val="262673"/>
                </a:solidFill>
              </a:rPr>
              <a:t>What names do they use for themselves? </a:t>
            </a:r>
          </a:p>
          <a:p>
            <a:pPr lvl="1">
              <a:lnSpc>
                <a:spcPct val="120000"/>
              </a:lnSpc>
              <a:defRPr/>
            </a:pPr>
            <a:r>
              <a:rPr lang="en-GB" sz="3400" dirty="0" smtClean="0">
                <a:solidFill>
                  <a:srgbClr val="262673"/>
                </a:solidFill>
              </a:rPr>
              <a:t>What are the telephone numbers they have been giving out to people? </a:t>
            </a:r>
          </a:p>
          <a:p>
            <a:pPr marL="457200" lvl="1" indent="0">
              <a:buFont typeface="Arial" panose="020B0604020202020204" pitchFamily="34" charset="0"/>
              <a:buNone/>
              <a:defRPr/>
            </a:pPr>
            <a:endParaRPr lang="en-GB" sz="1000" dirty="0">
              <a:solidFill>
                <a:srgbClr val="262673"/>
              </a:solidFill>
            </a:endParaRPr>
          </a:p>
        </p:txBody>
      </p:sp>
      <p:sp>
        <p:nvSpPr>
          <p:cNvPr id="4" name="TextBox 3"/>
          <p:cNvSpPr txBox="1"/>
          <p:nvPr/>
        </p:nvSpPr>
        <p:spPr>
          <a:xfrm>
            <a:off x="1811338" y="109460"/>
            <a:ext cx="8635682" cy="584775"/>
          </a:xfrm>
          <a:prstGeom prst="rect">
            <a:avLst/>
          </a:prstGeom>
          <a:solidFill>
            <a:srgbClr val="002060"/>
          </a:solidFill>
        </p:spPr>
        <p:txBody>
          <a:bodyPr wrap="square" rtlCol="0">
            <a:spAutoFit/>
          </a:bodyPr>
          <a:lstStyle/>
          <a:p>
            <a:pPr algn="ctr"/>
            <a:r>
              <a:rPr lang="en-GB" sz="3200" b="1" dirty="0" smtClean="0">
                <a:solidFill>
                  <a:schemeClr val="bg1"/>
                </a:solidFill>
              </a:rPr>
              <a:t>Intelligence Requirements</a:t>
            </a:r>
            <a:endParaRPr lang="en-GB" sz="3200" b="1" dirty="0">
              <a:solidFill>
                <a:schemeClr val="bg1"/>
              </a:solidFill>
            </a:endParaRPr>
          </a:p>
        </p:txBody>
      </p:sp>
    </p:spTree>
    <p:extLst>
      <p:ext uri="{BB962C8B-B14F-4D97-AF65-F5344CB8AC3E}">
        <p14:creationId xmlns:p14="http://schemas.microsoft.com/office/powerpoint/2010/main" val="2633658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Content Placeholder 2"/>
          <p:cNvSpPr txBox="1">
            <a:spLocks/>
          </p:cNvSpPr>
          <p:nvPr/>
        </p:nvSpPr>
        <p:spPr>
          <a:xfrm>
            <a:off x="913288" y="1045333"/>
            <a:ext cx="10515600" cy="4767107"/>
          </a:xfrm>
          <a:prstGeom prst="rect">
            <a:avLst/>
          </a:prstGeom>
        </p:spPr>
        <p:txBody>
          <a:bodyPr>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20000"/>
              </a:lnSpc>
              <a:defRPr/>
            </a:pPr>
            <a:r>
              <a:rPr lang="en-GB" sz="3100" dirty="0" smtClean="0">
                <a:solidFill>
                  <a:srgbClr val="002060"/>
                </a:solidFill>
              </a:rPr>
              <a:t>Has there been increased activity since the arrival of the subjects? </a:t>
            </a:r>
          </a:p>
          <a:p>
            <a:pPr lvl="1">
              <a:lnSpc>
                <a:spcPct val="120000"/>
              </a:lnSpc>
              <a:defRPr/>
            </a:pPr>
            <a:r>
              <a:rPr lang="en-GB" sz="3100" dirty="0" smtClean="0">
                <a:solidFill>
                  <a:srgbClr val="002060"/>
                </a:solidFill>
              </a:rPr>
              <a:t>A lot of callers to the address;</a:t>
            </a:r>
          </a:p>
          <a:p>
            <a:pPr lvl="1">
              <a:lnSpc>
                <a:spcPct val="120000"/>
              </a:lnSpc>
              <a:defRPr/>
            </a:pPr>
            <a:r>
              <a:rPr lang="en-GB" sz="3100" dirty="0" smtClean="0">
                <a:solidFill>
                  <a:srgbClr val="002060"/>
                </a:solidFill>
              </a:rPr>
              <a:t>An increase in noise or other anti-social behaviour;</a:t>
            </a:r>
          </a:p>
          <a:p>
            <a:pPr lvl="1">
              <a:lnSpc>
                <a:spcPct val="120000"/>
              </a:lnSpc>
              <a:defRPr/>
            </a:pPr>
            <a:r>
              <a:rPr lang="en-GB" sz="3100" dirty="0" smtClean="0">
                <a:solidFill>
                  <a:srgbClr val="002060"/>
                </a:solidFill>
              </a:rPr>
              <a:t>Public order involving groups of persons, especially with the use of weapons</a:t>
            </a:r>
          </a:p>
          <a:p>
            <a:pPr>
              <a:lnSpc>
                <a:spcPct val="120000"/>
              </a:lnSpc>
              <a:defRPr/>
            </a:pPr>
            <a:r>
              <a:rPr lang="en-GB" sz="3100" dirty="0" smtClean="0">
                <a:solidFill>
                  <a:srgbClr val="002060"/>
                </a:solidFill>
              </a:rPr>
              <a:t>Has there been an increase in vehicles coming to the address? If so, do you know any index numbers? </a:t>
            </a:r>
          </a:p>
          <a:p>
            <a:pPr>
              <a:lnSpc>
                <a:spcPct val="120000"/>
              </a:lnSpc>
              <a:defRPr/>
            </a:pPr>
            <a:r>
              <a:rPr lang="en-GB" sz="3100" dirty="0" smtClean="0">
                <a:solidFill>
                  <a:srgbClr val="002060"/>
                </a:solidFill>
              </a:rPr>
              <a:t>Do you feel intimidated by the arrival and activities of these persons? If so, have you made your housing officer, support worker or drug worker aware?  </a:t>
            </a:r>
          </a:p>
          <a:p>
            <a:pPr>
              <a:lnSpc>
                <a:spcPct val="120000"/>
              </a:lnSpc>
              <a:defRPr/>
            </a:pPr>
            <a:r>
              <a:rPr lang="en-GB" sz="3100" dirty="0" smtClean="0">
                <a:solidFill>
                  <a:srgbClr val="002060"/>
                </a:solidFill>
              </a:rPr>
              <a:t>Do you have any concerns over any children or young persons who may have been be-friended by gangs from outside the area?  If so, are they now behaving differently, going missing on a regular basis or exhibiting sudden and unexplained cash or material items. </a:t>
            </a:r>
          </a:p>
          <a:p>
            <a:pPr>
              <a:defRPr/>
            </a:pPr>
            <a:endParaRPr lang="en-GB" dirty="0"/>
          </a:p>
        </p:txBody>
      </p:sp>
      <p:sp>
        <p:nvSpPr>
          <p:cNvPr id="5" name="TextBox 4"/>
          <p:cNvSpPr txBox="1"/>
          <p:nvPr/>
        </p:nvSpPr>
        <p:spPr>
          <a:xfrm>
            <a:off x="1811338" y="109460"/>
            <a:ext cx="8635682" cy="584775"/>
          </a:xfrm>
          <a:prstGeom prst="rect">
            <a:avLst/>
          </a:prstGeom>
          <a:solidFill>
            <a:srgbClr val="002060"/>
          </a:solidFill>
        </p:spPr>
        <p:txBody>
          <a:bodyPr wrap="square" rtlCol="0">
            <a:spAutoFit/>
          </a:bodyPr>
          <a:lstStyle/>
          <a:p>
            <a:pPr algn="ctr"/>
            <a:r>
              <a:rPr lang="en-GB" sz="3200" b="1" dirty="0" smtClean="0">
                <a:solidFill>
                  <a:schemeClr val="bg1"/>
                </a:solidFill>
              </a:rPr>
              <a:t>Intelligence Requirements</a:t>
            </a:r>
            <a:endParaRPr lang="en-GB" sz="3200" b="1" dirty="0">
              <a:solidFill>
                <a:schemeClr val="bg1"/>
              </a:solidFill>
            </a:endParaRPr>
          </a:p>
        </p:txBody>
      </p:sp>
    </p:spTree>
    <p:extLst>
      <p:ext uri="{BB962C8B-B14F-4D97-AF65-F5344CB8AC3E}">
        <p14:creationId xmlns:p14="http://schemas.microsoft.com/office/powerpoint/2010/main" val="2241238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Content Placeholder 2"/>
          <p:cNvSpPr txBox="1">
            <a:spLocks/>
          </p:cNvSpPr>
          <p:nvPr/>
        </p:nvSpPr>
        <p:spPr>
          <a:xfrm>
            <a:off x="1243013" y="1161013"/>
            <a:ext cx="9729787" cy="435133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
            </a:pPr>
            <a:r>
              <a:rPr lang="en-GB" sz="2400" dirty="0" smtClean="0">
                <a:solidFill>
                  <a:srgbClr val="002060"/>
                </a:solidFill>
              </a:rPr>
              <a:t>If a child is arrested for county lines type offences, minor offences and it is clear during the custody process and interview that they are being exploited. </a:t>
            </a:r>
          </a:p>
          <a:p>
            <a:pPr>
              <a:buFont typeface="Wingdings" panose="05000000000000000000" pitchFamily="2" charset="2"/>
              <a:buChar char="§"/>
            </a:pPr>
            <a:r>
              <a:rPr lang="en-GB" sz="2400" dirty="0" smtClean="0">
                <a:solidFill>
                  <a:srgbClr val="002060"/>
                </a:solidFill>
              </a:rPr>
              <a:t>Normal safeguarding procedures process begin </a:t>
            </a:r>
            <a:r>
              <a:rPr lang="en-GB" sz="2400" b="1" u="sng" dirty="0" smtClean="0">
                <a:solidFill>
                  <a:srgbClr val="002060"/>
                </a:solidFill>
              </a:rPr>
              <a:t>NOW</a:t>
            </a:r>
            <a:r>
              <a:rPr lang="en-GB" sz="2400" dirty="0" smtClean="0">
                <a:solidFill>
                  <a:srgbClr val="002060"/>
                </a:solidFill>
              </a:rPr>
              <a:t>. </a:t>
            </a:r>
          </a:p>
          <a:p>
            <a:pPr>
              <a:buFont typeface="Wingdings" panose="05000000000000000000" pitchFamily="2" charset="2"/>
              <a:buChar char="§"/>
            </a:pPr>
            <a:r>
              <a:rPr lang="en-GB" sz="2400" dirty="0" smtClean="0">
                <a:solidFill>
                  <a:srgbClr val="002060"/>
                </a:solidFill>
              </a:rPr>
              <a:t>PPN </a:t>
            </a:r>
            <a:r>
              <a:rPr lang="en-GB" sz="2400" b="1" u="sng" dirty="0" smtClean="0">
                <a:solidFill>
                  <a:srgbClr val="002060"/>
                </a:solidFill>
              </a:rPr>
              <a:t>MUST</a:t>
            </a:r>
            <a:r>
              <a:rPr lang="en-GB" sz="2400" b="1" dirty="0" smtClean="0">
                <a:solidFill>
                  <a:srgbClr val="002060"/>
                </a:solidFill>
              </a:rPr>
              <a:t> </a:t>
            </a:r>
            <a:r>
              <a:rPr lang="en-GB" sz="2400" dirty="0" smtClean="0">
                <a:solidFill>
                  <a:srgbClr val="002060"/>
                </a:solidFill>
              </a:rPr>
              <a:t>be completed. </a:t>
            </a:r>
          </a:p>
          <a:p>
            <a:pPr>
              <a:buFont typeface="Wingdings" panose="05000000000000000000" pitchFamily="2" charset="2"/>
              <a:buChar char="§"/>
            </a:pPr>
            <a:r>
              <a:rPr lang="en-GB" sz="2400" dirty="0" smtClean="0">
                <a:solidFill>
                  <a:srgbClr val="002060"/>
                </a:solidFill>
              </a:rPr>
              <a:t>Urgent referral to children’s services and out of hours EDT. </a:t>
            </a:r>
          </a:p>
          <a:p>
            <a:pPr>
              <a:buFont typeface="Wingdings" panose="05000000000000000000" pitchFamily="2" charset="2"/>
              <a:buChar char="§"/>
            </a:pPr>
            <a:r>
              <a:rPr lang="en-GB" sz="2400" dirty="0" smtClean="0">
                <a:solidFill>
                  <a:srgbClr val="002060"/>
                </a:solidFill>
              </a:rPr>
              <a:t>Must not be released from custody until a safeguarding care plan has been established. </a:t>
            </a:r>
          </a:p>
          <a:p>
            <a:pPr>
              <a:buFont typeface="Wingdings" panose="05000000000000000000" pitchFamily="2" charset="2"/>
              <a:buChar char="§"/>
            </a:pPr>
            <a:r>
              <a:rPr lang="en-GB" sz="2400" dirty="0" smtClean="0">
                <a:solidFill>
                  <a:srgbClr val="002060"/>
                </a:solidFill>
              </a:rPr>
              <a:t>Police are not the main safeguarding agency, but have a huge part to play in safeguarding. </a:t>
            </a:r>
          </a:p>
          <a:p>
            <a:pPr>
              <a:buFont typeface="Wingdings" panose="05000000000000000000" pitchFamily="2" charset="2"/>
              <a:buChar char="§"/>
            </a:pPr>
            <a:endParaRPr lang="en-GB" dirty="0" smtClean="0">
              <a:solidFill>
                <a:srgbClr val="002060"/>
              </a:solidFill>
            </a:endParaRPr>
          </a:p>
          <a:p>
            <a:endParaRPr lang="en-GB" dirty="0"/>
          </a:p>
        </p:txBody>
      </p:sp>
      <p:sp>
        <p:nvSpPr>
          <p:cNvPr id="5" name="TextBox 4"/>
          <p:cNvSpPr txBox="1"/>
          <p:nvPr/>
        </p:nvSpPr>
        <p:spPr>
          <a:xfrm>
            <a:off x="1811338" y="109460"/>
            <a:ext cx="8635682" cy="584775"/>
          </a:xfrm>
          <a:prstGeom prst="rect">
            <a:avLst/>
          </a:prstGeom>
          <a:solidFill>
            <a:srgbClr val="002060"/>
          </a:solidFill>
        </p:spPr>
        <p:txBody>
          <a:bodyPr wrap="square" rtlCol="0">
            <a:spAutoFit/>
          </a:bodyPr>
          <a:lstStyle/>
          <a:p>
            <a:pPr algn="ctr"/>
            <a:r>
              <a:rPr lang="en-GB" sz="3200" b="1" dirty="0" smtClean="0">
                <a:solidFill>
                  <a:schemeClr val="bg1"/>
                </a:solidFill>
              </a:rPr>
              <a:t>Post Arrest Safeguarding</a:t>
            </a:r>
            <a:endParaRPr lang="en-GB" sz="3200" b="1" dirty="0">
              <a:solidFill>
                <a:schemeClr val="bg1"/>
              </a:solidFill>
            </a:endParaRPr>
          </a:p>
        </p:txBody>
      </p:sp>
    </p:spTree>
    <p:extLst>
      <p:ext uri="{BB962C8B-B14F-4D97-AF65-F5344CB8AC3E}">
        <p14:creationId xmlns:p14="http://schemas.microsoft.com/office/powerpoint/2010/main" val="961172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765618" y="2509760"/>
            <a:ext cx="8635682" cy="830997"/>
          </a:xfrm>
          <a:prstGeom prst="rect">
            <a:avLst/>
          </a:prstGeom>
          <a:solidFill>
            <a:srgbClr val="002060"/>
          </a:solidFill>
        </p:spPr>
        <p:txBody>
          <a:bodyPr wrap="square" rtlCol="0">
            <a:spAutoFit/>
          </a:bodyPr>
          <a:lstStyle/>
          <a:p>
            <a:pPr algn="ctr"/>
            <a:r>
              <a:rPr lang="en-GB" sz="4800" b="1" dirty="0" smtClean="0">
                <a:solidFill>
                  <a:schemeClr val="bg1"/>
                </a:solidFill>
              </a:rPr>
              <a:t>What Are We Doing About It?</a:t>
            </a:r>
            <a:endParaRPr lang="en-GB" sz="4800" b="1" dirty="0">
              <a:solidFill>
                <a:schemeClr val="bg1"/>
              </a:solidFill>
            </a:endParaRPr>
          </a:p>
        </p:txBody>
      </p:sp>
      <p:pic>
        <p:nvPicPr>
          <p:cNvPr id="5" name="Picture 4"/>
          <p:cNvPicPr>
            <a:picLocks noChangeAspect="1"/>
          </p:cNvPicPr>
          <p:nvPr/>
        </p:nvPicPr>
        <p:blipFill rotWithShape="1">
          <a:blip r:embed="rId4"/>
          <a:srcRect l="9607" t="7583" r="8042" b="10065"/>
          <a:stretch/>
        </p:blipFill>
        <p:spPr>
          <a:xfrm>
            <a:off x="9662478" y="4794645"/>
            <a:ext cx="1074420" cy="1074420"/>
          </a:xfrm>
          <a:prstGeom prst="rect">
            <a:avLst/>
          </a:prstGeom>
        </p:spPr>
      </p:pic>
    </p:spTree>
    <p:extLst>
      <p:ext uri="{BB962C8B-B14F-4D97-AF65-F5344CB8AC3E}">
        <p14:creationId xmlns:p14="http://schemas.microsoft.com/office/powerpoint/2010/main" val="151315176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Content Placeholder 5"/>
          <p:cNvPicPr>
            <a:picLocks noChangeAspect="1"/>
          </p:cNvPicPr>
          <p:nvPr/>
        </p:nvPicPr>
        <p:blipFill>
          <a:blip r:embed="rId4"/>
          <a:stretch>
            <a:fillRect/>
          </a:stretch>
        </p:blipFill>
        <p:spPr>
          <a:xfrm>
            <a:off x="732537" y="502919"/>
            <a:ext cx="10508343" cy="4960461"/>
          </a:xfrm>
          <a:prstGeom prst="rect">
            <a:avLst/>
          </a:prstGeom>
        </p:spPr>
      </p:pic>
    </p:spTree>
    <p:extLst>
      <p:ext uri="{BB962C8B-B14F-4D97-AF65-F5344CB8AC3E}">
        <p14:creationId xmlns:p14="http://schemas.microsoft.com/office/powerpoint/2010/main" val="243878650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3243263" y="1040170"/>
            <a:ext cx="5661526" cy="4129375"/>
          </a:xfrm>
          <a:prstGeom prst="rect">
            <a:avLst/>
          </a:prstGeom>
        </p:spPr>
      </p:pic>
    </p:spTree>
    <p:extLst>
      <p:ext uri="{BB962C8B-B14F-4D97-AF65-F5344CB8AC3E}">
        <p14:creationId xmlns:p14="http://schemas.microsoft.com/office/powerpoint/2010/main" val="353412315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6503</TotalTime>
  <Words>3323</Words>
  <Application>Microsoft Office PowerPoint</Application>
  <PresentationFormat>Widescreen</PresentationFormat>
  <Paragraphs>306</Paragraphs>
  <Slides>23</Slides>
  <Notes>23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23</vt:i4>
      </vt:variant>
    </vt:vector>
  </HeadingPairs>
  <TitlesOfParts>
    <vt:vector size="34" baseType="lpstr">
      <vt:lpstr>MS PGothic</vt:lpstr>
      <vt:lpstr>Arial</vt:lpstr>
      <vt:lpstr>Arial Black</vt:lpstr>
      <vt:lpstr>Calibri</vt:lpstr>
      <vt:lpstr>Calibri Light</vt:lpstr>
      <vt:lpstr>Microsoft Sans Serif</vt:lpstr>
      <vt:lpstr>Tahoma</vt:lpstr>
      <vt:lpstr>Times New Roman</vt:lpstr>
      <vt:lpstr>Verdana</vt:lpstr>
      <vt:lpstr>Wingdings</vt:lpstr>
      <vt:lpstr>Office Theme</vt:lpstr>
      <vt:lpstr>PowerPoint Presentation</vt:lpstr>
      <vt:lpstr>PowerPoint Presentation</vt:lpstr>
      <vt:lpstr>County Lines   ACC Drake SWP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Lewis,Tracy-Lee swp56982</dc:creator>
  <cp:lastModifiedBy>Jones,Sarah swp5354</cp:lastModifiedBy>
  <cp:revision>411</cp:revision>
  <cp:lastPrinted>2018-09-26T07:47:08Z</cp:lastPrinted>
  <dcterms:created xsi:type="dcterms:W3CDTF">2018-01-30T11:09:50Z</dcterms:created>
  <dcterms:modified xsi:type="dcterms:W3CDTF">2019-03-06T08:33:56Z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e621e511-d2ac-4fc6-af21-ebeb0af5a4fe</vt:lpwstr>
  </property>
  <property fmtid="{D5CDD505-2E9C-101B-9397-08002B2CF9AE}" pid="3" name="Classification">
    <vt:lpwstr>OFFICIAL</vt:lpwstr>
  </property>
  <property fmtid="{D5CDD505-2E9C-101B-9397-08002B2CF9AE}" pid="4" name="Visibility">
    <vt:lpwstr>NOT VISIBLE</vt:lpwstr>
  </property>
</Properties>
</file>