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2B785FC-4655-4341-8EEB-40C56DF047CB}" type="datetimeFigureOut">
              <a:rPr lang="en-US" smtClean="0"/>
              <a:t>10/8/2017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1A4C3F6-3A04-4698-9CEB-D8CD41343677}"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2B785FC-4655-4341-8EEB-40C56DF047CB}" type="datetimeFigureOut">
              <a:rPr lang="en-US" smtClean="0"/>
              <a:t>10/8/2017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C1A4C3F6-3A04-4698-9CEB-D8CD41343677}" type="slidenum">
              <a:rPr lang="en-US" smtClean="0"/>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22B785FC-4655-4341-8EEB-40C56DF047CB}" type="datetimeFigureOut">
              <a:rPr lang="en-US" smtClean="0"/>
              <a:t>10/8/2017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C1A4C3F6-3A04-4698-9CEB-D8CD41343677}"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22B785FC-4655-4341-8EEB-40C56DF047CB}" type="datetimeFigureOut">
              <a:rPr lang="en-US" smtClean="0"/>
              <a:t>10/8/2017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C1A4C3F6-3A04-4698-9CEB-D8CD41343677}" type="slidenum">
              <a:rPr lang="en-US" smtClean="0"/>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22B785FC-4655-4341-8EEB-40C56DF047CB}" type="datetimeFigureOut">
              <a:rPr lang="en-US" smtClean="0"/>
              <a:t>10/8/2017</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C1A4C3F6-3A04-4698-9CEB-D8CD41343677}"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22B785FC-4655-4341-8EEB-40C56DF047CB}" type="datetimeFigureOut">
              <a:rPr lang="en-US" smtClean="0"/>
              <a:t>10/8/2017</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C1A4C3F6-3A04-4698-9CEB-D8CD41343677}" type="slidenum">
              <a:rPr lang="en-US" smtClean="0"/>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22B785FC-4655-4341-8EEB-40C56DF047CB}" type="datetimeFigureOut">
              <a:rPr lang="en-US" smtClean="0"/>
              <a:t>10/8/2017</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C1A4C3F6-3A04-4698-9CEB-D8CD4134367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22B785FC-4655-4341-8EEB-40C56DF047CB}" type="datetimeFigureOut">
              <a:rPr lang="en-US" smtClean="0"/>
              <a:t>10/8/2017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C1A4C3F6-3A04-4698-9CEB-D8CD41343677}"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2B785FC-4655-4341-8EEB-40C56DF047CB}" type="datetimeFigureOut">
              <a:rPr lang="en-US" smtClean="0"/>
              <a:t>10/8/2017</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1A4C3F6-3A04-4698-9CEB-D8CD41343677}"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2B785FC-4655-4341-8EEB-40C56DF047CB}" type="datetimeFigureOut">
              <a:rPr lang="en-US" smtClean="0"/>
              <a:t>10/8/2017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C1A4C3F6-3A04-4698-9CEB-D8CD4134367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2B785FC-4655-4341-8EEB-40C56DF047CB}" type="datetimeFigureOut">
              <a:rPr lang="en-US" smtClean="0"/>
              <a:t>10/8/2017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C1A4C3F6-3A04-4698-9CEB-D8CD4134367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22B785FC-4655-4341-8EEB-40C56DF047CB}" type="datetimeFigureOut">
              <a:rPr lang="en-US" smtClean="0"/>
              <a:t>10/8/2017</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1A4C3F6-3A04-4698-9CEB-D8CD41343677}"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en.wikipedia.org/wiki/University_of_Victoria" TargetMode="External"/><Relationship Id="rId3" Type="http://schemas.openxmlformats.org/officeDocument/2006/relationships/hyperlink" Target="https://en.wikipedia.org/wiki/Anthropology" TargetMode="External"/><Relationship Id="rId7" Type="http://schemas.openxmlformats.org/officeDocument/2006/relationships/hyperlink" Target="https://en.wikipedia.org/wiki/Banger_Films" TargetMode="External"/><Relationship Id="rId2" Type="http://schemas.openxmlformats.org/officeDocument/2006/relationships/hyperlink" Target="https://en.wikipedia.org/wiki/Canadians" TargetMode="External"/><Relationship Id="rId1" Type="http://schemas.openxmlformats.org/officeDocument/2006/relationships/slideLayout" Target="../slideLayouts/slideLayout2.xml"/><Relationship Id="rId6" Type="http://schemas.openxmlformats.org/officeDocument/2006/relationships/hyperlink" Target="https://en.wikipedia.org/wiki/Toronto" TargetMode="External"/><Relationship Id="rId5" Type="http://schemas.openxmlformats.org/officeDocument/2006/relationships/hyperlink" Target="https://en.wikipedia.org/wiki/Scot_McFadyen" TargetMode="External"/><Relationship Id="rId10" Type="http://schemas.openxmlformats.org/officeDocument/2006/relationships/hyperlink" Target="https://en.wikipedia.org/wiki/York_University" TargetMode="External"/><Relationship Id="rId4" Type="http://schemas.openxmlformats.org/officeDocument/2006/relationships/hyperlink" Target="https://en.wikipedia.org/wiki/Heavy_metal_music" TargetMode="External"/><Relationship Id="rId9" Type="http://schemas.openxmlformats.org/officeDocument/2006/relationships/hyperlink" Target="https://en.wikipedia.org/wiki/Master%27s_degree"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INTERNATIONAL TOURING</a:t>
            </a:r>
            <a:endParaRPr lang="en-US" dirty="0"/>
          </a:p>
        </p:txBody>
      </p:sp>
      <p:sp>
        <p:nvSpPr>
          <p:cNvPr id="3" name="Subtitle 2"/>
          <p:cNvSpPr>
            <a:spLocks noGrp="1"/>
          </p:cNvSpPr>
          <p:nvPr>
            <p:ph type="subTitle" idx="1"/>
          </p:nvPr>
        </p:nvSpPr>
        <p:spPr/>
        <p:txBody>
          <a:bodyPr/>
          <a:lstStyle/>
          <a:p>
            <a:r>
              <a:rPr lang="en-US" dirty="0" smtClean="0"/>
              <a:t>AND MANAGEMENT</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Prospects of taking your work and expertise abroad</a:t>
            </a:r>
          </a:p>
          <a:p>
            <a:r>
              <a:rPr lang="en-US" dirty="0" smtClean="0"/>
              <a:t>Reality – elusive contacts, building relationships, research and the long term development</a:t>
            </a:r>
          </a:p>
          <a:p>
            <a:r>
              <a:rPr lang="en-US" dirty="0" smtClean="0"/>
              <a:t>Many variables</a:t>
            </a:r>
          </a:p>
          <a:p>
            <a:r>
              <a:rPr lang="en-US" dirty="0" smtClean="0"/>
              <a:t>Who’s it for?</a:t>
            </a:r>
          </a:p>
          <a:p>
            <a:endParaRPr lang="en-US" dirty="0" smtClean="0"/>
          </a:p>
          <a:p>
            <a:endParaRPr lang="en-US" dirty="0"/>
          </a:p>
        </p:txBody>
      </p:sp>
      <p:sp>
        <p:nvSpPr>
          <p:cNvPr id="3" name="Title 2"/>
          <p:cNvSpPr>
            <a:spLocks noGrp="1"/>
          </p:cNvSpPr>
          <p:nvPr>
            <p:ph type="title"/>
          </p:nvPr>
        </p:nvSpPr>
        <p:spPr/>
        <p:txBody>
          <a:bodyPr>
            <a:normAutofit fontScale="90000"/>
          </a:bodyPr>
          <a:lstStyle/>
          <a:p>
            <a:r>
              <a:rPr lang="en-US" dirty="0" smtClean="0"/>
              <a:t>INTERNATIONAL TOURING GUIDE</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smtClean="0"/>
              <a:t>inward </a:t>
            </a:r>
            <a:r>
              <a:rPr lang="en-US" dirty="0" smtClean="0"/>
              <a:t>and outward collaboration </a:t>
            </a:r>
            <a:r>
              <a:rPr lang="en-US" dirty="0" smtClean="0"/>
              <a:t> </a:t>
            </a:r>
          </a:p>
          <a:p>
            <a:r>
              <a:rPr lang="en-US" dirty="0" smtClean="0"/>
              <a:t>artistic </a:t>
            </a:r>
            <a:r>
              <a:rPr lang="en-US" dirty="0" smtClean="0"/>
              <a:t>development </a:t>
            </a:r>
          </a:p>
          <a:p>
            <a:r>
              <a:rPr lang="en-US" dirty="0" smtClean="0"/>
              <a:t>bringing </a:t>
            </a:r>
            <a:r>
              <a:rPr lang="en-US" dirty="0" smtClean="0"/>
              <a:t>benefit to the home </a:t>
            </a:r>
            <a:r>
              <a:rPr lang="en-US" dirty="0" smtClean="0"/>
              <a:t>audience </a:t>
            </a:r>
            <a:r>
              <a:rPr lang="en-US" dirty="0" smtClean="0"/>
              <a:t>becoming more outward looking </a:t>
            </a:r>
          </a:p>
          <a:p>
            <a:r>
              <a:rPr lang="en-US" dirty="0" smtClean="0"/>
              <a:t>financial </a:t>
            </a:r>
            <a:r>
              <a:rPr lang="en-US" dirty="0" smtClean="0"/>
              <a:t>considerations </a:t>
            </a:r>
          </a:p>
          <a:p>
            <a:r>
              <a:rPr lang="en-US" dirty="0" smtClean="0"/>
              <a:t>skills </a:t>
            </a:r>
            <a:r>
              <a:rPr lang="en-US" dirty="0" smtClean="0"/>
              <a:t>sharing </a:t>
            </a:r>
            <a:endParaRPr lang="en-US" dirty="0" smtClean="0"/>
          </a:p>
          <a:p>
            <a:r>
              <a:rPr lang="en-US" dirty="0" smtClean="0"/>
              <a:t>improving </a:t>
            </a:r>
            <a:r>
              <a:rPr lang="en-US" dirty="0" smtClean="0"/>
              <a:t>your brand/profile at home and abroad </a:t>
            </a:r>
          </a:p>
          <a:p>
            <a:r>
              <a:rPr lang="en-US" dirty="0" smtClean="0"/>
              <a:t>new partnerships</a:t>
            </a:r>
          </a:p>
          <a:p>
            <a:pPr algn="ctr">
              <a:buNone/>
            </a:pPr>
            <a:r>
              <a:rPr lang="en-US" u="sng" dirty="0" smtClean="0"/>
              <a:t>“Mission statement”</a:t>
            </a:r>
            <a:endParaRPr lang="en-US" u="sng" dirty="0"/>
          </a:p>
        </p:txBody>
      </p:sp>
      <p:sp>
        <p:nvSpPr>
          <p:cNvPr id="3" name="Title 2"/>
          <p:cNvSpPr>
            <a:spLocks noGrp="1"/>
          </p:cNvSpPr>
          <p:nvPr>
            <p:ph type="title"/>
          </p:nvPr>
        </p:nvSpPr>
        <p:spPr/>
        <p:txBody>
          <a:bodyPr/>
          <a:lstStyle/>
          <a:p>
            <a:r>
              <a:rPr lang="en-US" dirty="0" smtClean="0"/>
              <a:t>Why Tour Abroad?</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ctr">
              <a:buNone/>
            </a:pPr>
            <a:endParaRPr lang="en-US" dirty="0" smtClean="0"/>
          </a:p>
          <a:p>
            <a:pPr algn="ctr">
              <a:buNone/>
            </a:pPr>
            <a:endParaRPr lang="en-US" dirty="0" smtClean="0"/>
          </a:p>
          <a:p>
            <a:pPr algn="ctr">
              <a:buNone/>
            </a:pPr>
            <a:r>
              <a:rPr lang="en-US" dirty="0" smtClean="0"/>
              <a:t>R</a:t>
            </a:r>
            <a:r>
              <a:rPr lang="en-US" dirty="0" smtClean="0"/>
              <a:t>un </a:t>
            </a:r>
            <a:r>
              <a:rPr lang="en-US" dirty="0" smtClean="0"/>
              <a:t>an informal audit of your </a:t>
            </a:r>
            <a:r>
              <a:rPr lang="en-US" dirty="0" smtClean="0"/>
              <a:t>organization </a:t>
            </a:r>
            <a:r>
              <a:rPr lang="en-US" dirty="0" smtClean="0"/>
              <a:t>to assess whether you’re ready for international work. Look at such things as capacity, staffing, finances and your style of work</a:t>
            </a:r>
          </a:p>
          <a:p>
            <a:endParaRPr lang="en-US" dirty="0"/>
          </a:p>
        </p:txBody>
      </p:sp>
      <p:sp>
        <p:nvSpPr>
          <p:cNvPr id="3" name="Title 2"/>
          <p:cNvSpPr>
            <a:spLocks noGrp="1"/>
          </p:cNvSpPr>
          <p:nvPr>
            <p:ph type="title"/>
          </p:nvPr>
        </p:nvSpPr>
        <p:spPr/>
        <p:txBody>
          <a:bodyPr/>
          <a:lstStyle/>
          <a:p>
            <a:r>
              <a:rPr lang="en-US" dirty="0" smtClean="0"/>
              <a:t>Top Tip 1</a:t>
            </a: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The natural assumption is that working internationally means touring a ready-made production to overseas venues or festivals. This is an accepted model but once you have done an analysis of why you want to work abroad, it will become clearer what it is you wish to </a:t>
            </a:r>
            <a:r>
              <a:rPr lang="en-US" dirty="0" smtClean="0"/>
              <a:t>offer.</a:t>
            </a:r>
            <a:endParaRPr lang="en-US" dirty="0"/>
          </a:p>
        </p:txBody>
      </p:sp>
      <p:sp>
        <p:nvSpPr>
          <p:cNvPr id="3" name="Title 2"/>
          <p:cNvSpPr>
            <a:spLocks noGrp="1"/>
          </p:cNvSpPr>
          <p:nvPr>
            <p:ph type="title"/>
          </p:nvPr>
        </p:nvSpPr>
        <p:spPr/>
        <p:txBody>
          <a:bodyPr/>
          <a:lstStyle/>
          <a:p>
            <a:r>
              <a:rPr lang="en-US" dirty="0" smtClean="0"/>
              <a:t>What to tour</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pPr lvl="0"/>
            <a:r>
              <a:rPr lang="en-US" dirty="0" smtClean="0"/>
              <a:t>Has the work been made with internationalism in mind from the start?</a:t>
            </a:r>
          </a:p>
          <a:p>
            <a:pPr lvl="0"/>
            <a:r>
              <a:rPr lang="en-US" dirty="0" smtClean="0"/>
              <a:t>Is it regional or UK specific?</a:t>
            </a:r>
          </a:p>
          <a:p>
            <a:pPr lvl="0"/>
            <a:r>
              <a:rPr lang="en-US" dirty="0" smtClean="0"/>
              <a:t>Does it have universal appeal?</a:t>
            </a:r>
          </a:p>
          <a:p>
            <a:pPr lvl="0"/>
            <a:r>
              <a:rPr lang="en-US" dirty="0" smtClean="0"/>
              <a:t>international touring guide</a:t>
            </a:r>
          </a:p>
          <a:p>
            <a:pPr lvl="0"/>
            <a:r>
              <a:rPr lang="en-US" dirty="0" smtClean="0"/>
              <a:t>How would the language work for international audiences?</a:t>
            </a:r>
          </a:p>
          <a:p>
            <a:pPr lvl="0"/>
            <a:r>
              <a:rPr lang="en-US" dirty="0" smtClean="0"/>
              <a:t>If its culture or language specific?</a:t>
            </a:r>
          </a:p>
          <a:p>
            <a:pPr lvl="0"/>
            <a:r>
              <a:rPr lang="en-US" dirty="0" smtClean="0"/>
              <a:t>What visual/technical hooks does it have?</a:t>
            </a:r>
          </a:p>
          <a:p>
            <a:pPr lvl="0"/>
            <a:r>
              <a:rPr lang="en-US" dirty="0" smtClean="0"/>
              <a:t>How practical is it in terms of set and technical requirement?</a:t>
            </a:r>
          </a:p>
          <a:p>
            <a:pPr lvl="0"/>
            <a:r>
              <a:rPr lang="en-US" dirty="0" smtClean="0"/>
              <a:t>How many cast and crew on the road?</a:t>
            </a:r>
          </a:p>
          <a:p>
            <a:pPr lvl="0"/>
            <a:r>
              <a:rPr lang="en-US" dirty="0" smtClean="0"/>
              <a:t>How saleable is it to promoters?</a:t>
            </a:r>
          </a:p>
          <a:p>
            <a:pPr lvl="0"/>
            <a:r>
              <a:rPr lang="en-US" dirty="0" smtClean="0"/>
              <a:t>How saleable is it to audiences?</a:t>
            </a:r>
          </a:p>
          <a:p>
            <a:pPr lvl="0"/>
            <a:r>
              <a:rPr lang="en-US" dirty="0" smtClean="0"/>
              <a:t>What are the costs likely to be?</a:t>
            </a:r>
          </a:p>
          <a:p>
            <a:pPr lvl="0"/>
            <a:r>
              <a:rPr lang="en-US" dirty="0" smtClean="0"/>
              <a:t>What added value can you offer a promoter?</a:t>
            </a:r>
          </a:p>
          <a:p>
            <a:endParaRPr lang="en-US" dirty="0"/>
          </a:p>
        </p:txBody>
      </p:sp>
      <p:sp>
        <p:nvSpPr>
          <p:cNvPr id="3" name="Title 2"/>
          <p:cNvSpPr>
            <a:spLocks noGrp="1"/>
          </p:cNvSpPr>
          <p:nvPr>
            <p:ph type="title"/>
          </p:nvPr>
        </p:nvSpPr>
        <p:spPr/>
        <p:txBody>
          <a:bodyPr/>
          <a:lstStyle/>
          <a:p>
            <a:r>
              <a:rPr lang="en-US" dirty="0" smtClean="0"/>
              <a:t>Q&amp;A</a:t>
            </a:r>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This is all about sharing and/or developing work in partnership with international collaborators. The key to this happening is a well-developed relationship and a whole heap of trust and shared values. The real bonus lies in creating work from the bottom up rather than simply presenting a finished piece to a potential booker. </a:t>
            </a:r>
            <a:endParaRPr lang="en-US" dirty="0"/>
          </a:p>
        </p:txBody>
      </p:sp>
      <p:sp>
        <p:nvSpPr>
          <p:cNvPr id="3" name="Title 2"/>
          <p:cNvSpPr>
            <a:spLocks noGrp="1"/>
          </p:cNvSpPr>
          <p:nvPr>
            <p:ph type="title"/>
          </p:nvPr>
        </p:nvSpPr>
        <p:spPr/>
        <p:txBody>
          <a:bodyPr/>
          <a:lstStyle/>
          <a:p>
            <a:r>
              <a:rPr lang="en-US" dirty="0" smtClean="0"/>
              <a:t>Collaborations</a:t>
            </a:r>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u="sng" dirty="0" smtClean="0"/>
              <a:t>An Emerging Global Music Market</a:t>
            </a:r>
            <a:endParaRPr lang="en-US" dirty="0"/>
          </a:p>
        </p:txBody>
      </p:sp>
      <p:sp>
        <p:nvSpPr>
          <p:cNvPr id="4" name="Content Placeholder 3"/>
          <p:cNvSpPr>
            <a:spLocks noGrp="1"/>
          </p:cNvSpPr>
          <p:nvPr>
            <p:ph idx="1"/>
          </p:nvPr>
        </p:nvSpPr>
        <p:spPr/>
        <p:txBody>
          <a:bodyPr>
            <a:normAutofit fontScale="92500"/>
          </a:bodyPr>
          <a:lstStyle/>
          <a:p>
            <a:r>
              <a:rPr lang="en-US" dirty="0" smtClean="0"/>
              <a:t>There are good insights within Sam Dunn’s documentaries </a:t>
            </a:r>
          </a:p>
          <a:p>
            <a:r>
              <a:rPr lang="en-US" b="1" dirty="0" smtClean="0"/>
              <a:t>Sam Dunn</a:t>
            </a:r>
            <a:r>
              <a:rPr lang="en-US" dirty="0" smtClean="0"/>
              <a:t> </a:t>
            </a:r>
            <a:r>
              <a:rPr lang="en-US" dirty="0" smtClean="0"/>
              <a:t>is </a:t>
            </a:r>
            <a:r>
              <a:rPr lang="en-US" dirty="0" smtClean="0"/>
              <a:t>a </a:t>
            </a:r>
            <a:r>
              <a:rPr lang="en-US" dirty="0" smtClean="0">
                <a:hlinkClick r:id="rId2" tooltip="Canadians"/>
              </a:rPr>
              <a:t>Canadian</a:t>
            </a:r>
            <a:r>
              <a:rPr lang="en-US" dirty="0" smtClean="0"/>
              <a:t> musician, film director, and </a:t>
            </a:r>
            <a:r>
              <a:rPr lang="en-US" dirty="0" smtClean="0">
                <a:hlinkClick r:id="rId3" tooltip="Anthropology"/>
              </a:rPr>
              <a:t>anthropologist</a:t>
            </a:r>
            <a:r>
              <a:rPr lang="en-US" dirty="0" smtClean="0"/>
              <a:t> best known for his series of documentaries on </a:t>
            </a:r>
            <a:r>
              <a:rPr lang="en-US" dirty="0" smtClean="0">
                <a:hlinkClick r:id="rId4" tooltip="Heavy metal music"/>
              </a:rPr>
              <a:t>heavy metal music</a:t>
            </a:r>
            <a:r>
              <a:rPr lang="en-US" dirty="0" smtClean="0"/>
              <a:t>. Together with </a:t>
            </a:r>
            <a:r>
              <a:rPr lang="en-US" dirty="0" smtClean="0">
                <a:hlinkClick r:id="rId5" tooltip="Scot McFadyen"/>
              </a:rPr>
              <a:t>Scot </a:t>
            </a:r>
            <a:r>
              <a:rPr lang="en-US" dirty="0" err="1" smtClean="0">
                <a:hlinkClick r:id="rId5" tooltip="Scot McFadyen"/>
              </a:rPr>
              <a:t>McFadyen</a:t>
            </a:r>
            <a:r>
              <a:rPr lang="en-US" dirty="0" smtClean="0"/>
              <a:t>, Dunn owns the </a:t>
            </a:r>
            <a:r>
              <a:rPr lang="en-US" dirty="0" smtClean="0">
                <a:hlinkClick r:id="rId6" tooltip="Toronto"/>
              </a:rPr>
              <a:t>Toronto</a:t>
            </a:r>
            <a:r>
              <a:rPr lang="en-US" dirty="0" smtClean="0"/>
              <a:t> based production company </a:t>
            </a:r>
            <a:r>
              <a:rPr lang="en-US" dirty="0" smtClean="0">
                <a:hlinkClick r:id="rId7" tooltip="Banger Films"/>
              </a:rPr>
              <a:t>Banger Films</a:t>
            </a:r>
            <a:r>
              <a:rPr lang="en-US" dirty="0" smtClean="0"/>
              <a:t>. Dunn holds a bachelor's degree in anthropology from the </a:t>
            </a:r>
            <a:r>
              <a:rPr lang="en-US" dirty="0" smtClean="0">
                <a:hlinkClick r:id="rId8" tooltip="University of Victoria"/>
              </a:rPr>
              <a:t>University of Victoria</a:t>
            </a:r>
            <a:r>
              <a:rPr lang="en-US" dirty="0" smtClean="0"/>
              <a:t> and a </a:t>
            </a:r>
            <a:r>
              <a:rPr lang="en-US" dirty="0" smtClean="0">
                <a:hlinkClick r:id="rId9" tooltip="Master's degree"/>
              </a:rPr>
              <a:t>master's degree</a:t>
            </a:r>
            <a:r>
              <a:rPr lang="en-US" dirty="0" smtClean="0"/>
              <a:t> from </a:t>
            </a:r>
            <a:r>
              <a:rPr lang="en-US" dirty="0" smtClean="0">
                <a:hlinkClick r:id="rId10" tooltip="York University"/>
              </a:rPr>
              <a:t>York University</a:t>
            </a:r>
            <a:r>
              <a:rPr lang="en-US" dirty="0" smtClean="0"/>
              <a:t> where his thesis work centered on Guatemalan refugees</a:t>
            </a:r>
            <a:endParaRPr lang="en-US"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a:r>
              <a:rPr lang="en-US" dirty="0" smtClean="0"/>
              <a:t>Don't set out with the same expectations you have grown comfortable with from UK touring. From country to country the notions of health and safety, technical support and so on differ greatly, so expect nothing and be prepared for all eventualities.</a:t>
            </a:r>
          </a:p>
          <a:p>
            <a:r>
              <a:rPr lang="en-US" dirty="0" smtClean="0"/>
              <a:t>Some of the primary issues you might face</a:t>
            </a:r>
            <a:endParaRPr lang="en-US" dirty="0"/>
          </a:p>
        </p:txBody>
      </p:sp>
      <p:sp>
        <p:nvSpPr>
          <p:cNvPr id="3" name="Title 2"/>
          <p:cNvSpPr>
            <a:spLocks noGrp="1"/>
          </p:cNvSpPr>
          <p:nvPr>
            <p:ph type="title"/>
          </p:nvPr>
        </p:nvSpPr>
        <p:spPr/>
        <p:txBody>
          <a:bodyPr/>
          <a:lstStyle/>
          <a:p>
            <a:r>
              <a:rPr lang="en-US" dirty="0" smtClean="0"/>
              <a:t>Visas, Health and Safety</a:t>
            </a: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a:r>
              <a:rPr lang="en-US" dirty="0" smtClean="0"/>
              <a:t>Be realistic and be flexible as well. Don't make assumptions about who your audience will be; the average concert </a:t>
            </a:r>
            <a:r>
              <a:rPr lang="en-US" dirty="0" err="1" smtClean="0"/>
              <a:t>goer</a:t>
            </a:r>
            <a:r>
              <a:rPr lang="en-US" dirty="0" smtClean="0"/>
              <a:t> in India may not be who you </a:t>
            </a:r>
            <a:r>
              <a:rPr lang="en-US" dirty="0" smtClean="0"/>
              <a:t>expect. You may have a strong grasp over the UK market but every market has different challenges. International </a:t>
            </a:r>
            <a:r>
              <a:rPr lang="en-US" dirty="0" smtClean="0"/>
              <a:t>touring happens on a completely different timescale to what you may be used to so expect a slow burn as conversations may take years to develop into fruition.</a:t>
            </a:r>
          </a:p>
          <a:p>
            <a:endParaRPr lang="en-US" dirty="0"/>
          </a:p>
        </p:txBody>
      </p:sp>
      <p:sp>
        <p:nvSpPr>
          <p:cNvPr id="3" name="Title 2"/>
          <p:cNvSpPr>
            <a:spLocks noGrp="1"/>
          </p:cNvSpPr>
          <p:nvPr>
            <p:ph type="title"/>
          </p:nvPr>
        </p:nvSpPr>
        <p:spPr/>
        <p:txBody>
          <a:bodyPr/>
          <a:lstStyle/>
          <a:p>
            <a:r>
              <a:rPr lang="en-US" dirty="0" smtClean="0"/>
              <a:t>Expectations</a:t>
            </a:r>
            <a:endParaRPr lang="en-US"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96</TotalTime>
  <Words>473</Words>
  <Application>Microsoft Office PowerPoint</Application>
  <PresentationFormat>On-screen Show (4:3)</PresentationFormat>
  <Paragraphs>46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Concourse</vt:lpstr>
      <vt:lpstr>INTERNATIONAL TOURING</vt:lpstr>
      <vt:lpstr>INTERNATIONAL TOURING GUIDE</vt:lpstr>
      <vt:lpstr>Why Tour Abroad?</vt:lpstr>
      <vt:lpstr>Top Tip 1</vt:lpstr>
      <vt:lpstr>What to tour</vt:lpstr>
      <vt:lpstr>Q&amp;A</vt:lpstr>
      <vt:lpstr>Collaborations</vt:lpstr>
      <vt:lpstr>An Emerging Global Music Market</vt:lpstr>
      <vt:lpstr>Visas, Health and Safety</vt:lpstr>
      <vt:lpstr>Expectations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TOURING</dc:title>
  <dc:creator>UESR</dc:creator>
  <cp:lastModifiedBy>UESR</cp:lastModifiedBy>
  <cp:revision>2</cp:revision>
  <dcterms:created xsi:type="dcterms:W3CDTF">2017-10-08T11:11:04Z</dcterms:created>
  <dcterms:modified xsi:type="dcterms:W3CDTF">2017-10-08T12:48:01Z</dcterms:modified>
</cp:coreProperties>
</file>