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s/slide47.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s/slide45.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slides/slide43.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slides/slide50.xml" ContentType="application/vnd.openxmlformats-officedocument.presentationml.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4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s/slide48.xml" ContentType="application/vnd.openxmlformats-officedocument.presentationml.slide+xml"/>
  <Override PartName="/ppt/slideLayouts/slideLayout7.xml" ContentType="application/vnd.openxmlformats-officedocument.presentationml.slideLayout+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Default Extension="jpeg" ContentType="image/jpeg"/>
  <Override PartName="/ppt/slideLayouts/slideLayout3.xml" ContentType="application/vnd.openxmlformats-officedocument.presentationml.slideLayout+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s/slide51.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Lst>
  <p:handoutMasterIdLst>
    <p:handoutMasterId r:id="rId53"/>
  </p:handoutMasterIdLst>
  <p:sldIdLst>
    <p:sldId id="256" r:id="rId2"/>
    <p:sldId id="306" r:id="rId3"/>
    <p:sldId id="307" r:id="rId4"/>
    <p:sldId id="308" r:id="rId5"/>
    <p:sldId id="268" r:id="rId6"/>
    <p:sldId id="260" r:id="rId7"/>
    <p:sldId id="303" r:id="rId8"/>
    <p:sldId id="257" r:id="rId9"/>
    <p:sldId id="319" r:id="rId10"/>
    <p:sldId id="258" r:id="rId11"/>
    <p:sldId id="269" r:id="rId12"/>
    <p:sldId id="259" r:id="rId13"/>
    <p:sldId id="297" r:id="rId14"/>
    <p:sldId id="320" r:id="rId15"/>
    <p:sldId id="309" r:id="rId16"/>
    <p:sldId id="311" r:id="rId17"/>
    <p:sldId id="296" r:id="rId18"/>
    <p:sldId id="321" r:id="rId19"/>
    <p:sldId id="313" r:id="rId20"/>
    <p:sldId id="314" r:id="rId21"/>
    <p:sldId id="317" r:id="rId22"/>
    <p:sldId id="315" r:id="rId23"/>
    <p:sldId id="312" r:id="rId24"/>
    <p:sldId id="323" r:id="rId25"/>
    <p:sldId id="316" r:id="rId26"/>
    <p:sldId id="322" r:id="rId27"/>
    <p:sldId id="270" r:id="rId28"/>
    <p:sldId id="261" r:id="rId29"/>
    <p:sldId id="324" r:id="rId30"/>
    <p:sldId id="325" r:id="rId31"/>
    <p:sldId id="271" r:id="rId32"/>
    <p:sldId id="326" r:id="rId33"/>
    <p:sldId id="265" r:id="rId34"/>
    <p:sldId id="298" r:id="rId35"/>
    <p:sldId id="302" r:id="rId36"/>
    <p:sldId id="263" r:id="rId37"/>
    <p:sldId id="264" r:id="rId38"/>
    <p:sldId id="273" r:id="rId39"/>
    <p:sldId id="304" r:id="rId40"/>
    <p:sldId id="266" r:id="rId41"/>
    <p:sldId id="336" r:id="rId42"/>
    <p:sldId id="327" r:id="rId43"/>
    <p:sldId id="328" r:id="rId44"/>
    <p:sldId id="335" r:id="rId45"/>
    <p:sldId id="329" r:id="rId46"/>
    <p:sldId id="330" r:id="rId47"/>
    <p:sldId id="331" r:id="rId48"/>
    <p:sldId id="332" r:id="rId49"/>
    <p:sldId id="333" r:id="rId50"/>
    <p:sldId id="334" r:id="rId51"/>
    <p:sldId id="318" r:id="rId52"/>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Tahoma" charset="0"/>
        <a:ea typeface="+mn-ea"/>
        <a:cs typeface="Arial" charset="0"/>
      </a:defRPr>
    </a:lvl1pPr>
    <a:lvl2pPr marL="457200" algn="l" rtl="0" fontAlgn="base">
      <a:spcBef>
        <a:spcPct val="0"/>
      </a:spcBef>
      <a:spcAft>
        <a:spcPct val="0"/>
      </a:spcAft>
      <a:defRPr kern="1200">
        <a:solidFill>
          <a:schemeClr val="tx1"/>
        </a:solidFill>
        <a:latin typeface="Tahoma" charset="0"/>
        <a:ea typeface="+mn-ea"/>
        <a:cs typeface="Arial" charset="0"/>
      </a:defRPr>
    </a:lvl2pPr>
    <a:lvl3pPr marL="914400" algn="l" rtl="0" fontAlgn="base">
      <a:spcBef>
        <a:spcPct val="0"/>
      </a:spcBef>
      <a:spcAft>
        <a:spcPct val="0"/>
      </a:spcAft>
      <a:defRPr kern="1200">
        <a:solidFill>
          <a:schemeClr val="tx1"/>
        </a:solidFill>
        <a:latin typeface="Tahoma" charset="0"/>
        <a:ea typeface="+mn-ea"/>
        <a:cs typeface="Arial" charset="0"/>
      </a:defRPr>
    </a:lvl3pPr>
    <a:lvl4pPr marL="1371600" algn="l" rtl="0" fontAlgn="base">
      <a:spcBef>
        <a:spcPct val="0"/>
      </a:spcBef>
      <a:spcAft>
        <a:spcPct val="0"/>
      </a:spcAft>
      <a:defRPr kern="1200">
        <a:solidFill>
          <a:schemeClr val="tx1"/>
        </a:solidFill>
        <a:latin typeface="Tahoma" charset="0"/>
        <a:ea typeface="+mn-ea"/>
        <a:cs typeface="Arial" charset="0"/>
      </a:defRPr>
    </a:lvl4pPr>
    <a:lvl5pPr marL="1828800" algn="l" rtl="0" fontAlgn="base">
      <a:spcBef>
        <a:spcPct val="0"/>
      </a:spcBef>
      <a:spcAft>
        <a:spcPct val="0"/>
      </a:spcAft>
      <a:defRPr kern="1200">
        <a:solidFill>
          <a:schemeClr val="tx1"/>
        </a:solidFill>
        <a:latin typeface="Tahoma" charset="0"/>
        <a:ea typeface="+mn-ea"/>
        <a:cs typeface="Arial" charset="0"/>
      </a:defRPr>
    </a:lvl5pPr>
    <a:lvl6pPr marL="2286000" algn="l" defTabSz="914400" rtl="0" eaLnBrk="1" latinLnBrk="0" hangingPunct="1">
      <a:defRPr kern="1200">
        <a:solidFill>
          <a:schemeClr val="tx1"/>
        </a:solidFill>
        <a:latin typeface="Tahoma" charset="0"/>
        <a:ea typeface="+mn-ea"/>
        <a:cs typeface="Arial" charset="0"/>
      </a:defRPr>
    </a:lvl6pPr>
    <a:lvl7pPr marL="2743200" algn="l" defTabSz="914400" rtl="0" eaLnBrk="1" latinLnBrk="0" hangingPunct="1">
      <a:defRPr kern="1200">
        <a:solidFill>
          <a:schemeClr val="tx1"/>
        </a:solidFill>
        <a:latin typeface="Tahoma" charset="0"/>
        <a:ea typeface="+mn-ea"/>
        <a:cs typeface="Arial" charset="0"/>
      </a:defRPr>
    </a:lvl7pPr>
    <a:lvl8pPr marL="3200400" algn="l" defTabSz="914400" rtl="0" eaLnBrk="1" latinLnBrk="0" hangingPunct="1">
      <a:defRPr kern="1200">
        <a:solidFill>
          <a:schemeClr val="tx1"/>
        </a:solidFill>
        <a:latin typeface="Tahoma" charset="0"/>
        <a:ea typeface="+mn-ea"/>
        <a:cs typeface="Arial" charset="0"/>
      </a:defRPr>
    </a:lvl8pPr>
    <a:lvl9pPr marL="3657600" algn="l" defTabSz="914400" rtl="0" eaLnBrk="1" latinLnBrk="0" hangingPunct="1">
      <a:defRPr kern="1200">
        <a:solidFill>
          <a:schemeClr val="tx1"/>
        </a:solidFill>
        <a:latin typeface="Tahoma"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78" autoAdjust="0"/>
    <p:restoredTop sz="94660"/>
  </p:normalViewPr>
  <p:slideViewPr>
    <p:cSldViewPr>
      <p:cViewPr varScale="1">
        <p:scale>
          <a:sx n="65" d="100"/>
          <a:sy n="65" d="100"/>
        </p:scale>
        <p:origin x="-928" y="-68"/>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pPr>
              <a:defRPr/>
            </a:pPr>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pPr>
              <a:defRPr/>
            </a:pPr>
            <a:fld id="{B1C5E7E8-D694-418D-B0BA-72D8BECEBF0F}" type="datetimeFigureOut">
              <a:rPr lang="en-GB"/>
              <a:pPr>
                <a:defRPr/>
              </a:pPr>
              <a:t>07/02/2015</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pPr>
              <a:defRPr/>
            </a:pPr>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pPr>
              <a:defRPr/>
            </a:pPr>
            <a:fld id="{E6C5C23B-54FA-412D-8672-FC7B29C99D17}" type="slidenum">
              <a:rPr lang="en-GB"/>
              <a:pPr>
                <a:defRPr/>
              </a:pPr>
              <a:t>‹#›</a:t>
            </a:fld>
            <a:endParaRPr lang="en-GB"/>
          </a:p>
        </p:txBody>
      </p:sp>
    </p:spTree>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pPr>
              <a:defRPr/>
            </a:pPr>
            <a:endParaRPr lang="en-US"/>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pPr>
              <a:defRPr/>
            </a:pPr>
            <a:endParaRPr lang="en-US"/>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pPr>
              <a:defRPr/>
            </a:pPr>
            <a:fld id="{FBAD15B3-12F9-473B-99FB-13A26914FEC6}" type="slidenum">
              <a:rPr lang="en-US" smtClean="0"/>
              <a:pPr>
                <a:defRPr/>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pPr>
              <a:defRPr/>
            </a:pPr>
            <a:endParaRPr lang="en-US"/>
          </a:p>
        </p:txBody>
      </p:sp>
      <p:sp>
        <p:nvSpPr>
          <p:cNvPr id="5" name="Footer Placeholder 4"/>
          <p:cNvSpPr>
            <a:spLocks noGrp="1"/>
          </p:cNvSpPr>
          <p:nvPr>
            <p:ph type="ftr" sz="quarter" idx="11"/>
          </p:nvPr>
        </p:nvSpPr>
        <p:spPr/>
        <p:txBody>
          <a:bodyPr/>
          <a:lstStyle>
            <a:extLst/>
          </a:lstStyle>
          <a:p>
            <a:pPr>
              <a:defRPr/>
            </a:pPr>
            <a:endParaRPr lang="en-US"/>
          </a:p>
        </p:txBody>
      </p:sp>
      <p:sp>
        <p:nvSpPr>
          <p:cNvPr id="6" name="Slide Number Placeholder 5"/>
          <p:cNvSpPr>
            <a:spLocks noGrp="1"/>
          </p:cNvSpPr>
          <p:nvPr>
            <p:ph type="sldNum" sz="quarter" idx="12"/>
          </p:nvPr>
        </p:nvSpPr>
        <p:spPr/>
        <p:txBody>
          <a:bodyPr/>
          <a:lstStyle>
            <a:extLst/>
          </a:lstStyle>
          <a:p>
            <a:pPr>
              <a:defRPr/>
            </a:pPr>
            <a:fld id="{4D606F61-A89C-4A19-8FAA-6067F01B04F9}" type="slidenum">
              <a:rPr lang="en-US" smtClean="0"/>
              <a:pPr>
                <a:defRPr/>
              </a:pPr>
              <a:t>‹#›</a:t>
            </a:fld>
            <a:endParaRPr lang="en-US"/>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pPr>
              <a:defRPr/>
            </a:pPr>
            <a:endParaRPr lang="en-US"/>
          </a:p>
        </p:txBody>
      </p:sp>
      <p:sp>
        <p:nvSpPr>
          <p:cNvPr id="5" name="Footer Placeholder 4"/>
          <p:cNvSpPr>
            <a:spLocks noGrp="1"/>
          </p:cNvSpPr>
          <p:nvPr>
            <p:ph type="ftr" sz="quarter" idx="11"/>
          </p:nvPr>
        </p:nvSpPr>
        <p:spPr/>
        <p:txBody>
          <a:bodyPr/>
          <a:lstStyle>
            <a:extLst/>
          </a:lstStyle>
          <a:p>
            <a:pPr>
              <a:defRPr/>
            </a:pPr>
            <a:endParaRPr lang="en-US"/>
          </a:p>
        </p:txBody>
      </p:sp>
      <p:sp>
        <p:nvSpPr>
          <p:cNvPr id="6" name="Slide Number Placeholder 5"/>
          <p:cNvSpPr>
            <a:spLocks noGrp="1"/>
          </p:cNvSpPr>
          <p:nvPr>
            <p:ph type="sldNum" sz="quarter" idx="12"/>
          </p:nvPr>
        </p:nvSpPr>
        <p:spPr/>
        <p:txBody>
          <a:bodyPr/>
          <a:lstStyle>
            <a:extLst/>
          </a:lstStyle>
          <a:p>
            <a:pPr>
              <a:defRPr/>
            </a:pPr>
            <a:fld id="{8BFF6CD9-9E3E-45CB-B5C3-604E91A65110}" type="slidenum">
              <a:rPr lang="en-US" smtClean="0"/>
              <a:pPr>
                <a:defRPr/>
              </a:pPr>
              <a:t>‹#›</a:t>
            </a:fld>
            <a:endParaRPr lang="en-US"/>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pPr>
              <a:defRPr/>
            </a:pPr>
            <a:endParaRPr lang="en-US"/>
          </a:p>
        </p:txBody>
      </p:sp>
      <p:sp>
        <p:nvSpPr>
          <p:cNvPr id="6" name="Footer Placeholder 5"/>
          <p:cNvSpPr>
            <a:spLocks noGrp="1"/>
          </p:cNvSpPr>
          <p:nvPr>
            <p:ph type="ftr" sz="quarter" idx="11"/>
          </p:nvPr>
        </p:nvSpPr>
        <p:spPr/>
        <p:txBody>
          <a:bodyPr/>
          <a:lstStyle>
            <a:extLst/>
          </a:lstStyle>
          <a:p>
            <a:pPr>
              <a:defRPr/>
            </a:pPr>
            <a:endParaRPr lang="en-US"/>
          </a:p>
        </p:txBody>
      </p:sp>
      <p:sp>
        <p:nvSpPr>
          <p:cNvPr id="7" name="Slide Number Placeholder 6"/>
          <p:cNvSpPr>
            <a:spLocks noGrp="1"/>
          </p:cNvSpPr>
          <p:nvPr>
            <p:ph type="sldNum" sz="quarter" idx="12"/>
          </p:nvPr>
        </p:nvSpPr>
        <p:spPr/>
        <p:txBody>
          <a:bodyPr/>
          <a:lstStyle>
            <a:extLst/>
          </a:lstStyle>
          <a:p>
            <a:pPr>
              <a:defRPr/>
            </a:pPr>
            <a:fld id="{50E1D848-6D8F-4C25-AFBC-076137F99EF7}" type="slidenum">
              <a:rPr lang="en-US" smtClean="0"/>
              <a:pPr>
                <a:defRPr/>
              </a:pPr>
              <a:t>‹#›</a:t>
            </a:fld>
            <a:endParaRPr lang="en-US"/>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pPr>
              <a:defRPr/>
            </a:pPr>
            <a:endParaRPr lang="en-US"/>
          </a:p>
        </p:txBody>
      </p:sp>
      <p:sp>
        <p:nvSpPr>
          <p:cNvPr id="8" name="Footer Placeholder 7"/>
          <p:cNvSpPr>
            <a:spLocks noGrp="1"/>
          </p:cNvSpPr>
          <p:nvPr>
            <p:ph type="ftr" sz="quarter" idx="11"/>
          </p:nvPr>
        </p:nvSpPr>
        <p:spPr/>
        <p:txBody>
          <a:bodyPr/>
          <a:lstStyle>
            <a:extLst/>
          </a:lstStyle>
          <a:p>
            <a:pPr>
              <a:defRPr/>
            </a:pPr>
            <a:endParaRPr lang="en-US"/>
          </a:p>
        </p:txBody>
      </p:sp>
      <p:sp>
        <p:nvSpPr>
          <p:cNvPr id="9" name="Slide Number Placeholder 8"/>
          <p:cNvSpPr>
            <a:spLocks noGrp="1"/>
          </p:cNvSpPr>
          <p:nvPr>
            <p:ph type="sldNum" sz="quarter" idx="12"/>
          </p:nvPr>
        </p:nvSpPr>
        <p:spPr/>
        <p:txBody>
          <a:bodyPr/>
          <a:lstStyle>
            <a:extLst/>
          </a:lstStyle>
          <a:p>
            <a:pPr>
              <a:defRPr/>
            </a:pPr>
            <a:fld id="{253D80C9-F03B-4977-9C65-65E80C316188}" type="slidenum">
              <a:rPr lang="en-US" smtClean="0"/>
              <a:pPr>
                <a:defRPr/>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pPr>
              <a:defRPr/>
            </a:pPr>
            <a:endParaRPr lang="en-US"/>
          </a:p>
        </p:txBody>
      </p:sp>
      <p:sp>
        <p:nvSpPr>
          <p:cNvPr id="4" name="Footer Placeholder 3"/>
          <p:cNvSpPr>
            <a:spLocks noGrp="1"/>
          </p:cNvSpPr>
          <p:nvPr>
            <p:ph type="ftr" sz="quarter" idx="11"/>
          </p:nvPr>
        </p:nvSpPr>
        <p:spPr/>
        <p:txBody>
          <a:bodyPr/>
          <a:lstStyle>
            <a:extLst/>
          </a:lstStyle>
          <a:p>
            <a:pPr>
              <a:defRPr/>
            </a:pPr>
            <a:endParaRPr lang="en-US"/>
          </a:p>
        </p:txBody>
      </p:sp>
      <p:sp>
        <p:nvSpPr>
          <p:cNvPr id="5" name="Slide Number Placeholder 4"/>
          <p:cNvSpPr>
            <a:spLocks noGrp="1"/>
          </p:cNvSpPr>
          <p:nvPr>
            <p:ph type="sldNum" sz="quarter" idx="12"/>
          </p:nvPr>
        </p:nvSpPr>
        <p:spPr/>
        <p:txBody>
          <a:bodyPr/>
          <a:lstStyle>
            <a:extLst/>
          </a:lstStyle>
          <a:p>
            <a:pPr>
              <a:defRPr/>
            </a:pPr>
            <a:fld id="{2C75942B-DC63-4A0F-A898-9892B17F2746}" type="slidenum">
              <a:rPr lang="en-US" smtClean="0"/>
              <a:pPr>
                <a:defRPr/>
              </a:pPr>
              <a:t>‹#›</a:t>
            </a:fld>
            <a:endParaRPr lang="en-US"/>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pPr>
              <a:defRPr/>
            </a:pPr>
            <a:endParaRPr lang="en-US"/>
          </a:p>
        </p:txBody>
      </p:sp>
      <p:sp>
        <p:nvSpPr>
          <p:cNvPr id="3" name="Footer Placeholder 2"/>
          <p:cNvSpPr>
            <a:spLocks noGrp="1"/>
          </p:cNvSpPr>
          <p:nvPr>
            <p:ph type="ftr" sz="quarter" idx="11"/>
          </p:nvPr>
        </p:nvSpPr>
        <p:spPr/>
        <p:txBody>
          <a:bodyPr/>
          <a:lstStyle>
            <a:extLst/>
          </a:lstStyle>
          <a:p>
            <a:pPr>
              <a:defRPr/>
            </a:pPr>
            <a:endParaRPr lang="en-US"/>
          </a:p>
        </p:txBody>
      </p:sp>
      <p:sp>
        <p:nvSpPr>
          <p:cNvPr id="4" name="Slide Number Placeholder 3"/>
          <p:cNvSpPr>
            <a:spLocks noGrp="1"/>
          </p:cNvSpPr>
          <p:nvPr>
            <p:ph type="sldNum" sz="quarter" idx="12"/>
          </p:nvPr>
        </p:nvSpPr>
        <p:spPr/>
        <p:txBody>
          <a:bodyPr/>
          <a:lstStyle>
            <a:extLst/>
          </a:lstStyle>
          <a:p>
            <a:pPr>
              <a:defRPr/>
            </a:pPr>
            <a:fld id="{B9BD91AC-00A3-4F2B-976F-1E020F6B5005}" type="slidenum">
              <a:rPr lang="en-US" smtClean="0"/>
              <a:pPr>
                <a:defRPr/>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pPr>
              <a:defRPr/>
            </a:pPr>
            <a:endParaRPr lang="en-US"/>
          </a:p>
        </p:txBody>
      </p:sp>
      <p:sp>
        <p:nvSpPr>
          <p:cNvPr id="6" name="Footer Placeholder 5"/>
          <p:cNvSpPr>
            <a:spLocks noGrp="1"/>
          </p:cNvSpPr>
          <p:nvPr>
            <p:ph type="ftr" sz="quarter" idx="11"/>
          </p:nvPr>
        </p:nvSpPr>
        <p:spPr/>
        <p:txBody>
          <a:bodyPr/>
          <a:lstStyle>
            <a:extLst/>
          </a:lstStyle>
          <a:p>
            <a:pPr>
              <a:defRPr/>
            </a:pPr>
            <a:endParaRPr lang="en-US"/>
          </a:p>
        </p:txBody>
      </p:sp>
      <p:sp>
        <p:nvSpPr>
          <p:cNvPr id="7" name="Slide Number Placeholder 6"/>
          <p:cNvSpPr>
            <a:spLocks noGrp="1"/>
          </p:cNvSpPr>
          <p:nvPr>
            <p:ph type="sldNum" sz="quarter" idx="12"/>
          </p:nvPr>
        </p:nvSpPr>
        <p:spPr/>
        <p:txBody>
          <a:bodyPr/>
          <a:lstStyle>
            <a:extLst/>
          </a:lstStyle>
          <a:p>
            <a:pPr>
              <a:defRPr/>
            </a:pPr>
            <a:fld id="{1318E78F-59A7-4CE5-83B1-3570F1143110}" type="slidenum">
              <a:rPr lang="en-US" smtClean="0"/>
              <a:pPr>
                <a:defRPr/>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pPr>
              <a:defRPr/>
            </a:pPr>
            <a:endParaRPr lang="en-US"/>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pPr>
              <a:defRPr/>
            </a:pPr>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pPr>
              <a:defRPr/>
            </a:pPr>
            <a:fld id="{AD98E844-9613-4FC2-AEEB-831C19D68A83}" type="slidenum">
              <a:rPr lang="en-US" smtClean="0"/>
              <a:pPr>
                <a:defRPr/>
              </a:pPr>
              <a:t>‹#›</a:t>
            </a:fld>
            <a:endParaRPr lang="en-US"/>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pPr>
              <a:defRPr/>
            </a:pPr>
            <a:endParaRPr lang="en-US"/>
          </a:p>
        </p:txBody>
      </p:sp>
      <p:sp>
        <p:nvSpPr>
          <p:cNvPr id="5" name="Footer Placeholder 4"/>
          <p:cNvSpPr>
            <a:spLocks noGrp="1"/>
          </p:cNvSpPr>
          <p:nvPr>
            <p:ph type="ftr" sz="quarter" idx="11"/>
          </p:nvPr>
        </p:nvSpPr>
        <p:spPr/>
        <p:txBody>
          <a:bodyPr/>
          <a:lstStyle>
            <a:extLst/>
          </a:lstStyle>
          <a:p>
            <a:pPr>
              <a:defRPr/>
            </a:pPr>
            <a:endParaRPr lang="en-US"/>
          </a:p>
        </p:txBody>
      </p:sp>
      <p:sp>
        <p:nvSpPr>
          <p:cNvPr id="6" name="Slide Number Placeholder 5"/>
          <p:cNvSpPr>
            <a:spLocks noGrp="1"/>
          </p:cNvSpPr>
          <p:nvPr>
            <p:ph type="sldNum" sz="quarter" idx="12"/>
          </p:nvPr>
        </p:nvSpPr>
        <p:spPr/>
        <p:txBody>
          <a:bodyPr/>
          <a:lstStyle>
            <a:extLst/>
          </a:lstStyle>
          <a:p>
            <a:pPr>
              <a:defRPr/>
            </a:pPr>
            <a:fld id="{FBBF98B4-48F6-4513-9DE4-D6607B516C71}" type="slidenum">
              <a:rPr lang="en-US" smtClean="0"/>
              <a:pPr>
                <a:defRPr/>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pPr>
              <a:defRPr/>
            </a:pPr>
            <a:endParaRPr lang="en-US"/>
          </a:p>
        </p:txBody>
      </p:sp>
      <p:sp>
        <p:nvSpPr>
          <p:cNvPr id="5" name="Footer Placeholder 4"/>
          <p:cNvSpPr>
            <a:spLocks noGrp="1"/>
          </p:cNvSpPr>
          <p:nvPr>
            <p:ph type="ftr" sz="quarter" idx="11"/>
          </p:nvPr>
        </p:nvSpPr>
        <p:spPr/>
        <p:txBody>
          <a:bodyPr/>
          <a:lstStyle>
            <a:extLst/>
          </a:lstStyle>
          <a:p>
            <a:pPr>
              <a:defRPr/>
            </a:pPr>
            <a:endParaRPr lang="en-US"/>
          </a:p>
        </p:txBody>
      </p:sp>
      <p:sp>
        <p:nvSpPr>
          <p:cNvPr id="6" name="Slide Number Placeholder 5"/>
          <p:cNvSpPr>
            <a:spLocks noGrp="1"/>
          </p:cNvSpPr>
          <p:nvPr>
            <p:ph type="sldNum" sz="quarter" idx="12"/>
          </p:nvPr>
        </p:nvSpPr>
        <p:spPr/>
        <p:txBody>
          <a:bodyPr/>
          <a:lstStyle>
            <a:extLst/>
          </a:lstStyle>
          <a:p>
            <a:pPr>
              <a:defRPr/>
            </a:pPr>
            <a:fld id="{1F852E89-BDAE-4FE0-BEAA-178F2EF829DF}" type="slidenum">
              <a:rPr lang="en-US" smtClean="0"/>
              <a:pPr>
                <a:defRPr/>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pPr>
              <a:defRPr/>
            </a:pPr>
            <a:endParaRPr lang="en-US"/>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pPr>
              <a:defRPr/>
            </a:pPr>
            <a:endParaRPr lang="en-US"/>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pPr>
              <a:defRPr/>
            </a:pPr>
            <a:fld id="{81CF3561-F3A3-4419-91D5-DE068758D6C9}" type="slidenum">
              <a:rPr lang="en-US" smtClean="0"/>
              <a:pPr>
                <a:defRPr/>
              </a:pPr>
              <a:t>‹#›</a:t>
            </a:fld>
            <a:endParaRPr lang="en-US"/>
          </a:p>
        </p:txBody>
      </p:sp>
    </p:spTree>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 id="2147483703" r:id="rId4"/>
    <p:sldLayoutId id="2147483704" r:id="rId5"/>
    <p:sldLayoutId id="2147483705" r:id="rId6"/>
    <p:sldLayoutId id="2147483706" r:id="rId7"/>
    <p:sldLayoutId id="2147483707" r:id="rId8"/>
    <p:sldLayoutId id="2147483708" r:id="rId9"/>
    <p:sldLayoutId id="2147483709" r:id="rId10"/>
    <p:sldLayoutId id="2147483710"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7.xml"/><Relationship Id="rId5" Type="http://schemas.openxmlformats.org/officeDocument/2006/relationships/image" Target="../media/image5.jpeg"/><Relationship Id="rId4" Type="http://schemas.openxmlformats.org/officeDocument/2006/relationships/image" Target="../media/image4.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hyperlink" Target="https://www.youtube.com/watch?v=9hBfnXACsOI" TargetMode="Externa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hyperlink" Target="https://www.youtube.com/watch?v=Vk6H7Ukp6To"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hyperlink" Target="https://www.youtube.com/watch?v=opt05kllJZw"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hyperlink" Target="https://www.youtube.com/watch?v=D-RS80DVvrg"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hyperlink" Target="http://www.youtube.com/watch?v=ZpSxJw0BFZs" TargetMode="Externa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hyperlink" Target="http://www.mcli.dist.maricopa.edu/proj/nru/opcond_ex_pr.html" TargetMode="Externa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hyperlink" Target="http://www.mcli.dist.maricopa.edu/proj/nru/opcond_ex_nr.html" TargetMode="Externa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hyperlink" Target="http://www.mcli.dist.maricopa.edu/proj/nru/opcond_ex_pun.html" TargetMode="Externa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hyperlink" Target="http://www.mcli.dist.maricopa.edu/proj/nru/opcond_ex_ex.html" TargetMode="Externa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hyperlink" Target="http://psychology.about.com/od/vindex/g/def_variablerat.htm" TargetMode="External"/><Relationship Id="rId2" Type="http://schemas.openxmlformats.org/officeDocument/2006/relationships/hyperlink" Target="http://psychology.about.com/od/findex/g/def_fixedratio.htm" TargetMode="External"/><Relationship Id="rId1" Type="http://schemas.openxmlformats.org/officeDocument/2006/relationships/slideLayout" Target="../slideLayouts/slideLayout2.xml"/><Relationship Id="rId5" Type="http://schemas.openxmlformats.org/officeDocument/2006/relationships/hyperlink" Target="http://psychology.about.com/od/vindex/g/def_variableint.htm" TargetMode="External"/><Relationship Id="rId4" Type="http://schemas.openxmlformats.org/officeDocument/2006/relationships/hyperlink" Target="http://psychology.about.com/od/findex/g/def_fixedinterv.htm" TargetMode="Externa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p:txBody>
          <a:bodyPr/>
          <a:lstStyle/>
          <a:p>
            <a:pPr eaLnBrk="1" hangingPunct="1"/>
            <a:r>
              <a:rPr lang="en-GB" smtClean="0"/>
              <a:t>How Behaviour is Learned</a:t>
            </a:r>
          </a:p>
        </p:txBody>
      </p:sp>
      <p:sp>
        <p:nvSpPr>
          <p:cNvPr id="3075" name="Rectangle 3"/>
          <p:cNvSpPr>
            <a:spLocks noGrp="1" noChangeArrowheads="1"/>
          </p:cNvSpPr>
          <p:nvPr>
            <p:ph type="subTitle" idx="1"/>
          </p:nvPr>
        </p:nvSpPr>
        <p:spPr/>
        <p:txBody>
          <a:bodyPr/>
          <a:lstStyle/>
          <a:p>
            <a:pPr eaLnBrk="1" hangingPunct="1"/>
            <a:r>
              <a:rPr lang="en-US" sz="4400" smtClean="0">
                <a:solidFill>
                  <a:schemeClr val="tx2"/>
                </a:solidFill>
              </a:rPr>
              <a:t>Theoretical Perspectives</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a:bodyPr>
          <a:lstStyle/>
          <a:p>
            <a:r>
              <a:rPr lang="en-GB" dirty="0" smtClean="0"/>
              <a:t>Psychologists focus on how learning takes place.</a:t>
            </a:r>
          </a:p>
          <a:p>
            <a:r>
              <a:rPr lang="en-GB" dirty="0" smtClean="0"/>
              <a:t>Psychologist suggest learning can take place without a ‘teacher’.</a:t>
            </a:r>
          </a:p>
          <a:p>
            <a:r>
              <a:rPr lang="en-GB" dirty="0" smtClean="0"/>
              <a:t>We can learn by merely observing others, who may not even realise they are being observed, let alone trying to teach us anything.</a:t>
            </a:r>
          </a:p>
          <a:p>
            <a:r>
              <a:rPr lang="en-GB" dirty="0" smtClean="0"/>
              <a:t>Learning can occur without other people being involved by observing recurring environmental events such as lightening following thunder. </a:t>
            </a:r>
          </a:p>
          <a:p>
            <a:pPr algn="r">
              <a:buNone/>
            </a:pPr>
            <a:r>
              <a:rPr lang="en-GB" dirty="0" smtClean="0"/>
              <a:t>(Gross, 2005:171)</a:t>
            </a:r>
            <a:endParaRPr lang="en-GB" dirty="0"/>
          </a:p>
        </p:txBody>
      </p:sp>
      <p:sp>
        <p:nvSpPr>
          <p:cNvPr id="2" name="Title 1"/>
          <p:cNvSpPr>
            <a:spLocks noGrp="1"/>
          </p:cNvSpPr>
          <p:nvPr>
            <p:ph type="title"/>
          </p:nvPr>
        </p:nvSpPr>
        <p:spPr/>
        <p:txBody>
          <a:bodyPr/>
          <a:lstStyle/>
          <a:p>
            <a:r>
              <a:rPr lang="en-GB" dirty="0" smtClean="0"/>
              <a:t>What is learning?</a:t>
            </a:r>
            <a:endParaRPr lang="en-GB"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Autofit/>
          </a:bodyPr>
          <a:lstStyle/>
          <a:p>
            <a:r>
              <a:rPr lang="en-GB" sz="2000" dirty="0" smtClean="0"/>
              <a:t>Learning normally implies a fairly permanent change in a person’s behavioural performance.</a:t>
            </a:r>
          </a:p>
          <a:p>
            <a:r>
              <a:rPr lang="en-GB" sz="2000" dirty="0" smtClean="0"/>
              <a:t>However, </a:t>
            </a:r>
            <a:r>
              <a:rPr lang="en-GB" sz="2000" dirty="0" smtClean="0"/>
              <a:t>temporary fluctuations in behaviour can occur due to a range of influences such as hunger, tiredness, illness or substance use.</a:t>
            </a:r>
          </a:p>
          <a:p>
            <a:r>
              <a:rPr lang="en-GB" sz="2000" dirty="0" smtClean="0"/>
              <a:t>Some more permanent changes in behaviour can result from, changes associated with puberty and other maturational changes or from emotional trauma or physical injury such as brain damage.</a:t>
            </a:r>
          </a:p>
          <a:p>
            <a:r>
              <a:rPr lang="en-GB" sz="2000" dirty="0" smtClean="0"/>
              <a:t>If a change in behaviour is to be regarded as learning, the change is usually linked to some past experiences, regardless of whether there was any deliberate attempt to bring about change.</a:t>
            </a:r>
          </a:p>
          <a:p>
            <a:pPr algn="r">
              <a:buNone/>
            </a:pPr>
            <a:r>
              <a:rPr lang="en-GB" sz="2000" dirty="0" smtClean="0"/>
              <a:t>(Gross, 2005:171)</a:t>
            </a:r>
          </a:p>
        </p:txBody>
      </p:sp>
      <p:sp>
        <p:nvSpPr>
          <p:cNvPr id="3" name="Title 2"/>
          <p:cNvSpPr>
            <a:spLocks noGrp="1"/>
          </p:cNvSpPr>
          <p:nvPr>
            <p:ph type="title"/>
          </p:nvPr>
        </p:nvSpPr>
        <p:spPr/>
        <p:txBody>
          <a:bodyPr/>
          <a:lstStyle/>
          <a:p>
            <a:r>
              <a:rPr lang="en-GB" dirty="0" smtClean="0"/>
              <a:t>What is Learning?</a:t>
            </a:r>
            <a:endParaRPr lang="en-GB"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‘a relatively permanent change in behaviour due to past experience’</a:t>
            </a:r>
          </a:p>
          <a:p>
            <a:pPr algn="r">
              <a:buNone/>
            </a:pPr>
            <a:r>
              <a:rPr lang="en-GB" dirty="0" smtClean="0"/>
              <a:t>(Coon 1983, cited in Gross, 2005:171)</a:t>
            </a:r>
          </a:p>
          <a:p>
            <a:endParaRPr lang="en-GB" dirty="0" smtClean="0"/>
          </a:p>
          <a:p>
            <a:r>
              <a:rPr lang="en-GB" dirty="0" smtClean="0"/>
              <a:t>‘the process by which relatively permanent changes occur in behavioural potential as a result of experience’</a:t>
            </a:r>
          </a:p>
          <a:p>
            <a:pPr algn="r">
              <a:buNone/>
            </a:pPr>
            <a:r>
              <a:rPr lang="en-GB" dirty="0" smtClean="0"/>
              <a:t>(Anderson, 1995a, cited in Gross, 2005:171)</a:t>
            </a:r>
            <a:endParaRPr lang="en-GB" dirty="0"/>
          </a:p>
        </p:txBody>
      </p:sp>
      <p:sp>
        <p:nvSpPr>
          <p:cNvPr id="3" name="Title 2"/>
          <p:cNvSpPr>
            <a:spLocks noGrp="1"/>
          </p:cNvSpPr>
          <p:nvPr>
            <p:ph type="title"/>
          </p:nvPr>
        </p:nvSpPr>
        <p:spPr/>
        <p:txBody>
          <a:bodyPr>
            <a:normAutofit/>
          </a:bodyPr>
          <a:lstStyle/>
          <a:p>
            <a:r>
              <a:rPr lang="en-GB" sz="3200" dirty="0" smtClean="0"/>
              <a:t>Psychologists’ Definition of Learning</a:t>
            </a:r>
            <a:endParaRPr lang="en-GB" sz="3200"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6"/>
          <p:cNvSpPr>
            <a:spLocks noChangeArrowheads="1"/>
          </p:cNvSpPr>
          <p:nvPr/>
        </p:nvSpPr>
        <p:spPr bwMode="auto">
          <a:xfrm rot="10800000" flipV="1">
            <a:off x="683566" y="2357960"/>
            <a:ext cx="7920037" cy="1200329"/>
          </a:xfrm>
          <a:prstGeom prst="rect">
            <a:avLst/>
          </a:prstGeom>
          <a:noFill/>
          <a:ln w="9525">
            <a:noFill/>
            <a:miter lim="800000"/>
            <a:headEnd/>
            <a:tailEnd/>
          </a:ln>
        </p:spPr>
        <p:txBody>
          <a:bodyPr wrap="square">
            <a:spAutoFit/>
          </a:bodyPr>
          <a:lstStyle/>
          <a:p>
            <a:pPr algn="ctr">
              <a:spcBef>
                <a:spcPct val="20000"/>
              </a:spcBef>
              <a:buClr>
                <a:schemeClr val="folHlink"/>
              </a:buClr>
              <a:buSzPct val="60000"/>
              <a:buFont typeface="Wingdings" pitchFamily="2" charset="2"/>
              <a:buNone/>
            </a:pPr>
            <a:r>
              <a:rPr lang="en-GB" sz="7200" dirty="0">
                <a:solidFill>
                  <a:schemeClr val="tx2"/>
                </a:solidFill>
              </a:rPr>
              <a:t>Behaviourists</a:t>
            </a:r>
            <a:endParaRPr lang="en-US" sz="7200" dirty="0">
              <a:solidFill>
                <a:schemeClr val="tx2"/>
              </a:solidFill>
            </a:endParaRPr>
          </a:p>
        </p:txBody>
      </p:sp>
      <p:pic>
        <p:nvPicPr>
          <p:cNvPr id="3" name="Picture 2" descr="Skinner.jpg"/>
          <p:cNvPicPr>
            <a:picLocks noChangeAspect="1"/>
          </p:cNvPicPr>
          <p:nvPr/>
        </p:nvPicPr>
        <p:blipFill>
          <a:blip r:embed="rId2" cstate="print"/>
          <a:stretch>
            <a:fillRect/>
          </a:stretch>
        </p:blipFill>
        <p:spPr>
          <a:xfrm>
            <a:off x="7020272" y="3645024"/>
            <a:ext cx="1800200" cy="2297055"/>
          </a:xfrm>
          <a:prstGeom prst="rect">
            <a:avLst/>
          </a:prstGeom>
        </p:spPr>
      </p:pic>
      <p:pic>
        <p:nvPicPr>
          <p:cNvPr id="4" name="Picture 3" descr="watson.jpg"/>
          <p:cNvPicPr>
            <a:picLocks noChangeAspect="1"/>
          </p:cNvPicPr>
          <p:nvPr/>
        </p:nvPicPr>
        <p:blipFill>
          <a:blip r:embed="rId3" cstate="print"/>
          <a:stretch>
            <a:fillRect/>
          </a:stretch>
        </p:blipFill>
        <p:spPr>
          <a:xfrm>
            <a:off x="7092280" y="332656"/>
            <a:ext cx="1575048" cy="2117565"/>
          </a:xfrm>
          <a:prstGeom prst="rect">
            <a:avLst/>
          </a:prstGeom>
        </p:spPr>
      </p:pic>
      <p:pic>
        <p:nvPicPr>
          <p:cNvPr id="5" name="Picture 4" descr="Pavlov.jpg"/>
          <p:cNvPicPr>
            <a:picLocks noChangeAspect="1"/>
          </p:cNvPicPr>
          <p:nvPr/>
        </p:nvPicPr>
        <p:blipFill>
          <a:blip r:embed="rId4" cstate="print"/>
          <a:stretch>
            <a:fillRect/>
          </a:stretch>
        </p:blipFill>
        <p:spPr>
          <a:xfrm>
            <a:off x="539552" y="317361"/>
            <a:ext cx="1944216" cy="1995833"/>
          </a:xfrm>
          <a:prstGeom prst="rect">
            <a:avLst/>
          </a:prstGeom>
        </p:spPr>
      </p:pic>
      <p:pic>
        <p:nvPicPr>
          <p:cNvPr id="6" name="Picture 5" descr="Thaondike.jpg"/>
          <p:cNvPicPr>
            <a:picLocks noChangeAspect="1"/>
          </p:cNvPicPr>
          <p:nvPr/>
        </p:nvPicPr>
        <p:blipFill>
          <a:blip r:embed="rId5" cstate="print"/>
          <a:stretch>
            <a:fillRect/>
          </a:stretch>
        </p:blipFill>
        <p:spPr>
          <a:xfrm>
            <a:off x="467544" y="3645024"/>
            <a:ext cx="1711245" cy="2203521"/>
          </a:xfrm>
          <a:prstGeom prst="rect">
            <a:avLst/>
          </a:prstGeom>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Rectangle 3"/>
          <p:cNvSpPr>
            <a:spLocks noGrp="1" noChangeArrowheads="1"/>
          </p:cNvSpPr>
          <p:nvPr>
            <p:ph idx="1"/>
          </p:nvPr>
        </p:nvSpPr>
        <p:spPr>
          <a:xfrm>
            <a:off x="395536" y="2205038"/>
            <a:ext cx="8061077" cy="4114800"/>
          </a:xfrm>
        </p:spPr>
        <p:txBody>
          <a:bodyPr/>
          <a:lstStyle/>
          <a:p>
            <a:pPr eaLnBrk="1" hangingPunct="1">
              <a:buFont typeface="Wingdings" pitchFamily="2" charset="2"/>
              <a:buNone/>
            </a:pPr>
            <a:endParaRPr lang="en-GB" sz="2800" dirty="0" smtClean="0"/>
          </a:p>
          <a:p>
            <a:pPr algn="ctr" eaLnBrk="1" hangingPunct="1">
              <a:buFont typeface="Wingdings" pitchFamily="2" charset="2"/>
              <a:buNone/>
            </a:pPr>
            <a:r>
              <a:rPr lang="en-GB" sz="2800" dirty="0" smtClean="0"/>
              <a:t>“Psychology as the behaviourist views it…….</a:t>
            </a:r>
          </a:p>
          <a:p>
            <a:pPr algn="ctr" eaLnBrk="1" hangingPunct="1">
              <a:buFont typeface="Wingdings" pitchFamily="2" charset="2"/>
              <a:buNone/>
            </a:pPr>
            <a:r>
              <a:rPr lang="en-GB" sz="2800" dirty="0" smtClean="0"/>
              <a:t>The theoretical goal is the prediction and</a:t>
            </a:r>
          </a:p>
          <a:p>
            <a:pPr algn="ctr" eaLnBrk="1" hangingPunct="1">
              <a:buFont typeface="Wingdings" pitchFamily="2" charset="2"/>
              <a:buNone/>
            </a:pPr>
            <a:r>
              <a:rPr lang="en-GB" sz="2800" dirty="0" smtClean="0"/>
              <a:t>control of behaviour”</a:t>
            </a:r>
          </a:p>
          <a:p>
            <a:pPr algn="ctr" eaLnBrk="1" hangingPunct="1">
              <a:buFont typeface="Wingdings" pitchFamily="2" charset="2"/>
              <a:buNone/>
            </a:pPr>
            <a:endParaRPr lang="en-GB" sz="2800" dirty="0" smtClean="0"/>
          </a:p>
          <a:p>
            <a:pPr algn="ctr" eaLnBrk="1" hangingPunct="1">
              <a:buFont typeface="Wingdings" pitchFamily="2" charset="2"/>
              <a:buNone/>
            </a:pPr>
            <a:endParaRPr lang="en-GB" sz="2800" dirty="0" smtClean="0"/>
          </a:p>
          <a:p>
            <a:pPr eaLnBrk="1" hangingPunct="1">
              <a:buFont typeface="Wingdings" pitchFamily="2" charset="2"/>
              <a:buNone/>
            </a:pPr>
            <a:r>
              <a:rPr lang="en-GB" sz="2000" dirty="0" smtClean="0"/>
              <a:t>     </a:t>
            </a:r>
            <a:r>
              <a:rPr lang="en-GB" sz="2000" dirty="0" smtClean="0"/>
              <a:t>Watson (www.pbs.org)</a:t>
            </a:r>
            <a:endParaRPr lang="en-US" sz="2000" dirty="0" smtClean="0"/>
          </a:p>
          <a:p>
            <a:pPr eaLnBrk="1" hangingPunct="1">
              <a:buFont typeface="Wingdings" pitchFamily="2" charset="2"/>
              <a:buNone/>
            </a:pPr>
            <a:endParaRPr lang="en-US" sz="2000" dirty="0" smtClean="0"/>
          </a:p>
        </p:txBody>
      </p:sp>
      <p:sp>
        <p:nvSpPr>
          <p:cNvPr id="5122" name="Rectangle 2"/>
          <p:cNvSpPr>
            <a:spLocks noGrp="1" noChangeArrowheads="1"/>
          </p:cNvSpPr>
          <p:nvPr>
            <p:ph type="title"/>
          </p:nvPr>
        </p:nvSpPr>
        <p:spPr/>
        <p:txBody>
          <a:bodyPr/>
          <a:lstStyle/>
          <a:p>
            <a:pPr eaLnBrk="1" hangingPunct="1"/>
            <a:r>
              <a:rPr lang="en-GB" smtClean="0"/>
              <a:t>Behaviourists Theories</a:t>
            </a:r>
            <a:endParaRPr lang="en-US" smtClean="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Content Placeholder 2"/>
          <p:cNvSpPr>
            <a:spLocks noGrp="1"/>
          </p:cNvSpPr>
          <p:nvPr>
            <p:ph idx="1"/>
          </p:nvPr>
        </p:nvSpPr>
        <p:spPr/>
        <p:txBody>
          <a:bodyPr/>
          <a:lstStyle/>
          <a:p>
            <a:r>
              <a:rPr lang="en-GB" sz="2800" smtClean="0"/>
              <a:t>Seeks scientific explanations for simple behaviours – regards any physical action as ‘behaviour’.</a:t>
            </a:r>
          </a:p>
          <a:p>
            <a:r>
              <a:rPr lang="en-GB" sz="2800" smtClean="0"/>
              <a:t>Learning is a change of behaviour – what goes in affects what comes out.</a:t>
            </a:r>
          </a:p>
          <a:p>
            <a:r>
              <a:rPr lang="en-GB" sz="2800" smtClean="0"/>
              <a:t>Learning is an active process.</a:t>
            </a:r>
          </a:p>
          <a:p>
            <a:r>
              <a:rPr lang="en-GB" sz="2800" smtClean="0"/>
              <a:t>Learning is a process of stimulus, response and reinforcement.</a:t>
            </a:r>
          </a:p>
          <a:p>
            <a:pPr algn="r">
              <a:buFont typeface="Wingdings" pitchFamily="2" charset="2"/>
              <a:buNone/>
            </a:pPr>
            <a:r>
              <a:rPr lang="en-GB" sz="2000" smtClean="0"/>
              <a:t>(Ridall-Leech and Pound, 2010)</a:t>
            </a:r>
          </a:p>
        </p:txBody>
      </p:sp>
      <p:sp>
        <p:nvSpPr>
          <p:cNvPr id="6146" name="Title 1"/>
          <p:cNvSpPr>
            <a:spLocks noGrp="1"/>
          </p:cNvSpPr>
          <p:nvPr>
            <p:ph type="title"/>
          </p:nvPr>
        </p:nvSpPr>
        <p:spPr/>
        <p:txBody>
          <a:bodyPr/>
          <a:lstStyle/>
          <a:p>
            <a:r>
              <a:rPr lang="en-GB" smtClean="0"/>
              <a:t>Key Concepts</a:t>
            </a: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eaLnBrk="1" hangingPunct="1"/>
            <a:r>
              <a:rPr lang="en-GB" smtClean="0"/>
              <a:t>Behaviourist Theorists</a:t>
            </a:r>
            <a:endParaRPr lang="en-US" smtClean="0"/>
          </a:p>
        </p:txBody>
      </p:sp>
      <p:sp>
        <p:nvSpPr>
          <p:cNvPr id="4099" name="Rectangle 3"/>
          <p:cNvSpPr>
            <a:spLocks noGrp="1" noChangeArrowheads="1"/>
          </p:cNvSpPr>
          <p:nvPr>
            <p:ph type="body" sz="half" idx="4294967295"/>
          </p:nvPr>
        </p:nvSpPr>
        <p:spPr>
          <a:xfrm>
            <a:off x="395536" y="1556792"/>
            <a:ext cx="4176713" cy="4032250"/>
          </a:xfrm>
        </p:spPr>
        <p:txBody>
          <a:bodyPr/>
          <a:lstStyle/>
          <a:p>
            <a:pPr marL="533400" indent="-533400" eaLnBrk="1" hangingPunct="1">
              <a:lnSpc>
                <a:spcPct val="90000"/>
              </a:lnSpc>
            </a:pPr>
            <a:endParaRPr lang="en-GB" sz="2400" dirty="0" smtClean="0"/>
          </a:p>
          <a:p>
            <a:pPr marL="533400" indent="-533400" eaLnBrk="1" hangingPunct="1">
              <a:lnSpc>
                <a:spcPct val="90000"/>
              </a:lnSpc>
            </a:pPr>
            <a:r>
              <a:rPr lang="en-GB" sz="2400" dirty="0" smtClean="0"/>
              <a:t>Classical Conditioning</a:t>
            </a:r>
          </a:p>
          <a:p>
            <a:pPr marL="533400" indent="-533400" eaLnBrk="1" hangingPunct="1">
              <a:lnSpc>
                <a:spcPct val="90000"/>
              </a:lnSpc>
            </a:pPr>
            <a:r>
              <a:rPr lang="en-GB" sz="2400" dirty="0" smtClean="0"/>
              <a:t>Operant Conditioning</a:t>
            </a:r>
          </a:p>
          <a:p>
            <a:pPr marL="533400" indent="-533400" eaLnBrk="1" hangingPunct="1">
              <a:lnSpc>
                <a:spcPct val="90000"/>
              </a:lnSpc>
              <a:buFont typeface="Wingdings" pitchFamily="2" charset="2"/>
              <a:buNone/>
            </a:pPr>
            <a:endParaRPr lang="en-GB" sz="1800" dirty="0" smtClean="0"/>
          </a:p>
          <a:p>
            <a:pPr marL="533400" indent="-533400" eaLnBrk="1" hangingPunct="1">
              <a:lnSpc>
                <a:spcPct val="90000"/>
              </a:lnSpc>
              <a:buFont typeface="Wingdings" pitchFamily="2" charset="2"/>
              <a:buNone/>
            </a:pPr>
            <a:r>
              <a:rPr lang="en-GB" sz="1800" dirty="0" smtClean="0"/>
              <a:t>	</a:t>
            </a:r>
            <a:r>
              <a:rPr lang="en-GB" sz="2000" dirty="0" smtClean="0"/>
              <a:t>Ivan Pavlov (1849 - 1936)</a:t>
            </a:r>
          </a:p>
          <a:p>
            <a:pPr marL="533400" indent="-533400" eaLnBrk="1" hangingPunct="1">
              <a:lnSpc>
                <a:spcPct val="90000"/>
              </a:lnSpc>
              <a:buFont typeface="Wingdings" pitchFamily="2" charset="2"/>
              <a:buNone/>
            </a:pPr>
            <a:endParaRPr lang="en-GB" sz="2000" dirty="0" smtClean="0"/>
          </a:p>
          <a:p>
            <a:pPr marL="533400" indent="-533400" eaLnBrk="1" hangingPunct="1">
              <a:lnSpc>
                <a:spcPct val="90000"/>
              </a:lnSpc>
              <a:buFont typeface="Wingdings" pitchFamily="2" charset="2"/>
              <a:buNone/>
            </a:pPr>
            <a:r>
              <a:rPr lang="en-GB" sz="2000" dirty="0" smtClean="0"/>
              <a:t>	John B. Watson (1878 1958) </a:t>
            </a:r>
          </a:p>
          <a:p>
            <a:pPr marL="533400" indent="-533400" eaLnBrk="1" hangingPunct="1">
              <a:lnSpc>
                <a:spcPct val="90000"/>
              </a:lnSpc>
              <a:buFont typeface="Wingdings" pitchFamily="2" charset="2"/>
              <a:buNone/>
            </a:pPr>
            <a:endParaRPr lang="en-GB" sz="2000" dirty="0" smtClean="0"/>
          </a:p>
          <a:p>
            <a:pPr marL="533400" indent="-533400" eaLnBrk="1" hangingPunct="1">
              <a:lnSpc>
                <a:spcPct val="90000"/>
              </a:lnSpc>
              <a:buFont typeface="Wingdings" pitchFamily="2" charset="2"/>
              <a:buNone/>
            </a:pPr>
            <a:r>
              <a:rPr lang="en-GB" sz="2000" dirty="0" smtClean="0"/>
              <a:t>	E. Thorndike (1874 -1949)</a:t>
            </a:r>
          </a:p>
          <a:p>
            <a:pPr marL="533400" indent="-533400" eaLnBrk="1" hangingPunct="1">
              <a:lnSpc>
                <a:spcPct val="90000"/>
              </a:lnSpc>
              <a:buFont typeface="Wingdings" pitchFamily="2" charset="2"/>
              <a:buNone/>
            </a:pPr>
            <a:endParaRPr lang="en-GB" sz="2000" dirty="0" smtClean="0"/>
          </a:p>
          <a:p>
            <a:pPr marL="533400" indent="-533400" eaLnBrk="1" hangingPunct="1">
              <a:lnSpc>
                <a:spcPct val="90000"/>
              </a:lnSpc>
              <a:buFont typeface="Wingdings" pitchFamily="2" charset="2"/>
              <a:buNone/>
            </a:pPr>
            <a:r>
              <a:rPr lang="en-GB" sz="2000" dirty="0" smtClean="0"/>
              <a:t>	B. F. Skinner (1904 -1990)</a:t>
            </a:r>
          </a:p>
        </p:txBody>
      </p:sp>
      <p:sp>
        <p:nvSpPr>
          <p:cNvPr id="4100" name="Rectangle 4"/>
          <p:cNvSpPr>
            <a:spLocks noGrp="1" noChangeArrowheads="1"/>
          </p:cNvSpPr>
          <p:nvPr>
            <p:ph type="body" sz="half" idx="4294967295"/>
          </p:nvPr>
        </p:nvSpPr>
        <p:spPr>
          <a:xfrm>
            <a:off x="5292080" y="1988840"/>
            <a:ext cx="3354387" cy="4061718"/>
          </a:xfrm>
        </p:spPr>
        <p:txBody>
          <a:bodyPr/>
          <a:lstStyle/>
          <a:p>
            <a:pPr eaLnBrk="1" hangingPunct="1">
              <a:lnSpc>
                <a:spcPct val="90000"/>
              </a:lnSpc>
            </a:pPr>
            <a:endParaRPr lang="en-GB" sz="2800" dirty="0" smtClean="0"/>
          </a:p>
          <a:p>
            <a:pPr eaLnBrk="1" hangingPunct="1">
              <a:lnSpc>
                <a:spcPct val="90000"/>
              </a:lnSpc>
              <a:buFont typeface="Wingdings" pitchFamily="2" charset="2"/>
              <a:buNone/>
            </a:pPr>
            <a:endParaRPr lang="en-GB" sz="2800" dirty="0" smtClean="0"/>
          </a:p>
          <a:p>
            <a:pPr eaLnBrk="1" hangingPunct="1">
              <a:lnSpc>
                <a:spcPct val="90000"/>
              </a:lnSpc>
            </a:pPr>
            <a:r>
              <a:rPr lang="en-GB" sz="2000" dirty="0" smtClean="0"/>
              <a:t>Punishment</a:t>
            </a:r>
          </a:p>
          <a:p>
            <a:pPr eaLnBrk="1" hangingPunct="1">
              <a:lnSpc>
                <a:spcPct val="90000"/>
              </a:lnSpc>
            </a:pPr>
            <a:endParaRPr lang="en-GB" sz="2000" dirty="0" smtClean="0"/>
          </a:p>
          <a:p>
            <a:pPr eaLnBrk="1" hangingPunct="1">
              <a:lnSpc>
                <a:spcPct val="90000"/>
              </a:lnSpc>
            </a:pPr>
            <a:r>
              <a:rPr lang="en-GB" sz="2000" dirty="0" smtClean="0"/>
              <a:t>Reinforcement</a:t>
            </a:r>
          </a:p>
          <a:p>
            <a:pPr eaLnBrk="1" hangingPunct="1">
              <a:lnSpc>
                <a:spcPct val="90000"/>
              </a:lnSpc>
              <a:buFont typeface="Wingdings" pitchFamily="2" charset="2"/>
              <a:buNone/>
            </a:pPr>
            <a:endParaRPr lang="en-GB" sz="2000" dirty="0" smtClean="0"/>
          </a:p>
          <a:p>
            <a:pPr eaLnBrk="1" hangingPunct="1">
              <a:lnSpc>
                <a:spcPct val="90000"/>
              </a:lnSpc>
            </a:pPr>
            <a:r>
              <a:rPr lang="en-GB" sz="2000" dirty="0" smtClean="0"/>
              <a:t>Extinction</a:t>
            </a:r>
          </a:p>
          <a:p>
            <a:pPr eaLnBrk="1" hangingPunct="1">
              <a:lnSpc>
                <a:spcPct val="90000"/>
              </a:lnSpc>
              <a:buFont typeface="Wingdings" pitchFamily="2" charset="2"/>
              <a:buNone/>
            </a:pPr>
            <a:endParaRPr lang="en-GB" sz="2000" dirty="0" smtClean="0"/>
          </a:p>
          <a:p>
            <a:pPr eaLnBrk="1" hangingPunct="1">
              <a:lnSpc>
                <a:spcPct val="90000"/>
              </a:lnSpc>
            </a:pPr>
            <a:r>
              <a:rPr lang="en-GB" sz="2000" dirty="0" smtClean="0"/>
              <a:t>Shaping</a:t>
            </a:r>
            <a:endParaRPr lang="en-US" sz="2000" dirty="0" smtClean="0"/>
          </a:p>
          <a:p>
            <a:pPr eaLnBrk="1" hangingPunct="1">
              <a:lnSpc>
                <a:spcPct val="90000"/>
              </a:lnSpc>
            </a:pPr>
            <a:endParaRPr lang="en-US" sz="2000" dirty="0" smtClean="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p:txBody>
          <a:bodyPr/>
          <a:lstStyle/>
          <a:p>
            <a:r>
              <a:rPr lang="en-GB" dirty="0" smtClean="0"/>
              <a:t>Ivan Pavlov</a:t>
            </a:r>
            <a:endParaRPr lang="en-GB" dirty="0"/>
          </a:p>
        </p:txBody>
      </p:sp>
      <p:pic>
        <p:nvPicPr>
          <p:cNvPr id="5" name="Picture 4" descr="Pavlov.jpg"/>
          <p:cNvPicPr>
            <a:picLocks noChangeAspect="1"/>
          </p:cNvPicPr>
          <p:nvPr/>
        </p:nvPicPr>
        <p:blipFill>
          <a:blip r:embed="rId2" cstate="print"/>
          <a:stretch>
            <a:fillRect/>
          </a:stretch>
        </p:blipFill>
        <p:spPr>
          <a:xfrm>
            <a:off x="539552" y="317361"/>
            <a:ext cx="1944216" cy="1995833"/>
          </a:xfrm>
          <a:prstGeom prst="rect">
            <a:avLst/>
          </a:prstGeom>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Rectangle 3"/>
          <p:cNvSpPr>
            <a:spLocks noGrp="1" noChangeArrowheads="1"/>
          </p:cNvSpPr>
          <p:nvPr>
            <p:ph idx="1"/>
          </p:nvPr>
        </p:nvSpPr>
        <p:spPr>
          <a:xfrm>
            <a:off x="755576" y="1772816"/>
            <a:ext cx="7772400" cy="4114800"/>
          </a:xfrm>
        </p:spPr>
        <p:txBody>
          <a:bodyPr>
            <a:normAutofit fontScale="92500" lnSpcReduction="10000"/>
          </a:bodyPr>
          <a:lstStyle/>
          <a:p>
            <a:pPr eaLnBrk="1" hangingPunct="1"/>
            <a:r>
              <a:rPr lang="en-GB" sz="2400" dirty="0" smtClean="0"/>
              <a:t>Pavlov carried out experiments on dogs.</a:t>
            </a:r>
          </a:p>
          <a:p>
            <a:pPr eaLnBrk="1" hangingPunct="1">
              <a:buFont typeface="Wingdings" pitchFamily="2" charset="2"/>
              <a:buNone/>
            </a:pPr>
            <a:endParaRPr lang="en-GB" sz="2400" dirty="0" smtClean="0"/>
          </a:p>
          <a:p>
            <a:pPr eaLnBrk="1" hangingPunct="1"/>
            <a:r>
              <a:rPr lang="en-GB" sz="2400" dirty="0" smtClean="0"/>
              <a:t>He noticed that dogs naturally salivate to food.</a:t>
            </a:r>
          </a:p>
          <a:p>
            <a:pPr eaLnBrk="1" hangingPunct="1">
              <a:buFont typeface="Wingdings" pitchFamily="2" charset="2"/>
              <a:buNone/>
            </a:pPr>
            <a:endParaRPr lang="en-GB" sz="2400" dirty="0" smtClean="0"/>
          </a:p>
          <a:p>
            <a:pPr eaLnBrk="1" hangingPunct="1"/>
            <a:r>
              <a:rPr lang="en-GB" sz="2400" dirty="0" smtClean="0"/>
              <a:t>He called this an unconditional reflex.</a:t>
            </a:r>
          </a:p>
          <a:p>
            <a:pPr eaLnBrk="1" hangingPunct="1">
              <a:buFont typeface="Wingdings" pitchFamily="2" charset="2"/>
              <a:buNone/>
            </a:pPr>
            <a:endParaRPr lang="en-GB" sz="2400" dirty="0" smtClean="0"/>
          </a:p>
          <a:p>
            <a:pPr eaLnBrk="1" hangingPunct="1"/>
            <a:r>
              <a:rPr lang="en-GB" sz="2400" dirty="0" smtClean="0"/>
              <a:t>An involuntary action.</a:t>
            </a:r>
          </a:p>
          <a:p>
            <a:pPr eaLnBrk="1" hangingPunct="1"/>
            <a:endParaRPr lang="en-GB" sz="2400" dirty="0" smtClean="0"/>
          </a:p>
          <a:p>
            <a:pPr eaLnBrk="1" hangingPunct="1"/>
            <a:r>
              <a:rPr lang="en-GB" sz="2400" dirty="0" smtClean="0"/>
              <a:t>This reflex has its origins in the evolution of the species. </a:t>
            </a:r>
          </a:p>
          <a:p>
            <a:pPr algn="r" eaLnBrk="1" hangingPunct="1">
              <a:buNone/>
            </a:pPr>
            <a:r>
              <a:rPr lang="en-GB" sz="2400" dirty="0" smtClean="0"/>
              <a:t>(Gross, 2005)</a:t>
            </a:r>
          </a:p>
        </p:txBody>
      </p:sp>
      <p:sp>
        <p:nvSpPr>
          <p:cNvPr id="8194" name="Rectangle 2"/>
          <p:cNvSpPr>
            <a:spLocks noGrp="1" noChangeArrowheads="1"/>
          </p:cNvSpPr>
          <p:nvPr>
            <p:ph type="title"/>
          </p:nvPr>
        </p:nvSpPr>
        <p:spPr/>
        <p:txBody>
          <a:bodyPr/>
          <a:lstStyle/>
          <a:p>
            <a:pPr eaLnBrk="1" hangingPunct="1"/>
            <a:r>
              <a:rPr lang="en-GB" smtClean="0"/>
              <a:t>Classical Conditioning</a:t>
            </a:r>
            <a:endParaRPr lang="en-US" smtClean="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idx="4294967295"/>
          </p:nvPr>
        </p:nvSpPr>
        <p:spPr>
          <a:xfrm>
            <a:off x="1350963" y="214313"/>
            <a:ext cx="7793037" cy="1462087"/>
          </a:xfrm>
        </p:spPr>
        <p:txBody>
          <a:bodyPr/>
          <a:lstStyle/>
          <a:p>
            <a:pPr eaLnBrk="1" hangingPunct="1"/>
            <a:r>
              <a:rPr lang="en-GB" sz="3200" smtClean="0"/>
              <a:t/>
            </a:r>
            <a:br>
              <a:rPr lang="en-GB" sz="3200" smtClean="0"/>
            </a:br>
            <a:endParaRPr lang="en-GB" sz="3200" smtClean="0"/>
          </a:p>
        </p:txBody>
      </p:sp>
      <p:sp>
        <p:nvSpPr>
          <p:cNvPr id="9219" name="Rectangle 3"/>
          <p:cNvSpPr>
            <a:spLocks noGrp="1" noChangeArrowheads="1"/>
          </p:cNvSpPr>
          <p:nvPr>
            <p:ph type="body" idx="4294967295"/>
          </p:nvPr>
        </p:nvSpPr>
        <p:spPr>
          <a:xfrm>
            <a:off x="611560" y="1628800"/>
            <a:ext cx="7772400" cy="4114800"/>
          </a:xfrm>
        </p:spPr>
        <p:txBody>
          <a:bodyPr/>
          <a:lstStyle/>
          <a:p>
            <a:pPr eaLnBrk="1" hangingPunct="1"/>
            <a:endParaRPr lang="en-US" sz="4000" dirty="0" smtClean="0"/>
          </a:p>
          <a:p>
            <a:pPr eaLnBrk="1" hangingPunct="1"/>
            <a:r>
              <a:rPr lang="en-US" sz="4000" dirty="0" smtClean="0"/>
              <a:t>Watson, Pavlov - Respondent </a:t>
            </a:r>
            <a:r>
              <a:rPr lang="en-US" sz="4000" dirty="0" err="1" smtClean="0"/>
              <a:t>behaviour</a:t>
            </a:r>
            <a:r>
              <a:rPr lang="en-US" sz="4000" dirty="0" smtClean="0"/>
              <a:t>: elicited by specific observable stimulus</a:t>
            </a:r>
            <a:endParaRPr lang="en-GB" sz="4000" dirty="0" smtClean="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3"/>
          <p:cNvSpPr>
            <a:spLocks noGrp="1" noChangeArrowheads="1"/>
          </p:cNvSpPr>
          <p:nvPr>
            <p:ph idx="1"/>
          </p:nvPr>
        </p:nvSpPr>
        <p:spPr>
          <a:xfrm>
            <a:off x="755650" y="1628800"/>
            <a:ext cx="7772400" cy="4619600"/>
          </a:xfrm>
        </p:spPr>
        <p:txBody>
          <a:bodyPr/>
          <a:lstStyle/>
          <a:p>
            <a:pPr eaLnBrk="1" hangingPunct="1"/>
            <a:r>
              <a:rPr lang="en-GB" sz="2400" dirty="0" smtClean="0"/>
              <a:t>Pavlov trained the dogs to salivate (</a:t>
            </a:r>
            <a:r>
              <a:rPr lang="en-GB" sz="2400" b="1" dirty="0" smtClean="0"/>
              <a:t>conditional response)</a:t>
            </a:r>
            <a:r>
              <a:rPr lang="en-GB" sz="2400" dirty="0" smtClean="0"/>
              <a:t> in response to the sound of a tuning fork </a:t>
            </a:r>
            <a:r>
              <a:rPr lang="en-GB" sz="2400" b="1" dirty="0" smtClean="0"/>
              <a:t>(conditional stimulus)</a:t>
            </a:r>
            <a:r>
              <a:rPr lang="en-GB" sz="2400" dirty="0" smtClean="0"/>
              <a:t>, which was reliably sounded a few seconds before food appeared.</a:t>
            </a:r>
          </a:p>
          <a:p>
            <a:pPr eaLnBrk="1" hangingPunct="1">
              <a:buNone/>
            </a:pPr>
            <a:endParaRPr lang="en-GB" sz="2400" dirty="0" smtClean="0"/>
          </a:p>
          <a:p>
            <a:pPr eaLnBrk="1" hangingPunct="1"/>
            <a:r>
              <a:rPr lang="en-GB" sz="2400" dirty="0" smtClean="0"/>
              <a:t>A voluntary action.</a:t>
            </a:r>
          </a:p>
          <a:p>
            <a:pPr eaLnBrk="1" hangingPunct="1">
              <a:buFont typeface="Wingdings" pitchFamily="2" charset="2"/>
              <a:buNone/>
            </a:pPr>
            <a:endParaRPr lang="en-GB" sz="2400" dirty="0" smtClean="0"/>
          </a:p>
          <a:p>
            <a:pPr eaLnBrk="1" hangingPunct="1"/>
            <a:r>
              <a:rPr lang="en-GB" sz="2400" dirty="0" smtClean="0"/>
              <a:t>This showed that an individual can carry out an action based on its experiences.</a:t>
            </a:r>
            <a:endParaRPr lang="en-US" sz="2400" dirty="0" smtClean="0"/>
          </a:p>
          <a:p>
            <a:pPr eaLnBrk="1" hangingPunct="1"/>
            <a:endParaRPr lang="en-US" sz="2400" dirty="0" smtClean="0"/>
          </a:p>
        </p:txBody>
      </p:sp>
      <p:sp>
        <p:nvSpPr>
          <p:cNvPr id="11266" name="Rectangle 2"/>
          <p:cNvSpPr>
            <a:spLocks noGrp="1" noChangeArrowheads="1"/>
          </p:cNvSpPr>
          <p:nvPr>
            <p:ph type="title"/>
          </p:nvPr>
        </p:nvSpPr>
        <p:spPr/>
        <p:txBody>
          <a:bodyPr/>
          <a:lstStyle/>
          <a:p>
            <a:pPr eaLnBrk="1" hangingPunct="1"/>
            <a:r>
              <a:rPr lang="en-GB" smtClean="0"/>
              <a:t>Classical Conditioning</a:t>
            </a:r>
            <a:endParaRPr lang="en-US" smtClean="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467544" y="214313"/>
            <a:ext cx="7687444" cy="1462087"/>
          </a:xfrm>
        </p:spPr>
        <p:txBody>
          <a:bodyPr/>
          <a:lstStyle/>
          <a:p>
            <a:pPr eaLnBrk="1" hangingPunct="1"/>
            <a:r>
              <a:rPr lang="en-US" smtClean="0">
                <a:solidFill>
                  <a:srgbClr val="6600CC"/>
                </a:solidFill>
              </a:rPr>
              <a:t>Pavlov’s Classic Experiment</a:t>
            </a:r>
            <a:endParaRPr lang="en-US" sz="4000" smtClean="0"/>
          </a:p>
        </p:txBody>
      </p:sp>
      <p:grpSp>
        <p:nvGrpSpPr>
          <p:cNvPr id="10243" name="Group 3"/>
          <p:cNvGrpSpPr>
            <a:grpSpLocks/>
          </p:cNvGrpSpPr>
          <p:nvPr/>
        </p:nvGrpSpPr>
        <p:grpSpPr bwMode="auto">
          <a:xfrm>
            <a:off x="0" y="1676400"/>
            <a:ext cx="9144000" cy="5181600"/>
            <a:chOff x="0" y="1056"/>
            <a:chExt cx="5760" cy="3264"/>
          </a:xfrm>
        </p:grpSpPr>
        <p:pic>
          <p:nvPicPr>
            <p:cNvPr id="10244" name="Picture 4" descr="PAVEXP"/>
            <p:cNvPicPr>
              <a:picLocks noChangeAspect="1" noChangeArrowheads="1"/>
            </p:cNvPicPr>
            <p:nvPr/>
          </p:nvPicPr>
          <p:blipFill>
            <a:blip r:embed="rId2" cstate="print"/>
            <a:srcRect/>
            <a:stretch>
              <a:fillRect/>
            </a:stretch>
          </p:blipFill>
          <p:spPr bwMode="auto">
            <a:xfrm>
              <a:off x="0" y="1056"/>
              <a:ext cx="5760" cy="3264"/>
            </a:xfrm>
            <a:prstGeom prst="rect">
              <a:avLst/>
            </a:prstGeom>
            <a:noFill/>
            <a:ln w="9525">
              <a:noFill/>
              <a:miter lim="800000"/>
              <a:headEnd/>
              <a:tailEnd/>
            </a:ln>
          </p:spPr>
        </p:pic>
        <p:sp>
          <p:nvSpPr>
            <p:cNvPr id="10245" name="Rectangle 5"/>
            <p:cNvSpPr>
              <a:spLocks noChangeArrowheads="1"/>
            </p:cNvSpPr>
            <p:nvPr/>
          </p:nvSpPr>
          <p:spPr bwMode="auto">
            <a:xfrm>
              <a:off x="2448" y="1200"/>
              <a:ext cx="864" cy="144"/>
            </a:xfrm>
            <a:prstGeom prst="rect">
              <a:avLst/>
            </a:prstGeom>
            <a:solidFill>
              <a:srgbClr val="FFFFFF"/>
            </a:solidFill>
            <a:ln w="9525">
              <a:noFill/>
              <a:miter lim="800000"/>
              <a:headEnd/>
              <a:tailEnd/>
            </a:ln>
          </p:spPr>
          <p:txBody>
            <a:bodyPr wrap="none" anchor="ctr"/>
            <a:lstStyle/>
            <a:p>
              <a:endParaRPr lang="en-GB"/>
            </a:p>
          </p:txBody>
        </p:sp>
        <p:sp>
          <p:nvSpPr>
            <p:cNvPr id="10246" name="Text Box 6"/>
            <p:cNvSpPr txBox="1">
              <a:spLocks noChangeArrowheads="1"/>
            </p:cNvSpPr>
            <p:nvPr/>
          </p:nvSpPr>
          <p:spPr bwMode="auto">
            <a:xfrm>
              <a:off x="2016" y="1104"/>
              <a:ext cx="1500" cy="231"/>
            </a:xfrm>
            <a:prstGeom prst="rect">
              <a:avLst/>
            </a:prstGeom>
            <a:noFill/>
            <a:ln w="9525">
              <a:noFill/>
              <a:miter lim="800000"/>
              <a:headEnd/>
              <a:tailEnd/>
            </a:ln>
          </p:spPr>
          <p:txBody>
            <a:bodyPr wrap="none">
              <a:spAutoFit/>
            </a:bodyPr>
            <a:lstStyle/>
            <a:p>
              <a:pPr eaLnBrk="0" hangingPunct="0"/>
              <a:r>
                <a:rPr lang="en-US" b="1">
                  <a:latin typeface="Arial" charset="0"/>
                </a:rPr>
                <a:t>Before Conditioning</a:t>
              </a:r>
            </a:p>
          </p:txBody>
        </p:sp>
        <p:sp>
          <p:nvSpPr>
            <p:cNvPr id="10247" name="Rectangle 7"/>
            <p:cNvSpPr>
              <a:spLocks noChangeArrowheads="1"/>
            </p:cNvSpPr>
            <p:nvPr/>
          </p:nvSpPr>
          <p:spPr bwMode="auto">
            <a:xfrm>
              <a:off x="0" y="2496"/>
              <a:ext cx="2256" cy="336"/>
            </a:xfrm>
            <a:prstGeom prst="rect">
              <a:avLst/>
            </a:prstGeom>
            <a:solidFill>
              <a:srgbClr val="FFFFFF"/>
            </a:solidFill>
            <a:ln w="9525">
              <a:noFill/>
              <a:miter lim="800000"/>
              <a:headEnd/>
              <a:tailEnd/>
            </a:ln>
          </p:spPr>
          <p:txBody>
            <a:bodyPr wrap="none" anchor="ctr"/>
            <a:lstStyle/>
            <a:p>
              <a:pPr algn="ctr" eaLnBrk="0" hangingPunct="0"/>
              <a:endParaRPr lang="en-GB" b="1">
                <a:latin typeface="Arial" charset="0"/>
              </a:endParaRPr>
            </a:p>
          </p:txBody>
        </p:sp>
        <p:sp>
          <p:nvSpPr>
            <p:cNvPr id="10248" name="Text Box 8"/>
            <p:cNvSpPr txBox="1">
              <a:spLocks noChangeArrowheads="1"/>
            </p:cNvSpPr>
            <p:nvPr/>
          </p:nvSpPr>
          <p:spPr bwMode="auto">
            <a:xfrm>
              <a:off x="768" y="2592"/>
              <a:ext cx="1508" cy="231"/>
            </a:xfrm>
            <a:prstGeom prst="rect">
              <a:avLst/>
            </a:prstGeom>
            <a:noFill/>
            <a:ln w="9525">
              <a:noFill/>
              <a:miter lim="800000"/>
              <a:headEnd/>
              <a:tailEnd/>
            </a:ln>
          </p:spPr>
          <p:txBody>
            <a:bodyPr wrap="none">
              <a:spAutoFit/>
            </a:bodyPr>
            <a:lstStyle/>
            <a:p>
              <a:pPr eaLnBrk="0" hangingPunct="0"/>
              <a:r>
                <a:rPr lang="en-US" b="1" dirty="0">
                  <a:latin typeface="Arial" charset="0"/>
                </a:rPr>
                <a:t>During Conditioning</a:t>
              </a:r>
            </a:p>
          </p:txBody>
        </p:sp>
        <p:sp>
          <p:nvSpPr>
            <p:cNvPr id="10249" name="Rectangle 9"/>
            <p:cNvSpPr>
              <a:spLocks noChangeArrowheads="1"/>
            </p:cNvSpPr>
            <p:nvPr/>
          </p:nvSpPr>
          <p:spPr bwMode="auto">
            <a:xfrm>
              <a:off x="2832" y="2496"/>
              <a:ext cx="1920" cy="336"/>
            </a:xfrm>
            <a:prstGeom prst="rect">
              <a:avLst/>
            </a:prstGeom>
            <a:solidFill>
              <a:srgbClr val="FFFFFF"/>
            </a:solidFill>
            <a:ln w="9525">
              <a:noFill/>
              <a:miter lim="800000"/>
              <a:headEnd/>
              <a:tailEnd/>
            </a:ln>
          </p:spPr>
          <p:txBody>
            <a:bodyPr wrap="none" anchor="ctr"/>
            <a:lstStyle/>
            <a:p>
              <a:pPr algn="ctr" eaLnBrk="0" hangingPunct="0"/>
              <a:endParaRPr lang="en-GB" b="1">
                <a:latin typeface="Arial" charset="0"/>
              </a:endParaRPr>
            </a:p>
          </p:txBody>
        </p:sp>
        <p:sp>
          <p:nvSpPr>
            <p:cNvPr id="10250" name="Text Box 10"/>
            <p:cNvSpPr txBox="1">
              <a:spLocks noChangeArrowheads="1"/>
            </p:cNvSpPr>
            <p:nvPr/>
          </p:nvSpPr>
          <p:spPr bwMode="auto">
            <a:xfrm>
              <a:off x="3600" y="2592"/>
              <a:ext cx="1380" cy="231"/>
            </a:xfrm>
            <a:prstGeom prst="rect">
              <a:avLst/>
            </a:prstGeom>
            <a:noFill/>
            <a:ln w="9525">
              <a:noFill/>
              <a:miter lim="800000"/>
              <a:headEnd/>
              <a:tailEnd/>
            </a:ln>
          </p:spPr>
          <p:txBody>
            <a:bodyPr wrap="none">
              <a:spAutoFit/>
            </a:bodyPr>
            <a:lstStyle/>
            <a:p>
              <a:pPr eaLnBrk="0" hangingPunct="0"/>
              <a:r>
                <a:rPr lang="en-US" b="1">
                  <a:latin typeface="Arial" charset="0"/>
                </a:rPr>
                <a:t>After Conditioning</a:t>
              </a:r>
            </a:p>
          </p:txBody>
        </p:sp>
        <p:sp>
          <p:nvSpPr>
            <p:cNvPr id="10251" name="Rectangle 11"/>
            <p:cNvSpPr>
              <a:spLocks noChangeArrowheads="1"/>
            </p:cNvSpPr>
            <p:nvPr/>
          </p:nvSpPr>
          <p:spPr bwMode="auto">
            <a:xfrm>
              <a:off x="0" y="3936"/>
              <a:ext cx="5232" cy="384"/>
            </a:xfrm>
            <a:prstGeom prst="rect">
              <a:avLst/>
            </a:prstGeom>
            <a:solidFill>
              <a:srgbClr val="FFFFFF"/>
            </a:solidFill>
            <a:ln w="9525">
              <a:noFill/>
              <a:miter lim="800000"/>
              <a:headEnd/>
              <a:tailEnd/>
            </a:ln>
          </p:spPr>
          <p:txBody>
            <a:bodyPr wrap="none" anchor="ctr"/>
            <a:lstStyle/>
            <a:p>
              <a:endParaRPr lang="en-GB"/>
            </a:p>
          </p:txBody>
        </p:sp>
        <p:sp>
          <p:nvSpPr>
            <p:cNvPr id="10252" name="Rectangle 12"/>
            <p:cNvSpPr>
              <a:spLocks noChangeArrowheads="1"/>
            </p:cNvSpPr>
            <p:nvPr/>
          </p:nvSpPr>
          <p:spPr bwMode="auto">
            <a:xfrm>
              <a:off x="816" y="1776"/>
              <a:ext cx="384" cy="240"/>
            </a:xfrm>
            <a:prstGeom prst="rect">
              <a:avLst/>
            </a:prstGeom>
            <a:solidFill>
              <a:srgbClr val="FFFFFF"/>
            </a:solidFill>
            <a:ln w="9525">
              <a:noFill/>
              <a:miter lim="800000"/>
              <a:headEnd/>
              <a:tailEnd/>
            </a:ln>
          </p:spPr>
          <p:txBody>
            <a:bodyPr wrap="none" anchor="ctr"/>
            <a:lstStyle/>
            <a:p>
              <a:endParaRPr lang="en-GB"/>
            </a:p>
          </p:txBody>
        </p:sp>
        <p:sp>
          <p:nvSpPr>
            <p:cNvPr id="10253" name="Text Box 13"/>
            <p:cNvSpPr txBox="1">
              <a:spLocks noChangeArrowheads="1"/>
            </p:cNvSpPr>
            <p:nvPr/>
          </p:nvSpPr>
          <p:spPr bwMode="auto">
            <a:xfrm>
              <a:off x="230" y="1463"/>
              <a:ext cx="820" cy="404"/>
            </a:xfrm>
            <a:prstGeom prst="rect">
              <a:avLst/>
            </a:prstGeom>
            <a:noFill/>
            <a:ln w="9525">
              <a:noFill/>
              <a:miter lim="800000"/>
              <a:headEnd/>
              <a:tailEnd/>
            </a:ln>
          </p:spPr>
          <p:txBody>
            <a:bodyPr wrap="none">
              <a:spAutoFit/>
            </a:bodyPr>
            <a:lstStyle/>
            <a:p>
              <a:pPr eaLnBrk="0" hangingPunct="0"/>
              <a:r>
                <a:rPr lang="en-US" b="1">
                  <a:latin typeface="Arial" charset="0"/>
                </a:rPr>
                <a:t>UCS (food</a:t>
              </a:r>
            </a:p>
            <a:p>
              <a:pPr eaLnBrk="0" hangingPunct="0"/>
              <a:r>
                <a:rPr lang="en-US" b="1">
                  <a:latin typeface="Arial" charset="0"/>
                </a:rPr>
                <a:t>in mouth)</a:t>
              </a:r>
            </a:p>
          </p:txBody>
        </p:sp>
        <p:sp>
          <p:nvSpPr>
            <p:cNvPr id="10254" name="Rectangle 14"/>
            <p:cNvSpPr>
              <a:spLocks noChangeArrowheads="1"/>
            </p:cNvSpPr>
            <p:nvPr/>
          </p:nvSpPr>
          <p:spPr bwMode="auto">
            <a:xfrm>
              <a:off x="3408" y="2112"/>
              <a:ext cx="528" cy="192"/>
            </a:xfrm>
            <a:prstGeom prst="rect">
              <a:avLst/>
            </a:prstGeom>
            <a:solidFill>
              <a:srgbClr val="FFFFFF"/>
            </a:solidFill>
            <a:ln w="9525">
              <a:noFill/>
              <a:miter lim="800000"/>
              <a:headEnd/>
              <a:tailEnd/>
            </a:ln>
          </p:spPr>
          <p:txBody>
            <a:bodyPr wrap="none" anchor="ctr"/>
            <a:lstStyle/>
            <a:p>
              <a:endParaRPr lang="en-GB"/>
            </a:p>
          </p:txBody>
        </p:sp>
        <p:sp>
          <p:nvSpPr>
            <p:cNvPr id="10255" name="Text Box 15"/>
            <p:cNvSpPr txBox="1">
              <a:spLocks noChangeArrowheads="1"/>
            </p:cNvSpPr>
            <p:nvPr/>
          </p:nvSpPr>
          <p:spPr bwMode="auto">
            <a:xfrm>
              <a:off x="3446" y="1895"/>
              <a:ext cx="708" cy="577"/>
            </a:xfrm>
            <a:prstGeom prst="rect">
              <a:avLst/>
            </a:prstGeom>
            <a:noFill/>
            <a:ln w="9525">
              <a:noFill/>
              <a:miter lim="800000"/>
              <a:headEnd/>
              <a:tailEnd/>
            </a:ln>
          </p:spPr>
          <p:txBody>
            <a:bodyPr wrap="none">
              <a:spAutoFit/>
            </a:bodyPr>
            <a:lstStyle/>
            <a:p>
              <a:pPr eaLnBrk="0" hangingPunct="0"/>
              <a:r>
                <a:rPr lang="en-US" b="1">
                  <a:latin typeface="Arial" charset="0"/>
                </a:rPr>
                <a:t>Neutral</a:t>
              </a:r>
            </a:p>
            <a:p>
              <a:pPr eaLnBrk="0" hangingPunct="0"/>
              <a:r>
                <a:rPr lang="en-US" b="1">
                  <a:latin typeface="Arial" charset="0"/>
                </a:rPr>
                <a:t>stimulus</a:t>
              </a:r>
            </a:p>
            <a:p>
              <a:pPr eaLnBrk="0" hangingPunct="0"/>
              <a:r>
                <a:rPr lang="en-US" b="1">
                  <a:latin typeface="Arial" charset="0"/>
                </a:rPr>
                <a:t>(tone)</a:t>
              </a:r>
            </a:p>
          </p:txBody>
        </p:sp>
        <p:sp>
          <p:nvSpPr>
            <p:cNvPr id="10256" name="Rectangle 16"/>
            <p:cNvSpPr>
              <a:spLocks noChangeArrowheads="1"/>
            </p:cNvSpPr>
            <p:nvPr/>
          </p:nvSpPr>
          <p:spPr bwMode="auto">
            <a:xfrm>
              <a:off x="4704" y="2208"/>
              <a:ext cx="480" cy="240"/>
            </a:xfrm>
            <a:prstGeom prst="rect">
              <a:avLst/>
            </a:prstGeom>
            <a:solidFill>
              <a:srgbClr val="FFFFFF"/>
            </a:solidFill>
            <a:ln w="9525">
              <a:noFill/>
              <a:miter lim="800000"/>
              <a:headEnd/>
              <a:tailEnd/>
            </a:ln>
          </p:spPr>
          <p:txBody>
            <a:bodyPr wrap="none" anchor="ctr"/>
            <a:lstStyle/>
            <a:p>
              <a:endParaRPr lang="en-GB"/>
            </a:p>
          </p:txBody>
        </p:sp>
        <p:sp>
          <p:nvSpPr>
            <p:cNvPr id="10257" name="Text Box 17"/>
            <p:cNvSpPr txBox="1">
              <a:spLocks noChangeArrowheads="1"/>
            </p:cNvSpPr>
            <p:nvPr/>
          </p:nvSpPr>
          <p:spPr bwMode="auto">
            <a:xfrm>
              <a:off x="4464" y="2064"/>
              <a:ext cx="780" cy="404"/>
            </a:xfrm>
            <a:prstGeom prst="rect">
              <a:avLst/>
            </a:prstGeom>
            <a:noFill/>
            <a:ln w="9525">
              <a:noFill/>
              <a:miter lim="800000"/>
              <a:headEnd/>
              <a:tailEnd/>
            </a:ln>
          </p:spPr>
          <p:txBody>
            <a:bodyPr wrap="none">
              <a:spAutoFit/>
            </a:bodyPr>
            <a:lstStyle/>
            <a:p>
              <a:pPr eaLnBrk="0" hangingPunct="0"/>
              <a:r>
                <a:rPr lang="en-US" b="1">
                  <a:latin typeface="Arial" charset="0"/>
                </a:rPr>
                <a:t>No</a:t>
              </a:r>
            </a:p>
            <a:p>
              <a:pPr eaLnBrk="0" hangingPunct="0"/>
              <a:r>
                <a:rPr lang="en-US" b="1">
                  <a:latin typeface="Arial" charset="0"/>
                </a:rPr>
                <a:t>salivation</a:t>
              </a:r>
            </a:p>
          </p:txBody>
        </p:sp>
        <p:sp>
          <p:nvSpPr>
            <p:cNvPr id="10258" name="Rectangle 18"/>
            <p:cNvSpPr>
              <a:spLocks noChangeArrowheads="1"/>
            </p:cNvSpPr>
            <p:nvPr/>
          </p:nvSpPr>
          <p:spPr bwMode="auto">
            <a:xfrm>
              <a:off x="2208" y="2208"/>
              <a:ext cx="480" cy="240"/>
            </a:xfrm>
            <a:prstGeom prst="rect">
              <a:avLst/>
            </a:prstGeom>
            <a:solidFill>
              <a:srgbClr val="FFFFFF"/>
            </a:solidFill>
            <a:ln w="9525">
              <a:noFill/>
              <a:miter lim="800000"/>
              <a:headEnd/>
              <a:tailEnd/>
            </a:ln>
          </p:spPr>
          <p:txBody>
            <a:bodyPr wrap="none" anchor="ctr"/>
            <a:lstStyle/>
            <a:p>
              <a:endParaRPr lang="en-GB"/>
            </a:p>
          </p:txBody>
        </p:sp>
        <p:sp>
          <p:nvSpPr>
            <p:cNvPr id="10259" name="Text Box 19"/>
            <p:cNvSpPr txBox="1">
              <a:spLocks noChangeArrowheads="1"/>
            </p:cNvSpPr>
            <p:nvPr/>
          </p:nvSpPr>
          <p:spPr bwMode="auto">
            <a:xfrm>
              <a:off x="2064" y="2064"/>
              <a:ext cx="876" cy="404"/>
            </a:xfrm>
            <a:prstGeom prst="rect">
              <a:avLst/>
            </a:prstGeom>
            <a:noFill/>
            <a:ln w="9525">
              <a:noFill/>
              <a:miter lim="800000"/>
              <a:headEnd/>
              <a:tailEnd/>
            </a:ln>
          </p:spPr>
          <p:txBody>
            <a:bodyPr wrap="none">
              <a:spAutoFit/>
            </a:bodyPr>
            <a:lstStyle/>
            <a:p>
              <a:pPr eaLnBrk="0" hangingPunct="0"/>
              <a:r>
                <a:rPr lang="en-US" b="1" dirty="0">
                  <a:latin typeface="Arial" charset="0"/>
                </a:rPr>
                <a:t>UCR </a:t>
              </a:r>
            </a:p>
            <a:p>
              <a:pPr eaLnBrk="0" hangingPunct="0"/>
              <a:r>
                <a:rPr lang="en-US" b="1" dirty="0">
                  <a:latin typeface="Arial" charset="0"/>
                </a:rPr>
                <a:t>(salivation)</a:t>
              </a:r>
            </a:p>
          </p:txBody>
        </p:sp>
        <p:sp>
          <p:nvSpPr>
            <p:cNvPr id="10260" name="Rectangle 20"/>
            <p:cNvSpPr>
              <a:spLocks noChangeArrowheads="1"/>
            </p:cNvSpPr>
            <p:nvPr/>
          </p:nvSpPr>
          <p:spPr bwMode="auto">
            <a:xfrm>
              <a:off x="672" y="3024"/>
              <a:ext cx="336" cy="336"/>
            </a:xfrm>
            <a:prstGeom prst="rect">
              <a:avLst/>
            </a:prstGeom>
            <a:solidFill>
              <a:srgbClr val="FFFFFF"/>
            </a:solidFill>
            <a:ln w="9525">
              <a:noFill/>
              <a:miter lim="800000"/>
              <a:headEnd/>
              <a:tailEnd/>
            </a:ln>
          </p:spPr>
          <p:txBody>
            <a:bodyPr wrap="none" anchor="ctr"/>
            <a:lstStyle/>
            <a:p>
              <a:endParaRPr lang="en-GB"/>
            </a:p>
          </p:txBody>
        </p:sp>
        <p:sp>
          <p:nvSpPr>
            <p:cNvPr id="10261" name="Text Box 21"/>
            <p:cNvSpPr txBox="1">
              <a:spLocks noChangeArrowheads="1"/>
            </p:cNvSpPr>
            <p:nvPr/>
          </p:nvSpPr>
          <p:spPr bwMode="auto">
            <a:xfrm>
              <a:off x="470" y="3335"/>
              <a:ext cx="708" cy="577"/>
            </a:xfrm>
            <a:prstGeom prst="rect">
              <a:avLst/>
            </a:prstGeom>
            <a:noFill/>
            <a:ln w="9525">
              <a:noFill/>
              <a:miter lim="800000"/>
              <a:headEnd/>
              <a:tailEnd/>
            </a:ln>
          </p:spPr>
          <p:txBody>
            <a:bodyPr wrap="none">
              <a:spAutoFit/>
            </a:bodyPr>
            <a:lstStyle/>
            <a:p>
              <a:pPr eaLnBrk="0" hangingPunct="0"/>
              <a:r>
                <a:rPr lang="en-US" b="1">
                  <a:latin typeface="Arial" charset="0"/>
                </a:rPr>
                <a:t>Neutral</a:t>
              </a:r>
            </a:p>
            <a:p>
              <a:pPr eaLnBrk="0" hangingPunct="0"/>
              <a:r>
                <a:rPr lang="en-US" b="1">
                  <a:latin typeface="Arial" charset="0"/>
                </a:rPr>
                <a:t>stimulus</a:t>
              </a:r>
            </a:p>
            <a:p>
              <a:pPr eaLnBrk="0" hangingPunct="0"/>
              <a:r>
                <a:rPr lang="en-US" b="1">
                  <a:latin typeface="Arial" charset="0"/>
                </a:rPr>
                <a:t>(tone)</a:t>
              </a:r>
            </a:p>
          </p:txBody>
        </p:sp>
        <p:sp>
          <p:nvSpPr>
            <p:cNvPr id="10262" name="Rectangle 22"/>
            <p:cNvSpPr>
              <a:spLocks noChangeArrowheads="1"/>
            </p:cNvSpPr>
            <p:nvPr/>
          </p:nvSpPr>
          <p:spPr bwMode="auto">
            <a:xfrm>
              <a:off x="1440" y="3072"/>
              <a:ext cx="336" cy="240"/>
            </a:xfrm>
            <a:prstGeom prst="rect">
              <a:avLst/>
            </a:prstGeom>
            <a:solidFill>
              <a:srgbClr val="FFFFFF"/>
            </a:solidFill>
            <a:ln w="9525">
              <a:noFill/>
              <a:miter lim="800000"/>
              <a:headEnd/>
              <a:tailEnd/>
            </a:ln>
          </p:spPr>
          <p:txBody>
            <a:bodyPr wrap="none" anchor="ctr"/>
            <a:lstStyle/>
            <a:p>
              <a:endParaRPr lang="en-GB"/>
            </a:p>
          </p:txBody>
        </p:sp>
        <p:sp>
          <p:nvSpPr>
            <p:cNvPr id="10263" name="Text Box 23"/>
            <p:cNvSpPr txBox="1">
              <a:spLocks noChangeArrowheads="1"/>
            </p:cNvSpPr>
            <p:nvPr/>
          </p:nvSpPr>
          <p:spPr bwMode="auto">
            <a:xfrm>
              <a:off x="1238" y="2855"/>
              <a:ext cx="820" cy="404"/>
            </a:xfrm>
            <a:prstGeom prst="rect">
              <a:avLst/>
            </a:prstGeom>
            <a:noFill/>
            <a:ln w="9525">
              <a:noFill/>
              <a:miter lim="800000"/>
              <a:headEnd/>
              <a:tailEnd/>
            </a:ln>
          </p:spPr>
          <p:txBody>
            <a:bodyPr wrap="none">
              <a:spAutoFit/>
            </a:bodyPr>
            <a:lstStyle/>
            <a:p>
              <a:pPr eaLnBrk="0" hangingPunct="0"/>
              <a:r>
                <a:rPr lang="en-US" b="1">
                  <a:latin typeface="Arial" charset="0"/>
                </a:rPr>
                <a:t>UCS (food</a:t>
              </a:r>
            </a:p>
            <a:p>
              <a:pPr eaLnBrk="0" hangingPunct="0"/>
              <a:r>
                <a:rPr lang="en-US" b="1">
                  <a:latin typeface="Arial" charset="0"/>
                </a:rPr>
                <a:t>in mouth)</a:t>
              </a:r>
            </a:p>
          </p:txBody>
        </p:sp>
        <p:sp>
          <p:nvSpPr>
            <p:cNvPr id="10264" name="Rectangle 24"/>
            <p:cNvSpPr>
              <a:spLocks noChangeArrowheads="1"/>
            </p:cNvSpPr>
            <p:nvPr/>
          </p:nvSpPr>
          <p:spPr bwMode="auto">
            <a:xfrm>
              <a:off x="2256" y="3648"/>
              <a:ext cx="384" cy="240"/>
            </a:xfrm>
            <a:prstGeom prst="rect">
              <a:avLst/>
            </a:prstGeom>
            <a:solidFill>
              <a:srgbClr val="FFFFFF"/>
            </a:solidFill>
            <a:ln w="9525">
              <a:noFill/>
              <a:miter lim="800000"/>
              <a:headEnd/>
              <a:tailEnd/>
            </a:ln>
          </p:spPr>
          <p:txBody>
            <a:bodyPr wrap="none" anchor="ctr"/>
            <a:lstStyle/>
            <a:p>
              <a:endParaRPr lang="en-GB"/>
            </a:p>
          </p:txBody>
        </p:sp>
        <p:sp>
          <p:nvSpPr>
            <p:cNvPr id="10265" name="Text Box 25"/>
            <p:cNvSpPr txBox="1">
              <a:spLocks noChangeArrowheads="1"/>
            </p:cNvSpPr>
            <p:nvPr/>
          </p:nvSpPr>
          <p:spPr bwMode="auto">
            <a:xfrm>
              <a:off x="1920" y="3504"/>
              <a:ext cx="876" cy="404"/>
            </a:xfrm>
            <a:prstGeom prst="rect">
              <a:avLst/>
            </a:prstGeom>
            <a:noFill/>
            <a:ln w="9525">
              <a:noFill/>
              <a:miter lim="800000"/>
              <a:headEnd/>
              <a:tailEnd/>
            </a:ln>
          </p:spPr>
          <p:txBody>
            <a:bodyPr wrap="none">
              <a:spAutoFit/>
            </a:bodyPr>
            <a:lstStyle/>
            <a:p>
              <a:pPr eaLnBrk="0" hangingPunct="0"/>
              <a:r>
                <a:rPr lang="en-US" b="1">
                  <a:latin typeface="Arial" charset="0"/>
                </a:rPr>
                <a:t>UCR</a:t>
              </a:r>
            </a:p>
            <a:p>
              <a:pPr eaLnBrk="0" hangingPunct="0"/>
              <a:r>
                <a:rPr lang="en-US" b="1">
                  <a:latin typeface="Arial" charset="0"/>
                </a:rPr>
                <a:t>(salivation)</a:t>
              </a:r>
            </a:p>
          </p:txBody>
        </p:sp>
        <p:sp>
          <p:nvSpPr>
            <p:cNvPr id="10266" name="Rectangle 26"/>
            <p:cNvSpPr>
              <a:spLocks noChangeArrowheads="1"/>
            </p:cNvSpPr>
            <p:nvPr/>
          </p:nvSpPr>
          <p:spPr bwMode="auto">
            <a:xfrm>
              <a:off x="3408" y="3552"/>
              <a:ext cx="192" cy="240"/>
            </a:xfrm>
            <a:prstGeom prst="rect">
              <a:avLst/>
            </a:prstGeom>
            <a:solidFill>
              <a:srgbClr val="FFFFFF"/>
            </a:solidFill>
            <a:ln w="9525">
              <a:noFill/>
              <a:miter lim="800000"/>
              <a:headEnd/>
              <a:tailEnd/>
            </a:ln>
          </p:spPr>
          <p:txBody>
            <a:bodyPr wrap="none" anchor="ctr"/>
            <a:lstStyle/>
            <a:p>
              <a:endParaRPr lang="en-GB"/>
            </a:p>
          </p:txBody>
        </p:sp>
        <p:sp>
          <p:nvSpPr>
            <p:cNvPr id="10267" name="Text Box 27"/>
            <p:cNvSpPr txBox="1">
              <a:spLocks noChangeArrowheads="1"/>
            </p:cNvSpPr>
            <p:nvPr/>
          </p:nvSpPr>
          <p:spPr bwMode="auto">
            <a:xfrm>
              <a:off x="3446" y="3287"/>
              <a:ext cx="516" cy="404"/>
            </a:xfrm>
            <a:prstGeom prst="rect">
              <a:avLst/>
            </a:prstGeom>
            <a:noFill/>
            <a:ln w="9525">
              <a:noFill/>
              <a:miter lim="800000"/>
              <a:headEnd/>
              <a:tailEnd/>
            </a:ln>
          </p:spPr>
          <p:txBody>
            <a:bodyPr wrap="none">
              <a:spAutoFit/>
            </a:bodyPr>
            <a:lstStyle/>
            <a:p>
              <a:pPr eaLnBrk="0" hangingPunct="0"/>
              <a:r>
                <a:rPr lang="en-US" b="1">
                  <a:latin typeface="Arial" charset="0"/>
                </a:rPr>
                <a:t>CS</a:t>
              </a:r>
            </a:p>
            <a:p>
              <a:pPr eaLnBrk="0" hangingPunct="0"/>
              <a:r>
                <a:rPr lang="en-US" b="1">
                  <a:latin typeface="Arial" charset="0"/>
                </a:rPr>
                <a:t>(tone)</a:t>
              </a:r>
            </a:p>
          </p:txBody>
        </p:sp>
        <p:sp>
          <p:nvSpPr>
            <p:cNvPr id="10268" name="Rectangle 28"/>
            <p:cNvSpPr>
              <a:spLocks noChangeArrowheads="1"/>
            </p:cNvSpPr>
            <p:nvPr/>
          </p:nvSpPr>
          <p:spPr bwMode="auto">
            <a:xfrm>
              <a:off x="4368" y="3648"/>
              <a:ext cx="480" cy="240"/>
            </a:xfrm>
            <a:prstGeom prst="rect">
              <a:avLst/>
            </a:prstGeom>
            <a:solidFill>
              <a:srgbClr val="FFFFFF"/>
            </a:solidFill>
            <a:ln w="9525">
              <a:noFill/>
              <a:miter lim="800000"/>
              <a:headEnd/>
              <a:tailEnd/>
            </a:ln>
          </p:spPr>
          <p:txBody>
            <a:bodyPr wrap="none" anchor="ctr"/>
            <a:lstStyle/>
            <a:p>
              <a:endParaRPr lang="en-GB"/>
            </a:p>
          </p:txBody>
        </p:sp>
        <p:sp>
          <p:nvSpPr>
            <p:cNvPr id="10269" name="Text Box 29"/>
            <p:cNvSpPr txBox="1">
              <a:spLocks noChangeArrowheads="1"/>
            </p:cNvSpPr>
            <p:nvPr/>
          </p:nvSpPr>
          <p:spPr bwMode="auto">
            <a:xfrm>
              <a:off x="4262" y="3719"/>
              <a:ext cx="1124" cy="231"/>
            </a:xfrm>
            <a:prstGeom prst="rect">
              <a:avLst/>
            </a:prstGeom>
            <a:noFill/>
            <a:ln w="9525">
              <a:noFill/>
              <a:miter lim="800000"/>
              <a:headEnd/>
              <a:tailEnd/>
            </a:ln>
          </p:spPr>
          <p:txBody>
            <a:bodyPr wrap="none">
              <a:spAutoFit/>
            </a:bodyPr>
            <a:lstStyle/>
            <a:p>
              <a:pPr eaLnBrk="0" hangingPunct="0"/>
              <a:r>
                <a:rPr lang="en-US" b="1">
                  <a:latin typeface="Arial" charset="0"/>
                </a:rPr>
                <a:t>CR (salivation)</a:t>
              </a:r>
            </a:p>
          </p:txBody>
        </p:sp>
      </p:grpSp>
    </p:spTree>
  </p:cSld>
  <p:clrMapOvr>
    <a:masterClrMapping/>
  </p:clrMapOvr>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755576" y="1752601"/>
            <a:ext cx="7702624" cy="1892423"/>
          </a:xfrm>
        </p:spPr>
        <p:txBody>
          <a:bodyPr/>
          <a:lstStyle/>
          <a:p>
            <a:r>
              <a:rPr lang="en-GB" dirty="0" smtClean="0"/>
              <a:t>John B. Watson</a:t>
            </a:r>
            <a:endParaRPr lang="en-GB" dirty="0"/>
          </a:p>
        </p:txBody>
      </p:sp>
      <p:pic>
        <p:nvPicPr>
          <p:cNvPr id="6" name="Picture 5" descr="watson.jpg"/>
          <p:cNvPicPr>
            <a:picLocks noChangeAspect="1"/>
          </p:cNvPicPr>
          <p:nvPr/>
        </p:nvPicPr>
        <p:blipFill>
          <a:blip r:embed="rId2" cstate="print"/>
          <a:stretch>
            <a:fillRect/>
          </a:stretch>
        </p:blipFill>
        <p:spPr>
          <a:xfrm>
            <a:off x="611560" y="404664"/>
            <a:ext cx="1575048" cy="2117565"/>
          </a:xfrm>
          <a:prstGeom prst="rect">
            <a:avLst/>
          </a:prstGeom>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One of the first psychologists to apply the principles of Pavlov’s classical conditioning to human behaviour. </a:t>
            </a:r>
          </a:p>
          <a:p>
            <a:pPr>
              <a:buNone/>
            </a:pPr>
            <a:endParaRPr lang="en-GB" dirty="0" smtClean="0"/>
          </a:p>
          <a:p>
            <a:r>
              <a:rPr lang="en-GB" dirty="0" smtClean="0"/>
              <a:t>John Broadus Watson undertook what is considered to be the most ethically dubious psychology experiments ever conducted in the case of little Albert.</a:t>
            </a:r>
          </a:p>
          <a:p>
            <a:pPr algn="r">
              <a:buNone/>
            </a:pPr>
            <a:r>
              <a:rPr lang="en-GB" dirty="0" smtClean="0"/>
              <a:t>(Gross, 2005:174)</a:t>
            </a:r>
            <a:endParaRPr lang="en-GB" dirty="0"/>
          </a:p>
        </p:txBody>
      </p:sp>
      <p:sp>
        <p:nvSpPr>
          <p:cNvPr id="3" name="Title 2"/>
          <p:cNvSpPr>
            <a:spLocks noGrp="1"/>
          </p:cNvSpPr>
          <p:nvPr>
            <p:ph type="title"/>
          </p:nvPr>
        </p:nvSpPr>
        <p:spPr/>
        <p:txBody>
          <a:bodyPr/>
          <a:lstStyle/>
          <a:p>
            <a:r>
              <a:rPr lang="en-GB" dirty="0" smtClean="0"/>
              <a:t>J.B Watson</a:t>
            </a:r>
            <a:endParaRPr lang="en-GB"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Little Albert</a:t>
            </a:r>
            <a:endParaRPr lang="en-GB" dirty="0"/>
          </a:p>
        </p:txBody>
      </p:sp>
      <p:sp>
        <p:nvSpPr>
          <p:cNvPr id="6" name="Content Placeholder 5"/>
          <p:cNvSpPr>
            <a:spLocks noGrp="1"/>
          </p:cNvSpPr>
          <p:nvPr>
            <p:ph sz="quarter" idx="2"/>
          </p:nvPr>
        </p:nvSpPr>
        <p:spPr/>
        <p:txBody>
          <a:bodyPr/>
          <a:lstStyle/>
          <a:p>
            <a:endParaRPr lang="en-GB"/>
          </a:p>
        </p:txBody>
      </p:sp>
      <p:sp>
        <p:nvSpPr>
          <p:cNvPr id="8" name="Content Placeholder 7"/>
          <p:cNvSpPr>
            <a:spLocks noGrp="1"/>
          </p:cNvSpPr>
          <p:nvPr>
            <p:ph sz="quarter" idx="4"/>
          </p:nvPr>
        </p:nvSpPr>
        <p:spPr>
          <a:xfrm>
            <a:off x="4645025" y="1444294"/>
            <a:ext cx="4041775" cy="4576994"/>
          </a:xfrm>
        </p:spPr>
        <p:txBody>
          <a:bodyPr>
            <a:normAutofit fontScale="92500" lnSpcReduction="20000"/>
          </a:bodyPr>
          <a:lstStyle/>
          <a:p>
            <a:r>
              <a:rPr lang="en-GB" dirty="0" smtClean="0"/>
              <a:t>At 9 months Albert’s reactions to stimuli were tested (white rat, rabbit, dog, monkey, masks with and without hair, cotton wool, burning newspaper and a hammer striking a four foot steel bar.</a:t>
            </a:r>
          </a:p>
          <a:p>
            <a:endParaRPr lang="en-GB" dirty="0" smtClean="0"/>
          </a:p>
          <a:p>
            <a:r>
              <a:rPr lang="en-GB" dirty="0" smtClean="0"/>
              <a:t>Only one of these frightened him and became the UCS in the experiment.</a:t>
            </a:r>
          </a:p>
          <a:p>
            <a:pPr>
              <a:buNone/>
            </a:pPr>
            <a:endParaRPr lang="en-GB" dirty="0" smtClean="0"/>
          </a:p>
          <a:p>
            <a:pPr algn="r">
              <a:buNone/>
            </a:pPr>
            <a:r>
              <a:rPr lang="en-GB" dirty="0" smtClean="0"/>
              <a:t>(Gross, 2005:174)</a:t>
            </a:r>
            <a:endParaRPr lang="en-GB" dirty="0"/>
          </a:p>
        </p:txBody>
      </p:sp>
      <p:pic>
        <p:nvPicPr>
          <p:cNvPr id="4" name="Picture 3" descr="Little Albert.jpg">
            <a:hlinkClick r:id="rId2"/>
          </p:cNvPr>
          <p:cNvPicPr>
            <a:picLocks noChangeAspect="1"/>
          </p:cNvPicPr>
          <p:nvPr/>
        </p:nvPicPr>
        <p:blipFill>
          <a:blip r:embed="rId3" cstate="print"/>
          <a:stretch>
            <a:fillRect/>
          </a:stretch>
        </p:blipFill>
        <p:spPr>
          <a:xfrm>
            <a:off x="395536" y="1412776"/>
            <a:ext cx="4104456" cy="4635761"/>
          </a:xfrm>
          <a:prstGeom prst="rect">
            <a:avLst/>
          </a:prstGeom>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1" name="Rectangle 3"/>
          <p:cNvSpPr>
            <a:spLocks noGrp="1" noChangeArrowheads="1"/>
          </p:cNvSpPr>
          <p:nvPr>
            <p:ph idx="1"/>
          </p:nvPr>
        </p:nvSpPr>
        <p:spPr>
          <a:xfrm>
            <a:off x="323850" y="1844825"/>
            <a:ext cx="8280400" cy="3888432"/>
          </a:xfrm>
        </p:spPr>
        <p:txBody>
          <a:bodyPr/>
          <a:lstStyle/>
          <a:p>
            <a:pPr eaLnBrk="1" hangingPunct="1">
              <a:lnSpc>
                <a:spcPct val="80000"/>
              </a:lnSpc>
            </a:pPr>
            <a:r>
              <a:rPr lang="en-GB" sz="2400" dirty="0" smtClean="0"/>
              <a:t>Pavlov believed that humans can learn by association.  </a:t>
            </a:r>
          </a:p>
          <a:p>
            <a:pPr eaLnBrk="1" hangingPunct="1">
              <a:lnSpc>
                <a:spcPct val="80000"/>
              </a:lnSpc>
            </a:pPr>
            <a:endParaRPr lang="en-GB" sz="2400" i="1" dirty="0" smtClean="0"/>
          </a:p>
          <a:p>
            <a:pPr eaLnBrk="1" hangingPunct="1">
              <a:lnSpc>
                <a:spcPct val="80000"/>
              </a:lnSpc>
            </a:pPr>
            <a:r>
              <a:rPr lang="en-GB" sz="2400" i="1" dirty="0" smtClean="0"/>
              <a:t>When a child called Richard was in hospital he learnt that doctors in white coats caused him pain. When he came home he would not go into the butcher’s shop without crying unless the butcher removed his white coat.</a:t>
            </a:r>
          </a:p>
          <a:p>
            <a:pPr eaLnBrk="1" hangingPunct="1">
              <a:lnSpc>
                <a:spcPct val="80000"/>
              </a:lnSpc>
            </a:pPr>
            <a:endParaRPr lang="en-GB" sz="2400" dirty="0" smtClean="0"/>
          </a:p>
          <a:p>
            <a:pPr eaLnBrk="1" hangingPunct="1">
              <a:lnSpc>
                <a:spcPct val="80000"/>
              </a:lnSpc>
            </a:pPr>
            <a:r>
              <a:rPr lang="en-GB" sz="2400" dirty="0" smtClean="0"/>
              <a:t>He associated the white coat with pain. </a:t>
            </a:r>
          </a:p>
          <a:p>
            <a:pPr eaLnBrk="1" hangingPunct="1">
              <a:lnSpc>
                <a:spcPct val="80000"/>
              </a:lnSpc>
            </a:pPr>
            <a:endParaRPr lang="en-GB" sz="2400" dirty="0" smtClean="0"/>
          </a:p>
        </p:txBody>
      </p:sp>
      <p:sp>
        <p:nvSpPr>
          <p:cNvPr id="12290" name="Rectangle 2"/>
          <p:cNvSpPr>
            <a:spLocks noGrp="1" noChangeArrowheads="1"/>
          </p:cNvSpPr>
          <p:nvPr>
            <p:ph type="title"/>
          </p:nvPr>
        </p:nvSpPr>
        <p:spPr/>
        <p:txBody>
          <a:bodyPr>
            <a:normAutofit fontScale="90000"/>
          </a:bodyPr>
          <a:lstStyle/>
          <a:p>
            <a:pPr eaLnBrk="1" hangingPunct="1"/>
            <a:r>
              <a:rPr lang="en-GB" dirty="0" smtClean="0"/>
              <a:t/>
            </a:r>
            <a:br>
              <a:rPr lang="en-GB" dirty="0" smtClean="0"/>
            </a:br>
            <a:r>
              <a:rPr lang="en-GB" sz="3100" dirty="0" smtClean="0"/>
              <a:t>Application of Pavlov’s Theory to Humans</a:t>
            </a: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755576" y="2852936"/>
            <a:ext cx="7772400" cy="1829761"/>
          </a:xfrm>
        </p:spPr>
        <p:txBody>
          <a:bodyPr/>
          <a:lstStyle/>
          <a:p>
            <a:r>
              <a:rPr lang="en-GB" dirty="0" smtClean="0"/>
              <a:t>Edward Thorndike</a:t>
            </a:r>
            <a:endParaRPr lang="en-GB" dirty="0"/>
          </a:p>
        </p:txBody>
      </p:sp>
      <p:pic>
        <p:nvPicPr>
          <p:cNvPr id="6" name="Picture 5" descr="Thaondike.jpg"/>
          <p:cNvPicPr>
            <a:picLocks noChangeAspect="1"/>
          </p:cNvPicPr>
          <p:nvPr/>
        </p:nvPicPr>
        <p:blipFill>
          <a:blip r:embed="rId2" cstate="print"/>
          <a:stretch>
            <a:fillRect/>
          </a:stretch>
        </p:blipFill>
        <p:spPr>
          <a:xfrm>
            <a:off x="539552" y="548680"/>
            <a:ext cx="1711245" cy="2203521"/>
          </a:xfrm>
          <a:prstGeom prst="rect">
            <a:avLst/>
          </a:prstGeom>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1"/>
          <p:cNvSpPr>
            <a:spLocks noGrp="1"/>
          </p:cNvSpPr>
          <p:nvPr>
            <p:ph type="title"/>
          </p:nvPr>
        </p:nvSpPr>
        <p:spPr>
          <a:xfrm>
            <a:off x="468313" y="188913"/>
            <a:ext cx="8229600" cy="868362"/>
          </a:xfrm>
        </p:spPr>
        <p:txBody>
          <a:bodyPr/>
          <a:lstStyle/>
          <a:p>
            <a:pPr eaLnBrk="1" hangingPunct="1"/>
            <a:r>
              <a:rPr lang="en-GB" altLang="en-US" dirty="0" smtClean="0"/>
              <a:t>Operant </a:t>
            </a:r>
            <a:r>
              <a:rPr lang="en-GB" altLang="en-US" dirty="0" smtClean="0"/>
              <a:t>Conditioning </a:t>
            </a:r>
            <a:endParaRPr lang="en-GB" altLang="en-US" dirty="0" smtClean="0"/>
          </a:p>
        </p:txBody>
      </p:sp>
      <p:sp>
        <p:nvSpPr>
          <p:cNvPr id="2051" name="Content Placeholder 2"/>
          <p:cNvSpPr>
            <a:spLocks noGrp="1"/>
          </p:cNvSpPr>
          <p:nvPr>
            <p:ph idx="1"/>
          </p:nvPr>
        </p:nvSpPr>
        <p:spPr>
          <a:xfrm>
            <a:off x="468313" y="1125538"/>
            <a:ext cx="8229600" cy="4525962"/>
          </a:xfrm>
        </p:spPr>
        <p:txBody>
          <a:bodyPr>
            <a:normAutofit lnSpcReduction="10000"/>
          </a:bodyPr>
          <a:lstStyle/>
          <a:p>
            <a:pPr eaLnBrk="1" hangingPunct="1"/>
            <a:r>
              <a:rPr lang="en-GB" altLang="en-US" dirty="0" smtClean="0"/>
              <a:t>First published by Edward Thorndike in 1905</a:t>
            </a:r>
          </a:p>
          <a:p>
            <a:pPr eaLnBrk="1" hangingPunct="1"/>
            <a:r>
              <a:rPr lang="en-GB" altLang="en-US" dirty="0" smtClean="0"/>
              <a:t>Whereas classical conditioning depends on developing </a:t>
            </a:r>
            <a:r>
              <a:rPr lang="en-GB" altLang="en-US" b="1" dirty="0" smtClean="0"/>
              <a:t>associations between events</a:t>
            </a:r>
            <a:r>
              <a:rPr lang="en-GB" altLang="en-US" dirty="0" smtClean="0"/>
              <a:t>, </a:t>
            </a:r>
          </a:p>
          <a:p>
            <a:pPr eaLnBrk="1" hangingPunct="1"/>
            <a:r>
              <a:rPr lang="en-GB" altLang="en-US" dirty="0" smtClean="0"/>
              <a:t>Operant conditioning involves learning from the </a:t>
            </a:r>
            <a:r>
              <a:rPr lang="en-GB" altLang="en-US" b="1" dirty="0" smtClean="0"/>
              <a:t>consequences of our behaviour</a:t>
            </a:r>
          </a:p>
          <a:p>
            <a:pPr eaLnBrk="1" hangingPunct="1"/>
            <a:r>
              <a:rPr lang="en-GB" altLang="en-US" b="1" dirty="0" smtClean="0"/>
              <a:t>Thorndike (1898)</a:t>
            </a:r>
            <a:r>
              <a:rPr lang="en-GB" altLang="en-US" dirty="0" smtClean="0"/>
              <a:t> studied learning in</a:t>
            </a:r>
          </a:p>
          <a:p>
            <a:pPr eaLnBrk="1" hangingPunct="1">
              <a:buFont typeface="Arial" charset="0"/>
              <a:buNone/>
            </a:pPr>
            <a:r>
              <a:rPr lang="en-GB" altLang="en-US" dirty="0" smtClean="0"/>
              <a:t> 	animals (usually cats).  He devised </a:t>
            </a:r>
          </a:p>
          <a:p>
            <a:pPr eaLnBrk="1" hangingPunct="1">
              <a:buFont typeface="Arial" charset="0"/>
              <a:buNone/>
            </a:pPr>
            <a:r>
              <a:rPr lang="en-GB" altLang="en-US" dirty="0" smtClean="0"/>
              <a:t>	an experiment in which he used a </a:t>
            </a:r>
          </a:p>
          <a:p>
            <a:pPr eaLnBrk="1" hangingPunct="1">
              <a:buFont typeface="Arial" charset="0"/>
              <a:buNone/>
            </a:pPr>
            <a:r>
              <a:rPr lang="en-GB" altLang="en-US" dirty="0" smtClean="0"/>
              <a:t>	Puzzle box to test the laws of </a:t>
            </a:r>
          </a:p>
          <a:p>
            <a:pPr eaLnBrk="1" hangingPunct="1">
              <a:buFont typeface="Arial" charset="0"/>
              <a:buNone/>
            </a:pPr>
            <a:r>
              <a:rPr lang="en-GB" altLang="en-US" dirty="0" smtClean="0"/>
              <a:t>	learning.</a:t>
            </a:r>
            <a:endParaRPr lang="en-GB" altLang="en-US" b="1" dirty="0" smtClean="0"/>
          </a:p>
        </p:txBody>
      </p:sp>
      <p:pic>
        <p:nvPicPr>
          <p:cNvPr id="2052" name="Picture 2" descr="http://t2.gstatic.com/images?q=tbn:ANd9GcT9mrivt-QE96PTyOeCZrZ33ZLDX1GVqltDEYYm_7bEMGuToa4Hfw"/>
          <p:cNvPicPr>
            <a:picLocks noChangeAspect="1" noChangeArrowheads="1"/>
          </p:cNvPicPr>
          <p:nvPr/>
        </p:nvPicPr>
        <p:blipFill>
          <a:blip r:embed="rId2" cstate="print"/>
          <a:srcRect/>
          <a:stretch>
            <a:fillRect/>
          </a:stretch>
        </p:blipFill>
        <p:spPr bwMode="auto">
          <a:xfrm>
            <a:off x="6948488" y="4041775"/>
            <a:ext cx="2019300" cy="2579688"/>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Content Placeholder 2"/>
          <p:cNvSpPr>
            <a:spLocks noGrp="1"/>
          </p:cNvSpPr>
          <p:nvPr>
            <p:ph idx="1"/>
          </p:nvPr>
        </p:nvSpPr>
        <p:spPr/>
        <p:txBody>
          <a:bodyPr>
            <a:normAutofit/>
          </a:bodyPr>
          <a:lstStyle/>
          <a:p>
            <a:pPr eaLnBrk="1" hangingPunct="1"/>
            <a:r>
              <a:rPr lang="en-GB" altLang="en-US" sz="2500" dirty="0" smtClean="0"/>
              <a:t>Thorndike would put a cat into the box and time how long it took to escape (There was food (fish) placed outside encouraging it). </a:t>
            </a:r>
          </a:p>
          <a:p>
            <a:pPr eaLnBrk="1" hangingPunct="1">
              <a:buNone/>
            </a:pPr>
            <a:endParaRPr lang="en-GB" altLang="en-US" sz="2500" dirty="0" smtClean="0"/>
          </a:p>
          <a:p>
            <a:pPr eaLnBrk="1" hangingPunct="1"/>
            <a:r>
              <a:rPr lang="en-GB" altLang="en-US" sz="2500" dirty="0" smtClean="0"/>
              <a:t>After experimenting, eventually the cat would stumble upon the lever which opened the cage. </a:t>
            </a:r>
          </a:p>
          <a:p>
            <a:pPr eaLnBrk="1" hangingPunct="1">
              <a:buNone/>
            </a:pPr>
            <a:r>
              <a:rPr lang="en-GB" altLang="en-US" sz="2500" dirty="0" smtClean="0"/>
              <a:t> </a:t>
            </a:r>
          </a:p>
          <a:p>
            <a:pPr eaLnBrk="1" hangingPunct="1"/>
            <a:r>
              <a:rPr lang="en-GB" altLang="en-US" sz="2500" dirty="0" smtClean="0"/>
              <a:t>When it had escaped it was put in again, and once more the time it took to escape was noted. </a:t>
            </a:r>
          </a:p>
          <a:p>
            <a:pPr algn="r" eaLnBrk="1" hangingPunct="1">
              <a:buNone/>
            </a:pPr>
            <a:r>
              <a:rPr lang="en-GB" altLang="en-US" sz="2500" dirty="0" smtClean="0"/>
              <a:t>(Gross, 2005:175 &amp; 176) </a:t>
            </a:r>
          </a:p>
        </p:txBody>
      </p:sp>
      <p:sp>
        <p:nvSpPr>
          <p:cNvPr id="3" name="Title 2"/>
          <p:cNvSpPr>
            <a:spLocks noGrp="1"/>
          </p:cNvSpPr>
          <p:nvPr>
            <p:ph type="title"/>
          </p:nvPr>
        </p:nvSpPr>
        <p:spPr/>
        <p:txBody>
          <a:bodyPr/>
          <a:lstStyle/>
          <a:p>
            <a:r>
              <a:rPr lang="en-GB" dirty="0" smtClean="0"/>
              <a:t>Thorndike’s Research</a:t>
            </a:r>
            <a:endParaRPr lang="en-GB" dirty="0"/>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Thorndike’s Experiment</a:t>
            </a:r>
            <a:endParaRPr lang="en-GB" dirty="0"/>
          </a:p>
        </p:txBody>
      </p:sp>
      <p:pic>
        <p:nvPicPr>
          <p:cNvPr id="4" name="Content Placeholder 3" descr="Thorndike cat box.jpg">
            <a:hlinkClick r:id="rId2"/>
          </p:cNvPr>
          <p:cNvPicPr>
            <a:picLocks noGrp="1" noChangeAspect="1"/>
          </p:cNvPicPr>
          <p:nvPr>
            <p:ph idx="1"/>
          </p:nvPr>
        </p:nvPicPr>
        <p:blipFill>
          <a:blip r:embed="rId3" cstate="print"/>
          <a:stretch>
            <a:fillRect/>
          </a:stretch>
        </p:blipFill>
        <p:spPr>
          <a:xfrm>
            <a:off x="1907704" y="1772816"/>
            <a:ext cx="5184576" cy="3747886"/>
          </a:xfrm>
          <a:prstGeom prst="rect">
            <a:avLst/>
          </a:prstGeom>
        </p:spPr>
      </p:pic>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r>
              <a:rPr lang="en-GB" altLang="en-US" sz="2800" dirty="0" smtClean="0"/>
              <a:t>In successive trials the cats would learn that pressing the lever would have favourable consequences and they would adopt this behaviour, becoming increasingly quick at pressing the lever.</a:t>
            </a:r>
          </a:p>
          <a:p>
            <a:pPr>
              <a:buNone/>
            </a:pPr>
            <a:endParaRPr lang="en-GB" altLang="en-US" sz="2800" dirty="0" smtClean="0"/>
          </a:p>
          <a:p>
            <a:r>
              <a:rPr lang="en-GB" altLang="en-US" sz="2800" dirty="0" smtClean="0"/>
              <a:t>Edward Thorndike put forward a “</a:t>
            </a:r>
            <a:r>
              <a:rPr lang="en-GB" altLang="en-US" sz="2800" b="1" dirty="0" smtClean="0"/>
              <a:t>Law of effect</a:t>
            </a:r>
            <a:r>
              <a:rPr lang="en-GB" altLang="en-US" sz="2800" dirty="0" smtClean="0"/>
              <a:t>” which stated that any behaviour that is followed by pleasant consequences is likely to be repeated, and any behaviour followed by unpleasant consequences is likely to be stopped.</a:t>
            </a:r>
          </a:p>
          <a:p>
            <a:pPr algn="r">
              <a:buNone/>
            </a:pPr>
            <a:r>
              <a:rPr lang="en-GB" altLang="en-US" sz="2800" dirty="0" smtClean="0"/>
              <a:t>(Gross, 2005:175 &amp; 176) </a:t>
            </a:r>
          </a:p>
          <a:p>
            <a:endParaRPr lang="en-GB" altLang="en-US" sz="2800" dirty="0" smtClean="0"/>
          </a:p>
          <a:p>
            <a:endParaRPr lang="en-GB" dirty="0"/>
          </a:p>
        </p:txBody>
      </p:sp>
      <p:sp>
        <p:nvSpPr>
          <p:cNvPr id="3" name="Title 2"/>
          <p:cNvSpPr>
            <a:spLocks noGrp="1"/>
          </p:cNvSpPr>
          <p:nvPr>
            <p:ph type="title"/>
          </p:nvPr>
        </p:nvSpPr>
        <p:spPr/>
        <p:txBody>
          <a:bodyPr/>
          <a:lstStyle/>
          <a:p>
            <a:r>
              <a:rPr lang="en-GB" dirty="0" smtClean="0"/>
              <a:t>Thorndike’s Research</a:t>
            </a:r>
            <a:endParaRPr lang="en-GB" dirty="0"/>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Rectangle 3"/>
          <p:cNvSpPr>
            <a:spLocks noGrp="1" noChangeArrowheads="1"/>
          </p:cNvSpPr>
          <p:nvPr>
            <p:ph idx="1"/>
          </p:nvPr>
        </p:nvSpPr>
        <p:spPr/>
        <p:txBody>
          <a:bodyPr/>
          <a:lstStyle/>
          <a:p>
            <a:pPr marL="0" indent="0" eaLnBrk="1" hangingPunct="1">
              <a:buFont typeface="Wingdings" pitchFamily="2" charset="2"/>
              <a:buNone/>
            </a:pPr>
            <a:endParaRPr lang="en-GB" dirty="0" smtClean="0"/>
          </a:p>
          <a:p>
            <a:pPr marL="0" indent="0" eaLnBrk="1" hangingPunct="1">
              <a:buFont typeface="Wingdings" pitchFamily="2" charset="2"/>
              <a:buNone/>
            </a:pPr>
            <a:r>
              <a:rPr lang="en-GB" dirty="0" smtClean="0"/>
              <a:t>Thorndike believed that if a child received a response to an action, and that response provided a pleasant feeling, the child would be more likely to repeat the action that produced the pleasant response.</a:t>
            </a:r>
          </a:p>
        </p:txBody>
      </p:sp>
      <p:sp>
        <p:nvSpPr>
          <p:cNvPr id="21506" name="Rectangle 2"/>
          <p:cNvSpPr>
            <a:spLocks noGrp="1" noChangeArrowheads="1"/>
          </p:cNvSpPr>
          <p:nvPr>
            <p:ph type="title"/>
          </p:nvPr>
        </p:nvSpPr>
        <p:spPr/>
        <p:txBody>
          <a:bodyPr>
            <a:normAutofit fontScale="90000"/>
          </a:bodyPr>
          <a:lstStyle/>
          <a:p>
            <a:pPr algn="ctr" eaLnBrk="1" hangingPunct="1"/>
            <a:r>
              <a:rPr lang="en-GB" smtClean="0"/>
              <a:t>Thorndike’s theories of operant conditioning</a:t>
            </a:r>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5" name="Rectangle 3"/>
          <p:cNvSpPr>
            <a:spLocks noGrp="1" noChangeArrowheads="1"/>
          </p:cNvSpPr>
          <p:nvPr>
            <p:ph idx="1"/>
          </p:nvPr>
        </p:nvSpPr>
        <p:spPr>
          <a:xfrm>
            <a:off x="250825" y="1989138"/>
            <a:ext cx="8569325" cy="4114800"/>
          </a:xfrm>
        </p:spPr>
        <p:txBody>
          <a:bodyPr/>
          <a:lstStyle/>
          <a:p>
            <a:pPr eaLnBrk="1" hangingPunct="1">
              <a:lnSpc>
                <a:spcPct val="90000"/>
              </a:lnSpc>
              <a:buFont typeface="Wingdings" pitchFamily="2" charset="2"/>
              <a:buNone/>
            </a:pPr>
            <a:endParaRPr lang="en-US" sz="2000" dirty="0" smtClean="0"/>
          </a:p>
          <a:p>
            <a:pPr eaLnBrk="1" hangingPunct="1">
              <a:lnSpc>
                <a:spcPct val="90000"/>
              </a:lnSpc>
              <a:buFont typeface="Wingdings" pitchFamily="2" charset="2"/>
              <a:buNone/>
            </a:pPr>
            <a:r>
              <a:rPr lang="en-US" sz="2000" dirty="0" err="1" smtClean="0"/>
              <a:t>Behaviour</a:t>
            </a:r>
            <a:r>
              <a:rPr lang="en-US" sz="2000" dirty="0" smtClean="0"/>
              <a:t>		Better state		   Increased </a:t>
            </a:r>
          </a:p>
          <a:p>
            <a:pPr eaLnBrk="1" hangingPunct="1">
              <a:lnSpc>
                <a:spcPct val="90000"/>
              </a:lnSpc>
              <a:buFont typeface="Wingdings" pitchFamily="2" charset="2"/>
              <a:buNone/>
            </a:pPr>
            <a:r>
              <a:rPr lang="en-US" sz="2000" dirty="0" smtClean="0"/>
              <a:t>				of affairs		   probability of						   	   </a:t>
            </a:r>
            <a:r>
              <a:rPr lang="en-US" sz="2000" dirty="0" err="1" smtClean="0"/>
              <a:t>behaviour</a:t>
            </a:r>
            <a:r>
              <a:rPr lang="en-US" sz="2000" dirty="0" smtClean="0"/>
              <a:t>     	                 			                                     occurring again 	</a:t>
            </a:r>
          </a:p>
          <a:p>
            <a:pPr eaLnBrk="1" hangingPunct="1">
              <a:lnSpc>
                <a:spcPct val="90000"/>
              </a:lnSpc>
              <a:buFont typeface="Wingdings" pitchFamily="2" charset="2"/>
              <a:buNone/>
            </a:pPr>
            <a:endParaRPr lang="en-US" sz="2000" dirty="0" smtClean="0"/>
          </a:p>
          <a:p>
            <a:pPr eaLnBrk="1" hangingPunct="1">
              <a:lnSpc>
                <a:spcPct val="90000"/>
              </a:lnSpc>
              <a:buFont typeface="Wingdings" pitchFamily="2" charset="2"/>
              <a:buNone/>
            </a:pPr>
            <a:r>
              <a:rPr lang="en-US" sz="2000" dirty="0" err="1" smtClean="0"/>
              <a:t>Behaviour</a:t>
            </a:r>
            <a:r>
              <a:rPr lang="en-US" sz="2000" dirty="0" smtClean="0"/>
              <a:t>		Worse state		   Decreased </a:t>
            </a:r>
          </a:p>
          <a:p>
            <a:pPr eaLnBrk="1" hangingPunct="1">
              <a:lnSpc>
                <a:spcPct val="90000"/>
              </a:lnSpc>
              <a:buFont typeface="Wingdings" pitchFamily="2" charset="2"/>
              <a:buNone/>
            </a:pPr>
            <a:r>
              <a:rPr lang="en-US" sz="2000" dirty="0" smtClean="0"/>
              <a:t>				of affairs		   probability of						   	   </a:t>
            </a:r>
            <a:r>
              <a:rPr lang="en-US" sz="2000" dirty="0" err="1" smtClean="0"/>
              <a:t>behaviour</a:t>
            </a:r>
            <a:r>
              <a:rPr lang="en-US" sz="2000" dirty="0" smtClean="0"/>
              <a:t> occurring 						   again 	</a:t>
            </a:r>
          </a:p>
          <a:p>
            <a:pPr eaLnBrk="1" hangingPunct="1">
              <a:lnSpc>
                <a:spcPct val="90000"/>
              </a:lnSpc>
            </a:pPr>
            <a:endParaRPr lang="en-GB" sz="2000" dirty="0" smtClean="0"/>
          </a:p>
        </p:txBody>
      </p:sp>
      <p:sp>
        <p:nvSpPr>
          <p:cNvPr id="18434" name="Rectangle 2"/>
          <p:cNvSpPr>
            <a:spLocks noGrp="1" noChangeArrowheads="1"/>
          </p:cNvSpPr>
          <p:nvPr>
            <p:ph type="title"/>
          </p:nvPr>
        </p:nvSpPr>
        <p:spPr/>
        <p:txBody>
          <a:bodyPr/>
          <a:lstStyle/>
          <a:p>
            <a:pPr eaLnBrk="1" hangingPunct="1"/>
            <a:r>
              <a:rPr lang="en-GB" smtClean="0"/>
              <a:t>Law of Effect</a:t>
            </a:r>
          </a:p>
        </p:txBody>
      </p:sp>
      <p:sp>
        <p:nvSpPr>
          <p:cNvPr id="18436" name="Line 4"/>
          <p:cNvSpPr>
            <a:spLocks noChangeShapeType="1"/>
          </p:cNvSpPr>
          <p:nvPr/>
        </p:nvSpPr>
        <p:spPr bwMode="auto">
          <a:xfrm>
            <a:off x="1619250" y="2565400"/>
            <a:ext cx="1152525" cy="0"/>
          </a:xfrm>
          <a:prstGeom prst="line">
            <a:avLst/>
          </a:prstGeom>
          <a:noFill/>
          <a:ln w="9525">
            <a:solidFill>
              <a:schemeClr val="tx1"/>
            </a:solidFill>
            <a:round/>
            <a:headEnd/>
            <a:tailEnd type="triangle" w="med" len="med"/>
          </a:ln>
        </p:spPr>
        <p:txBody>
          <a:bodyPr/>
          <a:lstStyle/>
          <a:p>
            <a:endParaRPr lang="en-GB"/>
          </a:p>
        </p:txBody>
      </p:sp>
      <p:sp>
        <p:nvSpPr>
          <p:cNvPr id="18437" name="Line 5"/>
          <p:cNvSpPr>
            <a:spLocks noChangeShapeType="1"/>
          </p:cNvSpPr>
          <p:nvPr/>
        </p:nvSpPr>
        <p:spPr bwMode="auto">
          <a:xfrm>
            <a:off x="4716463" y="2565400"/>
            <a:ext cx="1150937" cy="0"/>
          </a:xfrm>
          <a:prstGeom prst="line">
            <a:avLst/>
          </a:prstGeom>
          <a:noFill/>
          <a:ln w="9525">
            <a:solidFill>
              <a:schemeClr val="tx1"/>
            </a:solidFill>
            <a:round/>
            <a:headEnd/>
            <a:tailEnd type="triangle" w="med" len="med"/>
          </a:ln>
        </p:spPr>
        <p:txBody>
          <a:bodyPr/>
          <a:lstStyle/>
          <a:p>
            <a:endParaRPr lang="en-GB"/>
          </a:p>
        </p:txBody>
      </p:sp>
      <p:sp>
        <p:nvSpPr>
          <p:cNvPr id="18438" name="Line 6"/>
          <p:cNvSpPr>
            <a:spLocks noChangeShapeType="1"/>
          </p:cNvSpPr>
          <p:nvPr/>
        </p:nvSpPr>
        <p:spPr bwMode="auto">
          <a:xfrm>
            <a:off x="1619250" y="4005263"/>
            <a:ext cx="1152525" cy="0"/>
          </a:xfrm>
          <a:prstGeom prst="line">
            <a:avLst/>
          </a:prstGeom>
          <a:noFill/>
          <a:ln w="9525">
            <a:solidFill>
              <a:schemeClr val="tx1"/>
            </a:solidFill>
            <a:round/>
            <a:headEnd/>
            <a:tailEnd type="triangle" w="med" len="med"/>
          </a:ln>
        </p:spPr>
        <p:txBody>
          <a:bodyPr/>
          <a:lstStyle/>
          <a:p>
            <a:endParaRPr lang="en-GB"/>
          </a:p>
        </p:txBody>
      </p:sp>
      <p:sp>
        <p:nvSpPr>
          <p:cNvPr id="18439" name="Line 7"/>
          <p:cNvSpPr>
            <a:spLocks noChangeShapeType="1"/>
          </p:cNvSpPr>
          <p:nvPr/>
        </p:nvSpPr>
        <p:spPr bwMode="auto">
          <a:xfrm>
            <a:off x="4643438" y="4076700"/>
            <a:ext cx="1152525" cy="0"/>
          </a:xfrm>
          <a:prstGeom prst="line">
            <a:avLst/>
          </a:prstGeom>
          <a:noFill/>
          <a:ln w="9525">
            <a:solidFill>
              <a:schemeClr val="tx1"/>
            </a:solidFill>
            <a:round/>
            <a:headEnd/>
            <a:tailEnd type="triangle" w="med" len="med"/>
          </a:ln>
        </p:spPr>
        <p:txBody>
          <a:bodyPr/>
          <a:lstStyle/>
          <a:p>
            <a:endParaRPr lang="en-GB"/>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a:p>
        </p:txBody>
      </p:sp>
      <p:sp>
        <p:nvSpPr>
          <p:cNvPr id="3" name="Title 2"/>
          <p:cNvSpPr>
            <a:spLocks noGrp="1"/>
          </p:cNvSpPr>
          <p:nvPr>
            <p:ph type="title"/>
          </p:nvPr>
        </p:nvSpPr>
        <p:spPr/>
        <p:txBody>
          <a:bodyPr/>
          <a:lstStyle/>
          <a:p>
            <a:r>
              <a:rPr lang="en-GB" dirty="0" smtClean="0"/>
              <a:t>Thorndike’s Law of Effect</a:t>
            </a:r>
            <a:endParaRPr lang="en-GB" dirty="0"/>
          </a:p>
        </p:txBody>
      </p:sp>
      <p:pic>
        <p:nvPicPr>
          <p:cNvPr id="4" name="Picture 3" descr="frustrated+child.jpg">
            <a:hlinkClick r:id="rId2"/>
          </p:cNvPr>
          <p:cNvPicPr>
            <a:picLocks noChangeAspect="1"/>
          </p:cNvPicPr>
          <p:nvPr/>
        </p:nvPicPr>
        <p:blipFill>
          <a:blip r:embed="rId3" cstate="print"/>
          <a:stretch>
            <a:fillRect/>
          </a:stretch>
        </p:blipFill>
        <p:spPr>
          <a:xfrm>
            <a:off x="539552" y="1484783"/>
            <a:ext cx="7992888" cy="4579845"/>
          </a:xfrm>
          <a:prstGeom prst="rect">
            <a:avLst/>
          </a:prstGeom>
        </p:spPr>
      </p:pic>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755576" y="2780928"/>
            <a:ext cx="7772400" cy="1829761"/>
          </a:xfrm>
        </p:spPr>
        <p:txBody>
          <a:bodyPr/>
          <a:lstStyle/>
          <a:p>
            <a:r>
              <a:rPr lang="en-GB" dirty="0" err="1" smtClean="0"/>
              <a:t>Burrhus</a:t>
            </a:r>
            <a:r>
              <a:rPr lang="en-GB" dirty="0" smtClean="0"/>
              <a:t> Frederic Skinner</a:t>
            </a:r>
            <a:endParaRPr lang="en-GB" dirty="0"/>
          </a:p>
        </p:txBody>
      </p:sp>
      <p:pic>
        <p:nvPicPr>
          <p:cNvPr id="6" name="Picture 5" descr="Skinner.jpg"/>
          <p:cNvPicPr>
            <a:picLocks noChangeAspect="1"/>
          </p:cNvPicPr>
          <p:nvPr/>
        </p:nvPicPr>
        <p:blipFill>
          <a:blip r:embed="rId2" cstate="print"/>
          <a:stretch>
            <a:fillRect/>
          </a:stretch>
        </p:blipFill>
        <p:spPr>
          <a:xfrm>
            <a:off x="755576" y="404664"/>
            <a:ext cx="1800200" cy="2297055"/>
          </a:xfrm>
          <a:prstGeom prst="rect">
            <a:avLst/>
          </a:prstGeom>
        </p:spPr>
      </p:pic>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5" name="Rectangle 3"/>
          <p:cNvSpPr>
            <a:spLocks noGrp="1" noChangeArrowheads="1"/>
          </p:cNvSpPr>
          <p:nvPr>
            <p:ph idx="1"/>
          </p:nvPr>
        </p:nvSpPr>
        <p:spPr>
          <a:xfrm>
            <a:off x="395288" y="2017713"/>
            <a:ext cx="8208962" cy="4114800"/>
          </a:xfrm>
        </p:spPr>
        <p:txBody>
          <a:bodyPr/>
          <a:lstStyle/>
          <a:p>
            <a:pPr eaLnBrk="1" hangingPunct="1">
              <a:buFont typeface="Wingdings" pitchFamily="2" charset="2"/>
              <a:buNone/>
            </a:pPr>
            <a:r>
              <a:rPr lang="en-US" smtClean="0"/>
              <a:t>	</a:t>
            </a:r>
          </a:p>
          <a:p>
            <a:pPr eaLnBrk="1" hangingPunct="1">
              <a:buFont typeface="Wingdings" pitchFamily="2" charset="2"/>
              <a:buNone/>
            </a:pPr>
            <a:r>
              <a:rPr lang="en-US" smtClean="0"/>
              <a:t>	“All we need to know in order to describe and explain behavior is this: actions followed by good outcomes are likely to recur, and actions followed by bad outcomes are less likely to recur.”</a:t>
            </a:r>
            <a:r>
              <a:rPr lang="en-US" i="1" smtClean="0"/>
              <a:t>  (Skinner, 1953)</a:t>
            </a:r>
          </a:p>
          <a:p>
            <a:pPr eaLnBrk="1" hangingPunct="1"/>
            <a:endParaRPr lang="en-GB" smtClean="0"/>
          </a:p>
        </p:txBody>
      </p:sp>
      <p:sp>
        <p:nvSpPr>
          <p:cNvPr id="13314" name="Rectangle 2"/>
          <p:cNvSpPr>
            <a:spLocks noGrp="1" noChangeArrowheads="1"/>
          </p:cNvSpPr>
          <p:nvPr>
            <p:ph type="title"/>
          </p:nvPr>
        </p:nvSpPr>
        <p:spPr/>
        <p:txBody>
          <a:bodyPr/>
          <a:lstStyle/>
          <a:p>
            <a:pPr eaLnBrk="1" hangingPunct="1"/>
            <a:r>
              <a:rPr lang="en-GB" sz="3600" smtClean="0"/>
              <a:t>B.F. Skinner’s Theory (1904 – 1990)</a:t>
            </a:r>
            <a:r>
              <a:rPr lang="en-GB" smtClean="0"/>
              <a:t> </a:t>
            </a:r>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Rectangle 3"/>
          <p:cNvSpPr>
            <a:spLocks noGrp="1" noChangeArrowheads="1"/>
          </p:cNvSpPr>
          <p:nvPr>
            <p:ph idx="1"/>
          </p:nvPr>
        </p:nvSpPr>
        <p:spPr>
          <a:xfrm>
            <a:off x="755650" y="1412776"/>
            <a:ext cx="7772400" cy="4907062"/>
          </a:xfrm>
        </p:spPr>
        <p:txBody>
          <a:bodyPr/>
          <a:lstStyle/>
          <a:p>
            <a:pPr eaLnBrk="1" hangingPunct="1">
              <a:lnSpc>
                <a:spcPct val="90000"/>
              </a:lnSpc>
            </a:pPr>
            <a:r>
              <a:rPr lang="en-GB" sz="2000" dirty="0" smtClean="0"/>
              <a:t>Skinner did extensive work to show how a particular stimulus would become associated with a particular response.</a:t>
            </a:r>
          </a:p>
          <a:p>
            <a:pPr eaLnBrk="1" hangingPunct="1">
              <a:lnSpc>
                <a:spcPct val="90000"/>
              </a:lnSpc>
              <a:buFont typeface="Wingdings" pitchFamily="2" charset="2"/>
              <a:buNone/>
            </a:pPr>
            <a:endParaRPr lang="en-GB" sz="2000" dirty="0" smtClean="0"/>
          </a:p>
          <a:p>
            <a:pPr eaLnBrk="1" hangingPunct="1">
              <a:lnSpc>
                <a:spcPct val="90000"/>
              </a:lnSpc>
            </a:pPr>
            <a:r>
              <a:rPr lang="en-GB" sz="2000" dirty="0" smtClean="0"/>
              <a:t>Skinner claimed that ‘behaviour is shaped and maintained by its consequences’.</a:t>
            </a:r>
          </a:p>
          <a:p>
            <a:pPr eaLnBrk="1" hangingPunct="1">
              <a:lnSpc>
                <a:spcPct val="90000"/>
              </a:lnSpc>
              <a:buFont typeface="Wingdings" pitchFamily="2" charset="2"/>
              <a:buNone/>
            </a:pPr>
            <a:endParaRPr lang="en-GB" sz="2000" dirty="0" smtClean="0"/>
          </a:p>
          <a:p>
            <a:pPr eaLnBrk="1" hangingPunct="1">
              <a:lnSpc>
                <a:spcPct val="90000"/>
              </a:lnSpc>
            </a:pPr>
            <a:r>
              <a:rPr lang="en-GB" sz="2000" dirty="0" smtClean="0"/>
              <a:t>He believed everything we do is shaped by our experience of punishment and reward.</a:t>
            </a:r>
          </a:p>
          <a:p>
            <a:pPr eaLnBrk="1" hangingPunct="1">
              <a:lnSpc>
                <a:spcPct val="90000"/>
              </a:lnSpc>
              <a:buFont typeface="Wingdings" pitchFamily="2" charset="2"/>
              <a:buNone/>
            </a:pPr>
            <a:endParaRPr lang="en-GB" sz="2000" dirty="0" smtClean="0"/>
          </a:p>
          <a:p>
            <a:pPr eaLnBrk="1" hangingPunct="1">
              <a:lnSpc>
                <a:spcPct val="90000"/>
              </a:lnSpc>
            </a:pPr>
            <a:r>
              <a:rPr lang="en-GB" sz="2000" dirty="0" smtClean="0"/>
              <a:t>What happens after a particular behaviour will determine whether it will be repeated </a:t>
            </a:r>
            <a:r>
              <a:rPr lang="en-GB" sz="2000" b="1" dirty="0" smtClean="0"/>
              <a:t>(strengthened)</a:t>
            </a:r>
            <a:r>
              <a:rPr lang="en-GB" sz="2000" dirty="0" smtClean="0"/>
              <a:t> or will stop </a:t>
            </a:r>
            <a:r>
              <a:rPr lang="en-GB" sz="2000" b="1" dirty="0" smtClean="0"/>
              <a:t>(weakened).</a:t>
            </a:r>
            <a:endParaRPr lang="en-US" sz="2000" b="1" dirty="0" smtClean="0"/>
          </a:p>
        </p:txBody>
      </p:sp>
      <p:sp>
        <p:nvSpPr>
          <p:cNvPr id="14338" name="Rectangle 2"/>
          <p:cNvSpPr>
            <a:spLocks noGrp="1" noChangeArrowheads="1"/>
          </p:cNvSpPr>
          <p:nvPr>
            <p:ph type="title"/>
          </p:nvPr>
        </p:nvSpPr>
        <p:spPr/>
        <p:txBody>
          <a:bodyPr/>
          <a:lstStyle/>
          <a:p>
            <a:pPr eaLnBrk="1" hangingPunct="1"/>
            <a:r>
              <a:rPr lang="en-GB" smtClean="0"/>
              <a:t>Operant Conditioning</a:t>
            </a:r>
            <a:endParaRPr lang="en-US" smtClean="0"/>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p:nvPr>
        </p:nvSpPr>
        <p:spPr>
          <a:xfrm>
            <a:off x="468313" y="260350"/>
            <a:ext cx="8229600" cy="869950"/>
          </a:xfrm>
        </p:spPr>
        <p:txBody>
          <a:bodyPr/>
          <a:lstStyle/>
          <a:p>
            <a:pPr eaLnBrk="1" hangingPunct="1"/>
            <a:r>
              <a:rPr lang="en-GB" altLang="en-US" dirty="0" smtClean="0"/>
              <a:t>Skinner’s Research </a:t>
            </a:r>
          </a:p>
        </p:txBody>
      </p:sp>
      <p:sp>
        <p:nvSpPr>
          <p:cNvPr id="4099" name="Content Placeholder 2"/>
          <p:cNvSpPr>
            <a:spLocks noGrp="1"/>
          </p:cNvSpPr>
          <p:nvPr>
            <p:ph idx="1"/>
          </p:nvPr>
        </p:nvSpPr>
        <p:spPr>
          <a:xfrm>
            <a:off x="467544" y="1988840"/>
            <a:ext cx="8351837" cy="4103439"/>
          </a:xfrm>
        </p:spPr>
        <p:txBody>
          <a:bodyPr>
            <a:normAutofit lnSpcReduction="10000"/>
          </a:bodyPr>
          <a:lstStyle/>
          <a:p>
            <a:pPr eaLnBrk="1" hangingPunct="1"/>
            <a:r>
              <a:rPr lang="en-GB" altLang="en-US" sz="2400" dirty="0" smtClean="0"/>
              <a:t>In 1938 Skinner continued Thorndike’s </a:t>
            </a:r>
          </a:p>
          <a:p>
            <a:pPr eaLnBrk="1" hangingPunct="1">
              <a:buFont typeface="Arial" charset="0"/>
              <a:buNone/>
            </a:pPr>
            <a:r>
              <a:rPr lang="en-GB" altLang="en-US" sz="2400" dirty="0" smtClean="0"/>
              <a:t>	work by studying pigeons.</a:t>
            </a:r>
          </a:p>
          <a:p>
            <a:pPr eaLnBrk="1" hangingPunct="1"/>
            <a:r>
              <a:rPr lang="en-GB" altLang="en-US" sz="2400" dirty="0" smtClean="0"/>
              <a:t>Skinner placed a series of hungry pigeons in a cage attached to an automatic mechanism that delivered food to the pigeon at regular intervals with no reference whatsoever to the bird's behaviour. </a:t>
            </a:r>
          </a:p>
          <a:p>
            <a:pPr eaLnBrk="1" hangingPunct="1"/>
            <a:r>
              <a:rPr lang="en-GB" altLang="en-US" sz="2400" dirty="0" smtClean="0"/>
              <a:t>He discovered that the pigeons associated the delivery of the food with whatever chance actions they had been performing as it was delivered, and that they subsequently continued to perform these same actions.  </a:t>
            </a:r>
          </a:p>
        </p:txBody>
      </p:sp>
      <p:pic>
        <p:nvPicPr>
          <p:cNvPr id="4100" name="Picture 5" descr="http://t0.gstatic.com/images?q=tbn:ANd9GcRNpgtjrk9592mC6p0Z5nIfDRqgnw8d1J5PnCHWgTuny-hJD_Yx"/>
          <p:cNvPicPr>
            <a:picLocks noChangeAspect="1" noChangeArrowheads="1"/>
          </p:cNvPicPr>
          <p:nvPr/>
        </p:nvPicPr>
        <p:blipFill>
          <a:blip r:embed="rId2" cstate="print"/>
          <a:srcRect/>
          <a:stretch>
            <a:fillRect/>
          </a:stretch>
        </p:blipFill>
        <p:spPr bwMode="auto">
          <a:xfrm>
            <a:off x="6804248" y="116632"/>
            <a:ext cx="2008634" cy="1981971"/>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Content Placeholder 2"/>
          <p:cNvSpPr>
            <a:spLocks noGrp="1"/>
          </p:cNvSpPr>
          <p:nvPr>
            <p:ph idx="1"/>
          </p:nvPr>
        </p:nvSpPr>
        <p:spPr>
          <a:xfrm>
            <a:off x="539750" y="404664"/>
            <a:ext cx="8229600" cy="4619774"/>
          </a:xfrm>
        </p:spPr>
        <p:txBody>
          <a:bodyPr>
            <a:normAutofit lnSpcReduction="10000"/>
          </a:bodyPr>
          <a:lstStyle/>
          <a:p>
            <a:pPr eaLnBrk="1" hangingPunct="1"/>
            <a:r>
              <a:rPr lang="en-GB" altLang="en-US" dirty="0" smtClean="0"/>
              <a:t>One was conditioned to turn anti-clockwise about the cage.</a:t>
            </a:r>
          </a:p>
          <a:p>
            <a:pPr eaLnBrk="1" hangingPunct="1"/>
            <a:r>
              <a:rPr lang="en-GB" altLang="en-US" dirty="0" smtClean="0"/>
              <a:t>Another repeatedly thrust its head into one of the corners of the cage.</a:t>
            </a:r>
          </a:p>
          <a:p>
            <a:pPr eaLnBrk="1" hangingPunct="1"/>
            <a:r>
              <a:rPr lang="en-GB" altLang="en-US" dirty="0" smtClean="0"/>
              <a:t>Another developed a response as if it was placing its head beneath an invisible bar and lifting it repeatedly. </a:t>
            </a:r>
          </a:p>
          <a:p>
            <a:pPr eaLnBrk="1" hangingPunct="1"/>
            <a:r>
              <a:rPr lang="en-GB" altLang="en-US" dirty="0" smtClean="0"/>
              <a:t>Another developed a pendulum motion of the head and body, in which the head was extended forward and swung from right to left.</a:t>
            </a:r>
          </a:p>
        </p:txBody>
      </p:sp>
      <p:sp>
        <p:nvSpPr>
          <p:cNvPr id="5123" name="AutoShape 4" descr="data:image/jpg;base64,/9j/4AAQSkZJRgABAQAAAQABAAD/2wCEAAkGBhMSEBUUExMVFRUWGR8YGBgXGRodGRgaGxodHhkcHCIXGyYfHRwvGxkbIDMgIycpLCwtGR8xNTAqNSYrLCoBCQoKDQwNDQ0PDSkYFBgpKSkpKSkpKSkpKSkpKSkpKSkpKSkpKSkpKSkpKSkpKSkpKSkpKSkpKSkpKSkpKSkpKf/AABEIAHgAgwMBIgACEQEDEQH/xAAbAAABBQEBAAAAAAAAAAAAAAAEAAIDBQYBB//EAD4QAAECBAMFBQYFAwIHAAAAAAECEQADITESQVEEImFxgQUGkaGxBxMywdHwI0JSYvEUsuGCkhUWJDNyotL/xAAXAQEBAQEAAAAAAAAAAAAAAAAAAQID/8QAFhEBAQEAAAAAAAAAAAAAAAAAABEB/9oADAMBAAIRAxEAPwDB4ThNw4rlUXBfh6mJU1arVcFjc8+IZ+B1iFadNGbU2yypEsqUA4dgziw4epjoFNljhX+C3FnPIgZRPLl+lSRTLQWqeNYYlV9KciKYjzt4mCAbVIL10pn0IboNYBv5m1UOgehu/wARavGObKd5PN6FqUB6u1Y4tmFC7cvHLLxcwxNw/wAJLdH42zPMRkWm2LdIDAPkAz1f6dIA2e71552B9T5cYcpbgORXSrHCXNqfmtwh6EOG0ul9dRpS5/SIK4gm33arVrYU1ghc4i5zqebV8X8TAaySpgRcsWs4J8j6QTLlOphUkgFgSXKsmGp8oIy3aO0kzVHiW51bzBjiNoP1uTfQHQs/CNhJ9lG1TlrmLWiSlSiQFAlZfNk0FybisVfebuHtGxfiKUmbKCgFKTQpJfCFJNgTnUORWNVFJJ2lTgn+K+n0gg7SXyetTwr9DFfMCg4ILpAT6NTllxgiYjcKnLO1bVNajgG4vBRPvSfq48fWOJmm/wB+kaH2UdiStq22ZLnIxyhIWVBQq4IYh7KBU4PGKjvL2Mdj2ubsylOJatytVIKXQeLpUDzJiIiTMep+X/0PQQoFlysQBc/xSFFgPw0FPtqjnT1ieVrXTi31qOohnvaAOxw+FvRjziWWCefE2cFhzzfhxgpBFQx1sHY0PQAg68qxLLQX4acauPFj0h8tABrb+GvyZ44S9rFujfO3nECmK3Oj8/ifmWtEYUrE71FCxz3bt9bvD1rBr0bSg+o8tISFuWfO1HDqFs+tvGII5aaNYcMqG3Rq8INANQdW8KU5ADnEEkhkmlvmB4bwfhBkuqXyyf5/dngIxd6ClOGrtQfD58Y2ncfsbCPfLFTRD/lAatRc2cOGF4zHZfZnvpmEv7tiZlgWa1LkigztHqUuWAlkgNXCP7R6QD8Y0PJIPoM4oZG2TjJnTdslypckOyCSfwg4V75wUuWBASHNRSLqcgK43FuPM1oK8Y8y9sG3TQuTK+GUUqVwUoFmY5pBpxLwRnO8KtjXvbNjTMx2YmSUliSnExFxT9thAe0bN/0SVMGEwg6kgKwpGYFG6cYrpG8xNedTl98xF1sSPe7JPkpG9SYiz4k/EK8KU1EXVbb2VbBKRtqvczveJOwJUs/omLmAKQ3Bhxiu9s8ptqkrDgLkbw/8Jqh/apugiT2Hh9o2s1LSUnn+KD6JHnAftd2sL28IDkSZQSoj9SlGYR0SUDoIYMaNpbKOxIEAUKmOdHrnCioNSGHRIHka+B8YJkg0OWpsW4ks7D01geVLOE5uKUJqz0apattTEvvAmgLGr1tViHFz8I44Ym6p6iHcnOozIITfweHpLHe0qONiKUNFE3FuMDTVuDqHbKgq445w4Jp9a71geX0ERUoDglyTUgf45hQ/1COpQXZ7PlYUDtR2CXYaCGAeLO41rQf7fSLjsHu+vaVYQGRUKUBRmyFMic8hBAMjZ1KVhSN6wAqXGQatzfIF8o2/Y3dFwFTqC4Qk/wBxpelBFtsfYcuQGlpqaqN1EZEn5HQ6ubZYICsz5fCBlk9+kECyOzBLICAwFGTT8orWoJBHhB3u24aNxy5CHe7er38xRvJ/GHRAxCBdmf53uYyXtR7NM7YSQQ8oiadSBVTHIsco2TRkvaNtqZfZ08KVWYMCRRyS7cbt4CLg8U2Yluj8GpwoHD31iy2aepCgpNxStjx4xW7NZtWDHQlgPu9YORQevEjP5RpWl7C73/0a50yTKHvJqQkhZBQCDixAXZ/y8Yo581UxZmTF4lrO+pqqUqpJuMzbhECmP3xh1uN2++TRMHOfLwhQxo7FQazJqdBzYEh24pz5wxIOIgBzSly9Hr43hqXwdAfAHD6NDlGho4GfWj0oeLxFcCcS3JCtda6C+flEjE0taoNbAm1LJdo4l6FiwILPWwd8uHURp+yO6SjLM2ehWEfDKFFTDYJJoQCqlLZ0iATu53eXtMwXTLF1l2sl0pOamF3owMembLglywiUAEilbE3e1S5USeUB9mbPMElImYENTBKfcQ4KUOqpULEi9INlbMEk5kOn/PkfKCCQQDTM1Lc/l0oYkUu/X0p6ecQi5A4tTMAZnmcusSFF83pzpb1D8ICVKutHjpNaQzP74+X0h4GsQMXQX+2Pz9Y8h9q3bBnbSnZkK3JQxL4rNh0SxbiY9J709vI2TZ1zV5JoP1kigH+r5x4MiYqYtS1l1rUVq4km46khuEWK7KkNSv8AFRcnXyiaWKgVJbM8fC8IAi/R+jO16vXSHyktR9egz6s78o0HCWCQ2bedPn5Qnp99IbLlOW5G+nSsOCia2GfiGiBAwoWBWRT1NfSFFBiXsS38N0r5kmF7gmj5i9WqWPGhFImTLdQZ3Zm1cj5N4cYN7J7vTdpWyHSlI/EWbJAuB+7dbNqOIyL3u9t+zggSpMyZO0QlxahWs7qbuQDwraNbsEuYp1TVYlqUTlhQCN0Bg6iEs6jckwP2X2AmRLSiUkBKSFKo65hpVVGu5DFqCkWezy1YRQUIZ+Tc2sekETyRrd/oPQeAhqBTkPX5fGWgb+vEuYlE3cJLIqFYicqVBcm4GUG4CWGpAYDW5gOEVZzfwcMT6vqREhJrz0A0BsaChs9TAom0uBYvzc16+sMnbckUJFrDiaOX0ApxgDkA9cuOsRbdtyZaXOWQuTkBxOtWeIVLmqS+EIpc0AABD0NgPSPJO8PfuZNnqRJUMCThC2FSxGNDuzXD1q8BH7Re3PfzkyQoKEs4lsp04iAyRxTV7VJjPSpdQ1Wc0zux6N/7cIhwly96nMcXrW5zrBUpLKNrOK1fMmKqQCgfSNJsWxpH9GshJBE/GFsxSFBhvUf8QtyjPJajxq+zw6NgBuUTzUCpBBS/8ZCGit7ZTs7lKUqSsfpOgsHtnTMAaRQpV/GVWLw9e1rClJ94rASVFIAYqFjdyTUcA8MpzLE/SKJWBrijkMJT+kR2Mweg9jd2sTLm0Qlt2rqAe9bEtlpGw2LY0oQwACU0SAGADnytTQxjOyO/eznAJs+hSlyUlwRdwl91xd9HjbbJtaJqR7uYlaDvEpqGvlV9YILRLoXd7VyvfwFeFoauagKbEMRdR8mHAu3hxjE96/aWjZ3lbPhmzUklRd5aGqxILqVQ0TQNcxlke0aclXwS8WLeLnEd4ipcuaDKA9a2qXLmgy1hKgd5QNWbDUZip8ooB2FMkKUZc+YZZ+GUs4koSXdnqLcaExSd3vaTIoJ2JCi93UKAWIDua0a5vF32d3zkT0lSHS1FGZug3LAKLsyjdqwgtpHY5P8A3JinLbqWDUzJPkwYWix2bZkSxuJAGovrzJcvAqO1ELwlKwVTPgTi+ItcfqAa4tBG3Tkypa1qLIlpKic8KQ5Nc2B8RAYP2p97zLR/SS1NMWAZih+SWSQQNFHTTnHmvZmzuQNQ3086dIHm7SvaJqpqy61qxqfLgPuzRf8AYvZvwjVgdR9kxtVOwJu124WLB3rraJ8QBNfo9Xq/CBy2M6Anoym8WLvD0HXSo8Pm8QToY30eL3YO2ZY92FlSVSkzEpLBScMxgSQCFglixD0yMUAV4t5/frHXDAOxHgC4DX0r0iQaNXY+zLSVmfiKRi/CCVhnLliRMDcEZ5RmUitdHPQW4w4kZGxFeN/nDS1ODN4ecUJUxMKI1bMTYqZhZmoIUAAQTk4bTkTpRqC1TEw2hQViSWW/xWL7wyrYamB5ezLABZmNHHLQXt4wTs3Z61ndSSGyBNg5oMwMuEUQ4siA1By+97z1huIUzs+pzPm1eEWknuzOUjGA6bn9X+0kEW570Sye580qCQsKJLHDVSRSpS7m5gioQogNzFHc34/t9IN2TbPdqcsAAWYt05ECn+YsP+SpmHEkoINGYhZU36VfCapDVD2NIh2nuvOGICqs0lgaUVuubYVC7sLCAue7neVMnb0TJi1qlpBlPcICixISfy43JFz0j0P2hzFzeypxknGlWB8OaMQxEHwePIe0O785CglCFFwneBcKUpOJhWp3geFo03dftCdKkTZKhtChhMv3TKGHEwJSpQZFFKUx0jKs9I7KZt0uAVlNjhGdTiw0JJIyvGy7v9iy8R97PSEpAqASs+Fs76RVS+3vdpwrlLYqImFgqWQTXAhXxFQwuqj3pFv/AMRlq3jImEAOcASlKS5IxpUSC2JrlmOURGI27sZaJi0g4ylXxIBUhQdwaWNQ72AgOUjQv89WpwrXKPUJGz42wYSQHCiUyySrNDkpqDXCcrRFP7FllOKdKDOPiGBZonEAtyFcGUBUwqvOyLEMaigLvXj/AJtEQbMt9Laa0frnGo2juaxPu5gAOUwWSwZSVOQz4sy0U3aPYM6W5WhTPhxs6SSkmihQpxW5CLQGkWZgOpZnqwOQLV0jvuLCrC2gt5UPjDjLOYKSTyPUGuTQzlWnoAB5xQggfv6QoIlu1z1IhQG0VsaLYSlw1RhmFQUcRCgMKgXB13c4kT2eEkBUvfwk4HwKox+JsCywYhrtChRkEslS0pBAXiwhfwlIIyVupUa5/WJVyMWEHed0qx7szGKpCDUaGjAk3LQoUA6Z2cxIWGWUshExJCgAd5piUgig+EGmOOzZKQllPgAd5gKgoWH4jqcbwFdTHIUETzOzQlDKCpYUSAgHEjCQXIUnCW/aAGEDK7ryVp3pXvEpNFBWNLgMkMt2YJZnztChRRN/QSlkDAhxT8OYUkhKWZlbpDXGHMNE2y7AlKaBQALsXSQWsSAymxYXbWOQogMmSK1BrbEkKTzBxanIg0NIbLlF04VENQndmWNmVZidFXZ4UKAHQklilJS9MCCMbkCuBmqSHD06xyRsjBw7kGiUlBsoAHeKVKroWa8KFABbT2VLWSFpBUq5Uj3a0ihdJCmbdLgtfjFHtnc9JpKGElPwzSUqVugkAspCnvQjSFCgBB3P2jKV4qAPUGsKFChVf//Z"/>
          <p:cNvSpPr>
            <a:spLocks noChangeAspect="1" noChangeArrowheads="1"/>
          </p:cNvSpPr>
          <p:nvPr/>
        </p:nvSpPr>
        <p:spPr bwMode="auto">
          <a:xfrm>
            <a:off x="173038" y="-144463"/>
            <a:ext cx="304800" cy="304801"/>
          </a:xfrm>
          <a:prstGeom prst="rect">
            <a:avLst/>
          </a:prstGeom>
          <a:noFill/>
          <a:ln w="9525">
            <a:noFill/>
            <a:miter lim="800000"/>
            <a:headEnd/>
            <a:tailEnd/>
          </a:ln>
        </p:spPr>
        <p:txBody>
          <a:bodyPr/>
          <a:lstStyle/>
          <a:p>
            <a:endParaRPr lang="en-US" altLang="en-US"/>
          </a:p>
        </p:txBody>
      </p:sp>
      <p:pic>
        <p:nvPicPr>
          <p:cNvPr id="5124" name="Picture 6" descr="http://www.skewsme.com/behavior/pigeon.jpg"/>
          <p:cNvPicPr>
            <a:picLocks noChangeAspect="1" noChangeArrowheads="1"/>
          </p:cNvPicPr>
          <p:nvPr/>
        </p:nvPicPr>
        <p:blipFill>
          <a:blip r:embed="rId2" cstate="print"/>
          <a:srcRect/>
          <a:stretch>
            <a:fillRect/>
          </a:stretch>
        </p:blipFill>
        <p:spPr bwMode="auto">
          <a:xfrm>
            <a:off x="2124075" y="5157788"/>
            <a:ext cx="4867275" cy="153352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Rectangle 3"/>
          <p:cNvSpPr>
            <a:spLocks noGrp="1" noChangeArrowheads="1"/>
          </p:cNvSpPr>
          <p:nvPr>
            <p:ph idx="1"/>
          </p:nvPr>
        </p:nvSpPr>
        <p:spPr>
          <a:xfrm>
            <a:off x="1182688" y="2017713"/>
            <a:ext cx="7277100" cy="4114800"/>
          </a:xfrm>
        </p:spPr>
        <p:txBody>
          <a:bodyPr/>
          <a:lstStyle/>
          <a:p>
            <a:pPr eaLnBrk="1" hangingPunct="1">
              <a:buFont typeface="Wingdings" pitchFamily="2" charset="2"/>
              <a:buNone/>
            </a:pPr>
            <a:r>
              <a:rPr lang="en-US" dirty="0" smtClean="0"/>
              <a:t>	</a:t>
            </a:r>
          </a:p>
          <a:p>
            <a:pPr eaLnBrk="1" hangingPunct="1">
              <a:buFont typeface="Wingdings" pitchFamily="2" charset="2"/>
              <a:buNone/>
            </a:pPr>
            <a:endParaRPr lang="en-US" dirty="0" smtClean="0"/>
          </a:p>
          <a:p>
            <a:pPr algn="ctr" eaLnBrk="1" hangingPunct="1">
              <a:buFont typeface="Wingdings" pitchFamily="2" charset="2"/>
              <a:buNone/>
            </a:pPr>
            <a:r>
              <a:rPr lang="en-US" dirty="0" smtClean="0"/>
              <a:t>	</a:t>
            </a:r>
            <a:endParaRPr lang="en-GB" dirty="0" smtClean="0"/>
          </a:p>
        </p:txBody>
      </p:sp>
      <p:sp>
        <p:nvSpPr>
          <p:cNvPr id="15362" name="Rectangle 2"/>
          <p:cNvSpPr>
            <a:spLocks noGrp="1" noChangeArrowheads="1"/>
          </p:cNvSpPr>
          <p:nvPr>
            <p:ph type="title"/>
          </p:nvPr>
        </p:nvSpPr>
        <p:spPr/>
        <p:txBody>
          <a:bodyPr/>
          <a:lstStyle/>
          <a:p>
            <a:pPr eaLnBrk="1" hangingPunct="1"/>
            <a:r>
              <a:rPr lang="en-GB" sz="3200" dirty="0" smtClean="0"/>
              <a:t>Skinner’s Research</a:t>
            </a:r>
          </a:p>
        </p:txBody>
      </p:sp>
      <p:pic>
        <p:nvPicPr>
          <p:cNvPr id="4" name="Picture 3" descr="Skinner pigeon.jpg">
            <a:hlinkClick r:id="rId2"/>
          </p:cNvPr>
          <p:cNvPicPr>
            <a:picLocks noChangeAspect="1"/>
          </p:cNvPicPr>
          <p:nvPr/>
        </p:nvPicPr>
        <p:blipFill>
          <a:blip r:embed="rId3" cstate="print"/>
          <a:stretch>
            <a:fillRect/>
          </a:stretch>
        </p:blipFill>
        <p:spPr>
          <a:xfrm>
            <a:off x="2051720" y="1628800"/>
            <a:ext cx="5184576" cy="4035897"/>
          </a:xfrm>
          <a:prstGeom prst="rect">
            <a:avLst/>
          </a:prstGeom>
        </p:spPr>
      </p:pic>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a:xfrm>
            <a:off x="395288" y="188913"/>
            <a:ext cx="8229600" cy="436562"/>
          </a:xfrm>
        </p:spPr>
        <p:txBody>
          <a:bodyPr>
            <a:normAutofit fontScale="90000"/>
          </a:bodyPr>
          <a:lstStyle/>
          <a:p>
            <a:pPr eaLnBrk="1" hangingPunct="1"/>
            <a:r>
              <a:rPr lang="en-GB" altLang="en-US" sz="4000" dirty="0" smtClean="0"/>
              <a:t>The Skinner Box</a:t>
            </a:r>
          </a:p>
        </p:txBody>
      </p:sp>
      <p:sp>
        <p:nvSpPr>
          <p:cNvPr id="58371" name="Rectangle 3"/>
          <p:cNvSpPr>
            <a:spLocks noGrp="1" noChangeArrowheads="1"/>
          </p:cNvSpPr>
          <p:nvPr>
            <p:ph idx="1"/>
          </p:nvPr>
        </p:nvSpPr>
        <p:spPr>
          <a:xfrm>
            <a:off x="395288" y="1052513"/>
            <a:ext cx="8229600" cy="5256212"/>
          </a:xfrm>
        </p:spPr>
        <p:txBody>
          <a:bodyPr>
            <a:normAutofit lnSpcReduction="10000"/>
          </a:bodyPr>
          <a:lstStyle/>
          <a:p>
            <a:pPr eaLnBrk="1" hangingPunct="1">
              <a:lnSpc>
                <a:spcPct val="90000"/>
              </a:lnSpc>
            </a:pPr>
            <a:r>
              <a:rPr lang="en-GB" altLang="en-US" sz="2800" dirty="0" smtClean="0"/>
              <a:t>Skinner went on to devise the </a:t>
            </a:r>
            <a:r>
              <a:rPr lang="en-GB" altLang="en-US" sz="2800" i="1" dirty="0" smtClean="0"/>
              <a:t>Skinner box </a:t>
            </a:r>
            <a:r>
              <a:rPr lang="en-GB" altLang="en-US" sz="2800" dirty="0" smtClean="0"/>
              <a:t>or operant chamber where an animal’s behaviour (usually a rat) could be easily observed and manipulated.</a:t>
            </a:r>
          </a:p>
          <a:p>
            <a:pPr eaLnBrk="1" hangingPunct="1">
              <a:lnSpc>
                <a:spcPct val="90000"/>
              </a:lnSpc>
            </a:pPr>
            <a:r>
              <a:rPr lang="en-GB" altLang="en-US" sz="2800" dirty="0" smtClean="0"/>
              <a:t>The rat would be placed in a box and eventually, by accident, would press a lever.</a:t>
            </a:r>
          </a:p>
          <a:p>
            <a:pPr eaLnBrk="1" hangingPunct="1">
              <a:lnSpc>
                <a:spcPct val="90000"/>
              </a:lnSpc>
            </a:pPr>
            <a:r>
              <a:rPr lang="en-GB" altLang="en-US" sz="2800" dirty="0" smtClean="0"/>
              <a:t>After pressing the lever the rat would either:</a:t>
            </a:r>
          </a:p>
          <a:p>
            <a:pPr lvl="2" eaLnBrk="1" hangingPunct="1"/>
            <a:r>
              <a:rPr lang="en-GB" altLang="en-US" sz="2000" dirty="0" smtClean="0"/>
              <a:t>Get a food reward</a:t>
            </a:r>
          </a:p>
          <a:p>
            <a:pPr lvl="2" eaLnBrk="1" hangingPunct="1"/>
            <a:r>
              <a:rPr lang="en-GB" altLang="en-US" sz="2000" dirty="0" smtClean="0"/>
              <a:t>Stop an electric shock happening to it</a:t>
            </a:r>
          </a:p>
          <a:p>
            <a:pPr lvl="2" eaLnBrk="1" hangingPunct="1"/>
            <a:r>
              <a:rPr lang="en-GB" altLang="en-US" sz="2000" dirty="0" smtClean="0"/>
              <a:t>Get an electric shock</a:t>
            </a:r>
          </a:p>
          <a:p>
            <a:pPr lvl="2" eaLnBrk="1" hangingPunct="1"/>
            <a:r>
              <a:rPr lang="en-GB" altLang="en-US" sz="2000" dirty="0" smtClean="0"/>
              <a:t>Nothing at all</a:t>
            </a:r>
          </a:p>
          <a:p>
            <a:pPr eaLnBrk="1" hangingPunct="1"/>
            <a:r>
              <a:rPr lang="en-GB" altLang="en-US" sz="2800" dirty="0" smtClean="0"/>
              <a:t>Behaviour can be changed by providing a reward or punishment</a:t>
            </a:r>
            <a:r>
              <a:rPr lang="en-GB" altLang="en-US" sz="2600" dirty="0" smtClean="0"/>
              <a:t> </a:t>
            </a:r>
            <a:r>
              <a:rPr lang="en-GB" altLang="en-US" sz="2800" dirty="0" smtClean="0"/>
              <a:t>or nothing at all.</a:t>
            </a:r>
          </a:p>
        </p:txBody>
      </p:sp>
      <p:pic>
        <p:nvPicPr>
          <p:cNvPr id="6148" name="Picture 5" descr="http://t1.gstatic.com/images?q=tbn:ANd9GcT2IvpQVr3YIW7TFMYIEG4lefMRqtHaEaiEsw11v0xwiwmMODVS:upload.wikimedia.org/wikipedia/commons/f/fd/Fancy_rat_blaze.jpg"/>
          <p:cNvPicPr>
            <a:picLocks noChangeAspect="1" noChangeArrowheads="1"/>
          </p:cNvPicPr>
          <p:nvPr/>
        </p:nvPicPr>
        <p:blipFill>
          <a:blip r:embed="rId2" cstate="print"/>
          <a:srcRect/>
          <a:stretch>
            <a:fillRect/>
          </a:stretch>
        </p:blipFill>
        <p:spPr bwMode="auto">
          <a:xfrm>
            <a:off x="6804248" y="3573016"/>
            <a:ext cx="2016125" cy="1341437"/>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7" name="Rectangle 3"/>
          <p:cNvSpPr>
            <a:spLocks noGrp="1" noChangeArrowheads="1"/>
          </p:cNvSpPr>
          <p:nvPr>
            <p:ph idx="1"/>
          </p:nvPr>
        </p:nvSpPr>
        <p:spPr>
          <a:xfrm>
            <a:off x="250825" y="1556792"/>
            <a:ext cx="8631238" cy="4436021"/>
          </a:xfrm>
        </p:spPr>
        <p:txBody>
          <a:bodyPr>
            <a:normAutofit lnSpcReduction="10000"/>
          </a:bodyPr>
          <a:lstStyle/>
          <a:p>
            <a:r>
              <a:rPr lang="en-GB" sz="2400" dirty="0" smtClean="0"/>
              <a:t>Human behaviour is influenced from childhood and these early experiences influences our behaviour into adulthood.</a:t>
            </a:r>
          </a:p>
          <a:p>
            <a:r>
              <a:rPr lang="en-GB" sz="2400" dirty="0" smtClean="0"/>
              <a:t>The behaviourist theories are based on the principle that:  </a:t>
            </a:r>
          </a:p>
          <a:p>
            <a:pPr eaLnBrk="1" hangingPunct="1">
              <a:buFont typeface="Wingdings" pitchFamily="2" charset="2"/>
              <a:buNone/>
            </a:pPr>
            <a:endParaRPr lang="en-GB" sz="2400" dirty="0" smtClean="0"/>
          </a:p>
          <a:p>
            <a:pPr algn="ctr" eaLnBrk="1" hangingPunct="1">
              <a:buFont typeface="Wingdings" pitchFamily="2" charset="2"/>
              <a:buNone/>
            </a:pPr>
            <a:r>
              <a:rPr lang="en-GB" sz="2400" dirty="0" smtClean="0"/>
              <a:t>Child or young person shows wanted behaviour</a:t>
            </a:r>
          </a:p>
          <a:p>
            <a:pPr algn="ctr" eaLnBrk="1" hangingPunct="1">
              <a:buFont typeface="Wingdings" pitchFamily="2" charset="2"/>
              <a:buNone/>
            </a:pPr>
            <a:endParaRPr lang="en-GB" sz="2400" dirty="0" smtClean="0"/>
          </a:p>
          <a:p>
            <a:pPr algn="ctr" eaLnBrk="1" hangingPunct="1">
              <a:buFont typeface="Wingdings" pitchFamily="2" charset="2"/>
              <a:buNone/>
            </a:pPr>
            <a:r>
              <a:rPr lang="en-GB" sz="2400" dirty="0" smtClean="0"/>
              <a:t>Behaviour is rewarded by a pleasant experience</a:t>
            </a:r>
          </a:p>
          <a:p>
            <a:pPr algn="ctr" eaLnBrk="1" hangingPunct="1">
              <a:buFont typeface="Wingdings" pitchFamily="2" charset="2"/>
              <a:buNone/>
            </a:pPr>
            <a:endParaRPr lang="en-GB" sz="2400" dirty="0" smtClean="0"/>
          </a:p>
          <a:p>
            <a:pPr algn="ctr" eaLnBrk="1" hangingPunct="1">
              <a:buFont typeface="Wingdings" pitchFamily="2" charset="2"/>
              <a:buNone/>
            </a:pPr>
            <a:r>
              <a:rPr lang="en-GB" sz="2400" dirty="0" smtClean="0"/>
              <a:t>Wanted behaviour is likely to be repeated in the future</a:t>
            </a:r>
          </a:p>
          <a:p>
            <a:pPr eaLnBrk="1" hangingPunct="1"/>
            <a:endParaRPr lang="en-US" sz="2400" dirty="0" smtClean="0"/>
          </a:p>
        </p:txBody>
      </p:sp>
      <p:sp>
        <p:nvSpPr>
          <p:cNvPr id="17410" name="Rectangle 2"/>
          <p:cNvSpPr>
            <a:spLocks noGrp="1" noChangeArrowheads="1"/>
          </p:cNvSpPr>
          <p:nvPr>
            <p:ph type="title"/>
          </p:nvPr>
        </p:nvSpPr>
        <p:spPr>
          <a:xfrm>
            <a:off x="1116013" y="188913"/>
            <a:ext cx="7793037" cy="1462087"/>
          </a:xfrm>
        </p:spPr>
        <p:txBody>
          <a:bodyPr/>
          <a:lstStyle/>
          <a:p>
            <a:pPr eaLnBrk="1" hangingPunct="1"/>
            <a:r>
              <a:rPr lang="en-GB" dirty="0" smtClean="0"/>
              <a:t>Operant Conditioning</a:t>
            </a:r>
            <a:endParaRPr lang="en-US" dirty="0" smtClean="0"/>
          </a:p>
        </p:txBody>
      </p:sp>
      <p:sp>
        <p:nvSpPr>
          <p:cNvPr id="16388" name="Line 4"/>
          <p:cNvSpPr>
            <a:spLocks noChangeShapeType="1"/>
          </p:cNvSpPr>
          <p:nvPr/>
        </p:nvSpPr>
        <p:spPr bwMode="auto">
          <a:xfrm>
            <a:off x="4427984" y="4005064"/>
            <a:ext cx="0" cy="431800"/>
          </a:xfrm>
          <a:prstGeom prst="line">
            <a:avLst/>
          </a:prstGeom>
          <a:noFill/>
          <a:ln w="9525">
            <a:solidFill>
              <a:schemeClr val="tx1"/>
            </a:solidFill>
            <a:round/>
            <a:headEnd/>
            <a:tailEnd type="triangle" w="med" len="med"/>
          </a:ln>
        </p:spPr>
        <p:txBody>
          <a:bodyPr/>
          <a:lstStyle/>
          <a:p>
            <a:endParaRPr lang="en-GB"/>
          </a:p>
        </p:txBody>
      </p:sp>
      <p:sp>
        <p:nvSpPr>
          <p:cNvPr id="16390" name="Line 6"/>
          <p:cNvSpPr>
            <a:spLocks noChangeShapeType="1"/>
          </p:cNvSpPr>
          <p:nvPr/>
        </p:nvSpPr>
        <p:spPr bwMode="auto">
          <a:xfrm>
            <a:off x="4427984" y="4725144"/>
            <a:ext cx="0" cy="504825"/>
          </a:xfrm>
          <a:prstGeom prst="line">
            <a:avLst/>
          </a:prstGeom>
          <a:noFill/>
          <a:ln w="9525">
            <a:solidFill>
              <a:schemeClr val="tx1"/>
            </a:solidFill>
            <a:round/>
            <a:headEnd/>
            <a:tailEnd type="triangle" w="med" len="med"/>
          </a:ln>
        </p:spPr>
        <p:txBody>
          <a:bodyPr/>
          <a:lstStyle/>
          <a:p>
            <a:endParaRPr lang="en-GB"/>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5" name="Rectangle 3"/>
          <p:cNvSpPr>
            <a:spLocks noGrp="1" noChangeArrowheads="1"/>
          </p:cNvSpPr>
          <p:nvPr>
            <p:ph idx="1"/>
          </p:nvPr>
        </p:nvSpPr>
        <p:spPr/>
        <p:txBody>
          <a:bodyPr/>
          <a:lstStyle/>
          <a:p>
            <a:pPr eaLnBrk="1" hangingPunct="1">
              <a:buFont typeface="Wingdings" pitchFamily="2" charset="2"/>
              <a:buNone/>
            </a:pPr>
            <a:r>
              <a:rPr lang="en-GB" dirty="0" smtClean="0"/>
              <a:t>Skinner believed that:</a:t>
            </a:r>
          </a:p>
          <a:p>
            <a:pPr eaLnBrk="1" hangingPunct="1"/>
            <a:r>
              <a:rPr lang="en-GB" dirty="0" smtClean="0"/>
              <a:t>Positive reinforcement will encourage a child or young person to repeat a specific behaviour, this is also true in adults.</a:t>
            </a:r>
          </a:p>
          <a:p>
            <a:pPr eaLnBrk="1" hangingPunct="1">
              <a:buNone/>
            </a:pPr>
            <a:endParaRPr lang="en-GB" dirty="0" smtClean="0"/>
          </a:p>
          <a:p>
            <a:pPr eaLnBrk="1" hangingPunct="1"/>
            <a:r>
              <a:rPr lang="en-GB" dirty="0" smtClean="0"/>
              <a:t>A child or young person’s behaviour can be shaped by rewarding progressive achievements, also true in adults.</a:t>
            </a:r>
          </a:p>
        </p:txBody>
      </p:sp>
      <p:sp>
        <p:nvSpPr>
          <p:cNvPr id="19458" name="Rectangle 2"/>
          <p:cNvSpPr>
            <a:spLocks noGrp="1" noChangeArrowheads="1"/>
          </p:cNvSpPr>
          <p:nvPr>
            <p:ph type="title"/>
          </p:nvPr>
        </p:nvSpPr>
        <p:spPr/>
        <p:txBody>
          <a:bodyPr>
            <a:normAutofit fontScale="90000"/>
          </a:bodyPr>
          <a:lstStyle/>
          <a:p>
            <a:pPr algn="ctr" eaLnBrk="1" hangingPunct="1"/>
            <a:r>
              <a:rPr lang="en-GB" smtClean="0"/>
              <a:t>Skinner’s theory of operant conditioning</a:t>
            </a:r>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3" name="Picture 2" descr="E:\Tutor Resource Pack\FSCOMMAND\photos\9\Skinner Image 2.JPG"/>
          <p:cNvPicPr>
            <a:picLocks noGrp="1" noChangeAspect="1" noChangeArrowheads="1"/>
          </p:cNvPicPr>
          <p:nvPr>
            <p:ph sz="half" idx="1"/>
          </p:nvPr>
        </p:nvPicPr>
        <p:blipFill>
          <a:blip r:embed="rId2" cstate="print"/>
          <a:srcRect/>
          <a:stretch>
            <a:fillRect/>
          </a:stretch>
        </p:blipFill>
        <p:spPr>
          <a:xfrm>
            <a:off x="468313" y="2565400"/>
            <a:ext cx="3810000" cy="2879725"/>
          </a:xfrm>
          <a:noFill/>
        </p:spPr>
      </p:pic>
      <p:sp>
        <p:nvSpPr>
          <p:cNvPr id="20484" name="Content Placeholder 5"/>
          <p:cNvSpPr>
            <a:spLocks noGrp="1"/>
          </p:cNvSpPr>
          <p:nvPr>
            <p:ph sz="half" idx="2"/>
          </p:nvPr>
        </p:nvSpPr>
        <p:spPr>
          <a:xfrm>
            <a:off x="4499992" y="2017713"/>
            <a:ext cx="4455096" cy="4114800"/>
          </a:xfrm>
        </p:spPr>
        <p:txBody>
          <a:bodyPr/>
          <a:lstStyle/>
          <a:p>
            <a:pPr>
              <a:buFont typeface="Wingdings" pitchFamily="2" charset="2"/>
              <a:buNone/>
            </a:pPr>
            <a:r>
              <a:rPr lang="en-GB" dirty="0" smtClean="0"/>
              <a:t>	Adam (4 years 7 months) gains positive reinforcement from the adult smiling and praising his efforts.</a:t>
            </a:r>
          </a:p>
          <a:p>
            <a:pPr>
              <a:buFont typeface="Wingdings" pitchFamily="2" charset="2"/>
              <a:buNone/>
            </a:pPr>
            <a:endParaRPr lang="en-GB" sz="2000" dirty="0" smtClean="0"/>
          </a:p>
          <a:p>
            <a:pPr>
              <a:buFont typeface="Wingdings" pitchFamily="2" charset="2"/>
              <a:buNone/>
            </a:pPr>
            <a:r>
              <a:rPr lang="en-GB" sz="2000" dirty="0" smtClean="0"/>
              <a:t>	(</a:t>
            </a:r>
            <a:r>
              <a:rPr lang="en-GB" sz="2000" dirty="0" err="1" smtClean="0"/>
              <a:t>Ridall</a:t>
            </a:r>
            <a:r>
              <a:rPr lang="en-GB" sz="2000" dirty="0" smtClean="0"/>
              <a:t>-Leech and Pound, 2010)</a:t>
            </a:r>
          </a:p>
        </p:txBody>
      </p:sp>
      <p:sp>
        <p:nvSpPr>
          <p:cNvPr id="20482" name="Title 4"/>
          <p:cNvSpPr>
            <a:spLocks noGrp="1"/>
          </p:cNvSpPr>
          <p:nvPr>
            <p:ph type="title"/>
          </p:nvPr>
        </p:nvSpPr>
        <p:spPr/>
        <p:txBody>
          <a:bodyPr/>
          <a:lstStyle/>
          <a:p>
            <a:r>
              <a:rPr lang="en-GB" smtClean="0"/>
              <a:t>Positive Reinforcement</a:t>
            </a:r>
          </a:p>
        </p:txBody>
      </p:sp>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5" name="Rectangle 3"/>
          <p:cNvSpPr>
            <a:spLocks noGrp="1" noChangeArrowheads="1"/>
          </p:cNvSpPr>
          <p:nvPr>
            <p:ph idx="1"/>
          </p:nvPr>
        </p:nvSpPr>
        <p:spPr>
          <a:xfrm>
            <a:off x="755650" y="1484785"/>
            <a:ext cx="7772400" cy="4896966"/>
          </a:xfrm>
        </p:spPr>
        <p:txBody>
          <a:bodyPr/>
          <a:lstStyle/>
          <a:p>
            <a:pPr eaLnBrk="1" hangingPunct="1">
              <a:lnSpc>
                <a:spcPct val="80000"/>
              </a:lnSpc>
            </a:pPr>
            <a:r>
              <a:rPr lang="en-GB" sz="2400" dirty="0" smtClean="0"/>
              <a:t>Reduces the likelihood of behaviour being repeated  because it is unpleasant or something pleasant that is removed.</a:t>
            </a:r>
          </a:p>
          <a:p>
            <a:pPr eaLnBrk="1" hangingPunct="1">
              <a:lnSpc>
                <a:spcPct val="80000"/>
              </a:lnSpc>
              <a:buFont typeface="Wingdings" pitchFamily="2" charset="2"/>
              <a:buNone/>
            </a:pPr>
            <a:endParaRPr lang="en-GB" sz="2400" dirty="0" smtClean="0"/>
          </a:p>
          <a:p>
            <a:pPr eaLnBrk="1" hangingPunct="1">
              <a:lnSpc>
                <a:spcPct val="80000"/>
              </a:lnSpc>
            </a:pPr>
            <a:r>
              <a:rPr lang="en-GB" sz="2400" dirty="0" smtClean="0"/>
              <a:t>Punishment </a:t>
            </a:r>
            <a:r>
              <a:rPr lang="en-GB" sz="2400" dirty="0" smtClean="0"/>
              <a:t>has limited value in humans.</a:t>
            </a:r>
            <a:endParaRPr lang="en-US" sz="2400" dirty="0" smtClean="0"/>
          </a:p>
          <a:p>
            <a:pPr eaLnBrk="1" hangingPunct="1">
              <a:lnSpc>
                <a:spcPct val="80000"/>
              </a:lnSpc>
              <a:buFont typeface="Wingdings" pitchFamily="2" charset="2"/>
              <a:buNone/>
            </a:pPr>
            <a:endParaRPr lang="en-US" sz="2400" dirty="0" smtClean="0"/>
          </a:p>
          <a:p>
            <a:pPr eaLnBrk="1" hangingPunct="1">
              <a:lnSpc>
                <a:spcPct val="80000"/>
              </a:lnSpc>
            </a:pPr>
            <a:r>
              <a:rPr lang="en-US" sz="2400" dirty="0" smtClean="0"/>
              <a:t>Punishment does not teach appropriate </a:t>
            </a:r>
            <a:r>
              <a:rPr lang="en-US" sz="2400" dirty="0" err="1" smtClean="0"/>
              <a:t>behaviours</a:t>
            </a:r>
            <a:r>
              <a:rPr lang="en-US" sz="2400" dirty="0" smtClean="0"/>
              <a:t>.</a:t>
            </a:r>
          </a:p>
          <a:p>
            <a:pPr eaLnBrk="1" hangingPunct="1">
              <a:lnSpc>
                <a:spcPct val="80000"/>
              </a:lnSpc>
              <a:buFont typeface="Wingdings" pitchFamily="2" charset="2"/>
              <a:buNone/>
            </a:pPr>
            <a:endParaRPr lang="en-US" sz="2400" dirty="0" smtClean="0"/>
          </a:p>
          <a:p>
            <a:pPr eaLnBrk="1" hangingPunct="1">
              <a:lnSpc>
                <a:spcPct val="80000"/>
              </a:lnSpc>
            </a:pPr>
            <a:r>
              <a:rPr lang="en-US" sz="2400" dirty="0" smtClean="0"/>
              <a:t>Must be delivered immediately &amp; consistently.</a:t>
            </a:r>
            <a:endParaRPr lang="en-GB" sz="2400" dirty="0" smtClean="0"/>
          </a:p>
          <a:p>
            <a:pPr eaLnBrk="1" hangingPunct="1">
              <a:lnSpc>
                <a:spcPct val="80000"/>
              </a:lnSpc>
            </a:pPr>
            <a:endParaRPr lang="en-GB" sz="2400" dirty="0" smtClean="0"/>
          </a:p>
          <a:p>
            <a:pPr eaLnBrk="1" hangingPunct="1">
              <a:lnSpc>
                <a:spcPct val="80000"/>
              </a:lnSpc>
            </a:pPr>
            <a:r>
              <a:rPr lang="en-GB" sz="2400" dirty="0" smtClean="0"/>
              <a:t>Punishment is the process by which behaviour is weakened.</a:t>
            </a:r>
          </a:p>
          <a:p>
            <a:pPr eaLnBrk="1" hangingPunct="1">
              <a:lnSpc>
                <a:spcPct val="80000"/>
              </a:lnSpc>
            </a:pPr>
            <a:endParaRPr lang="en-GB" sz="2800" dirty="0" smtClean="0"/>
          </a:p>
          <a:p>
            <a:pPr eaLnBrk="1" hangingPunct="1">
              <a:lnSpc>
                <a:spcPct val="80000"/>
              </a:lnSpc>
              <a:buFont typeface="Wingdings" pitchFamily="2" charset="2"/>
              <a:buNone/>
            </a:pPr>
            <a:endParaRPr lang="en-GB" sz="2800" dirty="0" smtClean="0"/>
          </a:p>
        </p:txBody>
      </p:sp>
      <p:sp>
        <p:nvSpPr>
          <p:cNvPr id="22530" name="Rectangle 2"/>
          <p:cNvSpPr>
            <a:spLocks noGrp="1" noChangeArrowheads="1"/>
          </p:cNvSpPr>
          <p:nvPr>
            <p:ph type="title"/>
          </p:nvPr>
        </p:nvSpPr>
        <p:spPr/>
        <p:txBody>
          <a:bodyPr/>
          <a:lstStyle/>
          <a:p>
            <a:pPr eaLnBrk="1" hangingPunct="1"/>
            <a:r>
              <a:rPr lang="en-GB" smtClean="0"/>
              <a:t>Punishment</a:t>
            </a:r>
            <a:endParaRPr lang="en-US" smtClean="0"/>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Rectangle 3"/>
          <p:cNvSpPr>
            <a:spLocks noGrp="1" noChangeArrowheads="1"/>
          </p:cNvSpPr>
          <p:nvPr>
            <p:ph idx="1"/>
          </p:nvPr>
        </p:nvSpPr>
        <p:spPr>
          <a:xfrm>
            <a:off x="539750" y="1700808"/>
            <a:ext cx="7772400" cy="4690467"/>
          </a:xfrm>
        </p:spPr>
        <p:txBody>
          <a:bodyPr/>
          <a:lstStyle/>
          <a:p>
            <a:pPr eaLnBrk="1" hangingPunct="1">
              <a:lnSpc>
                <a:spcPct val="80000"/>
              </a:lnSpc>
              <a:buFont typeface="Wingdings" pitchFamily="2" charset="2"/>
              <a:buNone/>
            </a:pPr>
            <a:r>
              <a:rPr lang="en-GB" sz="2000" dirty="0" smtClean="0"/>
              <a:t>Skinner noted that punishment:</a:t>
            </a:r>
          </a:p>
          <a:p>
            <a:pPr eaLnBrk="1" hangingPunct="1">
              <a:lnSpc>
                <a:spcPct val="80000"/>
              </a:lnSpc>
              <a:buFont typeface="Wingdings" pitchFamily="2" charset="2"/>
              <a:buNone/>
            </a:pPr>
            <a:endParaRPr lang="en-GB" sz="2000" dirty="0" smtClean="0"/>
          </a:p>
          <a:p>
            <a:pPr eaLnBrk="1" hangingPunct="1">
              <a:lnSpc>
                <a:spcPct val="80000"/>
              </a:lnSpc>
            </a:pPr>
            <a:r>
              <a:rPr lang="en-GB" sz="2000" dirty="0" smtClean="0"/>
              <a:t>Suppresses behaviour, but does not necessarily weaken it.</a:t>
            </a:r>
          </a:p>
          <a:p>
            <a:pPr eaLnBrk="1" hangingPunct="1">
              <a:lnSpc>
                <a:spcPct val="80000"/>
              </a:lnSpc>
              <a:buFont typeface="Wingdings" pitchFamily="2" charset="2"/>
              <a:buNone/>
            </a:pPr>
            <a:endParaRPr lang="en-GB" sz="2000" dirty="0" smtClean="0"/>
          </a:p>
          <a:p>
            <a:pPr eaLnBrk="1" hangingPunct="1">
              <a:lnSpc>
                <a:spcPct val="80000"/>
              </a:lnSpc>
            </a:pPr>
            <a:r>
              <a:rPr lang="en-GB" sz="2000" dirty="0" smtClean="0"/>
              <a:t>The behaviour sometimes reappears when the punishment is removed.</a:t>
            </a:r>
            <a:endParaRPr lang="en-US" sz="2000" dirty="0" smtClean="0"/>
          </a:p>
          <a:p>
            <a:pPr eaLnBrk="1" hangingPunct="1">
              <a:lnSpc>
                <a:spcPct val="80000"/>
              </a:lnSpc>
              <a:buFont typeface="Wingdings" pitchFamily="2" charset="2"/>
              <a:buNone/>
            </a:pPr>
            <a:endParaRPr lang="en-GB" sz="2000" dirty="0" smtClean="0"/>
          </a:p>
          <a:p>
            <a:pPr eaLnBrk="1" hangingPunct="1">
              <a:lnSpc>
                <a:spcPct val="80000"/>
              </a:lnSpc>
            </a:pPr>
            <a:r>
              <a:rPr lang="en-GB" sz="2000" dirty="0" smtClean="0"/>
              <a:t>Shows a child or young person what is not wanted but not what to do instead.</a:t>
            </a:r>
          </a:p>
          <a:p>
            <a:pPr eaLnBrk="1" hangingPunct="1">
              <a:lnSpc>
                <a:spcPct val="80000"/>
              </a:lnSpc>
              <a:buFont typeface="Wingdings" pitchFamily="2" charset="2"/>
              <a:buNone/>
            </a:pPr>
            <a:endParaRPr lang="en-GB" sz="2000" dirty="0" smtClean="0"/>
          </a:p>
          <a:p>
            <a:pPr eaLnBrk="1" hangingPunct="1">
              <a:lnSpc>
                <a:spcPct val="80000"/>
              </a:lnSpc>
            </a:pPr>
            <a:r>
              <a:rPr lang="en-US" sz="2000" dirty="0" smtClean="0"/>
              <a:t>May result in negative side effects.</a:t>
            </a:r>
          </a:p>
          <a:p>
            <a:pPr eaLnBrk="1" hangingPunct="1">
              <a:lnSpc>
                <a:spcPct val="80000"/>
              </a:lnSpc>
            </a:pPr>
            <a:endParaRPr lang="en-GB" sz="2000" dirty="0" smtClean="0"/>
          </a:p>
          <a:p>
            <a:pPr eaLnBrk="1" hangingPunct="1">
              <a:lnSpc>
                <a:spcPct val="80000"/>
              </a:lnSpc>
              <a:buFont typeface="Wingdings" pitchFamily="2" charset="2"/>
              <a:buNone/>
            </a:pPr>
            <a:endParaRPr lang="en-GB" sz="2000" dirty="0" smtClean="0"/>
          </a:p>
        </p:txBody>
      </p:sp>
      <p:sp>
        <p:nvSpPr>
          <p:cNvPr id="23554" name="Rectangle 2"/>
          <p:cNvSpPr>
            <a:spLocks noGrp="1" noChangeArrowheads="1"/>
          </p:cNvSpPr>
          <p:nvPr>
            <p:ph type="title"/>
          </p:nvPr>
        </p:nvSpPr>
        <p:spPr/>
        <p:txBody>
          <a:bodyPr/>
          <a:lstStyle/>
          <a:p>
            <a:pPr eaLnBrk="1" hangingPunct="1"/>
            <a:r>
              <a:rPr lang="en-GB" smtClean="0"/>
              <a:t>Punishment</a:t>
            </a:r>
            <a:endParaRPr lang="en-US" smtClean="0"/>
          </a:p>
        </p:txBody>
      </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7" name="Rectangle 3"/>
          <p:cNvSpPr>
            <a:spLocks noGrp="1" noChangeArrowheads="1"/>
          </p:cNvSpPr>
          <p:nvPr>
            <p:ph idx="1"/>
          </p:nvPr>
        </p:nvSpPr>
        <p:spPr>
          <a:xfrm>
            <a:off x="539750" y="1556792"/>
            <a:ext cx="8135938" cy="4575721"/>
          </a:xfrm>
        </p:spPr>
        <p:txBody>
          <a:bodyPr>
            <a:normAutofit fontScale="92500" lnSpcReduction="10000"/>
          </a:bodyPr>
          <a:lstStyle/>
          <a:p>
            <a:pPr eaLnBrk="1" hangingPunct="1">
              <a:lnSpc>
                <a:spcPct val="80000"/>
              </a:lnSpc>
            </a:pPr>
            <a:r>
              <a:rPr lang="en-GB" sz="2000" dirty="0" smtClean="0"/>
              <a:t>Can harm the relationship between the child or young person and the adult.</a:t>
            </a:r>
          </a:p>
          <a:p>
            <a:pPr eaLnBrk="1" hangingPunct="1">
              <a:lnSpc>
                <a:spcPct val="80000"/>
              </a:lnSpc>
              <a:buFont typeface="Wingdings" pitchFamily="2" charset="2"/>
              <a:buNone/>
            </a:pPr>
            <a:endParaRPr lang="en-GB" sz="2000" dirty="0" smtClean="0"/>
          </a:p>
          <a:p>
            <a:pPr eaLnBrk="1" hangingPunct="1">
              <a:lnSpc>
                <a:spcPct val="80000"/>
              </a:lnSpc>
            </a:pPr>
            <a:r>
              <a:rPr lang="en-GB" sz="2000" dirty="0" smtClean="0"/>
              <a:t>May create fear, anger, dislike in the child or young person which may encourage the child or young person to show other forms of undesirable behaviour.</a:t>
            </a:r>
          </a:p>
          <a:p>
            <a:pPr eaLnBrk="1" hangingPunct="1">
              <a:lnSpc>
                <a:spcPct val="80000"/>
              </a:lnSpc>
            </a:pPr>
            <a:endParaRPr lang="en-GB" sz="2000" dirty="0" smtClean="0"/>
          </a:p>
          <a:p>
            <a:pPr eaLnBrk="1" hangingPunct="1">
              <a:lnSpc>
                <a:spcPct val="80000"/>
              </a:lnSpc>
            </a:pPr>
            <a:r>
              <a:rPr lang="en-GB" sz="2000" dirty="0" smtClean="0"/>
              <a:t>Punishment by an adult provides a model of behaviour which the child or young person might imitate.</a:t>
            </a:r>
            <a:endParaRPr lang="en-US" sz="2000" dirty="0" smtClean="0"/>
          </a:p>
          <a:p>
            <a:pPr eaLnBrk="1" hangingPunct="1">
              <a:lnSpc>
                <a:spcPct val="80000"/>
              </a:lnSpc>
              <a:buFont typeface="Wingdings" pitchFamily="2" charset="2"/>
              <a:buNone/>
            </a:pPr>
            <a:endParaRPr lang="en-US" sz="2000" dirty="0" smtClean="0"/>
          </a:p>
          <a:p>
            <a:pPr eaLnBrk="1" hangingPunct="1">
              <a:lnSpc>
                <a:spcPct val="80000"/>
              </a:lnSpc>
            </a:pPr>
            <a:r>
              <a:rPr lang="en-US" sz="2000" dirty="0" smtClean="0"/>
              <a:t>Undesirable </a:t>
            </a:r>
            <a:r>
              <a:rPr lang="en-US" sz="2000" dirty="0" err="1" smtClean="0"/>
              <a:t>behaviours</a:t>
            </a:r>
            <a:r>
              <a:rPr lang="en-US" sz="2000" dirty="0" smtClean="0"/>
              <a:t> may be learned through modeling (aggression)</a:t>
            </a:r>
          </a:p>
          <a:p>
            <a:pPr eaLnBrk="1" hangingPunct="1">
              <a:lnSpc>
                <a:spcPct val="80000"/>
              </a:lnSpc>
              <a:buFont typeface="Wingdings" pitchFamily="2" charset="2"/>
              <a:buNone/>
            </a:pPr>
            <a:endParaRPr lang="en-US" sz="2000" dirty="0" smtClean="0"/>
          </a:p>
          <a:p>
            <a:pPr eaLnBrk="1" hangingPunct="1">
              <a:lnSpc>
                <a:spcPct val="80000"/>
              </a:lnSpc>
            </a:pPr>
            <a:r>
              <a:rPr lang="en-US" sz="2000" dirty="0" smtClean="0"/>
              <a:t>May create negative emotions (anxiety &amp; fear).</a:t>
            </a:r>
          </a:p>
          <a:p>
            <a:pPr eaLnBrk="1" hangingPunct="1">
              <a:lnSpc>
                <a:spcPct val="80000"/>
              </a:lnSpc>
              <a:buNone/>
            </a:pPr>
            <a:endParaRPr lang="en-US" sz="2000" dirty="0" smtClean="0"/>
          </a:p>
          <a:p>
            <a:pPr eaLnBrk="1" hangingPunct="1">
              <a:lnSpc>
                <a:spcPct val="80000"/>
              </a:lnSpc>
            </a:pPr>
            <a:r>
              <a:rPr lang="en-US" sz="2000" dirty="0" smtClean="0"/>
              <a:t>Corporal punishment is no longer acceptable in settings providing services for children and young </a:t>
            </a:r>
            <a:r>
              <a:rPr lang="en-US" sz="2000" dirty="0" smtClean="0"/>
              <a:t>people</a:t>
            </a:r>
            <a:r>
              <a:rPr lang="en-US" sz="2000" dirty="0" smtClean="0"/>
              <a:t>. More positive approaches to managing and supporting </a:t>
            </a:r>
            <a:r>
              <a:rPr lang="en-US" sz="2000" dirty="0" err="1" smtClean="0"/>
              <a:t>behaviour</a:t>
            </a:r>
            <a:r>
              <a:rPr lang="en-US" sz="2000" dirty="0" smtClean="0"/>
              <a:t> are now used. </a:t>
            </a:r>
          </a:p>
          <a:p>
            <a:pPr eaLnBrk="1" hangingPunct="1">
              <a:lnSpc>
                <a:spcPct val="80000"/>
              </a:lnSpc>
            </a:pPr>
            <a:endParaRPr lang="en-GB" sz="2000" dirty="0" smtClean="0"/>
          </a:p>
        </p:txBody>
      </p:sp>
      <p:sp>
        <p:nvSpPr>
          <p:cNvPr id="24578" name="Rectangle 2"/>
          <p:cNvSpPr>
            <a:spLocks noGrp="1" noChangeArrowheads="1"/>
          </p:cNvSpPr>
          <p:nvPr>
            <p:ph type="title"/>
          </p:nvPr>
        </p:nvSpPr>
        <p:spPr/>
        <p:txBody>
          <a:bodyPr/>
          <a:lstStyle/>
          <a:p>
            <a:pPr eaLnBrk="1" hangingPunct="1"/>
            <a:r>
              <a:rPr lang="en-GB" smtClean="0"/>
              <a:t>Punishment</a:t>
            </a:r>
          </a:p>
        </p:txBody>
      </p: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3" name="Content Placeholder 2"/>
          <p:cNvSpPr>
            <a:spLocks noGrp="1"/>
          </p:cNvSpPr>
          <p:nvPr>
            <p:ph idx="1"/>
          </p:nvPr>
        </p:nvSpPr>
        <p:spPr/>
        <p:txBody>
          <a:bodyPr/>
          <a:lstStyle/>
          <a:p>
            <a:endParaRPr lang="en-GB" smtClean="0"/>
          </a:p>
          <a:p>
            <a:endParaRPr lang="en-GB" smtClean="0"/>
          </a:p>
        </p:txBody>
      </p:sp>
      <p:sp>
        <p:nvSpPr>
          <p:cNvPr id="25602" name="Title 1"/>
          <p:cNvSpPr>
            <a:spLocks noGrp="1"/>
          </p:cNvSpPr>
          <p:nvPr>
            <p:ph type="title"/>
          </p:nvPr>
        </p:nvSpPr>
        <p:spPr/>
        <p:txBody>
          <a:bodyPr/>
          <a:lstStyle/>
          <a:p>
            <a:r>
              <a:rPr lang="en-GB" sz="2800" smtClean="0"/>
              <a:t>Behaviourist Theory in Practice with Children</a:t>
            </a:r>
            <a:r>
              <a:rPr lang="en-GB" smtClean="0"/>
              <a:t/>
            </a:r>
            <a:br>
              <a:rPr lang="en-GB" smtClean="0"/>
            </a:br>
            <a:endParaRPr lang="en-GB" smtClean="0"/>
          </a:p>
        </p:txBody>
      </p:sp>
      <p:pic>
        <p:nvPicPr>
          <p:cNvPr id="25604" name="Picture 4" descr="Skinner box 2.jpg">
            <a:hlinkClick r:id="rId2"/>
          </p:cNvPr>
          <p:cNvPicPr>
            <a:picLocks noChangeAspect="1"/>
          </p:cNvPicPr>
          <p:nvPr/>
        </p:nvPicPr>
        <p:blipFill>
          <a:blip r:embed="rId3" cstate="print"/>
          <a:srcRect/>
          <a:stretch>
            <a:fillRect/>
          </a:stretch>
        </p:blipFill>
        <p:spPr bwMode="auto">
          <a:xfrm>
            <a:off x="2268538" y="1557338"/>
            <a:ext cx="4814887" cy="4475162"/>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1" name="Rectangle 3"/>
          <p:cNvSpPr>
            <a:spLocks noGrp="1" noChangeArrowheads="1"/>
          </p:cNvSpPr>
          <p:nvPr>
            <p:ph idx="1"/>
          </p:nvPr>
        </p:nvSpPr>
        <p:spPr>
          <a:xfrm>
            <a:off x="684213" y="1412776"/>
            <a:ext cx="7772400" cy="4978499"/>
          </a:xfrm>
        </p:spPr>
        <p:txBody>
          <a:bodyPr/>
          <a:lstStyle/>
          <a:p>
            <a:pPr eaLnBrk="1" hangingPunct="1">
              <a:lnSpc>
                <a:spcPct val="80000"/>
              </a:lnSpc>
            </a:pPr>
            <a:r>
              <a:rPr lang="en-GB" sz="2000" dirty="0" smtClean="0"/>
              <a:t>The behaviourist theories are used </a:t>
            </a:r>
            <a:r>
              <a:rPr lang="en-GB" sz="2000" dirty="0" smtClean="0"/>
              <a:t>in</a:t>
            </a:r>
            <a:r>
              <a:rPr lang="en-GB" sz="2000" dirty="0" smtClean="0"/>
              <a:t> </a:t>
            </a:r>
            <a:r>
              <a:rPr lang="en-GB" sz="2000" dirty="0" smtClean="0"/>
              <a:t>most settings by childcare, education and youth work professionals as well as those working in HSC settings for adults to manage people’s behaviour.</a:t>
            </a:r>
          </a:p>
          <a:p>
            <a:pPr eaLnBrk="1" hangingPunct="1">
              <a:lnSpc>
                <a:spcPct val="80000"/>
              </a:lnSpc>
              <a:buFont typeface="Wingdings" pitchFamily="2" charset="2"/>
              <a:buNone/>
            </a:pPr>
            <a:endParaRPr lang="en-GB" sz="2000" dirty="0" smtClean="0"/>
          </a:p>
          <a:p>
            <a:pPr eaLnBrk="1" hangingPunct="1">
              <a:lnSpc>
                <a:spcPct val="80000"/>
              </a:lnSpc>
            </a:pPr>
            <a:r>
              <a:rPr lang="en-GB" sz="2000" dirty="0" smtClean="0"/>
              <a:t>Rewards for positive behaviour are called positive </a:t>
            </a:r>
            <a:r>
              <a:rPr lang="en-GB" sz="2000" dirty="0" err="1" smtClean="0"/>
              <a:t>reinforcers</a:t>
            </a:r>
            <a:r>
              <a:rPr lang="en-GB" sz="2000" dirty="0" smtClean="0"/>
              <a:t>.</a:t>
            </a:r>
          </a:p>
          <a:p>
            <a:pPr eaLnBrk="1" hangingPunct="1">
              <a:lnSpc>
                <a:spcPct val="80000"/>
              </a:lnSpc>
              <a:buFont typeface="Wingdings" pitchFamily="2" charset="2"/>
              <a:buNone/>
            </a:pPr>
            <a:endParaRPr lang="en-GB" sz="2000" dirty="0" smtClean="0"/>
          </a:p>
          <a:p>
            <a:pPr eaLnBrk="1" hangingPunct="1">
              <a:lnSpc>
                <a:spcPct val="80000"/>
              </a:lnSpc>
            </a:pPr>
            <a:r>
              <a:rPr lang="en-GB" sz="2000" dirty="0" smtClean="0"/>
              <a:t>The timing of the positive reinforcement is vital. </a:t>
            </a:r>
          </a:p>
          <a:p>
            <a:pPr eaLnBrk="1" hangingPunct="1">
              <a:lnSpc>
                <a:spcPct val="80000"/>
              </a:lnSpc>
            </a:pPr>
            <a:endParaRPr lang="en-GB" sz="2000" dirty="0" smtClean="0"/>
          </a:p>
          <a:p>
            <a:pPr eaLnBrk="1" hangingPunct="1">
              <a:lnSpc>
                <a:spcPct val="80000"/>
              </a:lnSpc>
            </a:pPr>
            <a:r>
              <a:rPr lang="en-GB" sz="2000" dirty="0" smtClean="0"/>
              <a:t>Children, young people and adults should be rewarded as soon as possible following the wanted behaviour.</a:t>
            </a:r>
          </a:p>
          <a:p>
            <a:pPr eaLnBrk="1" hangingPunct="1">
              <a:lnSpc>
                <a:spcPct val="80000"/>
              </a:lnSpc>
              <a:buFont typeface="Wingdings" pitchFamily="2" charset="2"/>
              <a:buNone/>
            </a:pPr>
            <a:endParaRPr lang="en-GB" sz="2000" dirty="0" smtClean="0"/>
          </a:p>
          <a:p>
            <a:pPr eaLnBrk="1" hangingPunct="1">
              <a:lnSpc>
                <a:spcPct val="80000"/>
              </a:lnSpc>
            </a:pPr>
            <a:r>
              <a:rPr lang="en-GB" sz="2000" dirty="0" smtClean="0"/>
              <a:t>Behaviour which is rewarded is likely to be repeated.</a:t>
            </a:r>
          </a:p>
          <a:p>
            <a:pPr eaLnBrk="1" hangingPunct="1">
              <a:lnSpc>
                <a:spcPct val="80000"/>
              </a:lnSpc>
            </a:pPr>
            <a:endParaRPr lang="en-GB" sz="2000" dirty="0" smtClean="0"/>
          </a:p>
          <a:p>
            <a:pPr eaLnBrk="1" hangingPunct="1">
              <a:lnSpc>
                <a:spcPct val="80000"/>
              </a:lnSpc>
            </a:pPr>
            <a:r>
              <a:rPr lang="en-GB" sz="2000" dirty="0" smtClean="0"/>
              <a:t>These practices can also be applied when working in settings with adults.</a:t>
            </a:r>
            <a:endParaRPr lang="en-US" sz="2000" dirty="0" smtClean="0"/>
          </a:p>
        </p:txBody>
      </p:sp>
      <p:sp>
        <p:nvSpPr>
          <p:cNvPr id="26626" name="Rectangle 2"/>
          <p:cNvSpPr>
            <a:spLocks noGrp="1" noChangeArrowheads="1"/>
          </p:cNvSpPr>
          <p:nvPr>
            <p:ph type="title"/>
          </p:nvPr>
        </p:nvSpPr>
        <p:spPr/>
        <p:txBody>
          <a:bodyPr>
            <a:normAutofit/>
          </a:bodyPr>
          <a:lstStyle/>
          <a:p>
            <a:pPr algn="ctr" eaLnBrk="1" hangingPunct="1"/>
            <a:r>
              <a:rPr lang="en-GB" sz="3200" dirty="0" smtClean="0"/>
              <a:t>Using the behaviourist theory in practice with people in HSC</a:t>
            </a:r>
            <a:endParaRPr lang="en-US" sz="3200" dirty="0" smtClean="0"/>
          </a:p>
        </p:txBody>
      </p:sp>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altLang="en-US" sz="2400" dirty="0" smtClean="0"/>
              <a:t>After experimenting with the Skinner box, Skinner decided there were 4 types of operant conditioning:</a:t>
            </a:r>
          </a:p>
          <a:p>
            <a:pPr>
              <a:buNone/>
            </a:pPr>
            <a:endParaRPr lang="en-GB" altLang="en-US" sz="2400" dirty="0" smtClean="0"/>
          </a:p>
          <a:p>
            <a:r>
              <a:rPr lang="en-GB" i="1" dirty="0" smtClean="0"/>
              <a:t>Positive Reinforcement</a:t>
            </a:r>
          </a:p>
          <a:p>
            <a:r>
              <a:rPr lang="en-GB" i="1" dirty="0" smtClean="0"/>
              <a:t>Negative Reinforcement</a:t>
            </a:r>
          </a:p>
          <a:p>
            <a:r>
              <a:rPr lang="en-GB" i="1" dirty="0" smtClean="0"/>
              <a:t>Punishment</a:t>
            </a:r>
          </a:p>
          <a:p>
            <a:r>
              <a:rPr lang="en-GB" i="1" dirty="0" smtClean="0"/>
              <a:t>Extinction</a:t>
            </a:r>
            <a:endParaRPr lang="en-GB" i="1" dirty="0"/>
          </a:p>
        </p:txBody>
      </p:sp>
      <p:sp>
        <p:nvSpPr>
          <p:cNvPr id="3" name="Title 2"/>
          <p:cNvSpPr>
            <a:spLocks noGrp="1"/>
          </p:cNvSpPr>
          <p:nvPr>
            <p:ph type="title"/>
          </p:nvPr>
        </p:nvSpPr>
        <p:spPr/>
        <p:txBody>
          <a:bodyPr/>
          <a:lstStyle/>
          <a:p>
            <a:r>
              <a:rPr lang="en-GB" dirty="0" smtClean="0"/>
              <a:t>Operant Conditioning</a:t>
            </a:r>
            <a:endParaRPr lang="en-GB" dirty="0"/>
          </a:p>
        </p:txBody>
      </p:sp>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a:xfrm>
            <a:off x="468313" y="260350"/>
            <a:ext cx="8229600" cy="796925"/>
          </a:xfrm>
        </p:spPr>
        <p:txBody>
          <a:bodyPr/>
          <a:lstStyle/>
          <a:p>
            <a:pPr eaLnBrk="1" hangingPunct="1"/>
            <a:r>
              <a:rPr lang="en-GB" altLang="en-US" dirty="0" smtClean="0"/>
              <a:t>Positive Reinforcement</a:t>
            </a:r>
          </a:p>
        </p:txBody>
      </p:sp>
      <p:sp>
        <p:nvSpPr>
          <p:cNvPr id="7171" name="Content Placeholder 2"/>
          <p:cNvSpPr>
            <a:spLocks noGrp="1"/>
          </p:cNvSpPr>
          <p:nvPr>
            <p:ph idx="1"/>
          </p:nvPr>
        </p:nvSpPr>
        <p:spPr>
          <a:xfrm>
            <a:off x="468313" y="1196975"/>
            <a:ext cx="8229600" cy="4525963"/>
          </a:xfrm>
        </p:spPr>
        <p:txBody>
          <a:bodyPr>
            <a:normAutofit fontScale="92500" lnSpcReduction="10000"/>
          </a:bodyPr>
          <a:lstStyle/>
          <a:p>
            <a:pPr eaLnBrk="1" hangingPunct="1"/>
            <a:r>
              <a:rPr lang="en-GB" altLang="en-US" sz="2800" b="1" dirty="0" smtClean="0">
                <a:hlinkClick r:id="rId2"/>
              </a:rPr>
              <a:t>Positive Reinforcement</a:t>
            </a:r>
            <a:r>
              <a:rPr lang="en-GB" altLang="en-US" sz="2800" dirty="0" smtClean="0"/>
              <a:t> a particular behaviour is strengthened by the consequence of experiencing a positive condition. </a:t>
            </a:r>
          </a:p>
          <a:p>
            <a:pPr eaLnBrk="1" hangingPunct="1">
              <a:buNone/>
            </a:pPr>
            <a:endParaRPr lang="en-GB" altLang="en-US" sz="2800" dirty="0" smtClean="0"/>
          </a:p>
          <a:p>
            <a:pPr eaLnBrk="1" hangingPunct="1"/>
            <a:r>
              <a:rPr lang="en-GB" altLang="en-US" sz="2800" dirty="0" smtClean="0"/>
              <a:t>For example: A hungry rat presses a bar in its cage and receives food. The food is a positive condition for the hungry rat. The rat presses the bar again, and again receives food. The rat's behaviour of pressing the bar is strengthened by the consequence of receiving food. </a:t>
            </a:r>
          </a:p>
        </p:txBody>
      </p:sp>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Content Placeholder 2"/>
          <p:cNvSpPr>
            <a:spLocks noGrp="1"/>
          </p:cNvSpPr>
          <p:nvPr>
            <p:ph idx="1"/>
          </p:nvPr>
        </p:nvSpPr>
        <p:spPr/>
        <p:txBody>
          <a:bodyPr>
            <a:normAutofit fontScale="85000" lnSpcReduction="20000"/>
          </a:bodyPr>
          <a:lstStyle/>
          <a:p>
            <a:pPr eaLnBrk="1" hangingPunct="1"/>
            <a:r>
              <a:rPr lang="en-GB" altLang="en-US" sz="3000" b="1" dirty="0" smtClean="0">
                <a:hlinkClick r:id="rId2"/>
              </a:rPr>
              <a:t>Negative Reinforcement</a:t>
            </a:r>
            <a:r>
              <a:rPr lang="en-GB" altLang="en-US" sz="3000" dirty="0" smtClean="0"/>
              <a:t> a particular behaviour is strengthened by the consequence of stopping or avoiding a negative condition. </a:t>
            </a:r>
          </a:p>
          <a:p>
            <a:pPr eaLnBrk="1" hangingPunct="1">
              <a:buNone/>
            </a:pPr>
            <a:endParaRPr lang="en-GB" altLang="en-US" sz="3000" dirty="0" smtClean="0"/>
          </a:p>
          <a:p>
            <a:pPr eaLnBrk="1" hangingPunct="1"/>
            <a:r>
              <a:rPr lang="en-GB" altLang="en-US" sz="3000" dirty="0" smtClean="0"/>
              <a:t>For example: A rat is placed in a cage and immediately receives a mild electrical shock on its feet. The shock is a negative condition for the rat. The rat presses a bar and the shock stops. The rat receives another shock, presses the bar again, and again the shock stops. The rat's behaviour of pressing the bar is strengthened by the consequence of stopping the shock. </a:t>
            </a:r>
          </a:p>
        </p:txBody>
      </p:sp>
      <p:sp>
        <p:nvSpPr>
          <p:cNvPr id="3" name="Title 2"/>
          <p:cNvSpPr>
            <a:spLocks noGrp="1"/>
          </p:cNvSpPr>
          <p:nvPr>
            <p:ph type="title"/>
          </p:nvPr>
        </p:nvSpPr>
        <p:spPr/>
        <p:txBody>
          <a:bodyPr/>
          <a:lstStyle/>
          <a:p>
            <a:r>
              <a:rPr lang="en-GB" dirty="0" err="1" smtClean="0"/>
              <a:t>Neagtive</a:t>
            </a:r>
            <a:r>
              <a:rPr lang="en-GB" dirty="0" smtClean="0"/>
              <a:t> Reinforcement</a:t>
            </a:r>
            <a:endParaRPr lang="en-GB" dirty="0"/>
          </a:p>
        </p:txBody>
      </p:sp>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altLang="en-US" sz="2800" b="1" dirty="0" smtClean="0">
                <a:hlinkClick r:id="rId2"/>
              </a:rPr>
              <a:t>Punishment</a:t>
            </a:r>
            <a:r>
              <a:rPr lang="en-GB" altLang="en-US" sz="2800" dirty="0" smtClean="0"/>
              <a:t> a particular behaviour is weakened by the consequence of experiencing a negative condition. </a:t>
            </a:r>
          </a:p>
          <a:p>
            <a:pPr>
              <a:buNone/>
            </a:pPr>
            <a:endParaRPr lang="en-GB" altLang="en-US" sz="2800" dirty="0" smtClean="0"/>
          </a:p>
          <a:p>
            <a:r>
              <a:rPr lang="en-GB" altLang="en-US" sz="2800" dirty="0" smtClean="0"/>
              <a:t>For example: A rat presses a bar in its cage and receives a mild electrical shock on its feet. The shock is a negative condition for the rat. The rat presses the bar again and again receives a shock. The rat's behaviour of pressing the bar is weakened by the consequence of receiving a shock. </a:t>
            </a:r>
          </a:p>
          <a:p>
            <a:endParaRPr lang="en-GB" dirty="0"/>
          </a:p>
        </p:txBody>
      </p:sp>
      <p:sp>
        <p:nvSpPr>
          <p:cNvPr id="3" name="Title 2"/>
          <p:cNvSpPr>
            <a:spLocks noGrp="1"/>
          </p:cNvSpPr>
          <p:nvPr>
            <p:ph type="title"/>
          </p:nvPr>
        </p:nvSpPr>
        <p:spPr/>
        <p:txBody>
          <a:bodyPr/>
          <a:lstStyle/>
          <a:p>
            <a:r>
              <a:rPr lang="en-GB" dirty="0" smtClean="0"/>
              <a:t>Punishment</a:t>
            </a:r>
            <a:endParaRPr lang="en-GB" dirty="0"/>
          </a:p>
        </p:txBody>
      </p:sp>
    </p:spTree>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Content Placeholder 2"/>
          <p:cNvSpPr>
            <a:spLocks noGrp="1"/>
          </p:cNvSpPr>
          <p:nvPr>
            <p:ph idx="1"/>
          </p:nvPr>
        </p:nvSpPr>
        <p:spPr/>
        <p:txBody>
          <a:bodyPr>
            <a:normAutofit/>
          </a:bodyPr>
          <a:lstStyle/>
          <a:p>
            <a:pPr eaLnBrk="1" hangingPunct="1"/>
            <a:r>
              <a:rPr lang="en-GB" altLang="en-US" sz="2400" b="1" dirty="0" smtClean="0">
                <a:hlinkClick r:id="rId2"/>
              </a:rPr>
              <a:t>Extinction</a:t>
            </a:r>
            <a:r>
              <a:rPr lang="en-GB" altLang="en-US" sz="2400" dirty="0" smtClean="0"/>
              <a:t> a particular behaviour is weakened by the consequence of not experiencing a positive condition or stopping a negative condition. </a:t>
            </a:r>
          </a:p>
          <a:p>
            <a:pPr eaLnBrk="1" hangingPunct="1"/>
            <a:endParaRPr lang="en-GB" altLang="en-US" sz="2400" dirty="0" smtClean="0"/>
          </a:p>
          <a:p>
            <a:pPr eaLnBrk="1" hangingPunct="1"/>
            <a:r>
              <a:rPr lang="en-GB" altLang="en-US" sz="2400" dirty="0" smtClean="0"/>
              <a:t>For example: A rat presses a bar in its cage and nothing happens. Neither a positive or a negative condition exists for the rat. The rat presses the bar again and again nothing happens. The rat's behaviour of pressing the bar is weakened by the consequence of not experiencing anything positive or stopping anything negative.</a:t>
            </a:r>
          </a:p>
          <a:p>
            <a:pPr eaLnBrk="1" hangingPunct="1"/>
            <a:endParaRPr lang="en-GB" altLang="en-US" dirty="0" smtClean="0"/>
          </a:p>
          <a:p>
            <a:pPr eaLnBrk="1" hangingPunct="1"/>
            <a:endParaRPr lang="en-GB" altLang="en-US" dirty="0" smtClean="0"/>
          </a:p>
        </p:txBody>
      </p:sp>
      <p:sp>
        <p:nvSpPr>
          <p:cNvPr id="3" name="Title 2"/>
          <p:cNvSpPr>
            <a:spLocks noGrp="1"/>
          </p:cNvSpPr>
          <p:nvPr>
            <p:ph type="title"/>
          </p:nvPr>
        </p:nvSpPr>
        <p:spPr/>
        <p:txBody>
          <a:bodyPr/>
          <a:lstStyle/>
          <a:p>
            <a:r>
              <a:rPr lang="en-GB" dirty="0" smtClean="0"/>
              <a:t>Extinction</a:t>
            </a:r>
            <a:endParaRPr lang="en-GB" dirty="0"/>
          </a:p>
        </p:txBody>
      </p:sp>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p:txBody>
          <a:bodyPr/>
          <a:lstStyle/>
          <a:p>
            <a:r>
              <a:rPr lang="en-GB" altLang="en-US" dirty="0" smtClean="0"/>
              <a:t>Schedules of Reinforcement </a:t>
            </a:r>
          </a:p>
        </p:txBody>
      </p:sp>
      <p:sp>
        <p:nvSpPr>
          <p:cNvPr id="10243" name="Content Placeholder 2"/>
          <p:cNvSpPr>
            <a:spLocks noGrp="1"/>
          </p:cNvSpPr>
          <p:nvPr>
            <p:ph idx="1"/>
          </p:nvPr>
        </p:nvSpPr>
        <p:spPr/>
        <p:txBody>
          <a:bodyPr/>
          <a:lstStyle/>
          <a:p>
            <a:r>
              <a:rPr lang="en-GB" altLang="en-US" dirty="0" smtClean="0"/>
              <a:t>In real life, it is not possible to reinforce EVERY response. </a:t>
            </a:r>
          </a:p>
          <a:p>
            <a:r>
              <a:rPr lang="en-GB" altLang="en-US" dirty="0" smtClean="0"/>
              <a:t>Sometimes a smile or a kind word is ignored, sometimes it is appreciated</a:t>
            </a:r>
          </a:p>
          <a:p>
            <a:r>
              <a:rPr lang="en-GB" altLang="en-US" dirty="0" smtClean="0"/>
              <a:t>Sometimes you catch a fish on a fishing trip, sometimes you don’t…</a:t>
            </a:r>
          </a:p>
          <a:p>
            <a:r>
              <a:rPr lang="en-GB" altLang="en-US" dirty="0" smtClean="0"/>
              <a:t>The rate that a response is reinforced is known as ‘The schedule of reinforcement’</a:t>
            </a:r>
          </a:p>
        </p:txBody>
      </p:sp>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Content Placeholder 2"/>
          <p:cNvSpPr>
            <a:spLocks noGrp="1"/>
          </p:cNvSpPr>
          <p:nvPr>
            <p:ph idx="1"/>
          </p:nvPr>
        </p:nvSpPr>
        <p:spPr/>
        <p:txBody>
          <a:bodyPr>
            <a:normAutofit fontScale="85000" lnSpcReduction="10000"/>
          </a:bodyPr>
          <a:lstStyle/>
          <a:p>
            <a:pPr eaLnBrk="1" hangingPunct="1"/>
            <a:endParaRPr lang="en-GB" altLang="en-US" sz="2800" dirty="0" smtClean="0"/>
          </a:p>
          <a:p>
            <a:pPr eaLnBrk="1" hangingPunct="1"/>
            <a:r>
              <a:rPr lang="en-GB" altLang="en-US" sz="2800" dirty="0" smtClean="0"/>
              <a:t>For situations where you are purposely trying to train and reinforce an action, such as in the classroom, in sports or in animal training, you might opt to follow a schedule where you reinforce every time (continuous reinforcement).</a:t>
            </a:r>
          </a:p>
          <a:p>
            <a:pPr eaLnBrk="1" hangingPunct="1"/>
            <a:endParaRPr lang="en-GB" altLang="en-US" sz="2800" dirty="0" smtClean="0"/>
          </a:p>
          <a:p>
            <a:pPr eaLnBrk="1" hangingPunct="1"/>
            <a:r>
              <a:rPr lang="en-GB" altLang="en-US" sz="2800" dirty="0" smtClean="0"/>
              <a:t>However, more often than not</a:t>
            </a:r>
            <a:r>
              <a:rPr lang="en-GB" altLang="en-US" sz="2800" b="1" dirty="0" smtClean="0"/>
              <a:t>, </a:t>
            </a:r>
            <a:r>
              <a:rPr lang="en-GB" altLang="en-US" sz="2800" dirty="0" smtClean="0"/>
              <a:t>partial reinforcement is used, the response is reinforced only </a:t>
            </a:r>
            <a:r>
              <a:rPr lang="en-GB" altLang="en-US" sz="2800" i="1" dirty="0" smtClean="0"/>
              <a:t>part of the time</a:t>
            </a:r>
            <a:r>
              <a:rPr lang="en-GB" altLang="en-US" sz="2800" dirty="0" smtClean="0"/>
              <a:t>. Learned behaviours are acquired more slowly with partial reinforcement, but the response is more resistant to extinction. </a:t>
            </a:r>
          </a:p>
        </p:txBody>
      </p:sp>
      <p:sp>
        <p:nvSpPr>
          <p:cNvPr id="3" name="Title 2"/>
          <p:cNvSpPr>
            <a:spLocks noGrp="1"/>
          </p:cNvSpPr>
          <p:nvPr>
            <p:ph type="title"/>
          </p:nvPr>
        </p:nvSpPr>
        <p:spPr/>
        <p:txBody>
          <a:bodyPr/>
          <a:lstStyle/>
          <a:p>
            <a:r>
              <a:rPr lang="en-GB" dirty="0" smtClean="0"/>
              <a:t>Using Reinforcement</a:t>
            </a:r>
            <a:endParaRPr lang="en-GB" dirty="0"/>
          </a:p>
        </p:txBody>
      </p:sp>
    </p:spTree>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a:xfrm>
            <a:off x="179387" y="0"/>
            <a:ext cx="8964613" cy="1143000"/>
          </a:xfrm>
        </p:spPr>
        <p:txBody>
          <a:bodyPr/>
          <a:lstStyle/>
          <a:p>
            <a:pPr algn="l" eaLnBrk="1" hangingPunct="1"/>
            <a:r>
              <a:rPr lang="en-GB" altLang="en-US" sz="3400" dirty="0" smtClean="0"/>
              <a:t>Four Schedules of Partial Reinforcement:</a:t>
            </a:r>
          </a:p>
        </p:txBody>
      </p:sp>
      <p:sp>
        <p:nvSpPr>
          <p:cNvPr id="12291" name="Content Placeholder 2"/>
          <p:cNvSpPr>
            <a:spLocks noGrp="1"/>
          </p:cNvSpPr>
          <p:nvPr>
            <p:ph idx="1"/>
          </p:nvPr>
        </p:nvSpPr>
        <p:spPr>
          <a:xfrm>
            <a:off x="250825" y="1268759"/>
            <a:ext cx="8642350" cy="4895503"/>
          </a:xfrm>
        </p:spPr>
        <p:txBody>
          <a:bodyPr>
            <a:normAutofit fontScale="92500" lnSpcReduction="20000"/>
          </a:bodyPr>
          <a:lstStyle/>
          <a:p>
            <a:pPr eaLnBrk="1" hangingPunct="1">
              <a:buFont typeface="Arial" charset="0"/>
              <a:buNone/>
            </a:pPr>
            <a:r>
              <a:rPr lang="en-GB" altLang="en-US" sz="2800" b="1" u="sng" dirty="0" smtClean="0">
                <a:hlinkClick r:id="rId2"/>
              </a:rPr>
              <a:t>Fixed-RATIO schedules</a:t>
            </a:r>
            <a:r>
              <a:rPr lang="en-GB" altLang="en-US" sz="2800" dirty="0" smtClean="0"/>
              <a:t> are those where a response is reinforced only after a specified number of responses</a:t>
            </a:r>
          </a:p>
          <a:p>
            <a:pPr eaLnBrk="1" hangingPunct="1">
              <a:buFont typeface="Arial" charset="0"/>
              <a:buNone/>
            </a:pPr>
            <a:endParaRPr lang="en-GB" altLang="en-US" sz="1400" dirty="0" smtClean="0">
              <a:hlinkClick r:id="rId3"/>
            </a:endParaRPr>
          </a:p>
          <a:p>
            <a:pPr eaLnBrk="1" hangingPunct="1">
              <a:buFont typeface="Arial" charset="0"/>
              <a:buNone/>
            </a:pPr>
            <a:r>
              <a:rPr lang="en-GB" altLang="en-US" sz="2800" b="1" u="sng" dirty="0" smtClean="0">
                <a:hlinkClick r:id="rId3"/>
              </a:rPr>
              <a:t>Variable- RATIO schedules</a:t>
            </a:r>
            <a:r>
              <a:rPr lang="en-GB" altLang="en-US" sz="2800" dirty="0" smtClean="0"/>
              <a:t> occur when a response is reinforced after an unpredictable number of responses.</a:t>
            </a:r>
          </a:p>
          <a:p>
            <a:pPr eaLnBrk="1" hangingPunct="1">
              <a:buFont typeface="Arial" charset="0"/>
              <a:buNone/>
            </a:pPr>
            <a:r>
              <a:rPr lang="en-GB" altLang="en-US" sz="1200" dirty="0" smtClean="0"/>
              <a:t> </a:t>
            </a:r>
          </a:p>
          <a:p>
            <a:pPr eaLnBrk="1" hangingPunct="1">
              <a:buFont typeface="Arial" charset="0"/>
              <a:buNone/>
            </a:pPr>
            <a:r>
              <a:rPr lang="en-GB" altLang="en-US" sz="2800" b="1" u="sng" dirty="0" smtClean="0">
                <a:hlinkClick r:id="rId4"/>
              </a:rPr>
              <a:t>Fixed-INTERVAL schedules</a:t>
            </a:r>
            <a:r>
              <a:rPr lang="en-GB" altLang="en-US" sz="2800" dirty="0" smtClean="0"/>
              <a:t> are those where the first response is rewarded only after a specified amount of time has elapsed. </a:t>
            </a:r>
          </a:p>
          <a:p>
            <a:pPr eaLnBrk="1" hangingPunct="1">
              <a:buFont typeface="Arial" charset="0"/>
              <a:buNone/>
            </a:pPr>
            <a:endParaRPr lang="en-GB" altLang="en-US" sz="1600" dirty="0" smtClean="0">
              <a:hlinkClick r:id="rId5"/>
            </a:endParaRPr>
          </a:p>
          <a:p>
            <a:pPr eaLnBrk="1" hangingPunct="1">
              <a:buFont typeface="Arial" charset="0"/>
              <a:buNone/>
            </a:pPr>
            <a:r>
              <a:rPr lang="en-GB" altLang="en-US" sz="2800" b="1" u="sng" dirty="0" smtClean="0">
                <a:hlinkClick r:id="rId5"/>
              </a:rPr>
              <a:t>Variable-INTERVAL schedules</a:t>
            </a:r>
            <a:r>
              <a:rPr lang="en-GB" altLang="en-US" sz="2800" dirty="0" smtClean="0"/>
              <a:t> occur when a response is rewarded after an unpredictable amount of time has passed. </a:t>
            </a:r>
          </a:p>
          <a:p>
            <a:pPr eaLnBrk="1" hangingPunct="1"/>
            <a:endParaRPr lang="en-GB" altLang="en-US" dirty="0" smtClean="0"/>
          </a:p>
          <a:p>
            <a:pPr eaLnBrk="1" hangingPunct="1"/>
            <a:endParaRPr lang="en-GB" altLang="en-US" dirty="0" smtClean="0"/>
          </a:p>
        </p:txBody>
      </p:sp>
    </p:spTree>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468313" y="260350"/>
            <a:ext cx="8229600" cy="796925"/>
          </a:xfrm>
        </p:spPr>
        <p:txBody>
          <a:bodyPr>
            <a:normAutofit fontScale="90000"/>
          </a:bodyPr>
          <a:lstStyle/>
          <a:p>
            <a:pPr eaLnBrk="1" hangingPunct="1"/>
            <a:r>
              <a:rPr lang="en-GB" altLang="en-US" smtClean="0"/>
              <a:t>Principles of operant conditioning</a:t>
            </a:r>
          </a:p>
        </p:txBody>
      </p:sp>
      <p:sp>
        <p:nvSpPr>
          <p:cNvPr id="13315" name="Content Placeholder 2"/>
          <p:cNvSpPr>
            <a:spLocks noGrp="1"/>
          </p:cNvSpPr>
          <p:nvPr>
            <p:ph idx="1"/>
          </p:nvPr>
        </p:nvSpPr>
        <p:spPr>
          <a:xfrm>
            <a:off x="539750" y="1052513"/>
            <a:ext cx="8229600" cy="5184775"/>
          </a:xfrm>
        </p:spPr>
        <p:txBody>
          <a:bodyPr>
            <a:normAutofit fontScale="92500" lnSpcReduction="10000"/>
          </a:bodyPr>
          <a:lstStyle/>
          <a:p>
            <a:pPr eaLnBrk="1" hangingPunct="1"/>
            <a:r>
              <a:rPr lang="en-GB" altLang="en-US" sz="2400" b="1" dirty="0" smtClean="0"/>
              <a:t>Timing of consequences</a:t>
            </a:r>
            <a:r>
              <a:rPr lang="en-GB" altLang="en-US" sz="2400" dirty="0" smtClean="0"/>
              <a:t>: the sooner the reinforcement or punishment occurs after the response, the greater its effect. If the delay is too long, the organism may not make the connection between its response and the consequence.</a:t>
            </a:r>
          </a:p>
          <a:p>
            <a:pPr eaLnBrk="1" hangingPunct="1"/>
            <a:r>
              <a:rPr lang="en-GB" altLang="en-US" sz="2400" b="1" dirty="0" smtClean="0"/>
              <a:t>Generalisation</a:t>
            </a:r>
            <a:r>
              <a:rPr lang="en-GB" altLang="en-US" sz="2400" dirty="0" smtClean="0"/>
              <a:t>: the response may generalise to stimuli that resemble the original stimulus to which the organism responded</a:t>
            </a:r>
          </a:p>
          <a:p>
            <a:pPr eaLnBrk="1" hangingPunct="1"/>
            <a:r>
              <a:rPr lang="en-GB" altLang="en-US" sz="2400" b="1" dirty="0" smtClean="0"/>
              <a:t>Stimulus discrimination</a:t>
            </a:r>
            <a:r>
              <a:rPr lang="en-GB" altLang="en-US" sz="2400" dirty="0" smtClean="0"/>
              <a:t>: the tendency of a response to occur in the presence of one stimulus, but not another similar stimulus e.g. environment </a:t>
            </a:r>
          </a:p>
          <a:p>
            <a:pPr eaLnBrk="1" hangingPunct="1"/>
            <a:r>
              <a:rPr lang="en-GB" altLang="en-US" sz="2400" b="1" dirty="0" smtClean="0"/>
              <a:t>Shaping</a:t>
            </a:r>
            <a:r>
              <a:rPr lang="en-GB" altLang="en-US" sz="2400" dirty="0" smtClean="0"/>
              <a:t>: procedure in which successive approximations of a desired response are reinforced. This is used when the organism does not have the </a:t>
            </a:r>
            <a:r>
              <a:rPr lang="en-GB" altLang="en-US" sz="2400" dirty="0" smtClean="0"/>
              <a:t>desired </a:t>
            </a:r>
            <a:r>
              <a:rPr lang="en-GB" altLang="en-US" sz="2400" dirty="0" smtClean="0"/>
              <a:t>behaviour in its repertoire or if the probability of the behaviour occurring is low.</a:t>
            </a:r>
          </a:p>
          <a:p>
            <a:pPr eaLnBrk="1" hangingPunct="1"/>
            <a:endParaRPr lang="en-GB" altLang="en-US" sz="2000" dirty="0" smtClean="0"/>
          </a:p>
          <a:p>
            <a:pPr eaLnBrk="1" hangingPunct="1"/>
            <a:endParaRPr lang="en-GB" altLang="en-US" sz="2000" dirty="0" smtClean="0"/>
          </a:p>
        </p:txBody>
      </p:sp>
    </p:spTree>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p:txBody>
          <a:bodyPr>
            <a:normAutofit fontScale="90000"/>
          </a:bodyPr>
          <a:lstStyle/>
          <a:p>
            <a:r>
              <a:rPr lang="en-GB" dirty="0" smtClean="0"/>
              <a:t>Application of Theory to Practice</a:t>
            </a:r>
          </a:p>
        </p:txBody>
      </p:sp>
      <p:sp>
        <p:nvSpPr>
          <p:cNvPr id="14339" name="Content Placeholder 2"/>
          <p:cNvSpPr>
            <a:spLocks noGrp="1"/>
          </p:cNvSpPr>
          <p:nvPr>
            <p:ph idx="1"/>
          </p:nvPr>
        </p:nvSpPr>
        <p:spPr/>
        <p:txBody>
          <a:bodyPr/>
          <a:lstStyle/>
          <a:p>
            <a:r>
              <a:rPr lang="en-GB" dirty="0" smtClean="0"/>
              <a:t>Looking at the perspective and theories discussed today consider how can they be used to explain individual and group behaviours in a health and social care setting.</a:t>
            </a:r>
          </a:p>
          <a:p>
            <a:endParaRPr lang="en-GB" smtClean="0"/>
          </a:p>
          <a:p>
            <a:pPr>
              <a:buNone/>
            </a:pPr>
            <a:endParaRPr lang="en-GB" dirty="0" smtClean="0"/>
          </a:p>
        </p:txBody>
      </p:sp>
    </p:spTree>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Gross, R. (2005) </a:t>
            </a:r>
            <a:r>
              <a:rPr lang="en-GB" u="sng" dirty="0" smtClean="0"/>
              <a:t>Psychology: The Science of the Mind and Behaviour</a:t>
            </a:r>
            <a:r>
              <a:rPr lang="en-GB" i="1" dirty="0" smtClean="0"/>
              <a:t>. </a:t>
            </a:r>
            <a:r>
              <a:rPr lang="en-GB" dirty="0" smtClean="0"/>
              <a:t>(5</a:t>
            </a:r>
            <a:r>
              <a:rPr lang="en-GB" baseline="30000" dirty="0" smtClean="0"/>
              <a:t>th</a:t>
            </a:r>
            <a:r>
              <a:rPr lang="en-GB" dirty="0" smtClean="0"/>
              <a:t> Edition), London: </a:t>
            </a:r>
            <a:r>
              <a:rPr lang="en-GB" dirty="0" err="1" smtClean="0"/>
              <a:t>Hodder</a:t>
            </a:r>
            <a:r>
              <a:rPr lang="en-GB" dirty="0" smtClean="0"/>
              <a:t> Arnold</a:t>
            </a:r>
          </a:p>
          <a:p>
            <a:pPr>
              <a:buNone/>
            </a:pPr>
            <a:endParaRPr lang="en-GB" dirty="0"/>
          </a:p>
        </p:txBody>
      </p:sp>
      <p:sp>
        <p:nvSpPr>
          <p:cNvPr id="3" name="Title 2"/>
          <p:cNvSpPr>
            <a:spLocks noGrp="1"/>
          </p:cNvSpPr>
          <p:nvPr>
            <p:ph type="title"/>
          </p:nvPr>
        </p:nvSpPr>
        <p:spPr/>
        <p:txBody>
          <a:bodyPr/>
          <a:lstStyle/>
          <a:p>
            <a:r>
              <a:rPr lang="en-GB" dirty="0" smtClean="0"/>
              <a:t>References</a:t>
            </a:r>
            <a:endParaRPr lang="en-GB"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550</TotalTime>
  <Words>1784</Words>
  <Application>Microsoft Office PowerPoint</Application>
  <PresentationFormat>On-screen Show (4:3)</PresentationFormat>
  <Paragraphs>299</Paragraphs>
  <Slides>51</Slides>
  <Notes>0</Notes>
  <HiddenSlides>0</HiddenSlides>
  <MMClips>0</MMClips>
  <ScaleCrop>false</ScaleCrop>
  <HeadingPairs>
    <vt:vector size="4" baseType="variant">
      <vt:variant>
        <vt:lpstr>Theme</vt:lpstr>
      </vt:variant>
      <vt:variant>
        <vt:i4>1</vt:i4>
      </vt:variant>
      <vt:variant>
        <vt:lpstr>Slide Titles</vt:lpstr>
      </vt:variant>
      <vt:variant>
        <vt:i4>51</vt:i4>
      </vt:variant>
    </vt:vector>
  </HeadingPairs>
  <TitlesOfParts>
    <vt:vector size="52" baseType="lpstr">
      <vt:lpstr>Concourse</vt:lpstr>
      <vt:lpstr>How Behaviour is Learned</vt:lpstr>
      <vt:lpstr>What is learning?</vt:lpstr>
      <vt:lpstr>What is Learning?</vt:lpstr>
      <vt:lpstr>Psychologists’ Definition of Learning</vt:lpstr>
      <vt:lpstr>Slide 5</vt:lpstr>
      <vt:lpstr>Behaviourists Theories</vt:lpstr>
      <vt:lpstr>Key Concepts</vt:lpstr>
      <vt:lpstr>Behaviourist Theorists</vt:lpstr>
      <vt:lpstr>Ivan Pavlov</vt:lpstr>
      <vt:lpstr>Classical Conditioning</vt:lpstr>
      <vt:lpstr> </vt:lpstr>
      <vt:lpstr>Classical Conditioning</vt:lpstr>
      <vt:lpstr>Pavlov’s Classic Experiment</vt:lpstr>
      <vt:lpstr>John B. Watson</vt:lpstr>
      <vt:lpstr>J.B Watson</vt:lpstr>
      <vt:lpstr>Little Albert</vt:lpstr>
      <vt:lpstr> Application of Pavlov’s Theory to Humans</vt:lpstr>
      <vt:lpstr>Edward Thorndike</vt:lpstr>
      <vt:lpstr>Operant Conditioning </vt:lpstr>
      <vt:lpstr>Thorndike’s Research</vt:lpstr>
      <vt:lpstr>Thorndike’s Experiment</vt:lpstr>
      <vt:lpstr>Thorndike’s Research</vt:lpstr>
      <vt:lpstr>Thorndike’s theories of operant conditioning</vt:lpstr>
      <vt:lpstr>Law of Effect</vt:lpstr>
      <vt:lpstr>Thorndike’s Law of Effect</vt:lpstr>
      <vt:lpstr>Burrhus Frederic Skinner</vt:lpstr>
      <vt:lpstr>B.F. Skinner’s Theory (1904 – 1990) </vt:lpstr>
      <vt:lpstr>Operant Conditioning</vt:lpstr>
      <vt:lpstr>Skinner’s Research </vt:lpstr>
      <vt:lpstr>Slide 30</vt:lpstr>
      <vt:lpstr>Skinner’s Research</vt:lpstr>
      <vt:lpstr>The Skinner Box</vt:lpstr>
      <vt:lpstr>Operant Conditioning</vt:lpstr>
      <vt:lpstr>Skinner’s theory of operant conditioning</vt:lpstr>
      <vt:lpstr>Positive Reinforcement</vt:lpstr>
      <vt:lpstr>Punishment</vt:lpstr>
      <vt:lpstr>Punishment</vt:lpstr>
      <vt:lpstr>Punishment</vt:lpstr>
      <vt:lpstr>Behaviourist Theory in Practice with Children </vt:lpstr>
      <vt:lpstr>Using the behaviourist theory in practice with people in HSC</vt:lpstr>
      <vt:lpstr>Operant Conditioning</vt:lpstr>
      <vt:lpstr>Positive Reinforcement</vt:lpstr>
      <vt:lpstr>Neagtive Reinforcement</vt:lpstr>
      <vt:lpstr>Punishment</vt:lpstr>
      <vt:lpstr>Extinction</vt:lpstr>
      <vt:lpstr>Schedules of Reinforcement </vt:lpstr>
      <vt:lpstr>Using Reinforcement</vt:lpstr>
      <vt:lpstr>Four Schedules of Partial Reinforcement:</vt:lpstr>
      <vt:lpstr>Principles of operant conditioning</vt:lpstr>
      <vt:lpstr>Application of Theory to Practice</vt:lpstr>
      <vt:lpstr>References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Behaviourists</dc:title>
  <dc:creator>Karen Hudson</dc:creator>
  <cp:lastModifiedBy>Karen</cp:lastModifiedBy>
  <cp:revision>57</cp:revision>
  <dcterms:created xsi:type="dcterms:W3CDTF">2006-01-15T13:50:55Z</dcterms:created>
  <dcterms:modified xsi:type="dcterms:W3CDTF">2015-02-07T11:55:54Z</dcterms:modified>
</cp:coreProperties>
</file>