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02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3B353-B780-4CF0-8F8B-DB11F1B217E7}" type="datetimeFigureOut">
              <a:rPr lang="en-GB" smtClean="0"/>
              <a:t>07/12/2015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E05C8-9DF0-4EF9-9891-CEB73C2A1C7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3B353-B780-4CF0-8F8B-DB11F1B217E7}" type="datetimeFigureOut">
              <a:rPr lang="en-GB" smtClean="0"/>
              <a:t>07/12/2015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E05C8-9DF0-4EF9-9891-CEB73C2A1C7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3B353-B780-4CF0-8F8B-DB11F1B217E7}" type="datetimeFigureOut">
              <a:rPr lang="en-GB" smtClean="0"/>
              <a:t>07/12/2015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E05C8-9DF0-4EF9-9891-CEB73C2A1C7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3B353-B780-4CF0-8F8B-DB11F1B217E7}" type="datetimeFigureOut">
              <a:rPr lang="en-GB" smtClean="0"/>
              <a:t>07/12/2015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E05C8-9DF0-4EF9-9891-CEB73C2A1C7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3B353-B780-4CF0-8F8B-DB11F1B217E7}" type="datetimeFigureOut">
              <a:rPr lang="en-GB" smtClean="0"/>
              <a:t>07/12/2015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E05C8-9DF0-4EF9-9891-CEB73C2A1C7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3B353-B780-4CF0-8F8B-DB11F1B217E7}" type="datetimeFigureOut">
              <a:rPr lang="en-GB" smtClean="0"/>
              <a:t>07/12/2015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E05C8-9DF0-4EF9-9891-CEB73C2A1C7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3B353-B780-4CF0-8F8B-DB11F1B217E7}" type="datetimeFigureOut">
              <a:rPr lang="en-GB" smtClean="0"/>
              <a:t>07/12/2015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E05C8-9DF0-4EF9-9891-CEB73C2A1C7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3B353-B780-4CF0-8F8B-DB11F1B217E7}" type="datetimeFigureOut">
              <a:rPr lang="en-GB" smtClean="0"/>
              <a:t>07/12/2015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E05C8-9DF0-4EF9-9891-CEB73C2A1C7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3B353-B780-4CF0-8F8B-DB11F1B217E7}" type="datetimeFigureOut">
              <a:rPr lang="en-GB" smtClean="0"/>
              <a:t>07/12/2015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E05C8-9DF0-4EF9-9891-CEB73C2A1C7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3B353-B780-4CF0-8F8B-DB11F1B217E7}" type="datetimeFigureOut">
              <a:rPr lang="en-GB" smtClean="0"/>
              <a:t>07/12/2015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E05C8-9DF0-4EF9-9891-CEB73C2A1C7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3B353-B780-4CF0-8F8B-DB11F1B217E7}" type="datetimeFigureOut">
              <a:rPr lang="en-GB" smtClean="0"/>
              <a:t>07/12/2015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E05C8-9DF0-4EF9-9891-CEB73C2A1C7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3B353-B780-4CF0-8F8B-DB11F1B217E7}" type="datetimeFigureOut">
              <a:rPr lang="en-GB" smtClean="0"/>
              <a:t>07/12/2015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BE05C8-9DF0-4EF9-9891-CEB73C2A1C7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Contemporary Themes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Sustainability</a:t>
            </a:r>
            <a:endParaRPr lang="en-GB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Definitions of Sustainability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20000"/>
          </a:bodyPr>
          <a:lstStyle/>
          <a:p>
            <a:r>
              <a:rPr lang="en-GB" sz="3900" i="1" dirty="0" smtClean="0"/>
              <a:t>"Sustainable development is development that meets the needs of the present without compromising the ability of future generations to meet their own needs.”</a:t>
            </a:r>
          </a:p>
          <a:p>
            <a:endParaRPr lang="en-GB" i="1" dirty="0" smtClean="0"/>
          </a:p>
          <a:p>
            <a:r>
              <a:rPr lang="en-GB" b="1" dirty="0">
                <a:solidFill>
                  <a:srgbClr val="FF0000"/>
                </a:solidFill>
              </a:rPr>
              <a:t>W</a:t>
            </a:r>
            <a:r>
              <a:rPr lang="en-GB" b="1" dirty="0" smtClean="0">
                <a:solidFill>
                  <a:srgbClr val="FF0000"/>
                </a:solidFill>
              </a:rPr>
              <a:t>orld = A System</a:t>
            </a:r>
          </a:p>
          <a:p>
            <a:r>
              <a:rPr lang="en-GB" dirty="0" smtClean="0"/>
              <a:t>A system connecting  space and time</a:t>
            </a:r>
          </a:p>
          <a:p>
            <a:endParaRPr lang="en-GB" i="1" dirty="0" smtClean="0"/>
          </a:p>
          <a:p>
            <a:r>
              <a:rPr lang="en-GB" i="1" dirty="0" err="1" smtClean="0"/>
              <a:t>Brundtland</a:t>
            </a:r>
            <a:r>
              <a:rPr lang="en-GB" i="1" dirty="0" smtClean="0"/>
              <a:t> Report 1987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The Two Key Concepts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T</a:t>
            </a:r>
            <a:r>
              <a:rPr lang="en-GB" i="1" dirty="0" smtClean="0"/>
              <a:t>he concept of</a:t>
            </a:r>
            <a:r>
              <a:rPr lang="en-GB" dirty="0" smtClean="0"/>
              <a:t> </a:t>
            </a:r>
            <a:r>
              <a:rPr lang="en-GB" b="1" i="1" dirty="0" smtClean="0"/>
              <a:t>needs</a:t>
            </a:r>
            <a:r>
              <a:rPr lang="en-GB" i="1" dirty="0" smtClean="0"/>
              <a:t>, in particular the essential needs of the world's poor,</a:t>
            </a:r>
            <a:endParaRPr lang="en-GB" dirty="0" smtClean="0"/>
          </a:p>
          <a:p>
            <a:r>
              <a:rPr lang="en-GB" i="1" dirty="0"/>
              <a:t>T</a:t>
            </a:r>
            <a:r>
              <a:rPr lang="en-GB" i="1" dirty="0" smtClean="0"/>
              <a:t>he idea of</a:t>
            </a:r>
            <a:r>
              <a:rPr lang="en-GB" dirty="0" smtClean="0"/>
              <a:t> </a:t>
            </a:r>
            <a:r>
              <a:rPr lang="en-GB" b="1" i="1" dirty="0" smtClean="0"/>
              <a:t>limitations</a:t>
            </a:r>
            <a:r>
              <a:rPr lang="en-GB" dirty="0" smtClean="0"/>
              <a:t> </a:t>
            </a:r>
            <a:r>
              <a:rPr lang="en-GB" i="1" dirty="0" smtClean="0"/>
              <a:t>imposed by the state of technology and social organization on the environment's ability to meet present and future needs.</a:t>
            </a:r>
          </a:p>
          <a:p>
            <a:r>
              <a:rPr lang="en-GB" b="1" i="1" dirty="0" smtClean="0"/>
              <a:t>Rio 1992 Earth Summit</a:t>
            </a:r>
            <a:endParaRPr lang="en-GB" b="1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Business Sustainability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4968552"/>
          </a:xfrm>
        </p:spPr>
        <p:txBody>
          <a:bodyPr>
            <a:normAutofit lnSpcReduction="10000"/>
          </a:bodyPr>
          <a:lstStyle/>
          <a:p>
            <a:r>
              <a:rPr lang="en-GB" sz="4400" dirty="0"/>
              <a:t>M</a:t>
            </a:r>
            <a:r>
              <a:rPr lang="en-GB" sz="4400" dirty="0" smtClean="0"/>
              <a:t>anaging the triple bottom line</a:t>
            </a:r>
          </a:p>
          <a:p>
            <a:r>
              <a:rPr lang="en-GB" sz="4400" dirty="0" smtClean="0"/>
              <a:t> </a:t>
            </a:r>
          </a:p>
          <a:p>
            <a:r>
              <a:rPr lang="en-GB" sz="4400" dirty="0" smtClean="0"/>
              <a:t>Managing  financial, social and environmental risks, obligations and opportunities. </a:t>
            </a:r>
          </a:p>
          <a:p>
            <a:endParaRPr lang="en-GB" sz="4400" dirty="0" smtClean="0"/>
          </a:p>
          <a:p>
            <a:r>
              <a:rPr lang="en-GB" sz="4400" dirty="0" smtClean="0"/>
              <a:t>Profits, People and Planet.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Sustainable Development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World Council for Economic Development (WCED) (2014) definition</a:t>
            </a:r>
          </a:p>
          <a:p>
            <a:endParaRPr lang="en-GB" dirty="0" smtClean="0"/>
          </a:p>
          <a:p>
            <a:r>
              <a:rPr lang="en-GB" dirty="0" smtClean="0"/>
              <a:t> </a:t>
            </a:r>
            <a:r>
              <a:rPr lang="en-GB" sz="4000" b="1" dirty="0" smtClean="0"/>
              <a:t>“meets the needs of the present without compromising the ability of future generations to meet their own needs.”</a:t>
            </a:r>
            <a:endParaRPr lang="en-GB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/>
          </a:bodyPr>
          <a:lstStyle/>
          <a:p>
            <a:r>
              <a:rPr lang="en-GB" sz="4800" b="1" dirty="0" smtClean="0"/>
              <a:t>Macro Issues</a:t>
            </a:r>
            <a:endParaRPr lang="en-GB" sz="4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52292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E</a:t>
            </a:r>
            <a:r>
              <a:rPr lang="en-GB" b="1" dirty="0" smtClean="0">
                <a:solidFill>
                  <a:srgbClr val="FF0000"/>
                </a:solidFill>
              </a:rPr>
              <a:t>conomic Efficiency                            </a:t>
            </a:r>
            <a:r>
              <a:rPr lang="en-GB" dirty="0" smtClean="0"/>
              <a:t>Innovation, Prosperity and Productivity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Social Equity                                                </a:t>
            </a:r>
            <a:r>
              <a:rPr lang="en-GB" dirty="0" smtClean="0"/>
              <a:t>Poverty, Community, Health and Wellness and Human Rights</a:t>
            </a:r>
          </a:p>
          <a:p>
            <a:endParaRPr lang="en-GB" dirty="0" smtClean="0"/>
          </a:p>
          <a:p>
            <a:r>
              <a:rPr lang="en-GB" b="1" dirty="0">
                <a:solidFill>
                  <a:srgbClr val="FF0000"/>
                </a:solidFill>
              </a:rPr>
              <a:t>E</a:t>
            </a:r>
            <a:r>
              <a:rPr lang="en-GB" b="1" dirty="0" smtClean="0">
                <a:solidFill>
                  <a:srgbClr val="FF0000"/>
                </a:solidFill>
              </a:rPr>
              <a:t>nvironmental accountability                    </a:t>
            </a:r>
            <a:r>
              <a:rPr lang="en-GB" dirty="0" smtClean="0"/>
              <a:t>Climate Change, Land Use and Biodiversity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Best Practice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Attract and retain employees more easily </a:t>
            </a:r>
          </a:p>
          <a:p>
            <a:r>
              <a:rPr lang="en-GB" dirty="0" smtClean="0"/>
              <a:t>Experience less financial and reputation risk</a:t>
            </a:r>
          </a:p>
          <a:p>
            <a:r>
              <a:rPr lang="en-GB" dirty="0" smtClean="0"/>
              <a:t>Innovative and adaptive to their environments</a:t>
            </a:r>
          </a:p>
          <a:p>
            <a:r>
              <a:rPr lang="en-GB" dirty="0" smtClean="0"/>
              <a:t>Respect</a:t>
            </a:r>
          </a:p>
          <a:p>
            <a:r>
              <a:rPr lang="en-GB" dirty="0" smtClean="0"/>
              <a:t>Image</a:t>
            </a:r>
          </a:p>
          <a:p>
            <a:r>
              <a:rPr lang="en-GB" dirty="0" smtClean="0"/>
              <a:t>Publicity</a:t>
            </a:r>
          </a:p>
          <a:p>
            <a:r>
              <a:rPr lang="en-GB" dirty="0" smtClean="0"/>
              <a:t>Support</a:t>
            </a:r>
          </a:p>
          <a:p>
            <a:r>
              <a:rPr lang="en-GB" dirty="0" smtClean="0"/>
              <a:t>Initiatives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Stake Holder Engagement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Organisations can learn from customers, employees and their surrounding community.</a:t>
            </a:r>
          </a:p>
          <a:p>
            <a:endParaRPr lang="en-GB" dirty="0" smtClean="0"/>
          </a:p>
          <a:p>
            <a:r>
              <a:rPr lang="en-GB" dirty="0" smtClean="0"/>
              <a:t>Engagement is not only about pushing out messages, but understanding opposition, finding common ground and involving stakeholders in joint decision-making;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Environmental Management Systems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Systems provide structures and processes that help embed environmental efficiency into a firm’s culture and mitigate risks. </a:t>
            </a:r>
          </a:p>
          <a:p>
            <a:r>
              <a:rPr lang="en-GB" dirty="0" smtClean="0"/>
              <a:t> ISO 14001</a:t>
            </a:r>
          </a:p>
          <a:p>
            <a:r>
              <a:rPr lang="en-GB" dirty="0" smtClean="0"/>
              <a:t>Industry Specific </a:t>
            </a:r>
          </a:p>
          <a:p>
            <a:r>
              <a:rPr lang="en-GB" dirty="0" smtClean="0"/>
              <a:t>Nation Specific Standards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Reporting and Disclosure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Measurement and control are at the heart of instituting sustainable practices. </a:t>
            </a:r>
            <a:endParaRPr lang="en-GB" dirty="0"/>
          </a:p>
          <a:p>
            <a:r>
              <a:rPr lang="en-GB" dirty="0" smtClean="0"/>
              <a:t>Organisations collect and collate the information</a:t>
            </a:r>
          </a:p>
          <a:p>
            <a:r>
              <a:rPr lang="en-GB" dirty="0" smtClean="0"/>
              <a:t>External Transparency</a:t>
            </a:r>
          </a:p>
          <a:p>
            <a:r>
              <a:rPr lang="en-GB" dirty="0" smtClean="0"/>
              <a:t>The Global Reporting Initiative </a:t>
            </a:r>
          </a:p>
          <a:p>
            <a:r>
              <a:rPr lang="en-GB" dirty="0" smtClean="0"/>
              <a:t>Lifecycle Analysis</a:t>
            </a:r>
          </a:p>
          <a:p>
            <a:r>
              <a:rPr lang="en-GB" dirty="0" smtClean="0"/>
              <a:t>Systematic analysis of the environmental and social impact of products used /  produced</a:t>
            </a:r>
          </a:p>
          <a:p>
            <a:r>
              <a:rPr lang="en-GB" dirty="0" smtClean="0"/>
              <a:t>Accurate Measurement of Impacts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284</Words>
  <Application>Microsoft Office PowerPoint</Application>
  <PresentationFormat>On-screen Show (4:3)</PresentationFormat>
  <Paragraphs>55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Contemporary Themes</vt:lpstr>
      <vt:lpstr>Definitions of Sustainability</vt:lpstr>
      <vt:lpstr>The Two Key Concepts</vt:lpstr>
      <vt:lpstr>Business Sustainability</vt:lpstr>
      <vt:lpstr>Sustainable Development</vt:lpstr>
      <vt:lpstr>Macro Issues</vt:lpstr>
      <vt:lpstr>Best Practice</vt:lpstr>
      <vt:lpstr>Stake Holder Engagement</vt:lpstr>
      <vt:lpstr>Environmental Management Systems</vt:lpstr>
      <vt:lpstr>Reporting and Disclosure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Themes</dc:title>
  <dc:creator>J Jones</dc:creator>
  <cp:lastModifiedBy>Administrator</cp:lastModifiedBy>
  <cp:revision>7</cp:revision>
  <dcterms:created xsi:type="dcterms:W3CDTF">2014-12-11T08:55:46Z</dcterms:created>
  <dcterms:modified xsi:type="dcterms:W3CDTF">2015-12-07T15:16:48Z</dcterms:modified>
</cp:coreProperties>
</file>