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sldIdLst>
    <p:sldId id="265" r:id="rId2"/>
    <p:sldId id="276" r:id="rId3"/>
    <p:sldId id="266" r:id="rId4"/>
    <p:sldId id="257" r:id="rId5"/>
    <p:sldId id="258" r:id="rId6"/>
    <p:sldId id="282" r:id="rId7"/>
    <p:sldId id="283" r:id="rId8"/>
    <p:sldId id="269" r:id="rId9"/>
    <p:sldId id="279" r:id="rId10"/>
    <p:sldId id="262" r:id="rId11"/>
    <p:sldId id="277" r:id="rId12"/>
    <p:sldId id="267" r:id="rId13"/>
    <p:sldId id="263" r:id="rId14"/>
    <p:sldId id="272" r:id="rId15"/>
    <p:sldId id="270" r:id="rId16"/>
    <p:sldId id="274" r:id="rId17"/>
    <p:sldId id="271" r:id="rId18"/>
    <p:sldId id="280" r:id="rId19"/>
    <p:sldId id="281" r:id="rId20"/>
    <p:sldId id="278" r:id="rId21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Yiying Jiao" initials="YJ" lastIdx="3" clrIdx="0">
    <p:extLst>
      <p:ext uri="{19B8F6BF-5375-455C-9EA6-DF929625EA0E}">
        <p15:presenceInfo xmlns:p15="http://schemas.microsoft.com/office/powerpoint/2012/main" userId="S::y.jiao@uwtsd.ac.uk::dad89eff-c5db-47ef-b2c9-fb1a784356ef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34" autoAdjust="0"/>
    <p:restoredTop sz="96327"/>
  </p:normalViewPr>
  <p:slideViewPr>
    <p:cSldViewPr snapToGrid="0" snapToObjects="1">
      <p:cViewPr varScale="1">
        <p:scale>
          <a:sx n="67" d="100"/>
          <a:sy n="67" d="100"/>
        </p:scale>
        <p:origin x="56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4540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4055079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2000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872505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0297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8442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717996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8464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741233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33439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06874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96407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6066377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09213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68493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82449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708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8BBDA8A-9042-1440-9C34-75AED6C8704D}" type="datetimeFigureOut">
              <a:rPr lang="en-CN" smtClean="0"/>
              <a:t>06/09/2021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702911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hwazan.blogspot.com/2014/06/blog-post_6425.html?m=1" TargetMode="External"/><Relationship Id="rId2" Type="http://schemas.openxmlformats.org/officeDocument/2006/relationships/hyperlink" Target="http://www.bgm.org.tw/view-news.php?item=7656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kknews.cc/zh-my/culture/mppz3qz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93043-6343-497B-B569-1D06AFD7AF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sz="12000" b="1" dirty="0"/>
              <a:t>《</a:t>
            </a:r>
            <a:r>
              <a:rPr lang="zh-CN" altLang="en-US" sz="12000" b="1" dirty="0">
                <a:latin typeface="KaiTi" panose="02010609060101010101" pitchFamily="49" charset="-122"/>
                <a:ea typeface="KaiTi" panose="02010609060101010101" pitchFamily="49" charset="-122"/>
              </a:rPr>
              <a:t>大</a:t>
            </a:r>
            <a:r>
              <a:rPr lang="zh-TW" altLang="en-US" sz="12000" b="1" dirty="0">
                <a:latin typeface="KaiTi" panose="02010609060101010101" pitchFamily="49" charset="-122"/>
                <a:ea typeface="KaiTi" panose="02010609060101010101" pitchFamily="49" charset="-122"/>
              </a:rPr>
              <a:t>學</a:t>
            </a:r>
            <a:r>
              <a:rPr lang="en-US" altLang="zh-CN" sz="12000" b="1" dirty="0"/>
              <a:t>》</a:t>
            </a:r>
            <a:endParaRPr lang="en-MY" sz="1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E6D710-C3C5-40AD-9FC9-02A60AA0ED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43892" y="3719244"/>
            <a:ext cx="5681609" cy="3215811"/>
          </a:xfrm>
        </p:spPr>
        <p:txBody>
          <a:bodyPr>
            <a:normAutofit/>
          </a:bodyPr>
          <a:lstStyle/>
          <a:p>
            <a:endParaRPr lang="en-MY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18C8BA-1151-43AA-B53E-F17F66F9C4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683934" y="-63315"/>
            <a:ext cx="6824134" cy="68999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DAD1650-8759-47A9-883B-E9C020A173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16531" y="-84673"/>
            <a:ext cx="2683932" cy="69388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4AB94C3-F782-43B6-8596-8A06257EB4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2162" y="-82769"/>
            <a:ext cx="2714560" cy="6935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072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7CB36-E731-4EA4-9894-0934ECBCD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7200" b="1" dirty="0">
                <a:solidFill>
                  <a:schemeClr val="accent5">
                    <a:lumMod val="50000"/>
                  </a:schemeClr>
                </a:solidFill>
              </a:rPr>
              <a:t>《</a:t>
            </a:r>
            <a:r>
              <a:rPr lang="zh-TW" altLang="en-US" sz="7200" dirty="0">
                <a:solidFill>
                  <a:schemeClr val="accent5">
                    <a:lumMod val="5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道德經</a:t>
            </a:r>
            <a:r>
              <a:rPr lang="en-US" altLang="zh-CN" sz="7200" b="1" dirty="0">
                <a:solidFill>
                  <a:schemeClr val="accent5">
                    <a:lumMod val="50000"/>
                  </a:schemeClr>
                </a:solidFill>
              </a:rPr>
              <a:t>》</a:t>
            </a:r>
            <a:endParaRPr lang="en-MY" sz="72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307C7-8351-47C2-8257-2F242BA68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431" y="2152649"/>
            <a:ext cx="9924738" cy="4029076"/>
          </a:xfrm>
        </p:spPr>
        <p:txBody>
          <a:bodyPr>
            <a:normAutofit/>
          </a:bodyPr>
          <a:lstStyle/>
          <a:p>
            <a:pPr algn="just"/>
            <a:endParaRPr lang="en-US" altLang="zh-CN" sz="1000" b="1" dirty="0">
              <a:solidFill>
                <a:schemeClr val="accent5">
                  <a:lumMod val="5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3900" dirty="0">
                <a:latin typeface="KaiTi" panose="02010609060101010101" pitchFamily="49" charset="-122"/>
                <a:ea typeface="KaiTi" panose="02010609060101010101" pitchFamily="49" charset="-122"/>
              </a:rPr>
              <a:t>第十三章</a:t>
            </a:r>
            <a:r>
              <a:rPr lang="en-MY" dirty="0"/>
              <a:t>                                                                                                                                </a:t>
            </a:r>
          </a:p>
          <a:p>
            <a:endParaRPr lang="en-MY" dirty="0"/>
          </a:p>
          <a:p>
            <a:endParaRPr lang="en-MY" dirty="0"/>
          </a:p>
          <a:p>
            <a:endParaRPr lang="en-MY" dirty="0"/>
          </a:p>
          <a:p>
            <a:endParaRPr lang="en-MY" dirty="0"/>
          </a:p>
          <a:p>
            <a:endParaRPr lang="en-MY" dirty="0"/>
          </a:p>
        </p:txBody>
      </p:sp>
      <p:sp>
        <p:nvSpPr>
          <p:cNvPr id="13" name="Rectangle 10">
            <a:extLst>
              <a:ext uri="{FF2B5EF4-FFF2-40B4-BE49-F238E27FC236}">
                <a16:creationId xmlns:a16="http://schemas.microsoft.com/office/drawing/2014/main" id="{C529C838-EFEB-4533-B67E-2BF58A606E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3630" y="3209464"/>
            <a:ext cx="10296369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寵辱若驚，貴大患若身。何謂寵辱若驚？寵爲下得之若驚，失之若驚，是謂寵辱若驚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何謂貴大患若身？吾所以有大患者，爲吾有身，及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吾無身，吾有何患？故貴以身爲天下，若可寄天下；愛以身爲天下，若可託天下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 </a:t>
            </a:r>
          </a:p>
        </p:txBody>
      </p:sp>
    </p:spTree>
    <p:extLst>
      <p:ext uri="{BB962C8B-B14F-4D97-AF65-F5344CB8AC3E}">
        <p14:creationId xmlns:p14="http://schemas.microsoft.com/office/powerpoint/2010/main" val="879313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9D547-3F45-44D7-9264-4DAD2957C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546" y="982132"/>
            <a:ext cx="10777591" cy="1303867"/>
          </a:xfrm>
        </p:spPr>
        <p:txBody>
          <a:bodyPr>
            <a:normAutofit/>
          </a:bodyPr>
          <a:lstStyle/>
          <a:p>
            <a:r>
              <a:rPr lang="zh-TW" altLang="en-US" sz="4800" dirty="0">
                <a:solidFill>
                  <a:schemeClr val="accent5">
                    <a:lumMod val="5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道德經介紹</a:t>
            </a:r>
            <a:endParaRPr lang="en-MY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A6369-DFF4-4383-8226-6AEBFA980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4626" y="2603499"/>
            <a:ext cx="7486649" cy="3110444"/>
          </a:xfrm>
        </p:spPr>
        <p:txBody>
          <a:bodyPr>
            <a:normAutofit/>
          </a:bodyPr>
          <a:lstStyle/>
          <a:p>
            <a:r>
              <a:rPr lang="zh-TW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老子是出生在周朝時代</a:t>
            </a:r>
            <a:endParaRPr lang="en-MY" altLang="zh-TW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姓李名耳，字聃</a:t>
            </a:r>
            <a:endParaRPr lang="en-MY" altLang="zh-TW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春秋末期人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37261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BD985-DE1E-764F-95D7-6012C6A72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100285"/>
            <a:ext cx="9601196" cy="1303867"/>
          </a:xfrm>
        </p:spPr>
        <p:txBody>
          <a:bodyPr>
            <a:normAutofit/>
          </a:bodyPr>
          <a:lstStyle/>
          <a:p>
            <a:r>
              <a:rPr kumimoji="0" lang="en-US" altLang="en-US" sz="4800" b="0" i="0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寵辱若驚</a:t>
            </a:r>
            <a:r>
              <a:rPr kumimoji="0" lang="en-US" altLang="en-US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sz="4800" b="1" dirty="0"/>
              <a:t>1.1</a:t>
            </a:r>
            <a:endParaRPr lang="en-CN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D5410-EDE2-FF4C-AD09-BCD635E7D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7875" y="2403201"/>
            <a:ext cx="8848723" cy="3899044"/>
          </a:xfrm>
        </p:spPr>
        <p:txBody>
          <a:bodyPr>
            <a:normAutofit/>
          </a:bodyPr>
          <a:lstStyle/>
          <a:p>
            <a:r>
              <a:rPr lang="zh-TW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寵就是講的榮寵、榮譽</a:t>
            </a:r>
            <a:endParaRPr lang="en-MY" altLang="zh-TW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老子有講到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:「福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隨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禍所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依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｣</a:t>
            </a: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老子的三寶，謙卑、節儉、退在人後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失去了榮寵也會驚慌失措，患得患失</a:t>
            </a:r>
            <a:endParaRPr lang="en-US" altLang="en-US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辱罵、侮辱，感到不安、驚恐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US" altLang="zh-TW" sz="2800" dirty="0"/>
          </a:p>
          <a:p>
            <a:endParaRPr lang="en-US" altLang="zh-CN" sz="3600" dirty="0"/>
          </a:p>
        </p:txBody>
      </p:sp>
    </p:spTree>
    <p:extLst>
      <p:ext uri="{BB962C8B-B14F-4D97-AF65-F5344CB8AC3E}">
        <p14:creationId xmlns:p14="http://schemas.microsoft.com/office/powerpoint/2010/main" val="2215558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3C8D-1327-C644-9A2D-5CA9C0173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475292"/>
            <a:ext cx="9601196" cy="928861"/>
          </a:xfrm>
        </p:spPr>
        <p:txBody>
          <a:bodyPr>
            <a:normAutofit/>
          </a:bodyPr>
          <a:lstStyle/>
          <a:p>
            <a:r>
              <a:rPr kumimoji="0" lang="en-US" altLang="en-US" sz="5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失之若驚</a:t>
            </a:r>
            <a:r>
              <a:rPr kumimoji="0" lang="en-US" altLang="en-US" sz="5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b="1" dirty="0"/>
              <a:t>1.2</a:t>
            </a:r>
            <a:endParaRPr lang="en-CN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FC5729-9F0E-4A90-90E0-6066C880D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0927" y="2665074"/>
            <a:ext cx="6715123" cy="3955550"/>
          </a:xfrm>
        </p:spPr>
        <p:txBody>
          <a:bodyPr>
            <a:normAutofit/>
          </a:bodyPr>
          <a:lstStyle/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明瞭因果報應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學習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忍辱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常念別人的善、恩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惠</a:t>
            </a:r>
            <a:endParaRPr kumimoji="0" lang="en-MY" altLang="zh-TW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決定沒有報復、怨恨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628180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E2EBD-6FBA-40FD-9906-16BC810C3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210732"/>
            <a:ext cx="9601196" cy="1303867"/>
          </a:xfrm>
        </p:spPr>
        <p:txBody>
          <a:bodyPr>
            <a:normAutofit/>
          </a:bodyPr>
          <a:lstStyle/>
          <a:p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吾所以有大患者，爲吾有身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b="1" dirty="0"/>
              <a:t>2.1.1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2D72B-3E6F-4267-B80F-046C24B60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3" y="2514599"/>
            <a:ext cx="10029824" cy="3676437"/>
          </a:xfrm>
        </p:spPr>
        <p:txBody>
          <a:bodyPr>
            <a:noAutofit/>
          </a:bodyPr>
          <a:lstStyle/>
          <a:p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身爲苦本，身是累贅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好吃，吃眾生肉，為了三寸舌頭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報應現前，還不醒悟，恐怕來不及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五公經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r>
              <a:rPr kumimoji="0" lang="zh-TW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云</a:t>
            </a:r>
            <a:r>
              <a:rPr kumimoji="0" lang="en-MY" altLang="zh-TW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: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「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子丑之年江邊起，死者萬萬欠棺材，寅卯辰年八九月，遍地死人不堪言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。」</a:t>
            </a:r>
          </a:p>
          <a:p>
            <a:r>
              <a:rPr lang="zh-TW" altLang="en-US" sz="3200" dirty="0">
                <a:latin typeface="KaiTi" panose="02010609060101010101" pitchFamily="49" charset="-122"/>
                <a:ea typeface="KaiTi" panose="02010609060101010101" pitchFamily="49" charset="-122"/>
              </a:rPr>
              <a:t>又云</a:t>
            </a:r>
            <a:r>
              <a:rPr lang="en-MY" altLang="zh-TW" sz="3200" dirty="0">
                <a:latin typeface="KaiTi" panose="02010609060101010101" pitchFamily="49" charset="-122"/>
                <a:ea typeface="KaiTi" panose="02010609060101010101" pitchFamily="49" charset="-122"/>
              </a:rPr>
              <a:t>: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「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朝時得病慕時亡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」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420251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4670"/>
    </mc:Choice>
    <mc:Fallback xmlns="">
      <p:transition spd="slow" advTm="28467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E2EBD-6FBA-40FD-9906-16BC810C3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210732"/>
            <a:ext cx="9601196" cy="1303867"/>
          </a:xfrm>
        </p:spPr>
        <p:txBody>
          <a:bodyPr>
            <a:normAutofit/>
          </a:bodyPr>
          <a:lstStyle/>
          <a:p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吾所以有大患者，爲吾有身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b="1" dirty="0"/>
              <a:t>2.1.2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2D72B-3E6F-4267-B80F-046C24B60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3077" y="2505183"/>
            <a:ext cx="9601196" cy="3676437"/>
          </a:xfrm>
        </p:spPr>
        <p:txBody>
          <a:bodyPr>
            <a:noAutofit/>
          </a:bodyPr>
          <a:lstStyle/>
          <a:p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被外面的境界誘惑，內心起貪瞋癡慢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失掉了性德、善根、功德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放下自私自利、放下名聞利養、放下五欲六塵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、 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放下貪瞋癡慢，心就清淨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加強定功</a:t>
            </a:r>
            <a:r>
              <a:rPr kumimoji="0" lang="zh-TW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把身體捨棄，往上提升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身體</a:t>
            </a:r>
            <a:r>
              <a:rPr kumimoji="0" lang="zh-TW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要利益天下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553032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4670"/>
    </mc:Choice>
    <mc:Fallback xmlns="">
      <p:transition spd="slow" advTm="28467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E2EBD-6FBA-40FD-9906-16BC810C3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故貴以身爲天下，若可寄天下；愛以身爲天下，若可託天下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b="1" dirty="0"/>
              <a:t>2.2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2D72B-3E6F-4267-B80F-046C24B60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4101" y="2602443"/>
            <a:ext cx="8829674" cy="3939118"/>
          </a:xfrm>
        </p:spPr>
        <p:txBody>
          <a:bodyPr>
            <a:normAutofit fontScale="32500" lnSpcReduction="20000"/>
          </a:bodyPr>
          <a:lstStyle/>
          <a:p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好好珍惜這個身體</a:t>
            </a:r>
            <a:r>
              <a:rPr kumimoji="0" lang="zh-TW" altLang="en-US" sz="9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爲天下人服務</a:t>
            </a:r>
            <a:endParaRPr kumimoji="0" lang="en-US" altLang="en-US" sz="9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轉惡爲善，轉迷成悟，轉凡成聖</a:t>
            </a:r>
            <a:endParaRPr kumimoji="0" lang="en-US" altLang="en-US" sz="9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要成就自己，要有使命感</a:t>
            </a:r>
            <a:endParaRPr kumimoji="0" lang="en-US" altLang="en-US" sz="9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學一句就落實一句</a:t>
            </a:r>
            <a:r>
              <a:rPr kumimoji="0" lang="en-US" altLang="en-US" sz="9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      </a:t>
            </a:r>
          </a:p>
          <a:p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要好好善待自己</a:t>
            </a:r>
            <a:r>
              <a:rPr kumimoji="0" lang="zh-TW" altLang="en-US" sz="9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思想善，行爲善</a:t>
            </a:r>
            <a:endParaRPr kumimoji="0" lang="en-US" altLang="en-US" sz="9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養身，身要動，心不能動</a:t>
            </a:r>
            <a:r>
              <a:rPr kumimoji="0" lang="zh-TW" altLang="en-US" sz="9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服務天下</a:t>
            </a:r>
            <a:endParaRPr kumimoji="0" lang="en-US" altLang="en-US" sz="9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US" sz="98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791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BA334-1E48-4622-B4BA-A520A3572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chemeClr val="accent5">
                    <a:lumMod val="5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結論</a:t>
            </a:r>
            <a:endParaRPr lang="en-MY" dirty="0">
              <a:solidFill>
                <a:schemeClr val="accent5">
                  <a:lumMod val="5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86ADF-8B0A-45DF-9BD3-D2A033B1F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5201" y="2642657"/>
            <a:ext cx="6867524" cy="3318936"/>
          </a:xfrm>
        </p:spPr>
        <p:txBody>
          <a:bodyPr>
            <a:normAutofit/>
          </a:bodyPr>
          <a:lstStyle/>
          <a:p>
            <a:pPr>
              <a:buClr>
                <a:srgbClr val="83992A"/>
              </a:buClr>
              <a:defRPr/>
            </a:pP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放下</a:t>
            </a:r>
            <a:r>
              <a:rPr lang="zh-TW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榮寵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、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修習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忍辱</a:t>
            </a:r>
            <a:endParaRPr kumimoji="0" lang="en-US" altLang="en-US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buFont typeface="Arial"/>
              <a:buChar char="•"/>
              <a:tabLst/>
              <a:defRPr/>
            </a:pPr>
            <a:r>
              <a:rPr kumimoji="0" lang="en-US" alt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身爲苦本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、</a:t>
            </a:r>
            <a:r>
              <a:rPr kumimoji="0" lang="en-US" alt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累贅</a:t>
            </a:r>
            <a:endParaRPr kumimoji="0" lang="en-US" altLang="en-US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放下自私自利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身體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要利益天下</a:t>
            </a:r>
            <a:endParaRPr lang="en-US" sz="3600" dirty="0"/>
          </a:p>
          <a:p>
            <a:endParaRPr lang="en-MY" sz="3200" dirty="0"/>
          </a:p>
        </p:txBody>
      </p:sp>
    </p:spTree>
    <p:extLst>
      <p:ext uri="{BB962C8B-B14F-4D97-AF65-F5344CB8AC3E}">
        <p14:creationId xmlns:p14="http://schemas.microsoft.com/office/powerpoint/2010/main" val="25661480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3C8D-1327-C644-9A2D-5CA9C0173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z="4400" dirty="0">
                <a:solidFill>
                  <a:schemeClr val="accent5">
                    <a:lumMod val="5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參考 </a:t>
            </a:r>
            <a:r>
              <a:rPr lang="en-US" sz="4400" dirty="0">
                <a:solidFill>
                  <a:schemeClr val="accent5">
                    <a:lumMod val="50000"/>
                  </a:schemeClr>
                </a:solidFill>
              </a:rPr>
              <a:t>1 :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9957ABB5-31FC-430A-B4DD-2511549B87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1575" y="2301387"/>
            <a:ext cx="10267949" cy="5970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1.</a:t>
            </a:r>
            <a:r>
              <a:rPr lang="zh-TW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社團法人佛教觀音慈善會</a:t>
            </a:r>
            <a:endParaRPr lang="en-MY" altLang="zh-TW" sz="2800" dirty="0"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http://www.bgm.org.tw/view-news.php?item=7656</a:t>
            </a: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KaiTi" panose="02010609060101010101" pitchFamily="49" charset="-122"/>
              <a:ea typeface="KaiTi" panose="02010609060101010101" pitchFamily="49" charset="-122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800" dirty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2.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節錄自二零一二淨土大經科註（第十八集）淨空法師主講</a:t>
            </a:r>
            <a:r>
              <a:rPr kumimoji="0" lang="en-US" altLang="en-US" sz="2800" b="0" i="0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http://hwazan.blogspot.com/2014/06/blog-post_6425.html?m=1</a:t>
            </a:r>
            <a:r>
              <a:rPr kumimoji="0" lang="en-US" altLang="en-US" sz="2800" b="0" i="0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800" dirty="0"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3.</a:t>
            </a:r>
            <a:r>
              <a:rPr lang="zh-CN" altLang="en-US" sz="2800" b="0" i="0" dirty="0"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老法师文集</a:t>
            </a:r>
            <a:r>
              <a:rPr lang="zh-TW" altLang="en-US" sz="2800" b="0" i="0" dirty="0"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網</a:t>
            </a:r>
            <a:r>
              <a:rPr lang="zh-CN" altLang="en-US" sz="2800" b="0" i="0" dirty="0"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endParaRPr lang="en-US" altLang="zh-CN" sz="2800" b="0" i="0" dirty="0"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8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http://www.jkfswj.org/3g/list.asp?id=7236</a:t>
            </a:r>
            <a:endParaRPr lang="en-MY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800" dirty="0"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5073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51388-A394-40AD-B2A8-D2DE3F174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z="4400" dirty="0">
                <a:solidFill>
                  <a:schemeClr val="accent5">
                    <a:lumMod val="5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參考</a:t>
            </a:r>
            <a:r>
              <a:rPr lang="en-US" sz="4400" dirty="0">
                <a:solidFill>
                  <a:schemeClr val="accent5">
                    <a:lumMod val="50000"/>
                  </a:schemeClr>
                </a:solidFill>
              </a:rPr>
              <a:t> 2 :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DF6B55-1672-41D6-BD88-AF21727361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TW" sz="2800" b="0" i="0" dirty="0"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4. </a:t>
            </a:r>
            <a:r>
              <a:rPr lang="en-US" altLang="zh-TW" sz="2800" b="0" i="0" dirty="0"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  <a:hlinkClick r:id="rId2"/>
              </a:rPr>
              <a:t>https://kknews.cc/zh-my/culture/mppz3qz.html</a:t>
            </a:r>
            <a:endParaRPr lang="en-US" altLang="zh-TW" sz="2800" b="0" i="0" dirty="0"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US" altLang="zh-TW" sz="28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en-US" altLang="zh-TW" sz="28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5.</a:t>
            </a:r>
            <a:r>
              <a:rPr lang="zh-TW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維基百科</a:t>
            </a:r>
            <a:r>
              <a:rPr lang="zh-TW" altLang="en-US" sz="2800" dirty="0"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 </a:t>
            </a:r>
            <a:endParaRPr lang="en-MY" altLang="zh-TW" sz="2800" dirty="0">
              <a:latin typeface="Times New Roman" panose="02020603050405020304" pitchFamily="18" charset="0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https://zh.m.wikipedia.org/wiki/%E8%80%81%E5%AD%90</a:t>
            </a:r>
          </a:p>
          <a:p>
            <a:endParaRPr lang="en-US" altLang="zh-CN" sz="2400" b="0" i="0" dirty="0"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62320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6A448-4762-432A-B625-0C29F86B9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3600" dirty="0">
                <a:solidFill>
                  <a:schemeClr val="accent5">
                    <a:lumMod val="5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道德經介紹</a:t>
            </a:r>
            <a:endParaRPr lang="en-MY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5F89BA2-E793-41C9-B650-C052FBE6D1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76326" y="2479121"/>
            <a:ext cx="10365658" cy="4185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老師們好，今天學生想要和大家分享《道德經》猒恥第十三章：寵辱若驚，貴大患若身。何謂寵辱若驚？寵爲下得之若驚，失之若驚，是謂寵辱若驚。何謂貴大患若身？吾所以有大患者，爲吾有身，及吾無身，吾有何患？故貴以身爲天下，若可寄天下；愛以身爲天下，若可託天下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老子是出生在周朝時代，姓李名耳，字聃，春秋末期人，和孔子同年代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6322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1D5DF-ECB4-4D26-A426-618319AA9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寵辱若驚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b="1" dirty="0">
                <a:solidFill>
                  <a:schemeClr val="accent5">
                    <a:lumMod val="50000"/>
                  </a:schemeClr>
                </a:solidFill>
              </a:rPr>
              <a:t>1.1</a:t>
            </a:r>
            <a:endParaRPr lang="en-MY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156D9-54F2-400F-88FE-BAD304EEC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1126" y="2562737"/>
            <a:ext cx="9601196" cy="4018530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這一段的意思是說我們很貪戀這個身體。寵就是講的榮寵、榮譽，我們自己要好好思考，這個榮譽不應該得而得到的話，一定是壞事。老子有講到:「福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隨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禍所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依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｣。就算是應該得到的，也要很謙虛才能避勉禍害。要牢記老子的三寶，謙卑、節儉、退在人後。現代人從小所學習的就是競爭，看到人家的榮寵，就會生嫉妒障礙。所以我們應該降低姿勢，做好事最好不要讓人知道，好事應該爲社會，爲利益大衆而做，決定不求果報。相反的，如果失去了榮寵也會驚慌失措，患得患失。我們受到別人的辱罵、嚴重的侮辱的時候，我們也會感到不安、驚恐。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8943046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1D5DF-ECB4-4D26-A426-618319AA9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096" y="837344"/>
            <a:ext cx="9601196" cy="1303867"/>
          </a:xfrm>
        </p:spPr>
        <p:txBody>
          <a:bodyPr/>
          <a:lstStyle/>
          <a:p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失之若驚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b="1" dirty="0">
                <a:solidFill>
                  <a:schemeClr val="accent5">
                    <a:lumMod val="50000"/>
                  </a:schemeClr>
                </a:solidFill>
              </a:rPr>
              <a:t>1.2</a:t>
            </a:r>
            <a:endParaRPr lang="en-MY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156D9-54F2-400F-88FE-BAD304EEC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55525"/>
            <a:ext cx="9601196" cy="3914453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我們在一生當中時常遇到許多恩怨情仇，原因就是我們不明瞭因果報應，不能夠忍辱，因小怨而成大仇。人家惡意對我們，應當要接受這個報應，要記住別人的善；常念別人的恩，決定沒有報復怨恨的心態，這樣才能一筆勾銷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4801678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628D9-061E-49C6-9357-57AD221F3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886431"/>
          </a:xfrm>
        </p:spPr>
        <p:txBody>
          <a:bodyPr/>
          <a:lstStyle/>
          <a:p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吾所以有大患者，爲吾有身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b="1" dirty="0">
                <a:solidFill>
                  <a:schemeClr val="accent5">
                    <a:lumMod val="50000"/>
                  </a:schemeClr>
                </a:solidFill>
              </a:rPr>
              <a:t>2.1.1</a:t>
            </a:r>
            <a:endParaRPr lang="en-MY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F9E68-5D0D-4027-96E1-4185ECEE1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837" y="2455522"/>
            <a:ext cx="9601196" cy="3965825"/>
          </a:xfrm>
        </p:spPr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接下來是「吾所以有大患者，爲吾有身」就是說我有很大的憂患，因為我有這個身體。身爲苦本，這個身是累贅，因為有身體，執著這個身是我，纔有老病死。爲了這個身造了許許多多的罪業。我們好吃，吃眾生肉，為了三寸舌頭，㖔下去就不知道味道了。為了這個舌頭，殺了多少生命、造了多少業！這些猪、雞、鴨等等生出來就被關在籠子裡，等着人把它們宰了，吃掉它們，那種感覺很像現在的我們，因為疫情也被關在家裡，整天提心吊胆，哪一天輪到我染上病毒，就在等死，真的是報應現前，還不醒悟，恐怕來不及。有本預言書《五公經》有一段講到瘟疫達到高峰的時侯，「</a:t>
            </a:r>
            <a:r>
              <a:rPr kumimoji="0" lang="en-US" altLang="en-US" sz="2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子丑之年江邊起，死者萬萬欠棺材，寅卯辰年八九月，遍地死人不堪言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。」，這種疫情會持續蔓延到2024年農曆八九月；又有「朝時得病慕時亡」形容疫情到顛峰時的悲殘景像。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endParaRPr lang="en-MY" sz="2800" dirty="0"/>
          </a:p>
        </p:txBody>
      </p:sp>
    </p:spTree>
    <p:extLst>
      <p:ext uri="{BB962C8B-B14F-4D97-AF65-F5344CB8AC3E}">
        <p14:creationId xmlns:p14="http://schemas.microsoft.com/office/powerpoint/2010/main" val="6264751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628D9-061E-49C6-9357-57AD221F3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吾所以有大患者，爲吾有身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b="1" dirty="0">
                <a:solidFill>
                  <a:schemeClr val="accent5">
                    <a:lumMod val="50000"/>
                  </a:schemeClr>
                </a:solidFill>
              </a:rPr>
              <a:t>2.1.2</a:t>
            </a:r>
            <a:endParaRPr lang="en-MY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F9E68-5D0D-4027-96E1-4185ECEE1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837" y="2414427"/>
            <a:ext cx="9601196" cy="4167348"/>
          </a:xfrm>
        </p:spPr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我們還為這個六根造業，以為這六根是我。被外面的境界誘惑，內心起貪瞋癡慢，結果罪過是無量無邊。如果真有智慧觀察，得不償失。失掉的是性德，善根、功德失掉了。得到是一身的罪業。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我們必須要了解真實真相，聖賢人所謂的破身見。我所擁有的，像衣服一樣，衣服是我所擁有的，不是真我，身體也是我所擁有的。知道身不是自己，就能放下了｡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要先放下自私自利、放下名聞利養、放下五欲六塵、放下貪瞋癡慢，心就清淨了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如果沒有身體就很自在，所以老子知道身爲苦本。如何把身舍掉不要身？他厭棄身體，加強他的定功，確確實實他能夠把這身體捨棄掉，往上提升，可是我們的身體還在，那就要利益天下。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</a:p>
          <a:p>
            <a:pPr algn="just"/>
            <a:endParaRPr lang="en-MY" sz="3200" dirty="0"/>
          </a:p>
        </p:txBody>
      </p:sp>
    </p:spTree>
    <p:extLst>
      <p:ext uri="{BB962C8B-B14F-4D97-AF65-F5344CB8AC3E}">
        <p14:creationId xmlns:p14="http://schemas.microsoft.com/office/powerpoint/2010/main" val="13860353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628D9-061E-49C6-9357-57AD221F3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7" y="648757"/>
            <a:ext cx="9601196" cy="1303867"/>
          </a:xfrm>
        </p:spPr>
        <p:txBody>
          <a:bodyPr>
            <a:normAutofit fontScale="90000"/>
          </a:bodyPr>
          <a:lstStyle/>
          <a:p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故貴以身爲天下，若可寄天下；愛以身爲天下，若可託天下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b="1" dirty="0">
                <a:solidFill>
                  <a:schemeClr val="accent5">
                    <a:lumMod val="50000"/>
                  </a:schemeClr>
                </a:solidFill>
              </a:rPr>
              <a:t>2.2.1</a:t>
            </a:r>
            <a:endParaRPr lang="en-MY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F9E68-5D0D-4027-96E1-4185ECEE1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63138"/>
            <a:ext cx="9601196" cy="4429495"/>
          </a:xfrm>
        </p:spPr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接下來是「故貴以身爲天下，若可寄天下；愛以身爲天下，若可託天下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｡」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我們要好好珍惜這個身體，吃飯要養這個身體，這個身體是爲天下人服務，要懂得修福積德，利益一切大衆，要會散財，生活要節儉，把心量擴大，時刻想爲天下人服務。幫助他們轉惡爲善，轉迷成悟，轉凡成聖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要想幫助天下人，首先要成就自己，要有使命感，這個動力會讓我精進不懈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要想到許許多多苦難的天下人都等着幫忙，如果我不認真努力學習，由其是對傳統文化的傳承，怎麼對得起這些人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？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</a:p>
          <a:p>
            <a:pPr algn="just"/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39347927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628D9-061E-49C6-9357-57AD221F3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故貴以身爲天下，若可寄天下；愛以身爲天下，若可託天下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b="1" dirty="0">
                <a:solidFill>
                  <a:schemeClr val="accent5">
                    <a:lumMod val="50000"/>
                  </a:schemeClr>
                </a:solidFill>
              </a:rPr>
              <a:t>2.2.2</a:t>
            </a:r>
            <a:endParaRPr lang="en-MY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F9E68-5D0D-4027-96E1-4185ECEE1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686963"/>
            <a:ext cx="9601196" cy="4429495"/>
          </a:xfrm>
        </p:spPr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絕對不是說，成聖賢后，我纔來幫助天下人，不是這個意思。我學一句就落實一句，我學兩句就落實兩句，縱然我還學不成，這個心願不能沒有。要好好善待自己，身體是物質，每個細胞都有見聞覺知，如果妄念太多，分別、執着太多，每個細胞反應都不好，所以，就會老化、生病、死亡。如果善待自己，心善良，思想善，行爲善，每個細胞反應都良好，都變得很美，它就不容易衰老。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/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7937731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628D9-061E-49C6-9357-57AD221F3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故貴以身爲天下，若可寄天下；愛以身爲天下，若可託天下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b="1" dirty="0">
                <a:solidFill>
                  <a:schemeClr val="accent5">
                    <a:lumMod val="50000"/>
                  </a:schemeClr>
                </a:solidFill>
              </a:rPr>
              <a:t>2.2.3</a:t>
            </a:r>
            <a:endParaRPr lang="en-MY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F9E68-5D0D-4027-96E1-4185ECEE1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096413"/>
            <a:ext cx="9601196" cy="4429495"/>
          </a:xfrm>
        </p:spPr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養身，身要動。身要不動，就壞掉了。身要動，心不能動。現在恰恰相反，身要舒服、要靜，心裏一天到晚迷惑顛倒，胡思亂想，怎麽會不生病、不短命?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“動”裏最殊勝的，爲天下人服務，一切利益天下的事要幹。把身心整個放輕鬆，一天忙到晚都不累，緊張就會累，緊張時一身都不自在，身心負擔很重。心裏空空洞洞什麼都沒有，身體放輕鬆，就很自在。一般人，患得患失，得失心很重，這很累，生活就很苦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所以，珍貴自己的身體是爲了治理天下，天下的重任就可以託付他；愛惜自己的身體是爲了治理天下，天下的重任就可以交付給他了</a:t>
            </a:r>
            <a:r>
              <a:rPr kumimoji="0" lang="en-US" altLang="en-US" sz="2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</a:p>
          <a:p>
            <a:pPr algn="just"/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6678165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628D9-061E-49C6-9357-57AD221F3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chemeClr val="accent5">
                    <a:lumMod val="5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結論</a:t>
            </a:r>
            <a:endParaRPr lang="en-MY" dirty="0">
              <a:solidFill>
                <a:schemeClr val="accent5">
                  <a:lumMod val="5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F9E68-5D0D-4027-96E1-4185ECEE1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373330"/>
            <a:ext cx="9601196" cy="4058292"/>
          </a:xfrm>
        </p:spPr>
        <p:txBody>
          <a:bodyPr>
            <a:noAutofit/>
          </a:bodyPr>
          <a:lstStyle/>
          <a:p>
            <a:pPr algn="just">
              <a:buClr>
                <a:srgbClr val="83992A"/>
              </a:buClr>
              <a:defRPr/>
            </a:pP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我們要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放下</a:t>
            </a:r>
            <a:r>
              <a:rPr lang="zh-TW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榮寵，認真的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修習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忍辱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，不要受外面的環境影响。要知道</a:t>
            </a:r>
            <a:r>
              <a:rPr kumimoji="0" lang="en-US" alt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身爲苦本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這個身是</a:t>
            </a:r>
            <a:r>
              <a:rPr kumimoji="0" lang="en-US" alt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累贅</a:t>
            </a:r>
            <a:r>
              <a:rPr kumimoji="0" lang="zh-TW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。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放下自私自利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爲大衆服務，要懂得修福積德，</a:t>
            </a:r>
            <a:r>
              <a:rPr lang="en-US" altLang="en-US" sz="3600" dirty="0" err="1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先成就自己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，要有使命感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有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這個身體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爲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了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利益天下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服務天下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sz="3600" dirty="0"/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1743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{E1371970-4DDB-D74D-A858-24CA80E70508}tf10001064</Template>
  <TotalTime>8185</TotalTime>
  <Words>894</Words>
  <Application>Microsoft Office PowerPoint</Application>
  <PresentationFormat>Widescreen</PresentationFormat>
  <Paragraphs>106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KaiTi</vt:lpstr>
      <vt:lpstr>Arial</vt:lpstr>
      <vt:lpstr>Garamond</vt:lpstr>
      <vt:lpstr>Times New Roman</vt:lpstr>
      <vt:lpstr>Organic</vt:lpstr>
      <vt:lpstr>《大學》</vt:lpstr>
      <vt:lpstr>《道德經》</vt:lpstr>
      <vt:lpstr>道德經介紹</vt:lpstr>
      <vt:lpstr>寵辱若驚 1.1</vt:lpstr>
      <vt:lpstr>失之若驚 1.2</vt:lpstr>
      <vt:lpstr>吾所以有大患者，爲吾有身 2.1.1</vt:lpstr>
      <vt:lpstr>吾所以有大患者，爲吾有身 2.1.2</vt:lpstr>
      <vt:lpstr>故貴以身爲天下，若可寄天下；愛以身爲天下，若可託天下 2.2</vt:lpstr>
      <vt:lpstr>結論</vt:lpstr>
      <vt:lpstr>參考 1 :</vt:lpstr>
      <vt:lpstr>參考 2 :</vt:lpstr>
      <vt:lpstr>道德經介紹</vt:lpstr>
      <vt:lpstr>寵辱若驚 1.1</vt:lpstr>
      <vt:lpstr>失之若驚 1.2</vt:lpstr>
      <vt:lpstr>吾所以有大患者，爲吾有身 2.1.1</vt:lpstr>
      <vt:lpstr>吾所以有大患者，爲吾有身 2.1.2</vt:lpstr>
      <vt:lpstr>故貴以身爲天下，若可寄天下；愛以身爲天下，若可託天下 2.2.1</vt:lpstr>
      <vt:lpstr>故貴以身爲天下，若可寄天下；愛以身爲天下，若可託天下 2.2.2</vt:lpstr>
      <vt:lpstr>故貴以身爲天下，若可寄天下；愛以身爲天下，若可託天下 2.2.3</vt:lpstr>
      <vt:lpstr>結論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《大学》</dc:title>
  <dc:creator>Yiying Jiao</dc:creator>
  <cp:lastModifiedBy>oon hong ng</cp:lastModifiedBy>
  <cp:revision>220</cp:revision>
  <cp:lastPrinted>2021-01-12T16:45:50Z</cp:lastPrinted>
  <dcterms:created xsi:type="dcterms:W3CDTF">2020-11-17T00:47:18Z</dcterms:created>
  <dcterms:modified xsi:type="dcterms:W3CDTF">2021-06-09T12:28:14Z</dcterms:modified>
</cp:coreProperties>
</file>