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tiff" ContentType="image/tiff"/>
  <Default Extension="rels" ContentType="application/vnd.openxmlformats-package.relationships+xml"/>
  <Default Extension="wdp" ContentType="image/vnd.ms-photo"/>
  <Default Extension="png" ContentType="image/png"/>
  <Default Extension="wav" ContentType="audio/x-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282" r:id="rId6"/>
    <p:sldId id="274" r:id="rId7"/>
    <p:sldId id="275" r:id="rId8"/>
    <p:sldId id="283" r:id="rId9"/>
    <p:sldId id="284" r:id="rId10"/>
    <p:sldId id="285" r:id="rId11"/>
    <p:sldId id="286" r:id="rId12"/>
    <p:sldId id="280" r:id="rId13"/>
    <p:sldId id="294" r:id="rId14"/>
    <p:sldId id="276" r:id="rId15"/>
    <p:sldId id="291" r:id="rId16"/>
    <p:sldId id="287" r:id="rId17"/>
    <p:sldId id="288" r:id="rId18"/>
    <p:sldId id="289" r:id="rId19"/>
    <p:sldId id="290" r:id="rId20"/>
    <p:sldId id="292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65"/>
  </p:normalViewPr>
  <p:slideViewPr>
    <p:cSldViewPr>
      <p:cViewPr varScale="1">
        <p:scale>
          <a:sx n="103" d="100"/>
          <a:sy n="103" d="100"/>
        </p:scale>
        <p:origin x="1784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20" Type="http://schemas.openxmlformats.org/officeDocument/2006/relationships/slide" Target="slides/slide16.xml"/><Relationship Id="rId21" Type="http://schemas.openxmlformats.org/officeDocument/2006/relationships/slide" Target="slides/slide17.xml"/><Relationship Id="rId22" Type="http://schemas.openxmlformats.org/officeDocument/2006/relationships/notesMaster" Target="notesMasters/notesMaster1.xml"/><Relationship Id="rId23" Type="http://schemas.openxmlformats.org/officeDocument/2006/relationships/handoutMaster" Target="handoutMasters/handoutMaster1.xml"/><Relationship Id="rId24" Type="http://schemas.openxmlformats.org/officeDocument/2006/relationships/presProps" Target="presProps.xml"/><Relationship Id="rId25" Type="http://schemas.openxmlformats.org/officeDocument/2006/relationships/viewProps" Target="viewProps.xml"/><Relationship Id="rId26" Type="http://schemas.openxmlformats.org/officeDocument/2006/relationships/theme" Target="theme/theme1.xml"/><Relationship Id="rId27" Type="http://schemas.openxmlformats.org/officeDocument/2006/relationships/tableStyles" Target="tableStyles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Relationship Id="rId2" Type="http://schemas.openxmlformats.org/officeDocument/2006/relationships/image" Target="../media/image5.jpeg"/><Relationship Id="rId3" Type="http://schemas.openxmlformats.org/officeDocument/2006/relationships/image" Target="../media/image6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Relationship Id="rId2" Type="http://schemas.openxmlformats.org/officeDocument/2006/relationships/image" Target="../media/image5.jpeg"/><Relationship Id="rId3" Type="http://schemas.openxmlformats.org/officeDocument/2006/relationships/image" Target="../media/image6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DF0E34-3837-4CFF-A6AA-EB4BD0964559}" type="doc">
      <dgm:prSet loTypeId="urn:microsoft.com/office/officeart/2011/layout/RadialPictureList" loCatId="picture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0EBAE3E2-EBDC-451B-9B94-6C01F095AB53}">
      <dgm:prSet phldrT="[Text]"/>
      <dgm:spPr/>
      <dgm:t>
        <a:bodyPr/>
        <a:lstStyle/>
        <a:p>
          <a:r>
            <a:rPr lang="en-GB" dirty="0"/>
            <a:t>Experimental archaeology: spectrographic </a:t>
          </a:r>
          <a:r>
            <a:rPr lang="en-GB" dirty="0" smtClean="0"/>
            <a:t>analysis</a:t>
          </a:r>
          <a:endParaRPr lang="en-GB" dirty="0"/>
        </a:p>
      </dgm:t>
    </dgm:pt>
    <dgm:pt modelId="{1E53DDBA-B738-4105-8881-84E8B25AB1D0}" type="parTrans" cxnId="{84DAA7BE-D556-4958-B1E0-87F53378A3F5}">
      <dgm:prSet/>
      <dgm:spPr/>
      <dgm:t>
        <a:bodyPr/>
        <a:lstStyle/>
        <a:p>
          <a:endParaRPr lang="en-GB"/>
        </a:p>
      </dgm:t>
    </dgm:pt>
    <dgm:pt modelId="{5816E8B5-4626-405D-B1E5-005F7EC19C07}" type="sibTrans" cxnId="{84DAA7BE-D556-4958-B1E0-87F53378A3F5}">
      <dgm:prSet/>
      <dgm:spPr/>
      <dgm:t>
        <a:bodyPr/>
        <a:lstStyle/>
        <a:p>
          <a:endParaRPr lang="en-GB"/>
        </a:p>
      </dgm:t>
    </dgm:pt>
    <dgm:pt modelId="{D2A436C0-9839-4977-A7AD-DE915C758872}">
      <dgm:prSet phldrT="[Text]"/>
      <dgm:spPr/>
      <dgm:t>
        <a:bodyPr/>
        <a:lstStyle/>
        <a:p>
          <a:r>
            <a:rPr lang="en-GB" dirty="0"/>
            <a:t>Literary analysis: making texts like textiles? </a:t>
          </a:r>
        </a:p>
      </dgm:t>
    </dgm:pt>
    <dgm:pt modelId="{7CA28684-1634-4064-B892-7BFF1EA420FB}" type="parTrans" cxnId="{5B800CC5-E60E-42AC-A312-01C9A890E38A}">
      <dgm:prSet/>
      <dgm:spPr/>
      <dgm:t>
        <a:bodyPr/>
        <a:lstStyle/>
        <a:p>
          <a:endParaRPr lang="en-GB"/>
        </a:p>
      </dgm:t>
    </dgm:pt>
    <dgm:pt modelId="{8C675FAC-EDCB-4B9D-B928-F3F42B457EC7}" type="sibTrans" cxnId="{5B800CC5-E60E-42AC-A312-01C9A890E38A}">
      <dgm:prSet/>
      <dgm:spPr/>
      <dgm:t>
        <a:bodyPr/>
        <a:lstStyle/>
        <a:p>
          <a:endParaRPr lang="en-GB"/>
        </a:p>
      </dgm:t>
    </dgm:pt>
    <dgm:pt modelId="{3C085CBF-F392-4F88-9EAC-20229B6E906B}">
      <dgm:prSet phldrT="[Text]"/>
      <dgm:spPr/>
      <dgm:t>
        <a:bodyPr/>
        <a:lstStyle/>
        <a:p>
          <a:r>
            <a:rPr lang="en-GB"/>
            <a:t>Index of terms for textile production in Latin</a:t>
          </a:r>
        </a:p>
      </dgm:t>
    </dgm:pt>
    <dgm:pt modelId="{E7F314C8-FE6E-4682-828C-D3D8C253D37A}" type="parTrans" cxnId="{D897712A-128A-457A-8FB6-942CDA913E31}">
      <dgm:prSet/>
      <dgm:spPr/>
      <dgm:t>
        <a:bodyPr/>
        <a:lstStyle/>
        <a:p>
          <a:endParaRPr lang="en-GB"/>
        </a:p>
      </dgm:t>
    </dgm:pt>
    <dgm:pt modelId="{5A42E8E6-400E-414C-9281-C1E54B3F2088}" type="sibTrans" cxnId="{D897712A-128A-457A-8FB6-942CDA913E31}">
      <dgm:prSet/>
      <dgm:spPr/>
      <dgm:t>
        <a:bodyPr/>
        <a:lstStyle/>
        <a:p>
          <a:endParaRPr lang="en-GB"/>
        </a:p>
      </dgm:t>
    </dgm:pt>
    <dgm:pt modelId="{D1C7438C-FF94-47F3-AC9C-780E1FAD5B39}">
      <dgm:prSet phldrT="[Text]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dirty="0"/>
            <a:t>Understanding the wider context of literary depictions of textile making</a:t>
          </a:r>
          <a:r>
            <a:rPr lang="en-GB" dirty="0" smtClean="0"/>
            <a:t>:</a:t>
          </a:r>
        </a:p>
        <a:p>
          <a:r>
            <a:rPr lang="en-GB" dirty="0" smtClean="0"/>
            <a:t>Tacit knowledge</a:t>
          </a:r>
          <a:endParaRPr lang="en-GB" dirty="0"/>
        </a:p>
        <a:p>
          <a:r>
            <a:rPr lang="en-GB" dirty="0"/>
            <a:t>Cultural ideals &amp; Gender</a:t>
          </a:r>
        </a:p>
        <a:p>
          <a:r>
            <a:rPr lang="en-GB" dirty="0"/>
            <a:t>Roman Soundscapes  </a:t>
          </a:r>
        </a:p>
      </dgm:t>
    </dgm:pt>
    <dgm:pt modelId="{E013ED58-032E-41EF-9FD7-151B5D83C831}" type="sibTrans" cxnId="{8EC8F2BF-A8E1-4388-9246-956C450E8DA4}">
      <dgm:prSet/>
      <dgm:spPr/>
      <dgm:t>
        <a:bodyPr/>
        <a:lstStyle/>
        <a:p>
          <a:endParaRPr lang="en-GB"/>
        </a:p>
      </dgm:t>
    </dgm:pt>
    <dgm:pt modelId="{AA10FE98-1B53-41B5-9C4C-F0F531124364}" type="parTrans" cxnId="{8EC8F2BF-A8E1-4388-9246-956C450E8DA4}">
      <dgm:prSet/>
      <dgm:spPr/>
      <dgm:t>
        <a:bodyPr/>
        <a:lstStyle/>
        <a:p>
          <a:endParaRPr lang="en-GB"/>
        </a:p>
      </dgm:t>
    </dgm:pt>
    <dgm:pt modelId="{6B39AFE6-B7DB-4EC3-9D4D-C06F44CAFFF8}" type="pres">
      <dgm:prSet presAssocID="{AFDF0E34-3837-4CFF-A6AA-EB4BD0964559}" presName="Name0" presStyleCnt="0">
        <dgm:presLayoutVars>
          <dgm:chMax val="1"/>
          <dgm:chPref val="1"/>
          <dgm:dir val="rev"/>
          <dgm:resizeHandles/>
        </dgm:presLayoutVars>
      </dgm:prSet>
      <dgm:spPr/>
      <dgm:t>
        <a:bodyPr/>
        <a:lstStyle/>
        <a:p>
          <a:endParaRPr lang="en-GB"/>
        </a:p>
      </dgm:t>
    </dgm:pt>
    <dgm:pt modelId="{67DD8B77-F375-4D42-B113-DDC845960C30}" type="pres">
      <dgm:prSet presAssocID="{D1C7438C-FF94-47F3-AC9C-780E1FAD5B39}" presName="Parent" presStyleLbl="node1" presStyleIdx="0" presStyleCnt="2" custScaleX="126301" custScaleY="117305">
        <dgm:presLayoutVars>
          <dgm:chMax val="4"/>
          <dgm:chPref val="3"/>
        </dgm:presLayoutVars>
      </dgm:prSet>
      <dgm:spPr/>
      <dgm:t>
        <a:bodyPr/>
        <a:lstStyle/>
        <a:p>
          <a:endParaRPr lang="en-GB"/>
        </a:p>
      </dgm:t>
    </dgm:pt>
    <dgm:pt modelId="{EBE96629-7E05-4494-8E61-12A1CF74467A}" type="pres">
      <dgm:prSet presAssocID="{0EBAE3E2-EBDC-451B-9B94-6C01F095AB53}" presName="Accent" presStyleLbl="node1" presStyleIdx="1" presStyleCnt="2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US"/>
        </a:p>
      </dgm:t>
    </dgm:pt>
    <dgm:pt modelId="{98462558-0B15-421D-B6F1-D05EC5EC1015}" type="pres">
      <dgm:prSet presAssocID="{0EBAE3E2-EBDC-451B-9B94-6C01F095AB53}" presName="Image1" presStyleLbl="fgImgPlace1" presStyleIdx="0" presStyleCnt="3"/>
      <dgm:spPr>
        <a:blipFill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A43B23EF-D91D-4CB8-B11A-F8A78E626A67}" type="pres">
      <dgm:prSet presAssocID="{0EBAE3E2-EBDC-451B-9B94-6C01F095AB53}" presName="Child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75CA279-EF6E-4596-9A1B-B900F115D4B3}" type="pres">
      <dgm:prSet presAssocID="{D2A436C0-9839-4977-A7AD-DE915C758872}" presName="Image2" presStyleCnt="0"/>
      <dgm:spPr/>
      <dgm:t>
        <a:bodyPr/>
        <a:lstStyle/>
        <a:p>
          <a:endParaRPr lang="en-US"/>
        </a:p>
      </dgm:t>
    </dgm:pt>
    <dgm:pt modelId="{BCEA613C-30C8-41C8-BE04-7C50BEF4FA4F}" type="pres">
      <dgm:prSet presAssocID="{D2A436C0-9839-4977-A7AD-DE915C758872}" presName="Image" presStyleLbl="fgImgPlace1" presStyleIdx="1" presStyleCnt="3"/>
      <dgm:spPr>
        <a:blipFill>
          <a:blip xmlns:r="http://schemas.openxmlformats.org/officeDocument/2006/relationships"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07BD8459-1819-4250-B577-E173F6D66AE4}" type="pres">
      <dgm:prSet presAssocID="{D2A436C0-9839-4977-A7AD-DE915C758872}" presName="Child2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24EC4AB-0A22-4FF6-92DE-813CDD19BD98}" type="pres">
      <dgm:prSet presAssocID="{3C085CBF-F392-4F88-9EAC-20229B6E906B}" presName="Image3" presStyleCnt="0"/>
      <dgm:spPr/>
      <dgm:t>
        <a:bodyPr/>
        <a:lstStyle/>
        <a:p>
          <a:endParaRPr lang="en-US"/>
        </a:p>
      </dgm:t>
    </dgm:pt>
    <dgm:pt modelId="{765DDD99-613C-404E-A5FC-7EF18DD7D8E4}" type="pres">
      <dgm:prSet presAssocID="{3C085CBF-F392-4F88-9EAC-20229B6E906B}" presName="Image" presStyleLbl="fgImgPlace1" presStyleIdx="2" presStyleCnt="3"/>
      <dgm:spPr>
        <a:blipFill>
          <a:blip xmlns:r="http://schemas.openxmlformats.org/officeDocument/2006/relationships"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85D22E3B-2B7C-47B9-84B5-28ED13F1EC44}" type="pres">
      <dgm:prSet presAssocID="{3C085CBF-F392-4F88-9EAC-20229B6E906B}" presName="Child3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67A4868B-A4E2-B04C-B47F-BE05BBDDCDD6}" type="presOf" srcId="{3C085CBF-F392-4F88-9EAC-20229B6E906B}" destId="{85D22E3B-2B7C-47B9-84B5-28ED13F1EC44}" srcOrd="0" destOrd="0" presId="urn:microsoft.com/office/officeart/2011/layout/RadialPictureList"/>
    <dgm:cxn modelId="{D897712A-128A-457A-8FB6-942CDA913E31}" srcId="{D1C7438C-FF94-47F3-AC9C-780E1FAD5B39}" destId="{3C085CBF-F392-4F88-9EAC-20229B6E906B}" srcOrd="2" destOrd="0" parTransId="{E7F314C8-FE6E-4682-828C-D3D8C253D37A}" sibTransId="{5A42E8E6-400E-414C-9281-C1E54B3F2088}"/>
    <dgm:cxn modelId="{8EC8F2BF-A8E1-4388-9246-956C450E8DA4}" srcId="{AFDF0E34-3837-4CFF-A6AA-EB4BD0964559}" destId="{D1C7438C-FF94-47F3-AC9C-780E1FAD5B39}" srcOrd="0" destOrd="0" parTransId="{AA10FE98-1B53-41B5-9C4C-F0F531124364}" sibTransId="{E013ED58-032E-41EF-9FD7-151B5D83C831}"/>
    <dgm:cxn modelId="{EBB550B0-0C03-8243-9922-595B06639EE3}" type="presOf" srcId="{D1C7438C-FF94-47F3-AC9C-780E1FAD5B39}" destId="{67DD8B77-F375-4D42-B113-DDC845960C30}" srcOrd="0" destOrd="0" presId="urn:microsoft.com/office/officeart/2011/layout/RadialPictureList"/>
    <dgm:cxn modelId="{CE81B375-CD14-354C-ACEA-17AB6CB26A28}" type="presOf" srcId="{0EBAE3E2-EBDC-451B-9B94-6C01F095AB53}" destId="{A43B23EF-D91D-4CB8-B11A-F8A78E626A67}" srcOrd="0" destOrd="0" presId="urn:microsoft.com/office/officeart/2011/layout/RadialPictureList"/>
    <dgm:cxn modelId="{C116740D-2EE4-8046-830C-B15EB043AE3A}" type="presOf" srcId="{D2A436C0-9839-4977-A7AD-DE915C758872}" destId="{07BD8459-1819-4250-B577-E173F6D66AE4}" srcOrd="0" destOrd="0" presId="urn:microsoft.com/office/officeart/2011/layout/RadialPictureList"/>
    <dgm:cxn modelId="{84DAA7BE-D556-4958-B1E0-87F53378A3F5}" srcId="{D1C7438C-FF94-47F3-AC9C-780E1FAD5B39}" destId="{0EBAE3E2-EBDC-451B-9B94-6C01F095AB53}" srcOrd="0" destOrd="0" parTransId="{1E53DDBA-B738-4105-8881-84E8B25AB1D0}" sibTransId="{5816E8B5-4626-405D-B1E5-005F7EC19C07}"/>
    <dgm:cxn modelId="{5B800CC5-E60E-42AC-A312-01C9A890E38A}" srcId="{D1C7438C-FF94-47F3-AC9C-780E1FAD5B39}" destId="{D2A436C0-9839-4977-A7AD-DE915C758872}" srcOrd="1" destOrd="0" parTransId="{7CA28684-1634-4064-B892-7BFF1EA420FB}" sibTransId="{8C675FAC-EDCB-4B9D-B928-F3F42B457EC7}"/>
    <dgm:cxn modelId="{C377FD9C-70E8-8747-8AA9-B58B0E4E189F}" type="presOf" srcId="{AFDF0E34-3837-4CFF-A6AA-EB4BD0964559}" destId="{6B39AFE6-B7DB-4EC3-9D4D-C06F44CAFFF8}" srcOrd="0" destOrd="0" presId="urn:microsoft.com/office/officeart/2011/layout/RadialPictureList"/>
    <dgm:cxn modelId="{9B78C8A6-FBBF-1F47-B8F9-6B2B1867D9A4}" type="presParOf" srcId="{6B39AFE6-B7DB-4EC3-9D4D-C06F44CAFFF8}" destId="{67DD8B77-F375-4D42-B113-DDC845960C30}" srcOrd="0" destOrd="0" presId="urn:microsoft.com/office/officeart/2011/layout/RadialPictureList"/>
    <dgm:cxn modelId="{A74721B8-3FF3-EB4C-9486-AB76AFB8813A}" type="presParOf" srcId="{6B39AFE6-B7DB-4EC3-9D4D-C06F44CAFFF8}" destId="{EBE96629-7E05-4494-8E61-12A1CF74467A}" srcOrd="1" destOrd="0" presId="urn:microsoft.com/office/officeart/2011/layout/RadialPictureList"/>
    <dgm:cxn modelId="{08580A85-1D62-B540-9DD1-B9DB97D3FDB3}" type="presParOf" srcId="{6B39AFE6-B7DB-4EC3-9D4D-C06F44CAFFF8}" destId="{98462558-0B15-421D-B6F1-D05EC5EC1015}" srcOrd="2" destOrd="0" presId="urn:microsoft.com/office/officeart/2011/layout/RadialPictureList"/>
    <dgm:cxn modelId="{C22B50F4-4E60-8640-9686-CBBDB94D594A}" type="presParOf" srcId="{6B39AFE6-B7DB-4EC3-9D4D-C06F44CAFFF8}" destId="{A43B23EF-D91D-4CB8-B11A-F8A78E626A67}" srcOrd="3" destOrd="0" presId="urn:microsoft.com/office/officeart/2011/layout/RadialPictureList"/>
    <dgm:cxn modelId="{3A0C589F-2692-8447-B3D1-9547343C24F5}" type="presParOf" srcId="{6B39AFE6-B7DB-4EC3-9D4D-C06F44CAFFF8}" destId="{375CA279-EF6E-4596-9A1B-B900F115D4B3}" srcOrd="4" destOrd="0" presId="urn:microsoft.com/office/officeart/2011/layout/RadialPictureList"/>
    <dgm:cxn modelId="{B6E1F482-6D19-2A4E-A400-E12104973079}" type="presParOf" srcId="{375CA279-EF6E-4596-9A1B-B900F115D4B3}" destId="{BCEA613C-30C8-41C8-BE04-7C50BEF4FA4F}" srcOrd="0" destOrd="0" presId="urn:microsoft.com/office/officeart/2011/layout/RadialPictureList"/>
    <dgm:cxn modelId="{B2D95D78-7605-A447-8B81-E74B2EFFABE2}" type="presParOf" srcId="{6B39AFE6-B7DB-4EC3-9D4D-C06F44CAFFF8}" destId="{07BD8459-1819-4250-B577-E173F6D66AE4}" srcOrd="5" destOrd="0" presId="urn:microsoft.com/office/officeart/2011/layout/RadialPictureList"/>
    <dgm:cxn modelId="{941F6969-93EA-0042-AA4B-B62209161769}" type="presParOf" srcId="{6B39AFE6-B7DB-4EC3-9D4D-C06F44CAFFF8}" destId="{D24EC4AB-0A22-4FF6-92DE-813CDD19BD98}" srcOrd="6" destOrd="0" presId="urn:microsoft.com/office/officeart/2011/layout/RadialPictureList"/>
    <dgm:cxn modelId="{BE305D34-7617-6B48-809E-24E951BC0CC0}" type="presParOf" srcId="{D24EC4AB-0A22-4FF6-92DE-813CDD19BD98}" destId="{765DDD99-613C-404E-A5FC-7EF18DD7D8E4}" srcOrd="0" destOrd="0" presId="urn:microsoft.com/office/officeart/2011/layout/RadialPictureList"/>
    <dgm:cxn modelId="{216964E1-F491-7E4E-95BC-74EA852AC846}" type="presParOf" srcId="{6B39AFE6-B7DB-4EC3-9D4D-C06F44CAFFF8}" destId="{85D22E3B-2B7C-47B9-84B5-28ED13F1EC44}" srcOrd="7" destOrd="0" presId="urn:microsoft.com/office/officeart/2011/layout/RadialPictur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DD8B77-F375-4D42-B113-DDC845960C30}">
      <dsp:nvSpPr>
        <dsp:cNvPr id="0" name=""/>
        <dsp:cNvSpPr/>
      </dsp:nvSpPr>
      <dsp:spPr>
        <a:xfrm>
          <a:off x="5588471" y="1355543"/>
          <a:ext cx="3646590" cy="3387023"/>
        </a:xfrm>
        <a:prstGeom prst="ellipse">
          <a:avLst/>
        </a:prstGeom>
        <a:gradFill rotWithShape="1">
          <a:gsLst>
            <a:gs pos="0">
              <a:schemeClr val="accent1">
                <a:shade val="51000"/>
                <a:satMod val="130000"/>
              </a:schemeClr>
            </a:gs>
            <a:gs pos="80000">
              <a:schemeClr val="accent1">
                <a:shade val="93000"/>
                <a:satMod val="130000"/>
              </a:schemeClr>
            </a:gs>
            <a:gs pos="100000">
              <a:schemeClr val="accent1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/>
            <a:t>Understanding the wider context of literary depictions of textile making</a:t>
          </a:r>
          <a:r>
            <a:rPr lang="en-GB" sz="1700" kern="1200" dirty="0" smtClean="0"/>
            <a:t>:</a:t>
          </a:r>
        </a:p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Tacit knowledge</a:t>
          </a:r>
          <a:endParaRPr lang="en-GB" sz="1700" kern="1200" dirty="0"/>
        </a:p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/>
            <a:t>Cultural ideals &amp; Gender</a:t>
          </a:r>
        </a:p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/>
            <a:t>Roman Soundscapes  </a:t>
          </a:r>
        </a:p>
      </dsp:txBody>
      <dsp:txXfrm>
        <a:off x="6122502" y="1851561"/>
        <a:ext cx="2578528" cy="2394987"/>
      </dsp:txXfrm>
    </dsp:sp>
    <dsp:sp modelId="{EBE96629-7E05-4494-8E61-12A1CF74467A}">
      <dsp:nvSpPr>
        <dsp:cNvPr id="0" name=""/>
        <dsp:cNvSpPr/>
      </dsp:nvSpPr>
      <dsp:spPr>
        <a:xfrm rot="10800000">
          <a:off x="4524113" y="0"/>
          <a:ext cx="5820163" cy="6067167"/>
        </a:xfrm>
        <a:prstGeom prst="blockArc">
          <a:avLst>
            <a:gd name="adj1" fmla="val 17527788"/>
            <a:gd name="adj2" fmla="val 4119114"/>
            <a:gd name="adj3" fmla="val 5750"/>
          </a:avLst>
        </a:prstGeom>
        <a:gradFill rotWithShape="1">
          <a:gsLst>
            <a:gs pos="0">
              <a:schemeClr val="accent1">
                <a:shade val="51000"/>
                <a:satMod val="130000"/>
              </a:schemeClr>
            </a:gs>
            <a:gs pos="80000">
              <a:schemeClr val="accent1">
                <a:shade val="93000"/>
                <a:satMod val="130000"/>
              </a:schemeClr>
            </a:gs>
            <a:gs pos="100000">
              <a:schemeClr val="accent1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</dsp:sp>
    <dsp:sp modelId="{98462558-0B15-421D-B6F1-D05EC5EC1015}">
      <dsp:nvSpPr>
        <dsp:cNvPr id="0" name=""/>
        <dsp:cNvSpPr/>
      </dsp:nvSpPr>
      <dsp:spPr>
        <a:xfrm>
          <a:off x="4512036" y="511462"/>
          <a:ext cx="1546695" cy="1547127"/>
        </a:xfrm>
        <a:prstGeom prst="ellipse">
          <a:avLst/>
        </a:prstGeom>
        <a:blipFill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3B23EF-D91D-4CB8-B11A-F8A78E626A67}">
      <dsp:nvSpPr>
        <dsp:cNvPr id="0" name=""/>
        <dsp:cNvSpPr/>
      </dsp:nvSpPr>
      <dsp:spPr>
        <a:xfrm>
          <a:off x="2324407" y="536337"/>
          <a:ext cx="2070311" cy="14973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r" defTabSz="755650">
            <a:lnSpc>
              <a:spcPct val="90000"/>
            </a:lnSpc>
            <a:spcBef>
              <a:spcPct val="0"/>
            </a:spcBef>
            <a:spcAft>
              <a:spcPct val="10000"/>
            </a:spcAft>
          </a:pPr>
          <a:r>
            <a:rPr lang="en-GB" sz="1700" kern="1200" dirty="0"/>
            <a:t>Experimental archaeology: spectrographic </a:t>
          </a:r>
          <a:r>
            <a:rPr lang="en-GB" sz="1700" kern="1200" dirty="0" smtClean="0"/>
            <a:t>analysis</a:t>
          </a:r>
          <a:endParaRPr lang="en-GB" sz="1700" kern="1200" dirty="0"/>
        </a:p>
      </dsp:txBody>
      <dsp:txXfrm>
        <a:off x="2324407" y="536337"/>
        <a:ext cx="2070311" cy="1497376"/>
      </dsp:txXfrm>
    </dsp:sp>
    <dsp:sp modelId="{BCEA613C-30C8-41C8-BE04-7C50BEF4FA4F}">
      <dsp:nvSpPr>
        <dsp:cNvPr id="0" name=""/>
        <dsp:cNvSpPr/>
      </dsp:nvSpPr>
      <dsp:spPr>
        <a:xfrm>
          <a:off x="3914234" y="2271547"/>
          <a:ext cx="1546695" cy="1547127"/>
        </a:xfrm>
        <a:prstGeom prst="ellipse">
          <a:avLst/>
        </a:prstGeom>
        <a:blipFill>
          <a:blip xmlns:r="http://schemas.openxmlformats.org/officeDocument/2006/relationships"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BD8459-1819-4250-B577-E173F6D66AE4}">
      <dsp:nvSpPr>
        <dsp:cNvPr id="0" name=""/>
        <dsp:cNvSpPr/>
      </dsp:nvSpPr>
      <dsp:spPr>
        <a:xfrm>
          <a:off x="1717978" y="2293389"/>
          <a:ext cx="2070311" cy="14973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r" defTabSz="755650">
            <a:lnSpc>
              <a:spcPct val="90000"/>
            </a:lnSpc>
            <a:spcBef>
              <a:spcPct val="0"/>
            </a:spcBef>
            <a:spcAft>
              <a:spcPct val="10000"/>
            </a:spcAft>
          </a:pPr>
          <a:r>
            <a:rPr lang="en-GB" sz="1700" kern="1200" dirty="0"/>
            <a:t>Literary analysis: making texts like textiles? </a:t>
          </a:r>
        </a:p>
      </dsp:txBody>
      <dsp:txXfrm>
        <a:off x="1717978" y="2293389"/>
        <a:ext cx="2070311" cy="1497376"/>
      </dsp:txXfrm>
    </dsp:sp>
    <dsp:sp modelId="{765DDD99-613C-404E-A5FC-7EF18DD7D8E4}">
      <dsp:nvSpPr>
        <dsp:cNvPr id="0" name=""/>
        <dsp:cNvSpPr/>
      </dsp:nvSpPr>
      <dsp:spPr>
        <a:xfrm>
          <a:off x="4512036" y="4056507"/>
          <a:ext cx="1546695" cy="1547127"/>
        </a:xfrm>
        <a:prstGeom prst="ellipse">
          <a:avLst/>
        </a:prstGeom>
        <a:blipFill>
          <a:blip xmlns:r="http://schemas.openxmlformats.org/officeDocument/2006/relationships"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D22E3B-2B7C-47B9-84B5-28ED13F1EC44}">
      <dsp:nvSpPr>
        <dsp:cNvPr id="0" name=""/>
        <dsp:cNvSpPr/>
      </dsp:nvSpPr>
      <dsp:spPr>
        <a:xfrm>
          <a:off x="2324407" y="4088057"/>
          <a:ext cx="2070311" cy="14973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r" defTabSz="755650">
            <a:lnSpc>
              <a:spcPct val="90000"/>
            </a:lnSpc>
            <a:spcBef>
              <a:spcPct val="0"/>
            </a:spcBef>
            <a:spcAft>
              <a:spcPct val="10000"/>
            </a:spcAft>
          </a:pPr>
          <a:r>
            <a:rPr lang="en-GB" sz="1700" kern="1200"/>
            <a:t>Index of terms for textile production in Latin</a:t>
          </a:r>
        </a:p>
      </dsp:txBody>
      <dsp:txXfrm>
        <a:off x="2324407" y="4088057"/>
        <a:ext cx="2070311" cy="14973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RadialPictureList">
  <dgm:title val="Radial Picture List"/>
  <dgm:desc val="Use to show relationships to a central idea. The Level 1 shape contains text and all Level 2 shapes contain a picture with corresponding text. Limited to four Level 2 pictures.  Unused pictures do not appear, but remain available if you switch layouts. Works best with a small amount of Level 2 text."/>
  <dgm:catLst>
    <dgm:cat type="picture" pri="2500"/>
    <dgm:cat type="officeonline" pri="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10" destId="14" srcOrd="3" destOrd="0"/>
      </dgm:cxnLst>
      <dgm:bg/>
      <dgm:whole/>
    </dgm:dataModel>
  </dgm:clrData>
  <dgm:layoutNode name="Name0">
    <dgm:varLst>
      <dgm:chMax val="1"/>
      <dgm:chPref val="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Child1" refType="w" fact="0.76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5661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6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l" for="ch" forName="Parent" refType="w" fact="0.1777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l" for="ch" forName="Image1" refType="w" fact="0.5531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l" for="ch" forName="Image2" refType="w" fact="0.5531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l" for="ch" forName="Child1" refType="w" fact="0.7529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l" for="ch" forName="Child2" refType="w" fact="0.7529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7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4968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l" for="ch" forName="Image2" refType="w" fact="0.5661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l" for="ch" forName="Image3" refType="w" fact="0.4968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l" for="ch" forName="Child1" refType="w" fact="0.6897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l" for="ch" forName="Child2" refType="w" fact="0.76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l" for="ch" forName="Child3" refType="w" fact="0.6897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8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" refType="w" fact="0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l" for="ch" forName="Parent" refType="w" fact="0.1756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l" for="ch" forName="Image1" refType="w" fact="0.42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l" for="ch" forName="Image2" refType="w" fact="0.5598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l" for="ch" forName="Image3" refType="w" fact="0.5591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l" for="ch" forName="Image4" refType="w" fact="0.42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l" for="ch" forName="Child1" refType="w" fact="0.6214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l" for="ch" forName="Child2" refType="w" fact="0.7557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l" for="ch" forName="Child3" refType="w" fact="0.7557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l" for="ch" forName="Child4" refType="w" fact="0.6214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if>
      <dgm:else name="Name9">
        <dgm:choose name="Name10">
          <dgm:if name="Name11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2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Child1" refType="w" fact="0.24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4339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13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r" for="ch" forName="Parent" refType="w" fact="0.8223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r" for="ch" forName="Image1" refType="w" fact="0.4469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r" for="ch" forName="Image2" refType="w" fact="0.4469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r" for="ch" forName="Child1" refType="w" fact="0.2471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r" for="ch" forName="Child2" refType="w" fact="0.2471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14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5032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r" for="ch" forName="Image2" refType="w" fact="0.4339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r" for="ch" forName="Image3" refType="w" fact="0.5032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r" for="ch" forName="Child1" refType="w" fact="0.3103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r" for="ch" forName="Child2" refType="w" fact="0.24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r" for="ch" forName="Child3" refType="w" fact="0.3103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15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" refType="w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r" for="ch" forName="Parent" refType="w" fact="0.8244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r" for="ch" forName="Image1" refType="w" fact="0.57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r" for="ch" forName="Image2" refType="w" fact="0.4402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r" for="ch" forName="Image3" refType="w" fact="0.4409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r" for="ch" forName="Image4" refType="w" fact="0.57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r" for="ch" forName="Child1" refType="w" fact="0.3786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r" for="ch" forName="Child2" refType="w" fact="0.2443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r" for="ch" forName="Child3" refType="w" fact="0.2443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r" for="ch" forName="Child4" refType="w" fact="0.3786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else>
    </dgm:choose>
    <dgm:forEach name="wrapper" axis="self" ptType="parTrans">
      <dgm:forEach name="ImageRepeat" axis="self">
        <dgm:layoutNode name="Image" styleLbl="fgImgPlace1">
          <dgm:alg type="sp"/>
          <dgm:shape xmlns:r="http://schemas.openxmlformats.org/officeDocument/2006/relationships" type="ellipse" r:blip="" blipPhldr="1">
            <dgm:adjLst/>
          </dgm:shape>
          <dgm:presOf/>
        </dgm:layoutNode>
      </dgm:forEach>
    </dgm:forEach>
    <dgm:forEach name="Name16" axis="ch" ptType="node" cnt="1">
      <dgm:layoutNode name="Parent" styleLbl="node1">
        <dgm:varLst>
          <dgm:chMax val="4"/>
          <dgm:chPref val="3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7" axis="ch ch" ptType="node node" st="1 1" cnt="1 1">
      <dgm:layoutNode name="Accent" styleLbl="node1">
        <dgm:alg type="sp"/>
        <dgm:choose name="Name18">
          <dgm:if name="Name19" func="var" arg="dir" op="equ" val="norm">
            <dgm:choose name="Name20">
              <dgm:if name="Name21" axis="followSib" ptType="node" func="cnt" op="equ" val="0">
                <dgm:shape xmlns:r="http://schemas.openxmlformats.org/officeDocument/2006/relationships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2" axis="followSib" ptType="node" func="cnt" op="equ" val="1">
                <dgm:shape xmlns:r="http://schemas.openxmlformats.org/officeDocument/2006/relationships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3" axis="followSib" ptType="node" func="cnt" op="equ" val="2">
                <dgm:shape xmlns:r="http://schemas.openxmlformats.org/officeDocument/2006/relationships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24">
                <dgm:shape xmlns:r="http://schemas.openxmlformats.org/officeDocument/2006/relationships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if>
          <dgm:else name="Name25">
            <dgm:choose name="Name26">
              <dgm:if name="Name27" axis="followSib" ptType="node" func="cnt" op="equ" val="0">
                <dgm:shape xmlns:r="http://schemas.openxmlformats.org/officeDocument/2006/relationships" rot="180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8" axis="followSib" ptType="node" func="cnt" op="equ" val="1">
                <dgm:shape xmlns:r="http://schemas.openxmlformats.org/officeDocument/2006/relationships" rot="180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9" axis="followSib" ptType="node" func="cnt" op="equ" val="2">
                <dgm:shape xmlns:r="http://schemas.openxmlformats.org/officeDocument/2006/relationships" rot="180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30">
                <dgm:shape xmlns:r="http://schemas.openxmlformats.org/officeDocument/2006/relationships" rot="180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else>
        </dgm:choose>
        <dgm:presOf/>
      </dgm:layoutNode>
      <dgm:layoutNode name="Image1" styleLbl="fgImgPlace1">
        <dgm:alg type="sp"/>
        <dgm:shape xmlns:r="http://schemas.openxmlformats.org/officeDocument/2006/relationships" type="ellipse" r:blip="" blipPhldr="1">
          <dgm:adjLst/>
        </dgm:shape>
        <dgm:presOf/>
      </dgm:layoutNode>
      <dgm:layoutNode name="Child1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4" axis="ch ch" ptType="node node" st="1 2" cnt="1 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35" ref="ImageRepeat"/>
      </dgm:layoutNode>
      <dgm:layoutNode name="Child2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9" axis="ch ch" ptType="node node" st="1 3" cnt="1 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40" ref="ImageRepeat"/>
      </dgm:layoutNode>
      <dgm:layoutNode name="Child3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4" axis="ch ch" ptType="node node" st="1 4" cnt="1 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45" ref="Image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D383FF-99D1-B749-8D76-C311384666F5}" type="datetimeFigureOut">
              <a:rPr lang="en-US" smtClean="0"/>
              <a:t>11/7/18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B3AF3F-50F6-7D4F-B961-8FC6D33719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5256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content,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dsholder til billede 9"/>
          <p:cNvSpPr>
            <a:spLocks noGrp="1"/>
          </p:cNvSpPr>
          <p:nvPr>
            <p:ph type="pic" sz="quarter" idx="14" hasCustomPrompt="1"/>
          </p:nvPr>
        </p:nvSpPr>
        <p:spPr>
          <a:xfrm>
            <a:off x="4682729" y="1635126"/>
            <a:ext cx="4018359" cy="4675187"/>
          </a:xfr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lIns="0" tIns="2304000" rIns="0" anchor="t" anchorCtr="0"/>
          <a:lstStyle>
            <a:lvl1pPr marL="0" indent="0" algn="ctr">
              <a:buNone/>
              <a:defRPr sz="2400" baseline="0">
                <a:solidFill>
                  <a:schemeClr val="bg1"/>
                </a:solidFill>
                <a:sym typeface="Wingdings" panose="05000000000000000000" pitchFamily="2" charset="2"/>
              </a:defRPr>
            </a:lvl1pPr>
          </a:lstStyle>
          <a:p>
            <a:r>
              <a:rPr lang="en-GB" dirty="0"/>
              <a:t>Click icon to insert image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441724" y="620713"/>
            <a:ext cx="8259365" cy="865187"/>
          </a:xfrm>
        </p:spPr>
        <p:txBody>
          <a:bodyPr/>
          <a:lstStyle/>
          <a:p>
            <a:pPr lvl="0"/>
            <a:r>
              <a:rPr lang="en-GB" dirty="0"/>
              <a:t>Click to add title</a:t>
            </a:r>
          </a:p>
        </p:txBody>
      </p:sp>
      <p:sp>
        <p:nvSpPr>
          <p:cNvPr id="3" name="Pladsholder til indhold 2"/>
          <p:cNvSpPr>
            <a:spLocks noGrp="1"/>
          </p:cNvSpPr>
          <p:nvPr>
            <p:ph sz="half" idx="1" hasCustomPrompt="1"/>
          </p:nvPr>
        </p:nvSpPr>
        <p:spPr>
          <a:xfrm>
            <a:off x="441723" y="1635125"/>
            <a:ext cx="4019549" cy="4675188"/>
          </a:xfrm>
        </p:spPr>
        <p:txBody>
          <a:bodyPr vert="horz" lIns="0" tIns="0" rIns="0" bIns="0" rtlCol="0">
            <a:noAutofit/>
          </a:bodyPr>
          <a:lstStyle>
            <a:lvl1pPr>
              <a:defRPr lang="da-DK" dirty="0" smtClean="0"/>
            </a:lvl1pPr>
            <a:lvl2pPr>
              <a:defRPr lang="da-DK" dirty="0" smtClean="0"/>
            </a:lvl2pPr>
            <a:lvl3pPr>
              <a:defRPr lang="da-DK" dirty="0" smtClean="0"/>
            </a:lvl3pPr>
            <a:lvl4pPr>
              <a:defRPr lang="da-DK" dirty="0" smtClean="0"/>
            </a:lvl4pPr>
            <a:lvl5pPr>
              <a:defRPr lang="da-DK" dirty="0"/>
            </a:lvl5pPr>
          </a:lstStyle>
          <a:p>
            <a:pPr lvl="0"/>
            <a:r>
              <a:rPr lang="en-GB" dirty="0"/>
              <a:t>Click to add text</a:t>
            </a:r>
          </a:p>
          <a:p>
            <a:pPr lvl="1"/>
            <a:r>
              <a:rPr lang="en-GB" dirty="0"/>
              <a:t>2</a:t>
            </a:r>
          </a:p>
          <a:p>
            <a:pPr lvl="2"/>
            <a:r>
              <a:rPr lang="en-GB" dirty="0"/>
              <a:t>3</a:t>
            </a:r>
          </a:p>
        </p:txBody>
      </p:sp>
      <p:sp>
        <p:nvSpPr>
          <p:cNvPr id="5" name="Pladsholder til dato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36EBD-A59D-4A63-8430-010EAF79E64E}" type="datetime1">
              <a:rPr lang="en-GB" smtClean="0"/>
              <a:t>07/11/2018</a:t>
            </a:fld>
            <a:endParaRPr lang="en-GB" dirty="0"/>
          </a:p>
        </p:txBody>
      </p:sp>
      <p:sp>
        <p:nvSpPr>
          <p:cNvPr id="6" name="Pladsholder til sidefod 5"/>
          <p:cNvSpPr>
            <a:spLocks noGrp="1"/>
          </p:cNvSpPr>
          <p:nvPr>
            <p:ph type="ftr" sz="quarter" idx="11"/>
          </p:nvPr>
        </p:nvSpPr>
        <p:spPr>
          <a:xfrm>
            <a:off x="2427371" y="85746"/>
            <a:ext cx="5235872" cy="176797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7" name="Pladsholder til slide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A926C-488A-4E3E-9C21-57CAA120E11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8052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07/11/2018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7.xml"/><Relationship Id="rId2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4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2.jpeg"/><Relationship Id="rId3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jpeg"/><Relationship Id="rId3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4" Type="http://schemas.openxmlformats.org/officeDocument/2006/relationships/image" Target="../media/image18.jpeg"/><Relationship Id="rId5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0.tiff"/><Relationship Id="rId3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4" Type="http://schemas.openxmlformats.org/officeDocument/2006/relationships/image" Target="../media/image23.png"/><Relationship Id="rId5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4" Type="http://schemas.openxmlformats.org/officeDocument/2006/relationships/image" Target="../media/image27.jpe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8.jpeg"/><Relationship Id="rId3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4" Type="http://schemas.openxmlformats.org/officeDocument/2006/relationships/image" Target="../media/image30.png"/><Relationship Id="rId5" Type="http://schemas.openxmlformats.org/officeDocument/2006/relationships/image" Target="../media/image31.png"/><Relationship Id="rId6" Type="http://schemas.openxmlformats.org/officeDocument/2006/relationships/image" Target="../media/image32.jpeg"/><Relationship Id="rId1" Type="http://schemas.microsoft.com/office/2007/relationships/media" Target="../media/media1.wav"/><Relationship Id="rId2" Type="http://schemas.openxmlformats.org/officeDocument/2006/relationships/audio" Target="../media/media1.wav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4" Type="http://schemas.openxmlformats.org/officeDocument/2006/relationships/image" Target="../media/image36.tiff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4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7.tif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4" Type="http://schemas.openxmlformats.org/officeDocument/2006/relationships/image" Target="../media/image40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556792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  <a:latin typeface="Palatino Linotype" panose="02040502050505030304" pitchFamily="18" charset="0"/>
              </a:rPr>
              <a:t>Experimental archaeology in the TEXREX project</a:t>
            </a:r>
            <a:endParaRPr lang="en-GB" dirty="0">
              <a:solidFill>
                <a:schemeClr val="bg1"/>
              </a:solidFill>
              <a:latin typeface="Palatino Linotype" panose="02040502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905706"/>
              </p:ext>
            </p:extLst>
          </p:nvPr>
        </p:nvGraphicFramePr>
        <p:xfrm>
          <a:off x="-1044624" y="-171400"/>
          <a:ext cx="12062256" cy="60671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68968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/>
          <a:lstStyle/>
          <a:p>
            <a:pPr algn="l"/>
            <a:r>
              <a:rPr lang="en-GB" dirty="0" smtClean="0"/>
              <a:t>Preparing an experiment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268760"/>
            <a:ext cx="4038600" cy="4392488"/>
          </a:xfrm>
        </p:spPr>
        <p:txBody>
          <a:bodyPr>
            <a:normAutofit fontScale="62500" lnSpcReduction="20000"/>
          </a:bodyPr>
          <a:lstStyle/>
          <a:p>
            <a:r>
              <a:rPr lang="en-US" dirty="0" smtClean="0"/>
              <a:t>Historical &amp; archaeological relevance</a:t>
            </a:r>
          </a:p>
          <a:p>
            <a:pPr lvl="1"/>
            <a:r>
              <a:rPr lang="en-US" dirty="0" smtClean="0"/>
              <a:t>Work processes and tools</a:t>
            </a:r>
            <a:endParaRPr lang="en-US" dirty="0"/>
          </a:p>
          <a:p>
            <a:pPr lvl="1"/>
            <a:r>
              <a:rPr lang="en-US" dirty="0" smtClean="0"/>
              <a:t>Raw materials</a:t>
            </a:r>
          </a:p>
          <a:p>
            <a:pPr lvl="1"/>
            <a:r>
              <a:rPr lang="en-US" dirty="0" smtClean="0"/>
              <a:t>Creating cloth with a good correspondence to archaeological textiles from the Roman period</a:t>
            </a:r>
            <a:endParaRPr lang="en-US" dirty="0"/>
          </a:p>
          <a:p>
            <a:r>
              <a:rPr lang="en-US" dirty="0" smtClean="0"/>
              <a:t>Following a responsible protocol for experimental archaeology</a:t>
            </a:r>
          </a:p>
          <a:p>
            <a:pPr lvl="1"/>
            <a:r>
              <a:rPr lang="en-US" dirty="0" smtClean="0"/>
              <a:t>Experiments must be repeatable</a:t>
            </a:r>
          </a:p>
          <a:p>
            <a:pPr lvl="1"/>
            <a:r>
              <a:rPr lang="en-US" dirty="0"/>
              <a:t>Experiments must use experienced crafts </a:t>
            </a:r>
            <a:r>
              <a:rPr lang="en-US" dirty="0" smtClean="0"/>
              <a:t>people </a:t>
            </a:r>
            <a:endParaRPr lang="en-US" dirty="0"/>
          </a:p>
          <a:p>
            <a:pPr lvl="1"/>
            <a:r>
              <a:rPr lang="en-US" dirty="0"/>
              <a:t>Environment and tools must be stable</a:t>
            </a:r>
          </a:p>
          <a:p>
            <a:pPr lvl="1"/>
            <a:r>
              <a:rPr lang="en-US" dirty="0" smtClean="0"/>
              <a:t>Experiments must be recorded and the output </a:t>
            </a:r>
            <a:r>
              <a:rPr lang="en-US" dirty="0" err="1" smtClean="0"/>
              <a:t>analysed</a:t>
            </a:r>
            <a:endParaRPr lang="en-US" dirty="0" smtClean="0"/>
          </a:p>
          <a:p>
            <a:r>
              <a:rPr lang="en-US" dirty="0" smtClean="0"/>
              <a:t>+ </a:t>
            </a:r>
            <a:r>
              <a:rPr lang="en-US" dirty="0"/>
              <a:t>audio and video using basic recording devices (</a:t>
            </a:r>
            <a:r>
              <a:rPr lang="en-US" dirty="0" err="1"/>
              <a:t>ie</a:t>
            </a:r>
            <a:r>
              <a:rPr lang="en-US" dirty="0"/>
              <a:t> phones/iPads)</a:t>
            </a:r>
          </a:p>
          <a:p>
            <a:pPr marL="0" marR="0" lvl="1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90120" y="1396970"/>
            <a:ext cx="4782224" cy="2904484"/>
          </a:xfrm>
        </p:spPr>
      </p:pic>
      <p:sp>
        <p:nvSpPr>
          <p:cNvPr id="6" name="TextBox 5"/>
          <p:cNvSpPr txBox="1"/>
          <p:nvPr/>
        </p:nvSpPr>
        <p:spPr>
          <a:xfrm>
            <a:off x="4290121" y="4509120"/>
            <a:ext cx="46743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Fragment of a wool tabby from the Flavian period, </a:t>
            </a:r>
            <a:r>
              <a:rPr lang="en-US" dirty="0" err="1" smtClean="0"/>
              <a:t>Berenike</a:t>
            </a:r>
            <a:r>
              <a:rPr lang="en-US" dirty="0"/>
              <a:t> </a:t>
            </a:r>
            <a:r>
              <a:rPr lang="en-US" dirty="0" smtClean="0"/>
              <a:t>(BE95 1815</a:t>
            </a:r>
            <a:r>
              <a:rPr lang="en-US" dirty="0"/>
              <a:t>). https://</a:t>
            </a:r>
            <a:r>
              <a:rPr lang="en-US" dirty="0" err="1"/>
              <a:t>books.openedition.org</a:t>
            </a:r>
            <a:r>
              <a:rPr lang="en-US" dirty="0"/>
              <a:t>/</a:t>
            </a:r>
            <a:r>
              <a:rPr lang="en-US" dirty="0" err="1"/>
              <a:t>cdf</a:t>
            </a:r>
            <a:r>
              <a:rPr lang="en-US" dirty="0"/>
              <a:t>/5165</a:t>
            </a:r>
          </a:p>
        </p:txBody>
      </p:sp>
    </p:spTree>
    <p:extLst>
      <p:ext uri="{BB962C8B-B14F-4D97-AF65-F5344CB8AC3E}">
        <p14:creationId xmlns:p14="http://schemas.microsoft.com/office/powerpoint/2010/main" val="781755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315" y="35194"/>
            <a:ext cx="8229600" cy="1143000"/>
          </a:xfrm>
        </p:spPr>
        <p:txBody>
          <a:bodyPr/>
          <a:lstStyle/>
          <a:p>
            <a:pPr algn="l"/>
            <a:r>
              <a:rPr lang="en-US" sz="2700" dirty="0" smtClean="0"/>
              <a:t>TEXREX </a:t>
            </a:r>
            <a:r>
              <a:rPr lang="en-US" sz="2700" dirty="0"/>
              <a:t>experiments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51521" y="1178194"/>
            <a:ext cx="7128792" cy="4475543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 smtClean="0"/>
              <a:t>Pre-2016: TEXREX’ initial case studies were based on sound recordings from earlier weaving experiments at CTR and </a:t>
            </a:r>
            <a:r>
              <a:rPr lang="en-US" sz="2400" dirty="0" err="1" smtClean="0"/>
              <a:t>Lejre</a:t>
            </a:r>
            <a:endParaRPr lang="en-US" sz="2400" dirty="0" smtClean="0"/>
          </a:p>
          <a:p>
            <a:r>
              <a:rPr lang="en-US" sz="2400" dirty="0" smtClean="0"/>
              <a:t>2016/17: Expansion of expertise in ancient weaving technology</a:t>
            </a:r>
          </a:p>
          <a:p>
            <a:pPr lvl="1"/>
            <a:r>
              <a:rPr lang="en-US" sz="2000" dirty="0" smtClean="0"/>
              <a:t>Trial weaving on the two-beam loom as part of the Experimental Workshops; multiple set-ups on the warp-weighted loom (</a:t>
            </a:r>
            <a:r>
              <a:rPr lang="en-US" sz="2000" dirty="0" err="1" smtClean="0"/>
              <a:t>Kültepe</a:t>
            </a:r>
            <a:r>
              <a:rPr lang="en-US" sz="2000" dirty="0" smtClean="0"/>
              <a:t>, CTR summer school, </a:t>
            </a:r>
            <a:r>
              <a:rPr lang="en-US" sz="2000" dirty="0" err="1" smtClean="0"/>
              <a:t>etc</a:t>
            </a:r>
            <a:r>
              <a:rPr lang="en-US" sz="2000" dirty="0" smtClean="0"/>
              <a:t>)</a:t>
            </a:r>
          </a:p>
          <a:p>
            <a:r>
              <a:rPr lang="en-US" sz="2400" b="1" dirty="0" smtClean="0">
                <a:solidFill>
                  <a:schemeClr val="tx2"/>
                </a:solidFill>
              </a:rPr>
              <a:t>2018</a:t>
            </a:r>
            <a:r>
              <a:rPr lang="en-US" sz="2400" b="1" dirty="0">
                <a:solidFill>
                  <a:schemeClr val="tx2"/>
                </a:solidFill>
              </a:rPr>
              <a:t>: Two dedicated experiments</a:t>
            </a:r>
          </a:p>
          <a:p>
            <a:pPr lvl="1"/>
            <a:r>
              <a:rPr lang="en-US" sz="2000" dirty="0"/>
              <a:t>Two-beam loom (with </a:t>
            </a:r>
            <a:r>
              <a:rPr lang="en-US" sz="2000" dirty="0" err="1"/>
              <a:t>Ulrikke</a:t>
            </a:r>
            <a:r>
              <a:rPr lang="en-US" sz="2000" dirty="0"/>
              <a:t> </a:t>
            </a:r>
            <a:r>
              <a:rPr lang="en-US" sz="2000" dirty="0" err="1"/>
              <a:t>Mokdad</a:t>
            </a:r>
            <a:r>
              <a:rPr lang="en-US" sz="2000" dirty="0"/>
              <a:t>)</a:t>
            </a:r>
          </a:p>
          <a:p>
            <a:pPr lvl="1"/>
            <a:r>
              <a:rPr lang="en-US" sz="2000" dirty="0"/>
              <a:t>Warp-weighted loom with weights reconstructed after finds from </a:t>
            </a:r>
            <a:r>
              <a:rPr lang="en-US" sz="2000" dirty="0" smtClean="0"/>
              <a:t>Insula </a:t>
            </a:r>
            <a:r>
              <a:rPr lang="en-US" sz="2000" dirty="0" err="1" smtClean="0"/>
              <a:t>VI.i</a:t>
            </a:r>
            <a:r>
              <a:rPr lang="en-US" sz="2000" dirty="0" smtClean="0"/>
              <a:t> Pompeii </a:t>
            </a:r>
            <a:r>
              <a:rPr lang="en-US" sz="2000" dirty="0"/>
              <a:t>(with Ida </a:t>
            </a:r>
            <a:r>
              <a:rPr lang="en-US" sz="2000" dirty="0" err="1"/>
              <a:t>Demant</a:t>
            </a:r>
            <a:r>
              <a:rPr lang="en-US" sz="2000" dirty="0" smtClean="0"/>
              <a:t>)</a:t>
            </a:r>
          </a:p>
          <a:p>
            <a:pPr lvl="2"/>
            <a:r>
              <a:rPr lang="en-US" sz="1600" dirty="0"/>
              <a:t>Baxter, M. J., H. E. M. Cool &amp; M. Anderson (2010) Statistical Analysis of Some Loom Weights from Pompeii: A Postscript, </a:t>
            </a:r>
            <a:r>
              <a:rPr lang="en-US" sz="1600" i="1" dirty="0" err="1"/>
              <a:t>Archeologia</a:t>
            </a:r>
            <a:r>
              <a:rPr lang="en-US" sz="1600" i="1" dirty="0"/>
              <a:t> e </a:t>
            </a:r>
            <a:r>
              <a:rPr lang="en-US" sz="1600" i="1" dirty="0" err="1"/>
              <a:t>Calcolatori</a:t>
            </a:r>
            <a:r>
              <a:rPr lang="en-US" sz="1600" dirty="0"/>
              <a:t> 21, 185-200.</a:t>
            </a:r>
          </a:p>
          <a:p>
            <a:pPr lvl="2"/>
            <a:endParaRPr lang="en-US" sz="1600" dirty="0"/>
          </a:p>
          <a:p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5FA94-BE71-426F-A992-1545AC90C129}" type="datetime1">
              <a:rPr lang="en-GB" smtClean="0"/>
              <a:t>07/11/2018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A926C-488A-4E3E-9C21-57CAA120E114}" type="slidenum">
              <a:rPr lang="en-GB" smtClean="0"/>
              <a:t>4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92779" y="44624"/>
            <a:ext cx="1551221" cy="1710418"/>
          </a:xfrm>
          <a:prstGeom prst="rect">
            <a:avLst/>
          </a:prstGeom>
        </p:spPr>
      </p:pic>
      <p:pic>
        <p:nvPicPr>
          <p:cNvPr id="8" name="Content Placeholder 6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7516973" y="1898759"/>
            <a:ext cx="1667587" cy="155971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7353996" y="3884619"/>
            <a:ext cx="2015411" cy="1537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312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450" y="260648"/>
            <a:ext cx="5347607" cy="99417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Testing texts against experimental evidence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00449" y="1556792"/>
            <a:ext cx="5347607" cy="4248471"/>
          </a:xfrm>
        </p:spPr>
        <p:txBody>
          <a:bodyPr>
            <a:normAutofit fontScale="62500" lnSpcReduction="20000"/>
          </a:bodyPr>
          <a:lstStyle/>
          <a:p>
            <a:r>
              <a:rPr lang="en-US" dirty="0" smtClean="0"/>
              <a:t>Not recreating any one setting/site but drawing on period-appropriate reconstruction:</a:t>
            </a:r>
          </a:p>
          <a:p>
            <a:pPr lvl="1"/>
            <a:r>
              <a:rPr lang="en-US" dirty="0" smtClean="0"/>
              <a:t>Work processes</a:t>
            </a:r>
          </a:p>
          <a:p>
            <a:pPr lvl="1"/>
            <a:r>
              <a:rPr lang="en-US" dirty="0" smtClean="0"/>
              <a:t>Materials</a:t>
            </a:r>
          </a:p>
          <a:p>
            <a:r>
              <a:rPr lang="en-US" dirty="0" smtClean="0"/>
              <a:t>The set-up in this exhibition uses truncated pyramidal loom weights typical across the Roman world</a:t>
            </a:r>
          </a:p>
          <a:p>
            <a:r>
              <a:rPr lang="is-IS" dirty="0" smtClean="0"/>
              <a:t>…but specifically based on finds from Pompeii:</a:t>
            </a:r>
          </a:p>
          <a:p>
            <a:r>
              <a:rPr lang="is-IS" dirty="0" smtClean="0"/>
              <a:t>Functional parameters:</a:t>
            </a:r>
          </a:p>
          <a:p>
            <a:pPr lvl="1"/>
            <a:r>
              <a:rPr lang="is-IS" dirty="0" smtClean="0"/>
              <a:t>365 g, 4.0 cm wide</a:t>
            </a:r>
          </a:p>
          <a:p>
            <a:r>
              <a:rPr lang="is-IS" dirty="0" smtClean="0"/>
              <a:t>Tabby using single spun Icelandic wool, 8 threads/cm in the warp</a:t>
            </a:r>
          </a:p>
          <a:p>
            <a:pPr lvl="1"/>
            <a:r>
              <a:rPr lang="is-IS" dirty="0"/>
              <a:t>L</a:t>
            </a:r>
            <a:r>
              <a:rPr lang="is-IS" dirty="0" smtClean="0"/>
              <a:t>ikely slightly finer yarn would have been used...</a:t>
            </a:r>
          </a:p>
          <a:p>
            <a:pPr lvl="1"/>
            <a:r>
              <a:rPr lang="is-IS" dirty="0" smtClean="0"/>
              <a:t>...but the fabric produced corresponds reasonably well to courser Roman textiles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-1207700" y="1215813"/>
            <a:ext cx="5661248" cy="3318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189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Roman archaeological textiles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3184" y="1403368"/>
            <a:ext cx="2746648" cy="1668177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47864" y="1383577"/>
            <a:ext cx="5796136" cy="4159315"/>
          </a:xfrm>
        </p:spPr>
      </p:pic>
      <p:sp>
        <p:nvSpPr>
          <p:cNvPr id="7" name="TextBox 6"/>
          <p:cNvSpPr txBox="1"/>
          <p:nvPr/>
        </p:nvSpPr>
        <p:spPr>
          <a:xfrm>
            <a:off x="179512" y="3276945"/>
            <a:ext cx="30243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Fragment of a wool tabby from the Flavian period, </a:t>
            </a:r>
            <a:r>
              <a:rPr lang="en-US" sz="1400" dirty="0" err="1" smtClean="0"/>
              <a:t>Berenike</a:t>
            </a:r>
            <a:r>
              <a:rPr lang="en-US" sz="1400" dirty="0"/>
              <a:t> </a:t>
            </a:r>
            <a:r>
              <a:rPr lang="en-US" sz="1400" dirty="0" smtClean="0"/>
              <a:t>(BE95 1815</a:t>
            </a:r>
            <a:r>
              <a:rPr lang="en-US" sz="1400" dirty="0"/>
              <a:t>). </a:t>
            </a:r>
            <a:endParaRPr lang="en-US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179512" y="4107942"/>
            <a:ext cx="3024336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Fragment of a Roman tunic with </a:t>
            </a:r>
            <a:r>
              <a:rPr lang="en-US" sz="1400" dirty="0" err="1" smtClean="0"/>
              <a:t>clavi</a:t>
            </a:r>
            <a:r>
              <a:rPr lang="en-US" sz="1400" dirty="0" smtClean="0"/>
              <a:t> (BE00 2048). Typical warp/cm in tunic weaves: upwards from 20 </a:t>
            </a:r>
            <a:r>
              <a:rPr lang="en-US" sz="1400" dirty="0" err="1" smtClean="0"/>
              <a:t>pcm</a:t>
            </a:r>
            <a:r>
              <a:rPr lang="en-US" sz="1400" dirty="0" smtClean="0"/>
              <a:t>. </a:t>
            </a:r>
          </a:p>
          <a:p>
            <a:endParaRPr lang="en-US" sz="1400" dirty="0" smtClean="0"/>
          </a:p>
          <a:p>
            <a:r>
              <a:rPr lang="en-US" sz="1200" dirty="0" smtClean="0"/>
              <a:t>Both images from </a:t>
            </a:r>
            <a:r>
              <a:rPr lang="en-US" sz="1200" dirty="0"/>
              <a:t>https://</a:t>
            </a:r>
            <a:r>
              <a:rPr lang="en-US" sz="1200" dirty="0" err="1" smtClean="0"/>
              <a:t>books.openedition.org</a:t>
            </a:r>
            <a:r>
              <a:rPr lang="en-US" sz="1200" dirty="0" smtClean="0"/>
              <a:t>/</a:t>
            </a:r>
            <a:r>
              <a:rPr lang="en-US" sz="1200" dirty="0" err="1" smtClean="0"/>
              <a:t>cdf</a:t>
            </a:r>
            <a:r>
              <a:rPr lang="en-US" sz="1200" dirty="0" smtClean="0"/>
              <a:t>/5165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92899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sz="half" idx="4294967295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4031812" y="793561"/>
            <a:ext cx="5481819" cy="4113410"/>
          </a:xfrm>
        </p:spPr>
      </p:pic>
      <p:pic>
        <p:nvPicPr>
          <p:cNvPr id="10" name="Content Placeholder 9"/>
          <p:cNvPicPr>
            <a:picLocks noGrp="1" noChangeAspect="1"/>
          </p:cNvPicPr>
          <p:nvPr>
            <p:ph sz="half" idx="4294967295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-216248" y="800424"/>
            <a:ext cx="5472041" cy="4104456"/>
          </a:xfrm>
        </p:spPr>
      </p:pic>
    </p:spTree>
    <p:extLst>
      <p:ext uri="{BB962C8B-B14F-4D97-AF65-F5344CB8AC3E}">
        <p14:creationId xmlns:p14="http://schemas.microsoft.com/office/powerpoint/2010/main" val="20293652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79937" y="1196752"/>
            <a:ext cx="2887851" cy="2384132"/>
          </a:xfrm>
        </p:spPr>
      </p:pic>
      <p:pic>
        <p:nvPicPr>
          <p:cNvPr id="7" name="Content Placeholder 5"/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5498" y="44624"/>
            <a:ext cx="2168127" cy="3489806"/>
          </a:xfrm>
        </p:spPr>
      </p:pic>
      <p:sp>
        <p:nvSpPr>
          <p:cNvPr id="8" name="TextBox 7"/>
          <p:cNvSpPr txBox="1"/>
          <p:nvPr/>
        </p:nvSpPr>
        <p:spPr>
          <a:xfrm>
            <a:off x="165498" y="3573016"/>
            <a:ext cx="2168127" cy="1384995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GB" sz="1050" b="1" dirty="0"/>
              <a:t>The warp-weighted loom: Set-up 1: </a:t>
            </a:r>
            <a:r>
              <a:rPr lang="en-GB" sz="1050" dirty="0"/>
              <a:t>tabby weave with reconstructed 1</a:t>
            </a:r>
            <a:r>
              <a:rPr lang="en-GB" sz="1050" baseline="30000" dirty="0"/>
              <a:t>st</a:t>
            </a:r>
            <a:r>
              <a:rPr lang="en-GB" sz="1050" dirty="0"/>
              <a:t> C BCE/CE pyramidal loom weights of 700g from Rovigo by Dr Anna-Rosa </a:t>
            </a:r>
            <a:r>
              <a:rPr lang="en-GB" sz="1050" dirty="0" err="1"/>
              <a:t>Tricomi</a:t>
            </a:r>
            <a:r>
              <a:rPr lang="en-GB" sz="1050" dirty="0"/>
              <a:t>. Weaver: Ida </a:t>
            </a:r>
            <a:r>
              <a:rPr lang="en-GB" sz="1050" dirty="0" err="1"/>
              <a:t>Demant</a:t>
            </a:r>
            <a:r>
              <a:rPr lang="en-GB" sz="1050" dirty="0"/>
              <a:t>. </a:t>
            </a:r>
            <a:r>
              <a:rPr lang="da-DK" sz="1050" dirty="0"/>
              <a:t>Lejre </a:t>
            </a:r>
            <a:r>
              <a:rPr lang="da-DK" sz="1050" dirty="0" err="1"/>
              <a:t>Experimental</a:t>
            </a:r>
            <a:r>
              <a:rPr lang="da-DK" sz="1050" dirty="0"/>
              <a:t> Centre, Denmark</a:t>
            </a:r>
            <a:endParaRPr lang="en-GB" sz="1350" dirty="0"/>
          </a:p>
        </p:txBody>
      </p:sp>
      <p:sp>
        <p:nvSpPr>
          <p:cNvPr id="10" name="TextBox 9"/>
          <p:cNvSpPr txBox="1"/>
          <p:nvPr/>
        </p:nvSpPr>
        <p:spPr>
          <a:xfrm>
            <a:off x="2426081" y="3573016"/>
            <a:ext cx="1364870" cy="15465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da-DK" sz="1050" b="1" dirty="0"/>
              <a:t>The </a:t>
            </a:r>
            <a:r>
              <a:rPr lang="da-DK" sz="1050" b="1" dirty="0" err="1"/>
              <a:t>warp-weighted</a:t>
            </a:r>
            <a:r>
              <a:rPr lang="da-DK" sz="1050" b="1" dirty="0"/>
              <a:t> </a:t>
            </a:r>
            <a:r>
              <a:rPr lang="da-DK" sz="1050" b="1" dirty="0" err="1"/>
              <a:t>loom</a:t>
            </a:r>
            <a:r>
              <a:rPr lang="da-DK" sz="1050" b="1" dirty="0"/>
              <a:t>: Set-up 2: </a:t>
            </a:r>
            <a:r>
              <a:rPr lang="en-GB" sz="1050" dirty="0"/>
              <a:t>tabby weave using same weights as in 1, but with different width and different angling of the weights.  </a:t>
            </a:r>
            <a:endParaRPr lang="en-US" sz="1050" dirty="0"/>
          </a:p>
        </p:txBody>
      </p:sp>
      <p:sp>
        <p:nvSpPr>
          <p:cNvPr id="11" name="TextBox 10"/>
          <p:cNvSpPr txBox="1"/>
          <p:nvPr/>
        </p:nvSpPr>
        <p:spPr>
          <a:xfrm>
            <a:off x="6200775" y="3717032"/>
            <a:ext cx="2767013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dirty="0"/>
              <a:t>The two-beam loom</a:t>
            </a:r>
            <a:r>
              <a:rPr lang="en-US" sz="1050" dirty="0"/>
              <a:t>: sketch of twill weave on a wide two-beam loom as recordings were sound-only. Most Roman representations of two-beam looms are half the width of this model.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26080" y="44624"/>
            <a:ext cx="1364870" cy="349303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00500" y="260648"/>
            <a:ext cx="4700588" cy="648890"/>
          </a:xfrm>
        </p:spPr>
        <p:txBody>
          <a:bodyPr>
            <a:normAutofit fontScale="90000"/>
          </a:bodyPr>
          <a:lstStyle/>
          <a:p>
            <a:pPr algn="r"/>
            <a:r>
              <a:rPr lang="en-US" sz="2700" dirty="0"/>
              <a:t>Loom types &amp; setups used in experiments</a:t>
            </a:r>
          </a:p>
        </p:txBody>
      </p:sp>
      <p:pic>
        <p:nvPicPr>
          <p:cNvPr id="12" name="Content Placeholder 6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67150" y="692696"/>
            <a:ext cx="2162175" cy="281886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3867150" y="3663315"/>
            <a:ext cx="2212787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da-DK" sz="1050" b="1" dirty="0"/>
              <a:t>The </a:t>
            </a:r>
            <a:r>
              <a:rPr lang="da-DK" sz="1050" b="1" dirty="0" err="1"/>
              <a:t>warp-weighted</a:t>
            </a:r>
            <a:r>
              <a:rPr lang="da-DK" sz="1050" b="1" dirty="0"/>
              <a:t> </a:t>
            </a:r>
            <a:r>
              <a:rPr lang="da-DK" sz="1050" b="1" dirty="0" err="1"/>
              <a:t>loom</a:t>
            </a:r>
            <a:r>
              <a:rPr lang="da-DK" sz="1050" b="1" dirty="0"/>
              <a:t>: Non-Roman </a:t>
            </a:r>
            <a:r>
              <a:rPr lang="da-DK" sz="1050" b="1" dirty="0" err="1"/>
              <a:t>comparison</a:t>
            </a:r>
            <a:r>
              <a:rPr lang="da-DK" sz="1050" b="1" dirty="0"/>
              <a:t> </a:t>
            </a:r>
            <a:r>
              <a:rPr lang="da-DK" sz="1050" dirty="0"/>
              <a:t>2/2</a:t>
            </a:r>
            <a:r>
              <a:rPr lang="da-DK" sz="1050" b="1" dirty="0"/>
              <a:t> </a:t>
            </a:r>
            <a:r>
              <a:rPr lang="da-DK" sz="1050" dirty="0"/>
              <a:t>twill </a:t>
            </a:r>
            <a:r>
              <a:rPr lang="da-DK" sz="1050" dirty="0" err="1"/>
              <a:t>weave</a:t>
            </a:r>
            <a:r>
              <a:rPr lang="da-DK" sz="1050" dirty="0"/>
              <a:t> with </a:t>
            </a:r>
            <a:r>
              <a:rPr lang="da-DK" sz="1050" dirty="0" err="1"/>
              <a:t>reconstructed</a:t>
            </a:r>
            <a:r>
              <a:rPr lang="da-DK" sz="1050" dirty="0"/>
              <a:t> doughnut </a:t>
            </a:r>
            <a:r>
              <a:rPr lang="da-DK" sz="1050" dirty="0" err="1"/>
              <a:t>shaped</a:t>
            </a:r>
            <a:r>
              <a:rPr lang="da-DK" sz="1050" dirty="0"/>
              <a:t> </a:t>
            </a:r>
            <a:r>
              <a:rPr lang="da-DK" sz="1050" dirty="0" err="1"/>
              <a:t>loom</a:t>
            </a:r>
            <a:r>
              <a:rPr lang="da-DK" sz="1050" dirty="0"/>
              <a:t> </a:t>
            </a:r>
            <a:r>
              <a:rPr lang="da-DK" sz="1050" dirty="0" err="1"/>
              <a:t>weights</a:t>
            </a:r>
            <a:r>
              <a:rPr lang="da-DK" sz="1050" dirty="0"/>
              <a:t> from Vorbasse. Weaver: Ida Demant. Herning, Denmark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1628006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-7262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US" dirty="0" smtClean="0">
                <a:latin typeface="Arial" charset="0"/>
                <a:ea typeface="Arial" charset="0"/>
                <a:cs typeface="Arial" charset="0"/>
              </a:rPr>
              <a:t>Two beam looms: iconography</a:t>
            </a:r>
            <a:endParaRPr lang="en-US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40358" y="908720"/>
            <a:ext cx="2603450" cy="3822406"/>
          </a:xfrm>
          <a:prstGeom prst="rect">
            <a:avLst/>
          </a:prstGeo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59832" y="908720"/>
            <a:ext cx="5688632" cy="3828445"/>
          </a:xfrm>
        </p:spPr>
      </p:pic>
      <p:sp>
        <p:nvSpPr>
          <p:cNvPr id="8" name="TextBox 7"/>
          <p:cNvSpPr txBox="1"/>
          <p:nvPr/>
        </p:nvSpPr>
        <p:spPr>
          <a:xfrm>
            <a:off x="240358" y="4869160"/>
            <a:ext cx="87241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Left: Dido depicted weaving in full view outside the palace of Cartage (</a:t>
            </a:r>
            <a:r>
              <a:rPr lang="en-US" sz="1600" dirty="0" err="1" smtClean="0"/>
              <a:t>Verg</a:t>
            </a:r>
            <a:r>
              <a:rPr lang="en-US" sz="1600" dirty="0" smtClean="0"/>
              <a:t>. Cod. Vat. Lat. 3225: 3</a:t>
            </a:r>
            <a:r>
              <a:rPr lang="en-US" sz="1600" baseline="30000" dirty="0" smtClean="0"/>
              <a:t>rd</a:t>
            </a:r>
            <a:r>
              <a:rPr lang="en-US" sz="1600" dirty="0" smtClean="0"/>
              <a:t> C CE). Right: Circe depicted weaving in full view outside her home, with Odysseus attending. (</a:t>
            </a:r>
            <a:r>
              <a:rPr lang="en-US" sz="1600" dirty="0" err="1"/>
              <a:t>I</a:t>
            </a:r>
            <a:r>
              <a:rPr lang="en-US" sz="1600" dirty="0" err="1" smtClean="0"/>
              <a:t>pogeio</a:t>
            </a:r>
            <a:r>
              <a:rPr lang="en-US" sz="1600" dirty="0" smtClean="0"/>
              <a:t> </a:t>
            </a:r>
            <a:r>
              <a:rPr lang="en-US" sz="1600" dirty="0" err="1" smtClean="0"/>
              <a:t>degli</a:t>
            </a:r>
            <a:r>
              <a:rPr lang="en-US" sz="1600" dirty="0" smtClean="0"/>
              <a:t> </a:t>
            </a:r>
            <a:r>
              <a:rPr lang="en-US" sz="1600" dirty="0" err="1" smtClean="0"/>
              <a:t>Aurelii</a:t>
            </a:r>
            <a:r>
              <a:rPr lang="en-US" sz="1600" dirty="0" smtClean="0"/>
              <a:t>, Rome: 3</a:t>
            </a:r>
            <a:r>
              <a:rPr lang="en-US" sz="1600" baseline="30000" dirty="0" smtClean="0"/>
              <a:t>rd</a:t>
            </a:r>
            <a:r>
              <a:rPr lang="en-US" sz="1600" dirty="0" smtClean="0"/>
              <a:t> C CE)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0471317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761" y="337630"/>
            <a:ext cx="8259366" cy="6488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Two-beam loom tools?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A57D3-3A06-42DE-8329-4A599228B9A1}" type="datetime1">
              <a:rPr lang="en-GB" smtClean="0"/>
              <a:t>07/11/2018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A926C-488A-4E3E-9C21-57CAA120E114}" type="slidenum">
              <a:rPr lang="en-GB" smtClean="0"/>
              <a:t>10</a:t>
            </a:fld>
            <a:endParaRPr lang="en-GB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347864" y="3794286"/>
            <a:ext cx="2857516" cy="1866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6220924" y="3768422"/>
            <a:ext cx="2887580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350" dirty="0"/>
              <a:t>Reconstructed weaving sword from </a:t>
            </a:r>
            <a:r>
              <a:rPr lang="en-US" sz="1350" dirty="0" err="1"/>
              <a:t>Ulpia</a:t>
            </a:r>
            <a:r>
              <a:rPr lang="en-US" sz="1350" dirty="0"/>
              <a:t> </a:t>
            </a:r>
            <a:r>
              <a:rPr lang="en-US" sz="1350" dirty="0" err="1"/>
              <a:t>Traiana</a:t>
            </a:r>
            <a:r>
              <a:rPr lang="en-US" sz="1350" dirty="0"/>
              <a:t> used for weaving in the two-beam loom at LVR </a:t>
            </a:r>
            <a:r>
              <a:rPr lang="en-US" sz="1350" dirty="0"/>
              <a:t>Archaeology Park, </a:t>
            </a:r>
            <a:r>
              <a:rPr lang="en-US" sz="1350" dirty="0" err="1"/>
              <a:t>Xanten</a:t>
            </a:r>
            <a:r>
              <a:rPr lang="en-US" sz="1350" dirty="0"/>
              <a:t> </a:t>
            </a:r>
            <a:r>
              <a:rPr lang="en-US" sz="1350" dirty="0"/>
              <a:t>2015. Weaver: Barbara </a:t>
            </a:r>
            <a:r>
              <a:rPr lang="en-US" sz="1350" dirty="0" err="1"/>
              <a:t>Köstner</a:t>
            </a:r>
            <a:r>
              <a:rPr lang="en-US" sz="1350" dirty="0"/>
              <a:t>. </a:t>
            </a:r>
          </a:p>
          <a:p>
            <a:pPr algn="just"/>
            <a:endParaRPr lang="en-US" sz="1350" dirty="0"/>
          </a:p>
          <a:p>
            <a:pPr algn="just"/>
            <a:r>
              <a:rPr lang="en-US" sz="1200" dirty="0"/>
              <a:t>Image after: B. </a:t>
            </a:r>
            <a:r>
              <a:rPr lang="en-US" sz="1200" dirty="0" err="1"/>
              <a:t>Köstner</a:t>
            </a:r>
            <a:r>
              <a:rPr lang="en-US" sz="1200" dirty="0"/>
              <a:t>, ‘Auf </a:t>
            </a:r>
            <a:r>
              <a:rPr lang="en-US" sz="1200" dirty="0" err="1"/>
              <a:t>Tuchfühlung</a:t>
            </a:r>
            <a:r>
              <a:rPr lang="en-US" sz="1200" dirty="0"/>
              <a:t>’ T. 2, </a:t>
            </a:r>
            <a:r>
              <a:rPr lang="en-US" sz="1200" i="1" dirty="0" err="1"/>
              <a:t>Experimentelle</a:t>
            </a:r>
            <a:r>
              <a:rPr lang="en-US" sz="1200" i="1" dirty="0"/>
              <a:t> </a:t>
            </a:r>
            <a:r>
              <a:rPr lang="en-US" sz="1200" i="1" dirty="0" err="1"/>
              <a:t>Archäologie</a:t>
            </a:r>
            <a:r>
              <a:rPr lang="en-US" sz="1200" i="1" dirty="0"/>
              <a:t> in Europa, </a:t>
            </a:r>
            <a:r>
              <a:rPr lang="en-US" sz="1200" i="1" dirty="0" err="1"/>
              <a:t>Jahrbuch</a:t>
            </a:r>
            <a:r>
              <a:rPr lang="en-US" sz="1200" i="1" dirty="0"/>
              <a:t> 2016, </a:t>
            </a:r>
            <a:r>
              <a:rPr lang="en-US" sz="1200" dirty="0"/>
              <a:t>179. </a:t>
            </a:r>
            <a:endParaRPr lang="en-GB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rot="10800000">
            <a:off x="3506950" y="980727"/>
            <a:ext cx="3729346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267546" y="980727"/>
            <a:ext cx="1807139" cy="26084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350" dirty="0"/>
              <a:t>Bone weaving swords from Pompeii, max length 20 cm.</a:t>
            </a:r>
          </a:p>
          <a:p>
            <a:pPr algn="just"/>
            <a:endParaRPr lang="en-GB" sz="1350" dirty="0"/>
          </a:p>
          <a:p>
            <a:pPr algn="just"/>
            <a:r>
              <a:rPr lang="en-GB" sz="1200" dirty="0"/>
              <a:t>Image after: C. Cheval, ‘Le travail de </a:t>
            </a:r>
            <a:r>
              <a:rPr lang="en-GB" sz="1200" dirty="0" err="1"/>
              <a:t>l’os</a:t>
            </a:r>
            <a:r>
              <a:rPr lang="en-GB" sz="1200" dirty="0"/>
              <a:t> au service de </a:t>
            </a:r>
            <a:r>
              <a:rPr lang="en-GB" sz="1200" dirty="0" err="1"/>
              <a:t>l’artisanat</a:t>
            </a:r>
            <a:r>
              <a:rPr lang="en-GB" sz="1200" dirty="0"/>
              <a:t> textile: </a:t>
            </a:r>
            <a:r>
              <a:rPr lang="en-GB" sz="1200" dirty="0" err="1"/>
              <a:t>l’example</a:t>
            </a:r>
            <a:r>
              <a:rPr lang="en-GB" sz="1200" dirty="0"/>
              <a:t> de </a:t>
            </a:r>
            <a:r>
              <a:rPr lang="en-GB" sz="1200" dirty="0" err="1"/>
              <a:t>pompéi</a:t>
            </a:r>
            <a:r>
              <a:rPr lang="en-GB" sz="1200" dirty="0"/>
              <a:t>’, </a:t>
            </a:r>
            <a:r>
              <a:rPr lang="en-GB" sz="1200" i="1" dirty="0"/>
              <a:t>Textiles y </a:t>
            </a:r>
            <a:r>
              <a:rPr lang="en-GB" sz="1200" i="1" dirty="0" err="1"/>
              <a:t>tintes</a:t>
            </a:r>
            <a:r>
              <a:rPr lang="en-GB" sz="1200" i="1" dirty="0"/>
              <a:t> en la </a:t>
            </a:r>
            <a:r>
              <a:rPr lang="en-GB" sz="1200" i="1" dirty="0" err="1"/>
              <a:t>ciuidad</a:t>
            </a:r>
            <a:r>
              <a:rPr lang="en-GB" sz="1200" i="1" dirty="0"/>
              <a:t> </a:t>
            </a:r>
            <a:r>
              <a:rPr lang="en-GB" sz="1200" i="1" dirty="0" err="1"/>
              <a:t>antiqua</a:t>
            </a:r>
            <a:r>
              <a:rPr lang="en-GB" sz="1200" i="1" dirty="0"/>
              <a:t>. </a:t>
            </a:r>
            <a:r>
              <a:rPr lang="en-GB" sz="1200" i="1" dirty="0" err="1"/>
              <a:t>Purpureae</a:t>
            </a:r>
            <a:r>
              <a:rPr lang="en-GB" sz="1200" i="1" dirty="0"/>
              <a:t> </a:t>
            </a:r>
            <a:r>
              <a:rPr lang="en-GB" sz="1200" i="1" dirty="0" err="1"/>
              <a:t>vestes</a:t>
            </a:r>
            <a:r>
              <a:rPr lang="en-GB" sz="1200" i="1" dirty="0"/>
              <a:t> III</a:t>
            </a:r>
            <a:r>
              <a:rPr lang="en-GB" sz="1200" dirty="0"/>
              <a:t>, 2011, 145.</a:t>
            </a:r>
            <a:endParaRPr lang="en-GB" sz="1200" dirty="0"/>
          </a:p>
        </p:txBody>
      </p:sp>
      <p:pic>
        <p:nvPicPr>
          <p:cNvPr id="12" name="Content Placeholder 3"/>
          <p:cNvPicPr>
            <a:picLocks noGrp="1" noChangeAspect="1"/>
          </p:cNvPicPr>
          <p:nvPr>
            <p:ph idx="1"/>
          </p:nvPr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936" y="980727"/>
            <a:ext cx="3311517" cy="2787695"/>
          </a:xfrm>
        </p:spPr>
      </p:pic>
      <p:sp>
        <p:nvSpPr>
          <p:cNvPr id="6" name="TextBox 5"/>
          <p:cNvSpPr txBox="1"/>
          <p:nvPr/>
        </p:nvSpPr>
        <p:spPr>
          <a:xfrm>
            <a:off x="107504" y="3933056"/>
            <a:ext cx="2991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Example of a Late Roman comb from Egypt, sometimes identified as weaving combs. Petrie Museum (UCL) 63635.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873880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1811810" y="1821097"/>
            <a:ext cx="4263082" cy="3197312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A57D3-3A06-42DE-8329-4A599228B9A1}" type="datetime1">
              <a:rPr lang="en-GB" smtClean="0"/>
              <a:t>07/11/2018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A926C-488A-4E3E-9C21-57CAA120E114}" type="slidenum">
              <a:rPr lang="en-GB" smtClean="0"/>
              <a:t>11</a:t>
            </a:fld>
            <a:endParaRPr lang="en-GB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-908222" y="2400320"/>
            <a:ext cx="4263082" cy="203886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51520" y="260648"/>
            <a:ext cx="529048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TEXREX experiments on the two-beam loom at CTR</a:t>
            </a:r>
            <a:endParaRPr lang="en-US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5121277" y="1678062"/>
            <a:ext cx="4426549" cy="3319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6776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473525" y="1098475"/>
            <a:ext cx="5437310" cy="352839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-492127" y="805232"/>
            <a:ext cx="5447733" cy="4104456"/>
          </a:xfrm>
          <a:prstGeom prst="rect">
            <a:avLst/>
          </a:prstGeom>
        </p:spPr>
      </p:pic>
      <p:sp>
        <p:nvSpPr>
          <p:cNvPr id="9" name="Freeform 8"/>
          <p:cNvSpPr/>
          <p:nvPr/>
        </p:nvSpPr>
        <p:spPr>
          <a:xfrm>
            <a:off x="4349578" y="3076832"/>
            <a:ext cx="3472249" cy="2113006"/>
          </a:xfrm>
          <a:custGeom>
            <a:avLst/>
            <a:gdLst>
              <a:gd name="connsiteX0" fmla="*/ 0 w 3472249"/>
              <a:gd name="connsiteY0" fmla="*/ 1334530 h 2113006"/>
              <a:gd name="connsiteX1" fmla="*/ 3472249 w 3472249"/>
              <a:gd name="connsiteY1" fmla="*/ 0 h 2113006"/>
              <a:gd name="connsiteX2" fmla="*/ 3472249 w 3472249"/>
              <a:gd name="connsiteY2" fmla="*/ 716692 h 2113006"/>
              <a:gd name="connsiteX3" fmla="*/ 12357 w 3472249"/>
              <a:gd name="connsiteY3" fmla="*/ 2113006 h 2113006"/>
              <a:gd name="connsiteX4" fmla="*/ 0 w 3472249"/>
              <a:gd name="connsiteY4" fmla="*/ 1334530 h 2113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72249" h="2113006">
                <a:moveTo>
                  <a:pt x="0" y="1334530"/>
                </a:moveTo>
                <a:lnTo>
                  <a:pt x="3472249" y="0"/>
                </a:lnTo>
                <a:lnTo>
                  <a:pt x="3472249" y="716692"/>
                </a:lnTo>
                <a:lnTo>
                  <a:pt x="12357" y="2113006"/>
                </a:lnTo>
                <a:lnTo>
                  <a:pt x="0" y="1334530"/>
                </a:lnTo>
                <a:close/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6964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130353"/>
            <a:ext cx="7868165" cy="4105625"/>
          </a:xfrm>
        </p:spPr>
      </p:pic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5FA94-BE71-426F-A992-1545AC90C129}" type="datetime1">
              <a:rPr lang="en-GB" smtClean="0"/>
              <a:t>07/11/2018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A926C-488A-4E3E-9C21-57CAA120E114}" type="slidenum">
              <a:rPr lang="en-GB" smtClean="0"/>
              <a:t>13</a:t>
            </a:fld>
            <a:endParaRPr lang="en-GB" dirty="0"/>
          </a:p>
        </p:txBody>
      </p:sp>
      <p:pic>
        <p:nvPicPr>
          <p:cNvPr id="8" name="Lejre 20180503 05 min 26 sec 2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053265" y="1258137"/>
            <a:ext cx="609600" cy="6096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7734866" y="2612144"/>
            <a:ext cx="1496693" cy="1142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21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566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0993" y="332656"/>
            <a:ext cx="8759753" cy="836129"/>
          </a:xfrm>
        </p:spPr>
        <p:txBody>
          <a:bodyPr>
            <a:normAutofit/>
          </a:bodyPr>
          <a:lstStyle/>
          <a:p>
            <a:r>
              <a:rPr lang="en-US" sz="2400" dirty="0" smtClean="0"/>
              <a:t>Establishing </a:t>
            </a:r>
            <a:r>
              <a:rPr lang="en-US" sz="2400" dirty="0"/>
              <a:t>the ancient  weaving </a:t>
            </a:r>
            <a:r>
              <a:rPr lang="en-US" sz="2400" dirty="0" smtClean="0"/>
              <a:t>soundscape: trends and variations</a:t>
            </a:r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A57D3-3A06-42DE-8329-4A599228B9A1}" type="datetime1">
              <a:rPr lang="en-GB" smtClean="0"/>
              <a:t>07/11/2018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A926C-488A-4E3E-9C21-57CAA120E114}" type="slidenum">
              <a:rPr lang="en-GB" smtClean="0"/>
              <a:t>14</a:t>
            </a:fld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278327" y="1481810"/>
            <a:ext cx="3623381" cy="4107430"/>
          </a:xfrm>
        </p:spPr>
        <p:txBody>
          <a:bodyPr>
            <a:normAutofit fontScale="62500" lnSpcReduction="20000"/>
          </a:bodyPr>
          <a:lstStyle/>
          <a:p>
            <a:r>
              <a:rPr lang="en-US" b="1" dirty="0" smtClean="0"/>
              <a:t>1. Beating</a:t>
            </a:r>
            <a:r>
              <a:rPr lang="en-US" dirty="0" smtClean="0"/>
              <a:t>: weaving sword beating on the weft and newly arising weave</a:t>
            </a:r>
          </a:p>
          <a:p>
            <a:r>
              <a:rPr lang="en-US" b="1" dirty="0" smtClean="0"/>
              <a:t>2. Weft packing</a:t>
            </a:r>
            <a:r>
              <a:rPr lang="en-US" dirty="0" smtClean="0"/>
              <a:t>: snap-snap noises as the weft is packed with a weaving comb.</a:t>
            </a:r>
          </a:p>
          <a:p>
            <a:r>
              <a:rPr lang="en-US" b="1" dirty="0" smtClean="0"/>
              <a:t>Warp noises</a:t>
            </a:r>
            <a:r>
              <a:rPr lang="en-US" dirty="0" smtClean="0"/>
              <a:t>: unsnagging threads, clearing the shed with one’s hands, etc.</a:t>
            </a:r>
          </a:p>
          <a:p>
            <a:r>
              <a:rPr lang="en-US" b="1" dirty="0"/>
              <a:t>Shed change</a:t>
            </a:r>
            <a:r>
              <a:rPr lang="en-US" dirty="0"/>
              <a:t>: wooden parts of the loom moving against each </a:t>
            </a:r>
            <a:r>
              <a:rPr lang="en-US" dirty="0" smtClean="0"/>
              <a:t>other</a:t>
            </a:r>
          </a:p>
          <a:p>
            <a:pPr lvl="1"/>
            <a:r>
              <a:rPr lang="en-US" dirty="0" smtClean="0"/>
              <a:t>Depending on set-up: sounds of loom weights moving against each other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51156" y="1481810"/>
            <a:ext cx="4879590" cy="4214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454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996" y="485800"/>
            <a:ext cx="8419804" cy="1143000"/>
          </a:xfrm>
        </p:spPr>
        <p:txBody>
          <a:bodyPr/>
          <a:lstStyle/>
          <a:p>
            <a:pPr algn="l"/>
            <a:r>
              <a:rPr lang="en-US" sz="3000" dirty="0"/>
              <a:t>Texts like textiles: TEXREX results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6996" y="1484784"/>
            <a:ext cx="5180532" cy="41764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/>
              <a:t>Many passages mimic the weaving soundscape and its sensory experience by foregrounding specific sounds</a:t>
            </a:r>
            <a:r>
              <a:rPr lang="is-IS" sz="2000" dirty="0"/>
              <a:t>…</a:t>
            </a:r>
            <a:endParaRPr lang="en-US" sz="2000" dirty="0"/>
          </a:p>
          <a:p>
            <a:r>
              <a:rPr lang="en-US" sz="2000" dirty="0"/>
              <a:t>K, t, and p-sounds judiciously placed to allude to clanking heddle bars </a:t>
            </a:r>
          </a:p>
          <a:p>
            <a:r>
              <a:rPr lang="en-US" sz="2000" dirty="0"/>
              <a:t>R</a:t>
            </a:r>
            <a:r>
              <a:rPr lang="is-IS" sz="2000" dirty="0"/>
              <a:t>, and s-sounds alluding to the feel of warp threads against the weaver’s hands</a:t>
            </a:r>
          </a:p>
          <a:p>
            <a:pPr lvl="1"/>
            <a:r>
              <a:rPr lang="en-US" sz="2000" dirty="0"/>
              <a:t>Comparison: employment of </a:t>
            </a:r>
            <a:r>
              <a:rPr lang="en-US" sz="2000" i="1" dirty="0" err="1"/>
              <a:t>texo</a:t>
            </a:r>
            <a:r>
              <a:rPr lang="en-US" sz="2000" dirty="0"/>
              <a:t> (‘weave’) used of cloth production </a:t>
            </a:r>
            <a:r>
              <a:rPr lang="en-US" sz="2000" i="1" dirty="0"/>
              <a:t>vs.</a:t>
            </a:r>
            <a:r>
              <a:rPr lang="en-US" sz="2000" dirty="0"/>
              <a:t> basket weaving </a:t>
            </a:r>
            <a:endParaRPr lang="is-IS" sz="2000" dirty="0"/>
          </a:p>
          <a:p>
            <a:pPr marL="0" indent="0">
              <a:buNone/>
            </a:pPr>
            <a:r>
              <a:rPr lang="en-US" sz="2200" dirty="0"/>
              <a:t>Pauses</a:t>
            </a:r>
            <a:r>
              <a:rPr lang="en-US" sz="2000" dirty="0"/>
              <a:t> in the verse rhythm </a:t>
            </a:r>
            <a:r>
              <a:rPr lang="en-US" sz="2000" i="1" dirty="0"/>
              <a:t>essential</a:t>
            </a:r>
            <a:r>
              <a:rPr lang="en-US" sz="2000" dirty="0"/>
              <a:t> in underlining such </a:t>
            </a:r>
            <a:r>
              <a:rPr lang="en-US" sz="2000" dirty="0" smtClean="0"/>
              <a:t>effects</a:t>
            </a:r>
            <a:endParaRPr lang="en-US" sz="200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5FA94-BE71-426F-A992-1545AC90C129}" type="datetime1">
              <a:rPr lang="en-GB" smtClean="0"/>
              <a:t>07/11/2018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A926C-488A-4E3E-9C21-57CAA120E114}" type="slidenum">
              <a:rPr lang="en-GB" smtClean="0"/>
              <a:t>15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7237501" y="1755806"/>
            <a:ext cx="2168173" cy="162613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508522" y="3761745"/>
            <a:ext cx="162613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Warp noises</a:t>
            </a:r>
            <a:r>
              <a:rPr lang="en-US" sz="1600" dirty="0"/>
              <a:t>: sibilant and </a:t>
            </a:r>
            <a:r>
              <a:rPr lang="en-US" sz="1600" dirty="0" err="1"/>
              <a:t>rhotic</a:t>
            </a:r>
            <a:r>
              <a:rPr lang="en-US" sz="1600" dirty="0"/>
              <a:t> sounds (</a:t>
            </a:r>
            <a:r>
              <a:rPr lang="en-US" sz="1600" b="1" dirty="0"/>
              <a:t>r- and s-sounds</a:t>
            </a:r>
            <a:r>
              <a:rPr lang="en-US" sz="1600" dirty="0"/>
              <a:t>)</a:t>
            </a:r>
            <a:endParaRPr lang="en-US" sz="14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447530" y="1484784"/>
            <a:ext cx="1992193" cy="175562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447530" y="3356992"/>
            <a:ext cx="1923394" cy="12849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Weft fitting</a:t>
            </a:r>
            <a:r>
              <a:rPr lang="en-US" sz="1600" dirty="0"/>
              <a:t> with pin beater: close vowels with plosives </a:t>
            </a:r>
          </a:p>
          <a:p>
            <a:endParaRPr lang="en-US" sz="135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858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>
          <a:xfrm>
            <a:off x="213021" y="1016187"/>
            <a:ext cx="8668265" cy="37225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is-IS" sz="2100" i="1" dirty="0"/>
              <a:t>…whether you like woven cloth coloured with Tyrian purple...</a:t>
            </a:r>
            <a:endParaRPr lang="en-US" sz="2100" i="1" dirty="0"/>
          </a:p>
          <a:p>
            <a:pPr marL="0" indent="0">
              <a:buNone/>
            </a:pPr>
            <a:r>
              <a:rPr lang="en-US" sz="2100" i="1" dirty="0" err="1"/>
              <a:t>siue</a:t>
            </a:r>
            <a:r>
              <a:rPr lang="en-US" sz="2100" i="1" dirty="0"/>
              <a:t> </a:t>
            </a:r>
            <a:r>
              <a:rPr lang="en-US" sz="2100" i="1" dirty="0" err="1"/>
              <a:t>probas</a:t>
            </a:r>
            <a:r>
              <a:rPr lang="en-US" sz="2100" i="1" dirty="0"/>
              <a:t> </a:t>
            </a:r>
            <a:r>
              <a:rPr lang="en-US" sz="2100" i="1" dirty="0" err="1"/>
              <a:t>Tyrio</a:t>
            </a:r>
            <a:r>
              <a:rPr lang="en-US" sz="2100" i="1" dirty="0"/>
              <a:t> </a:t>
            </a:r>
            <a:r>
              <a:rPr lang="en-US" sz="2100" b="1" dirty="0"/>
              <a:t>||</a:t>
            </a:r>
            <a:r>
              <a:rPr lang="en-US" sz="2100" dirty="0"/>
              <a:t> </a:t>
            </a:r>
            <a:r>
              <a:rPr lang="en-US" sz="2100" b="1" i="1" dirty="0" err="1"/>
              <a:t>t</a:t>
            </a:r>
            <a:r>
              <a:rPr lang="en-US" sz="2100" i="1" dirty="0" err="1"/>
              <a:t>e</a:t>
            </a:r>
            <a:r>
              <a:rPr lang="en-US" sz="2100" b="1" i="1" dirty="0" err="1"/>
              <a:t>xt</a:t>
            </a:r>
            <a:r>
              <a:rPr lang="en-US" sz="2100" i="1" dirty="0" err="1"/>
              <a:t>am</a:t>
            </a:r>
            <a:r>
              <a:rPr lang="en-US" sz="2100" i="1" dirty="0"/>
              <a:t> </a:t>
            </a:r>
            <a:r>
              <a:rPr lang="en-US" sz="2100" i="1" dirty="0" err="1"/>
              <a:t>subtemine</a:t>
            </a:r>
            <a:r>
              <a:rPr lang="en-US" sz="2100" i="1" dirty="0"/>
              <a:t> </a:t>
            </a:r>
            <a:r>
              <a:rPr lang="en-US" sz="2100" i="1" dirty="0" err="1"/>
              <a:t>uestem</a:t>
            </a:r>
            <a:endParaRPr lang="en-US" sz="2100" i="1" dirty="0"/>
          </a:p>
          <a:p>
            <a:pPr marL="0" indent="0">
              <a:buNone/>
            </a:pPr>
            <a:endParaRPr lang="en-US" sz="1500" i="1" dirty="0"/>
          </a:p>
          <a:p>
            <a:pPr marL="0" indent="0">
              <a:buNone/>
            </a:pPr>
            <a:endParaRPr lang="en-US" sz="1500" i="1" dirty="0"/>
          </a:p>
        </p:txBody>
      </p:sp>
      <p:sp>
        <p:nvSpPr>
          <p:cNvPr id="16" name="Down Arrow 15"/>
          <p:cNvSpPr/>
          <p:nvPr/>
        </p:nvSpPr>
        <p:spPr>
          <a:xfrm>
            <a:off x="5838955" y="3751673"/>
            <a:ext cx="389229" cy="75106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251520" y="332656"/>
            <a:ext cx="8717960" cy="648890"/>
          </a:xfrm>
        </p:spPr>
        <p:txBody>
          <a:bodyPr>
            <a:normAutofit fontScale="90000"/>
          </a:bodyPr>
          <a:lstStyle/>
          <a:p>
            <a:pPr lvl="0"/>
            <a:r>
              <a:rPr lang="en-US" sz="3000" dirty="0"/>
              <a:t>Sound of poetry, sound of work: </a:t>
            </a:r>
            <a:r>
              <a:rPr lang="en-US" sz="3000" b="1" i="1" dirty="0"/>
              <a:t>Aus. </a:t>
            </a:r>
            <a:r>
              <a:rPr lang="en-US" sz="3000" b="1" i="1" dirty="0" err="1"/>
              <a:t>Epigr</a:t>
            </a:r>
            <a:r>
              <a:rPr lang="en-US" sz="3000" b="1" i="1" dirty="0"/>
              <a:t>. 28.1</a:t>
            </a:r>
            <a:r>
              <a:rPr lang="en-US" sz="2100" b="1" i="1" dirty="0">
                <a:solidFill>
                  <a:srgbClr val="FF0000"/>
                </a:solidFill>
              </a:rPr>
              <a:t/>
            </a:r>
            <a:br>
              <a:rPr lang="en-US" sz="2100" b="1" i="1" dirty="0">
                <a:solidFill>
                  <a:srgbClr val="FF0000"/>
                </a:solidFill>
              </a:rPr>
            </a:br>
            <a:endParaRPr lang="en-US" sz="300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5076C-D7DF-438D-8F3B-019473C5CBB5}" type="datetime1">
              <a:rPr lang="en-GB" smtClean="0"/>
              <a:t>07/11/2018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A926C-488A-4E3E-9C21-57CAA120E114}" type="slidenum">
              <a:rPr lang="en-GB" smtClean="0"/>
              <a:pPr/>
              <a:t>16</a:t>
            </a:fld>
            <a:endParaRPr lang="en-GB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5226" y="2156118"/>
            <a:ext cx="8686060" cy="1560914"/>
          </a:xfrm>
          <a:prstGeom prst="rect">
            <a:avLst/>
          </a:prstGeom>
        </p:spPr>
      </p:pic>
      <p:sp>
        <p:nvSpPr>
          <p:cNvPr id="17" name="Left-Right Arrow 16"/>
          <p:cNvSpPr/>
          <p:nvPr/>
        </p:nvSpPr>
        <p:spPr>
          <a:xfrm>
            <a:off x="4349008" y="2636912"/>
            <a:ext cx="1578593" cy="34514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9" name="Arc 8"/>
          <p:cNvSpPr/>
          <p:nvPr/>
        </p:nvSpPr>
        <p:spPr>
          <a:xfrm rot="2857532">
            <a:off x="3555071" y="2436842"/>
            <a:ext cx="1324409" cy="2392325"/>
          </a:xfrm>
          <a:prstGeom prst="arc">
            <a:avLst>
              <a:gd name="adj1" fmla="val 16200000"/>
              <a:gd name="adj2" fmla="val 5742638"/>
            </a:avLst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4572000" y="4593902"/>
            <a:ext cx="3168352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Emphasised</a:t>
            </a:r>
            <a:r>
              <a:rPr lang="en-US" dirty="0"/>
              <a:t> t-, k-sounds</a:t>
            </a:r>
          </a:p>
          <a:p>
            <a:pPr algn="ctr"/>
            <a:r>
              <a:rPr lang="en-US" dirty="0"/>
              <a:t>illustrating shed change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383591" y="3933056"/>
            <a:ext cx="2649367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Pause in the verse rhythm coincides with pause/silence before shed change</a:t>
            </a:r>
          </a:p>
        </p:txBody>
      </p:sp>
    </p:spTree>
    <p:extLst>
      <p:ext uri="{BB962C8B-B14F-4D97-AF65-F5344CB8AC3E}">
        <p14:creationId xmlns:p14="http://schemas.microsoft.com/office/powerpoint/2010/main" val="608875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06595" y="1445509"/>
            <a:ext cx="8259366" cy="648890"/>
          </a:xfrm>
        </p:spPr>
        <p:txBody>
          <a:bodyPr/>
          <a:lstStyle/>
          <a:p>
            <a:pPr algn="ctr"/>
            <a:r>
              <a:rPr lang="en-GB" sz="3300" dirty="0" smtClean="0"/>
              <a:t>Acknowledgements</a:t>
            </a:r>
            <a:endParaRPr lang="en-GB" sz="3300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485900" y="2194365"/>
            <a:ext cx="6172200" cy="1064399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dirty="0" smtClean="0"/>
              <a:t>Weavers Ida </a:t>
            </a:r>
            <a:r>
              <a:rPr lang="en-GB" dirty="0" err="1" smtClean="0"/>
              <a:t>Demant</a:t>
            </a:r>
            <a:r>
              <a:rPr lang="en-GB" dirty="0" smtClean="0"/>
              <a:t> &amp; </a:t>
            </a:r>
            <a:r>
              <a:rPr lang="en-GB" dirty="0" err="1" smtClean="0"/>
              <a:t>Ulrikke</a:t>
            </a:r>
            <a:r>
              <a:rPr lang="en-GB" dirty="0" smtClean="0"/>
              <a:t> </a:t>
            </a:r>
            <a:r>
              <a:rPr lang="en-GB" dirty="0" err="1" smtClean="0"/>
              <a:t>Mokdad</a:t>
            </a: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Eva </a:t>
            </a:r>
            <a:r>
              <a:rPr lang="en-GB" dirty="0" err="1" smtClean="0"/>
              <a:t>Andersson</a:t>
            </a:r>
            <a:r>
              <a:rPr lang="en-GB" dirty="0" smtClean="0"/>
              <a:t> Strand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08424" y="3365296"/>
            <a:ext cx="2172104" cy="1135637"/>
          </a:xfrm>
          <a:prstGeom prst="rect">
            <a:avLst/>
          </a:prstGeom>
        </p:spPr>
      </p:pic>
      <p:pic>
        <p:nvPicPr>
          <p:cNvPr id="8" name="Picture 7" descr="Macintosh HD:Users:julie:Desktop:1 Autumn 2013:Corporate:LH_top.jpg"/>
          <p:cNvPicPr/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362669" y="3358729"/>
            <a:ext cx="2295431" cy="7903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74400" y="3365296"/>
            <a:ext cx="1394398" cy="14478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1520" y="4919628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This project has received funding from the European Union's Horizon 2020 research and innovation programme under grant agreement No 701557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871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tin and Greek">
      <a:majorFont>
        <a:latin typeface="Palatino Linotype"/>
        <a:ea typeface=""/>
        <a:cs typeface=""/>
      </a:majorFont>
      <a:minorFont>
        <a:latin typeface="Palatino Linotyp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atin Week 2 2" id="{ED8F6BE2-660D-5A4E-8C49-C0D5DD439812}" vid="{0307A71A-440D-4244-A309-C7AC65D938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Latin template</Template>
  <TotalTime>344</TotalTime>
  <Words>970</Words>
  <Application>Microsoft Macintosh PowerPoint</Application>
  <PresentationFormat>On-screen Show (4:3)</PresentationFormat>
  <Paragraphs>98</Paragraphs>
  <Slides>17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Calibri</vt:lpstr>
      <vt:lpstr>Palatino Linotype</vt:lpstr>
      <vt:lpstr>Wingdings</vt:lpstr>
      <vt:lpstr>Arial</vt:lpstr>
      <vt:lpstr>20140311PresentationUWTSDTemplate</vt:lpstr>
      <vt:lpstr>Experimental archaeology in the TEXREX project</vt:lpstr>
      <vt:lpstr>PowerPoint Presentation</vt:lpstr>
      <vt:lpstr>Preparing an experiment</vt:lpstr>
      <vt:lpstr>TEXREX experiments</vt:lpstr>
      <vt:lpstr>Testing texts against experimental evidence</vt:lpstr>
      <vt:lpstr>Roman archaeological textiles</vt:lpstr>
      <vt:lpstr>PowerPoint Presentation</vt:lpstr>
      <vt:lpstr>Loom types &amp; setups used in experiments</vt:lpstr>
      <vt:lpstr>Two beam looms: iconography</vt:lpstr>
      <vt:lpstr>Two-beam loom tools?</vt:lpstr>
      <vt:lpstr>PowerPoint Presentation</vt:lpstr>
      <vt:lpstr>PowerPoint Presentation</vt:lpstr>
      <vt:lpstr>PowerPoint Presentation</vt:lpstr>
      <vt:lpstr>Establishing the ancient  weaving soundscape: trends and variations</vt:lpstr>
      <vt:lpstr>Texts like textiles: TEXREX results II</vt:lpstr>
      <vt:lpstr>Sound of poetry, sound of work: Aus. Epigr. 28.1 </vt:lpstr>
      <vt:lpstr>Acknowledgements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Experimental archaeology in the TEXREX project</dc:title>
  <dc:creator>Magdalena Ohrman</dc:creator>
  <cp:lastModifiedBy>Magdalena Ohrman</cp:lastModifiedBy>
  <cp:revision>11</cp:revision>
  <dcterms:created xsi:type="dcterms:W3CDTF">2018-11-06T13:40:52Z</dcterms:created>
  <dcterms:modified xsi:type="dcterms:W3CDTF">2018-11-07T09:27:12Z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