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8"/>
  </p:notes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D2044-E16F-4468-AF3A-BFADCFB77FD6}"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0BD6A-AC53-4DAE-BD39-F15995E4CA9F}" type="slidenum">
              <a:rPr lang="en-GB" smtClean="0"/>
              <a:t>‹#›</a:t>
            </a:fld>
            <a:endParaRPr lang="en-GB"/>
          </a:p>
        </p:txBody>
      </p:sp>
    </p:spTree>
    <p:extLst>
      <p:ext uri="{BB962C8B-B14F-4D97-AF65-F5344CB8AC3E}">
        <p14:creationId xmlns:p14="http://schemas.microsoft.com/office/powerpoint/2010/main" val="2043624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0BD6A-AC53-4DAE-BD39-F15995E4CA9F}" type="slidenum">
              <a:rPr lang="en-GB" smtClean="0"/>
              <a:t>3</a:t>
            </a:fld>
            <a:endParaRPr lang="en-GB"/>
          </a:p>
        </p:txBody>
      </p:sp>
    </p:spTree>
    <p:extLst>
      <p:ext uri="{BB962C8B-B14F-4D97-AF65-F5344CB8AC3E}">
        <p14:creationId xmlns:p14="http://schemas.microsoft.com/office/powerpoint/2010/main" val="988978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E8C08-0767-4937-2B78-B1C42BA7DC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CAE36-CD0D-2F94-5561-8A7ED77A5C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982EF-353A-ACB6-9F08-29A2AB048F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6655E7-5FDF-98A9-1B91-2F4C046CE69F}"/>
              </a:ext>
            </a:extLst>
          </p:cNvPr>
          <p:cNvSpPr>
            <a:spLocks noGrp="1"/>
          </p:cNvSpPr>
          <p:nvPr>
            <p:ph type="sldNum" sz="quarter" idx="5"/>
          </p:nvPr>
        </p:nvSpPr>
        <p:spPr/>
        <p:txBody>
          <a:bodyPr/>
          <a:lstStyle/>
          <a:p>
            <a:fld id="{F330BD6A-AC53-4DAE-BD39-F15995E4CA9F}" type="slidenum">
              <a:rPr lang="en-GB" smtClean="0"/>
              <a:t>4</a:t>
            </a:fld>
            <a:endParaRPr lang="en-GB"/>
          </a:p>
        </p:txBody>
      </p:sp>
    </p:spTree>
    <p:extLst>
      <p:ext uri="{BB962C8B-B14F-4D97-AF65-F5344CB8AC3E}">
        <p14:creationId xmlns:p14="http://schemas.microsoft.com/office/powerpoint/2010/main" val="3413368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6129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8192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8524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35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9476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87895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82289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295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33774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7624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1575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11/5/2025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7634817"/>
      </p:ext>
    </p:extLst>
  </p:cSld>
  <p:clrMap bg1="lt1" tx1="dk1" bg2="lt2" tx2="dk2" accent1="accent1" accent2="accent2" accent3="accent3" accent4="accent4" accent5="accent5" accent6="accent6" hlink="hlink" folHlink="folHlink"/>
  <p:sldLayoutIdLst>
    <p:sldLayoutId id="2147483695" r:id="rId1"/>
    <p:sldLayoutId id="2147483694" r:id="rId2"/>
    <p:sldLayoutId id="2147483693" r:id="rId3"/>
    <p:sldLayoutId id="2147483692" r:id="rId4"/>
    <p:sldLayoutId id="2147483691" r:id="rId5"/>
    <p:sldLayoutId id="2147483690" r:id="rId6"/>
    <p:sldLayoutId id="2147483689" r:id="rId7"/>
    <p:sldLayoutId id="2147483688" r:id="rId8"/>
    <p:sldLayoutId id="2147483687" r:id="rId9"/>
    <p:sldLayoutId id="2147483686" r:id="rId10"/>
    <p:sldLayoutId id="214748368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eb of dots connected">
            <a:extLst>
              <a:ext uri="{FF2B5EF4-FFF2-40B4-BE49-F238E27FC236}">
                <a16:creationId xmlns:a16="http://schemas.microsoft.com/office/drawing/2014/main" id="{C06E5251-4BCD-8CE6-CCEA-49D07EA685BA}"/>
              </a:ext>
            </a:extLst>
          </p:cNvPr>
          <p:cNvPicPr>
            <a:picLocks noChangeAspect="1"/>
          </p:cNvPicPr>
          <p:nvPr/>
        </p:nvPicPr>
        <p:blipFill>
          <a:blip r:embed="rId2"/>
          <a:srcRect l="20444" r="1" b="1"/>
          <a:stretch>
            <a:fillRect/>
          </a:stretch>
        </p:blipFill>
        <p:spPr>
          <a:xfrm>
            <a:off x="1" y="10"/>
            <a:ext cx="12192000" cy="6857989"/>
          </a:xfrm>
          <a:prstGeom prst="rect">
            <a:avLst/>
          </a:prstGeom>
        </p:spPr>
      </p:pic>
      <p:sp>
        <p:nvSpPr>
          <p:cNvPr id="10" name="Rectangle 9">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D0333D0-C994-87F2-D709-E6F49F414182}"/>
              </a:ext>
            </a:extLst>
          </p:cNvPr>
          <p:cNvSpPr>
            <a:spLocks noGrp="1"/>
          </p:cNvSpPr>
          <p:nvPr>
            <p:ph type="subTitle" idx="1"/>
          </p:nvPr>
        </p:nvSpPr>
        <p:spPr>
          <a:xfrm>
            <a:off x="8712865" y="1447799"/>
            <a:ext cx="2368905" cy="4076699"/>
          </a:xfrm>
        </p:spPr>
        <p:txBody>
          <a:bodyPr anchor="ctr">
            <a:normAutofit/>
          </a:bodyPr>
          <a:lstStyle/>
          <a:p>
            <a:pPr>
              <a:lnSpc>
                <a:spcPct val="100000"/>
              </a:lnSpc>
            </a:pPr>
            <a:r>
              <a:rPr lang="en-GB" sz="1600" dirty="0"/>
              <a:t> </a:t>
            </a:r>
          </a:p>
          <a:p>
            <a:pPr>
              <a:lnSpc>
                <a:spcPct val="100000"/>
              </a:lnSpc>
            </a:pPr>
            <a:r>
              <a:rPr lang="en-GB" sz="1600" dirty="0">
                <a:latin typeface="Arial" panose="020B0604020202020204" pitchFamily="34" charset="0"/>
                <a:cs typeface="Arial" panose="020B0604020202020204" pitchFamily="34" charset="0"/>
              </a:rPr>
              <a:t>Individual Business Plan</a:t>
            </a:r>
          </a:p>
          <a:p>
            <a:pPr>
              <a:lnSpc>
                <a:spcPct val="100000"/>
              </a:lnSpc>
            </a:pPr>
            <a:r>
              <a:rPr lang="en-GB" sz="1600" dirty="0">
                <a:latin typeface="Arial" panose="020B0604020202020204" pitchFamily="34" charset="0"/>
                <a:cs typeface="Arial" panose="020B0604020202020204" pitchFamily="34" charset="0"/>
              </a:rPr>
              <a:t>Student : Tiberiu Anghel</a:t>
            </a:r>
          </a:p>
          <a:p>
            <a:pPr>
              <a:lnSpc>
                <a:spcPct val="100000"/>
              </a:lnSpc>
            </a:pPr>
            <a:r>
              <a:rPr lang="en-GB" sz="1600" dirty="0">
                <a:latin typeface="Arial" panose="020B0604020202020204" pitchFamily="34" charset="0"/>
                <a:cs typeface="Arial" panose="020B0604020202020204" pitchFamily="34" charset="0"/>
              </a:rPr>
              <a:t>Student Number : 2422970</a:t>
            </a:r>
          </a:p>
          <a:p>
            <a:pPr>
              <a:lnSpc>
                <a:spcPct val="100000"/>
              </a:lnSpc>
            </a:pPr>
            <a:r>
              <a:rPr lang="en-GB" sz="1600" dirty="0">
                <a:latin typeface="Arial" panose="020B0604020202020204" pitchFamily="34" charset="0"/>
                <a:cs typeface="Arial" panose="020B0604020202020204" pitchFamily="34" charset="0"/>
              </a:rPr>
              <a:t>Lecturer: Trinh Nguyen </a:t>
            </a:r>
            <a:r>
              <a:rPr lang="en-GB" sz="1600" dirty="0" err="1">
                <a:latin typeface="Arial" panose="020B0604020202020204" pitchFamily="34" charset="0"/>
                <a:cs typeface="Arial" panose="020B0604020202020204" pitchFamily="34" charset="0"/>
              </a:rPr>
              <a:t>Thi</a:t>
            </a:r>
            <a:r>
              <a:rPr lang="en-GB" sz="1600" dirty="0">
                <a:latin typeface="Arial" panose="020B0604020202020204" pitchFamily="34" charset="0"/>
                <a:cs typeface="Arial" panose="020B0604020202020204" pitchFamily="34" charset="0"/>
              </a:rPr>
              <a:t> Ngoc</a:t>
            </a:r>
          </a:p>
          <a:p>
            <a:pPr>
              <a:lnSpc>
                <a:spcPct val="100000"/>
              </a:lnSpc>
            </a:pPr>
            <a:endParaRPr lang="en-GB" sz="1600" dirty="0">
              <a:solidFill>
                <a:srgbClr val="FFFFFF"/>
              </a:solidFill>
            </a:endParaRPr>
          </a:p>
        </p:txBody>
      </p:sp>
      <p:cxnSp>
        <p:nvCxnSpPr>
          <p:cNvPr id="12" name="Straight Connector 11">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0EEF817-D4CB-36D9-14B4-FE48A2F990E5}"/>
              </a:ext>
            </a:extLst>
          </p:cNvPr>
          <p:cNvSpPr txBox="1"/>
          <p:nvPr/>
        </p:nvSpPr>
        <p:spPr>
          <a:xfrm>
            <a:off x="1036203" y="1366683"/>
            <a:ext cx="6927926" cy="2246769"/>
          </a:xfrm>
          <a:prstGeom prst="rect">
            <a:avLst/>
          </a:prstGeom>
          <a:noFill/>
        </p:spPr>
        <p:txBody>
          <a:bodyPr wrap="square" rtlCol="0">
            <a:spAutoFit/>
          </a:bodyPr>
          <a:lstStyle/>
          <a:p>
            <a:r>
              <a:rPr lang="en-GB" sz="4000" dirty="0">
                <a:solidFill>
                  <a:srgbClr val="FFFFFF"/>
                </a:solidFill>
                <a:latin typeface="Arial" panose="020B0604020202020204" pitchFamily="34" charset="0"/>
                <a:cs typeface="Arial" panose="020B0604020202020204" pitchFamily="34" charset="0"/>
              </a:rPr>
              <a:t>LCLM4006 – Enterprise &amp; Entrepreneurship (Level 4)</a:t>
            </a:r>
          </a:p>
          <a:p>
            <a:endParaRPr lang="en-GB" sz="6000" dirty="0"/>
          </a:p>
        </p:txBody>
      </p:sp>
      <p:sp>
        <p:nvSpPr>
          <p:cNvPr id="6" name="TextBox 5">
            <a:extLst>
              <a:ext uri="{FF2B5EF4-FFF2-40B4-BE49-F238E27FC236}">
                <a16:creationId xmlns:a16="http://schemas.microsoft.com/office/drawing/2014/main" id="{FF887C4E-FE62-EE2F-2020-CB30E8465F40}"/>
              </a:ext>
            </a:extLst>
          </p:cNvPr>
          <p:cNvSpPr txBox="1"/>
          <p:nvPr/>
        </p:nvSpPr>
        <p:spPr>
          <a:xfrm>
            <a:off x="1030122" y="2659345"/>
            <a:ext cx="6652623"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Individual Business Plan</a:t>
            </a:r>
          </a:p>
          <a:p>
            <a:endParaRPr lang="en-GB" sz="2800" dirty="0"/>
          </a:p>
        </p:txBody>
      </p:sp>
    </p:spTree>
    <p:extLst>
      <p:ext uri="{BB962C8B-B14F-4D97-AF65-F5344CB8AC3E}">
        <p14:creationId xmlns:p14="http://schemas.microsoft.com/office/powerpoint/2010/main" val="8086095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3839C-06C7-4ACA-A1B4-CD3AC8450843}"/>
              </a:ext>
            </a:extLst>
          </p:cNvPr>
          <p:cNvSpPr>
            <a:spLocks noGrp="1"/>
          </p:cNvSpPr>
          <p:nvPr>
            <p:ph type="title"/>
          </p:nvPr>
        </p:nvSpPr>
        <p:spPr/>
        <p:txBody>
          <a:bodyPr/>
          <a:lstStyle/>
          <a:p>
            <a:r>
              <a:rPr lang="en-GB" dirty="0"/>
              <a:t>CONCEPT SUMMARY</a:t>
            </a:r>
          </a:p>
        </p:txBody>
      </p:sp>
      <p:sp>
        <p:nvSpPr>
          <p:cNvPr id="3" name="Content Placeholder 2">
            <a:extLst>
              <a:ext uri="{FF2B5EF4-FFF2-40B4-BE49-F238E27FC236}">
                <a16:creationId xmlns:a16="http://schemas.microsoft.com/office/drawing/2014/main" id="{60A52B33-B976-779B-3E85-1444AC498BC1}"/>
              </a:ext>
            </a:extLst>
          </p:cNvPr>
          <p:cNvSpPr>
            <a:spLocks noGrp="1"/>
          </p:cNvSpPr>
          <p:nvPr>
            <p:ph idx="1"/>
          </p:nvPr>
        </p:nvSpPr>
        <p:spPr/>
        <p:txBody>
          <a:bodyPr/>
          <a:lstStyle/>
          <a:p>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is a new, environmentally friendly company that is meant to change the way people purchase the most common household products. Our goal is to completely remove single-use plastic packaging by offering environmentally friendly, intelligent refill stations at which customers can refill items such as shampoo, laundry detergent, dish soap, and cleaning liquids by using their own reusable containers.</a:t>
            </a:r>
          </a:p>
          <a:p>
            <a:r>
              <a:rPr lang="en-GB" dirty="0">
                <a:latin typeface="Arial" panose="020B0604020202020204" pitchFamily="34" charset="0"/>
                <a:cs typeface="Arial" panose="020B0604020202020204" pitchFamily="34" charset="0"/>
              </a:rPr>
              <a:t>These refill stations with a high level of automation will be available in supermarkets, shopping centres, universities, and residential areas, thus making it very easy, fairly priced, and accessible to all people to shop sustainably. Customers just take their empty containers, choose the product they want either through the touchscreen or the mobile app, and then the amount of the product is dispensed.</a:t>
            </a:r>
          </a:p>
          <a:p>
            <a:endParaRPr lang="en-GB" dirty="0"/>
          </a:p>
        </p:txBody>
      </p:sp>
    </p:spTree>
    <p:extLst>
      <p:ext uri="{BB962C8B-B14F-4D97-AF65-F5344CB8AC3E}">
        <p14:creationId xmlns:p14="http://schemas.microsoft.com/office/powerpoint/2010/main" val="2593537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E4589-21F8-2D4A-6FBB-147EAC7AD8E4}"/>
              </a:ext>
            </a:extLst>
          </p:cNvPr>
          <p:cNvSpPr>
            <a:spLocks noGrp="1"/>
          </p:cNvSpPr>
          <p:nvPr>
            <p:ph type="title"/>
          </p:nvPr>
        </p:nvSpPr>
        <p:spPr>
          <a:xfrm>
            <a:off x="700635" y="913218"/>
            <a:ext cx="10691265" cy="886083"/>
          </a:xfrm>
        </p:spPr>
        <p:txBody>
          <a:bodyPr>
            <a:normAutofit/>
          </a:bodyPr>
          <a:lstStyle/>
          <a:p>
            <a:r>
              <a:rPr lang="en-GB" dirty="0"/>
              <a:t>Pestel analysis – Refill hub</a:t>
            </a:r>
          </a:p>
        </p:txBody>
      </p:sp>
      <p:sp>
        <p:nvSpPr>
          <p:cNvPr id="3" name="Content Placeholder 2">
            <a:extLst>
              <a:ext uri="{FF2B5EF4-FFF2-40B4-BE49-F238E27FC236}">
                <a16:creationId xmlns:a16="http://schemas.microsoft.com/office/drawing/2014/main" id="{8BD0BFCF-80B7-C131-F8E8-6C23DD3F5428}"/>
              </a:ext>
            </a:extLst>
          </p:cNvPr>
          <p:cNvSpPr>
            <a:spLocks noGrp="1"/>
          </p:cNvSpPr>
          <p:nvPr>
            <p:ph idx="1"/>
          </p:nvPr>
        </p:nvSpPr>
        <p:spPr>
          <a:xfrm>
            <a:off x="752094" y="1880172"/>
            <a:ext cx="10687812" cy="3926699"/>
          </a:xfrm>
        </p:spPr>
        <p:txBody>
          <a:bodyPr>
            <a:normAutofit lnSpcReduction="10000"/>
          </a:bodyPr>
          <a:lstStyle/>
          <a:p>
            <a:r>
              <a:rPr lang="en-GB" dirty="0">
                <a:latin typeface="Arial" panose="020B0604020202020204" pitchFamily="34" charset="0"/>
                <a:cs typeface="Arial" panose="020B0604020202020204" pitchFamily="34" charset="0"/>
              </a:rPr>
              <a:t>1.</a:t>
            </a:r>
            <a:r>
              <a:rPr lang="en-GB" b="1" dirty="0">
                <a:latin typeface="Arial" panose="020B0604020202020204" pitchFamily="34" charset="0"/>
                <a:cs typeface="Arial" panose="020B0604020202020204" pitchFamily="34" charset="0"/>
              </a:rPr>
              <a:t> P</a:t>
            </a:r>
            <a:r>
              <a:rPr lang="en-GB" u="sng" dirty="0">
                <a:latin typeface="Arial" panose="020B0604020202020204" pitchFamily="34" charset="0"/>
                <a:cs typeface="Arial" panose="020B0604020202020204" pitchFamily="34" charset="0"/>
              </a:rPr>
              <a:t>olitical Factors</a:t>
            </a:r>
          </a:p>
          <a:p>
            <a:pPr marL="0" indent="0">
              <a:buNone/>
            </a:pPr>
            <a:r>
              <a:rPr lang="en-GB" dirty="0">
                <a:latin typeface="Arial" panose="020B0604020202020204" pitchFamily="34" charset="0"/>
                <a:cs typeface="Arial" panose="020B0604020202020204" pitchFamily="34" charset="0"/>
              </a:rPr>
              <a:t>Government support for sustainability: In response to climate change, many governments are implementing green initiatives, prohibiting single-use plastics, and providing financial support to eco-friendly startups. This, in turn, generates a positive atmosphere for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2.</a:t>
            </a:r>
            <a:r>
              <a:rPr lang="en-GB" b="1" dirty="0">
                <a:latin typeface="Arial" panose="020B0604020202020204" pitchFamily="34" charset="0"/>
                <a:cs typeface="Arial" panose="020B0604020202020204" pitchFamily="34" charset="0"/>
              </a:rPr>
              <a:t> E</a:t>
            </a:r>
            <a:r>
              <a:rPr lang="en-GB" u="sng" dirty="0">
                <a:latin typeface="Arial" panose="020B0604020202020204" pitchFamily="34" charset="0"/>
                <a:cs typeface="Arial" panose="020B0604020202020204" pitchFamily="34" charset="0"/>
              </a:rPr>
              <a:t>conomic Factors</a:t>
            </a:r>
          </a:p>
          <a:p>
            <a:pPr marL="0" indent="0">
              <a:buNone/>
            </a:pPr>
            <a:r>
              <a:rPr lang="en-GB" dirty="0">
                <a:latin typeface="Arial" panose="020B0604020202020204" pitchFamily="34" charset="0"/>
                <a:cs typeface="Arial" panose="020B0604020202020204" pitchFamily="34" charset="0"/>
              </a:rPr>
              <a:t>Green economy on the rise: Sustainability and ethical products are what consumers are increasingly spending more on.</a:t>
            </a:r>
          </a:p>
          <a:p>
            <a:r>
              <a:rPr lang="en-GB" dirty="0">
                <a:latin typeface="Arial" panose="020B0604020202020204" pitchFamily="34" charset="0"/>
                <a:cs typeface="Arial" panose="020B0604020202020204" pitchFamily="34" charset="0"/>
              </a:rPr>
              <a:t>3.</a:t>
            </a:r>
            <a:r>
              <a:rPr lang="en-GB" b="1" dirty="0">
                <a:latin typeface="Arial" panose="020B0604020202020204" pitchFamily="34" charset="0"/>
                <a:cs typeface="Arial" panose="020B0604020202020204" pitchFamily="34" charset="0"/>
              </a:rPr>
              <a:t> S</a:t>
            </a:r>
            <a:r>
              <a:rPr lang="en-GB" u="sng" dirty="0">
                <a:latin typeface="Arial" panose="020B0604020202020204" pitchFamily="34" charset="0"/>
                <a:cs typeface="Arial" panose="020B0604020202020204" pitchFamily="34" charset="0"/>
              </a:rPr>
              <a:t>ocial Factors</a:t>
            </a:r>
          </a:p>
          <a:p>
            <a:pPr marL="0" indent="0">
              <a:buNone/>
            </a:pPr>
            <a:r>
              <a:rPr lang="en-GB" dirty="0">
                <a:latin typeface="Arial" panose="020B0604020202020204" pitchFamily="34" charset="0"/>
                <a:cs typeface="Arial" panose="020B0604020202020204" pitchFamily="34" charset="0"/>
              </a:rPr>
              <a:t>Increasing environmental awareness: Consumers, notably the younger generations, are demanding sustainable lifestyles and eco-friendly brands.</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p>
        </p:txBody>
      </p:sp>
      <p:cxnSp>
        <p:nvCxnSpPr>
          <p:cNvPr id="13" name="Straight Connector 12">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1940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84846F-773F-0615-EAFB-DE991A987FC1}"/>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17CBCEC-0039-CF7F-04CF-DB2895313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24EC-6C8A-C0CE-B57F-F000EE628709}"/>
              </a:ext>
            </a:extLst>
          </p:cNvPr>
          <p:cNvSpPr>
            <a:spLocks noGrp="1"/>
          </p:cNvSpPr>
          <p:nvPr>
            <p:ph type="title"/>
          </p:nvPr>
        </p:nvSpPr>
        <p:spPr>
          <a:xfrm>
            <a:off x="700635" y="913218"/>
            <a:ext cx="10691265" cy="886083"/>
          </a:xfrm>
        </p:spPr>
        <p:txBody>
          <a:bodyPr>
            <a:normAutofit/>
          </a:bodyPr>
          <a:lstStyle/>
          <a:p>
            <a:r>
              <a:rPr lang="en-GB" dirty="0"/>
              <a:t>Pestel analysis – Refill hub</a:t>
            </a:r>
          </a:p>
        </p:txBody>
      </p:sp>
      <p:sp>
        <p:nvSpPr>
          <p:cNvPr id="3" name="Content Placeholder 2">
            <a:extLst>
              <a:ext uri="{FF2B5EF4-FFF2-40B4-BE49-F238E27FC236}">
                <a16:creationId xmlns:a16="http://schemas.microsoft.com/office/drawing/2014/main" id="{3FDD3056-CE17-21A9-6148-AC97CC434C5D}"/>
              </a:ext>
            </a:extLst>
          </p:cNvPr>
          <p:cNvSpPr>
            <a:spLocks noGrp="1"/>
          </p:cNvSpPr>
          <p:nvPr>
            <p:ph idx="1"/>
          </p:nvPr>
        </p:nvSpPr>
        <p:spPr>
          <a:xfrm>
            <a:off x="752094" y="1880172"/>
            <a:ext cx="10687812" cy="4255452"/>
          </a:xfrm>
        </p:spPr>
        <p:txBody>
          <a:bodyPr>
            <a:normAutofit/>
          </a:bodyPr>
          <a:lstStyle/>
          <a:p>
            <a:r>
              <a:rPr lang="en-GB" dirty="0">
                <a:latin typeface="Arial" panose="020B0604020202020204" pitchFamily="34" charset="0"/>
                <a:cs typeface="Arial" panose="020B0604020202020204" pitchFamily="34" charset="0"/>
              </a:rPr>
              <a:t>4.</a:t>
            </a:r>
            <a:r>
              <a:rPr lang="en-GB" b="1" dirty="0">
                <a:latin typeface="Arial" panose="020B0604020202020204" pitchFamily="34" charset="0"/>
                <a:cs typeface="Arial" panose="020B0604020202020204" pitchFamily="34" charset="0"/>
              </a:rPr>
              <a:t> T</a:t>
            </a:r>
            <a:r>
              <a:rPr lang="en-GB" u="sng" dirty="0">
                <a:latin typeface="Arial" panose="020B0604020202020204" pitchFamily="34" charset="0"/>
                <a:cs typeface="Arial" panose="020B0604020202020204" pitchFamily="34" charset="0"/>
              </a:rPr>
              <a:t>echnological Factors</a:t>
            </a:r>
            <a:endParaRPr lang="en-GB" dirty="0">
              <a:latin typeface="Arial" panose="020B0604020202020204" pitchFamily="34" charset="0"/>
              <a:cs typeface="Arial" panose="020B0604020202020204" pitchFamily="34" charset="0"/>
            </a:endParaRPr>
          </a:p>
          <a:p>
            <a:pPr marL="0" lvl="0" indent="0">
              <a:buNone/>
            </a:pPr>
            <a:r>
              <a:rPr lang="en-GB" dirty="0">
                <a:latin typeface="Arial" panose="020B0604020202020204" pitchFamily="34" charset="0"/>
                <a:cs typeface="Arial" panose="020B0604020202020204" pitchFamily="34" charset="0"/>
              </a:rPr>
              <a:t>Mobile integration: The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app makes customer experience delightful through rewards, payments, and sustainability tracking.</a:t>
            </a:r>
          </a:p>
          <a:p>
            <a:r>
              <a:rPr lang="en-GB" dirty="0">
                <a:latin typeface="Arial" panose="020B0604020202020204" pitchFamily="34" charset="0"/>
                <a:cs typeface="Arial" panose="020B0604020202020204" pitchFamily="34" charset="0"/>
              </a:rPr>
              <a:t>5.</a:t>
            </a:r>
            <a:r>
              <a:rPr lang="en-GB" b="1" dirty="0">
                <a:latin typeface="Arial" panose="020B0604020202020204" pitchFamily="34" charset="0"/>
                <a:cs typeface="Arial" panose="020B0604020202020204" pitchFamily="34" charset="0"/>
              </a:rPr>
              <a:t> E</a:t>
            </a:r>
            <a:r>
              <a:rPr lang="en-GB" u="sng" dirty="0">
                <a:latin typeface="Arial" panose="020B0604020202020204" pitchFamily="34" charset="0"/>
                <a:cs typeface="Arial" panose="020B0604020202020204" pitchFamily="34" charset="0"/>
              </a:rPr>
              <a:t>nvironmental Factors</a:t>
            </a:r>
            <a:endParaRPr lang="en-GB" dirty="0">
              <a:latin typeface="Arial" panose="020B0604020202020204" pitchFamily="34" charset="0"/>
              <a:cs typeface="Arial" panose="020B0604020202020204" pitchFamily="34" charset="0"/>
            </a:endParaRPr>
          </a:p>
          <a:p>
            <a:pPr marL="0" lvl="0" indent="0">
              <a:buNone/>
            </a:pPr>
            <a:r>
              <a:rPr lang="en-GB" dirty="0">
                <a:latin typeface="Arial" panose="020B0604020202020204" pitchFamily="34" charset="0"/>
                <a:cs typeface="Arial" panose="020B0604020202020204" pitchFamily="34" charset="0"/>
              </a:rPr>
              <a:t>Plastic pollution crisis: The escalating worldwide alarm about plastic waste is the main reason that makes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environmentally very relevant.</a:t>
            </a:r>
          </a:p>
          <a:p>
            <a:r>
              <a:rPr lang="en-GB" dirty="0">
                <a:latin typeface="Arial" panose="020B0604020202020204" pitchFamily="34" charset="0"/>
                <a:cs typeface="Arial" panose="020B0604020202020204" pitchFamily="34" charset="0"/>
              </a:rPr>
              <a:t>6.</a:t>
            </a:r>
            <a:r>
              <a:rPr lang="en-GB" b="1" dirty="0">
                <a:latin typeface="Arial" panose="020B0604020202020204" pitchFamily="34" charset="0"/>
                <a:cs typeface="Arial" panose="020B0604020202020204" pitchFamily="34" charset="0"/>
              </a:rPr>
              <a:t> L</a:t>
            </a:r>
            <a:r>
              <a:rPr lang="en-GB" u="sng" dirty="0">
                <a:latin typeface="Arial" panose="020B0604020202020204" pitchFamily="34" charset="0"/>
                <a:cs typeface="Arial" panose="020B0604020202020204" pitchFamily="34" charset="0"/>
              </a:rPr>
              <a:t>egal Factors</a:t>
            </a:r>
            <a:endParaRPr lang="en-GB" dirty="0">
              <a:latin typeface="Arial" panose="020B0604020202020204" pitchFamily="34" charset="0"/>
              <a:cs typeface="Arial" panose="020B0604020202020204" pitchFamily="34" charset="0"/>
            </a:endParaRPr>
          </a:p>
          <a:p>
            <a:pPr marL="0" lvl="0" indent="0">
              <a:buNone/>
            </a:pPr>
            <a:r>
              <a:rPr lang="en-GB" dirty="0">
                <a:latin typeface="Arial" panose="020B0604020202020204" pitchFamily="34" charset="0"/>
                <a:cs typeface="Arial" panose="020B0604020202020204" pitchFamily="34" charset="0"/>
              </a:rPr>
              <a:t>Packaging and labelling laws: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needs to ensure that products are </a:t>
            </a:r>
            <a:r>
              <a:rPr lang="en-GB" dirty="0" err="1">
                <a:latin typeface="Arial" panose="020B0604020202020204" pitchFamily="34" charset="0"/>
                <a:cs typeface="Arial" panose="020B0604020202020204" pitchFamily="34" charset="0"/>
              </a:rPr>
              <a:t>labeled</a:t>
            </a:r>
            <a:r>
              <a:rPr lang="en-GB" dirty="0">
                <a:latin typeface="Arial" panose="020B0604020202020204" pitchFamily="34" charset="0"/>
                <a:cs typeface="Arial" panose="020B0604020202020204" pitchFamily="34" charset="0"/>
              </a:rPr>
              <a:t> in a hygienic and safe way, especially if it is a refill of detergents or food-grade liquids.</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p>
        </p:txBody>
      </p:sp>
      <p:cxnSp>
        <p:nvCxnSpPr>
          <p:cNvPr id="13" name="Straight Connector 12">
            <a:extLst>
              <a:ext uri="{FF2B5EF4-FFF2-40B4-BE49-F238E27FC236}">
                <a16:creationId xmlns:a16="http://schemas.microsoft.com/office/drawing/2014/main" id="{B665343A-2775-31FB-8453-78593BFB1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682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68E01-283D-7B10-D692-80F6DE908966}"/>
              </a:ext>
            </a:extLst>
          </p:cNvPr>
          <p:cNvSpPr>
            <a:spLocks noGrp="1"/>
          </p:cNvSpPr>
          <p:nvPr>
            <p:ph type="title"/>
          </p:nvPr>
        </p:nvSpPr>
        <p:spPr>
          <a:xfrm>
            <a:off x="700635" y="913218"/>
            <a:ext cx="10691265" cy="754804"/>
          </a:xfrm>
        </p:spPr>
        <p:txBody>
          <a:bodyPr>
            <a:normAutofit/>
          </a:bodyPr>
          <a:lstStyle/>
          <a:p>
            <a:r>
              <a:rPr lang="en-GB" dirty="0"/>
              <a:t>MARKETING STRATEGY FOR REFILL HUB</a:t>
            </a:r>
          </a:p>
        </p:txBody>
      </p:sp>
      <p:sp>
        <p:nvSpPr>
          <p:cNvPr id="3" name="Content Placeholder 2">
            <a:extLst>
              <a:ext uri="{FF2B5EF4-FFF2-40B4-BE49-F238E27FC236}">
                <a16:creationId xmlns:a16="http://schemas.microsoft.com/office/drawing/2014/main" id="{93EC92CA-ED89-4DC0-ADA6-AC71BCE2E087}"/>
              </a:ext>
            </a:extLst>
          </p:cNvPr>
          <p:cNvSpPr>
            <a:spLocks noGrp="1"/>
          </p:cNvSpPr>
          <p:nvPr>
            <p:ph idx="1"/>
          </p:nvPr>
        </p:nvSpPr>
        <p:spPr>
          <a:xfrm>
            <a:off x="750367" y="1779356"/>
            <a:ext cx="10691265" cy="4257649"/>
          </a:xfrm>
        </p:spPr>
        <p:txBody>
          <a:bodyPr>
            <a:normAutofit/>
          </a:bodyPr>
          <a:lstStyle/>
          <a:p>
            <a:pPr lvl="0"/>
            <a:r>
              <a:rPr lang="en-GB" dirty="0">
                <a:latin typeface="Arial" panose="020B0604020202020204" pitchFamily="34" charset="0"/>
                <a:cs typeface="Arial" panose="020B0604020202020204" pitchFamily="34" charset="0"/>
              </a:rPr>
              <a:t>Digital Marketing: Social media campaigns, influencer collaborations, and targeted ads can be used to attract the target audience with the themes of sustainability and convenience of the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Community Engagement: Take "Refill Days" to malls and schools to give people an idea of innovative shopping and the rewards of using the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app can be pointed out to the participants to encourage their loyalty.</a:t>
            </a:r>
          </a:p>
          <a:p>
            <a:pPr lvl="0"/>
            <a:r>
              <a:rPr lang="en-GB" dirty="0">
                <a:latin typeface="Arial" panose="020B0604020202020204" pitchFamily="34" charset="0"/>
                <a:cs typeface="Arial" panose="020B0604020202020204" pitchFamily="34" charset="0"/>
              </a:rPr>
              <a:t>Retail Partnerships: Locate refill stations where popular supermarkets, and co-brand with eco-friendly product companies can bring in more customers. Public Relations Collaborate with green projects or NGOs and outline the environmental impact of </a:t>
            </a:r>
            <a:r>
              <a:rPr lang="en-GB" dirty="0" err="1">
                <a:latin typeface="Arial" panose="020B0604020202020204" pitchFamily="34" charset="0"/>
                <a:cs typeface="Arial" panose="020B0604020202020204" pitchFamily="34" charset="0"/>
              </a:rPr>
              <a:t>RefillHub</a:t>
            </a:r>
            <a:r>
              <a:rPr lang="en-GB" dirty="0">
                <a:latin typeface="Arial" panose="020B0604020202020204" pitchFamily="34" charset="0"/>
                <a:cs typeface="Arial" panose="020B0604020202020204" pitchFamily="34" charset="0"/>
              </a:rPr>
              <a:t> by press releases to the media.</a:t>
            </a:r>
          </a:p>
          <a:p>
            <a:pPr marL="0" indent="0">
              <a:buNone/>
            </a:pPr>
            <a:r>
              <a:rPr lang="en-GB" dirty="0">
                <a:latin typeface="Arial" panose="020B0604020202020204" pitchFamily="34" charset="0"/>
                <a:cs typeface="Arial" panose="020B0604020202020204" pitchFamily="34" charset="0"/>
              </a:rPr>
              <a:t>The company also targets malls, and eco-stores looking to reduce waste and attract environmentally aware customers with the help of their ecosystem.</a:t>
            </a:r>
          </a:p>
          <a:p>
            <a:pPr marL="0" indent="0">
              <a:buNone/>
            </a:pPr>
            <a:endParaRPr lang="en-GB" dirty="0"/>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2765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AI-generated content may be incorrect.">
            <a:extLst>
              <a:ext uri="{FF2B5EF4-FFF2-40B4-BE49-F238E27FC236}">
                <a16:creationId xmlns:a16="http://schemas.microsoft.com/office/drawing/2014/main" id="{CE1F2968-F2C0-067F-FF03-789E1BE7E902}"/>
              </a:ext>
            </a:extLst>
          </p:cNvPr>
          <p:cNvPicPr>
            <a:picLocks noGrp="1" noChangeAspect="1"/>
          </p:cNvPicPr>
          <p:nvPr>
            <p:ph idx="1"/>
          </p:nvPr>
        </p:nvPicPr>
        <p:blipFill>
          <a:blip r:embed="rId2"/>
          <a:stretch>
            <a:fillRect/>
          </a:stretch>
        </p:blipFill>
        <p:spPr>
          <a:xfrm>
            <a:off x="517480" y="217422"/>
            <a:ext cx="5578520" cy="6423155"/>
          </a:xfrm>
          <a:prstGeom prst="rect">
            <a:avLst/>
          </a:prstGeom>
        </p:spPr>
      </p:pic>
      <p:sp>
        <p:nvSpPr>
          <p:cNvPr id="5" name="TextBox 4">
            <a:extLst>
              <a:ext uri="{FF2B5EF4-FFF2-40B4-BE49-F238E27FC236}">
                <a16:creationId xmlns:a16="http://schemas.microsoft.com/office/drawing/2014/main" id="{20172D8E-DBE6-F541-9834-B435B4F89BEC}"/>
              </a:ext>
            </a:extLst>
          </p:cNvPr>
          <p:cNvSpPr txBox="1"/>
          <p:nvPr/>
        </p:nvSpPr>
        <p:spPr>
          <a:xfrm>
            <a:off x="6341807" y="1443841"/>
            <a:ext cx="4945626" cy="3970318"/>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	Private Investors (70%) – £66,500 Impact investors and sustainability-driven venture funds will provide the money in exchange for equity.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Government Green Grant (20%) – £19,000 Getting grants like Innovate UK Smart Grant, or Green Innovation Fund to support eco-friendly enterprises.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Owner Contribution (10%) – £9,500 A personal investment to demonstrate the owner's commitment and get the trust of other investors</a:t>
            </a:r>
            <a:r>
              <a:rPr lang="en-GB" dirty="0"/>
              <a:t>. </a:t>
            </a:r>
          </a:p>
        </p:txBody>
      </p:sp>
    </p:spTree>
    <p:extLst>
      <p:ext uri="{BB962C8B-B14F-4D97-AF65-F5344CB8AC3E}">
        <p14:creationId xmlns:p14="http://schemas.microsoft.com/office/powerpoint/2010/main" val="296267245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TM03457515[[fn=View]]</Template>
  <TotalTime>27</TotalTime>
  <Words>584</Words>
  <Application>Microsoft Office PowerPoint</Application>
  <PresentationFormat>Widescreen</PresentationFormat>
  <Paragraphs>43</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Calisto MT</vt:lpstr>
      <vt:lpstr>Univers Condensed</vt:lpstr>
      <vt:lpstr>ChronicleVTI</vt:lpstr>
      <vt:lpstr>PowerPoint Presentation</vt:lpstr>
      <vt:lpstr>CONCEPT SUMMARY</vt:lpstr>
      <vt:lpstr>Pestel analysis – Refill hub</vt:lpstr>
      <vt:lpstr>Pestel analysis – Refill hub</vt:lpstr>
      <vt:lpstr>MARKETING STRATEGY FOR REFILL HUB</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Tiberiu-Cristian Anghel (2422970)</dc:creator>
  <cp:lastModifiedBy>Tiberiu-Cristian Anghel (2422970)</cp:lastModifiedBy>
  <cp:revision>1</cp:revision>
  <dcterms:created xsi:type="dcterms:W3CDTF">2025-11-05T14:32:33Z</dcterms:created>
  <dcterms:modified xsi:type="dcterms:W3CDTF">2025-11-05T15:00:25Z</dcterms:modified>
</cp:coreProperties>
</file>