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embeddedFontLst>
    <p:embeddedFont>
      <p:font typeface="Play" panose="020B0604020202020204" charset="0"/>
      <p:regular r:id="rId14"/>
      <p:bold r:id="rId1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19" roundtripDataSignature="AMtx7mhUc+gR7yWc0z5k3gXJb1HJpbQkS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642E26F-CA9D-461C-9B34-B79E381581EB}">
  <a:tblStyle styleId="{1642E26F-CA9D-461C-9B34-B79E381581EB}" styleName="Table_0">
    <a:wholeTbl>
      <a:tcTxStyle b="off" i="off">
        <a:font>
          <a:latin typeface="Aptos"/>
          <a:ea typeface="Aptos"/>
          <a:cs typeface="Aptos"/>
        </a:font>
        <a:schemeClr val="dk1"/>
      </a:tcTxStyle>
      <a:tcStyle>
        <a:tcBdr>
          <a:left>
            <a:ln w="127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6E6E6"/>
          </a:solidFill>
        </a:fill>
      </a:tcStyle>
    </a:wholeTbl>
    <a:band1H>
      <a:tcTxStyle/>
      <a:tcStyle>
        <a:tcBdr/>
        <a:fill>
          <a:solidFill>
            <a:srgbClr val="CACACA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ACACA"/>
          </a:solidFill>
        </a:fill>
      </a:tcStyle>
    </a:band1V>
    <a:band2V>
      <a:tcTxStyle/>
      <a:tcStyle>
        <a:tcBdr/>
      </a:tcStyle>
    </a:band2V>
    <a:lastCol>
      <a:tcTxStyle b="on" i="off"/>
      <a:tcStyle>
        <a:tcBdr/>
      </a:tcStyle>
    </a:lastCol>
    <a:firstCol>
      <a:tcTxStyle b="on" i="off"/>
      <a:tcStyle>
        <a:tcBdr/>
      </a:tcStyle>
    </a:firstCol>
    <a:lastRow>
      <a:tcTxStyle b="on" i="off"/>
      <a:tcStyle>
        <a:tcBdr>
          <a:top>
            <a:ln w="254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rgbClr val="E6E6E6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/>
      <a:tcStyle>
        <a:tcBdr/>
        <a:fill>
          <a:solidFill>
            <a:srgbClr val="E6E6E6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10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customschemas.google.com/relationships/presentationmetadata" Target="meta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9" name="Google Shape;109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28" name="Google Shape;228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9" name="Google Shape;229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3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13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8" name="Google Shape;18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5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5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6" name="Google Shape;36;p16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7" name="Google Shape;37;p1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7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7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17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17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17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6" name="Google Shape;46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2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0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1" name="Google Shape;61;p20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2" name="Google Shape;62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21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1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21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9" name="Google Shape;69;p2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2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2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22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5" name="Google Shape;75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3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23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1" name="Google Shape;81;p2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2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2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sz="4400" b="0" i="0" u="none" strike="noStrike" cap="non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" name="Google Shape;12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Google Shape;14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" name="Google Shape;90;p1"/>
          <p:cNvSpPr txBox="1">
            <a:spLocks noGrp="1"/>
          </p:cNvSpPr>
          <p:nvPr>
            <p:ph type="ctrTitle"/>
          </p:nvPr>
        </p:nvSpPr>
        <p:spPr>
          <a:xfrm>
            <a:off x="653950" y="531450"/>
            <a:ext cx="5399400" cy="331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80"/>
              <a:buFont typeface="Play"/>
              <a:buNone/>
            </a:pPr>
            <a:r>
              <a:rPr lang="en-US" sz="2080" b="1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rPr>
              <a:t>International Meetings Management for the Hotel Industry</a:t>
            </a:r>
            <a:br>
              <a:rPr lang="en-US" sz="2080" b="1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rPr>
            </a:br>
            <a:r>
              <a:rPr lang="en-US" sz="2080" b="1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rPr>
              <a:t>BMIH6007</a:t>
            </a:r>
            <a:br>
              <a:rPr lang="en-US" sz="2080" b="1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rPr>
            </a:br>
            <a:br>
              <a:rPr lang="en-US" sz="2080" b="1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rPr>
            </a:br>
            <a:r>
              <a:rPr lang="en-US" sz="2080" b="1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rPr>
              <a:t>Assignment 1: Feasibility Plan</a:t>
            </a:r>
            <a:r>
              <a:rPr lang="en-US" sz="2080" b="1"/>
              <a:t> </a:t>
            </a:r>
            <a:r>
              <a:rPr lang="en-US" sz="2080" b="1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rPr>
              <a:t>for an International Meeting.</a:t>
            </a:r>
            <a:endParaRPr sz="2080" b="1">
              <a:solidFill>
                <a:schemeClr val="dk1"/>
              </a:solidFill>
              <a:latin typeface="Play"/>
              <a:ea typeface="Play"/>
              <a:cs typeface="Play"/>
              <a:sym typeface="Play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90"/>
              <a:buFont typeface="Arial"/>
              <a:buNone/>
            </a:pPr>
            <a:r>
              <a:rPr lang="en-US" sz="2080" b="1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rPr>
              <a:t>Individual Presentation (50%)</a:t>
            </a:r>
            <a:endParaRPr sz="2080" b="1">
              <a:solidFill>
                <a:schemeClr val="dk1"/>
              </a:solidFill>
              <a:latin typeface="Play"/>
              <a:ea typeface="Play"/>
              <a:cs typeface="Play"/>
              <a:sym typeface="Play"/>
            </a:endParaRP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80"/>
              <a:buFont typeface="Play"/>
              <a:buNone/>
            </a:pPr>
            <a:endParaRPr sz="2080" b="1"/>
          </a:p>
        </p:txBody>
      </p:sp>
      <p:sp>
        <p:nvSpPr>
          <p:cNvPr id="91" name="Google Shape;91;p1"/>
          <p:cNvSpPr txBox="1"/>
          <p:nvPr/>
        </p:nvSpPr>
        <p:spPr>
          <a:xfrm>
            <a:off x="741025" y="4791702"/>
            <a:ext cx="5754900" cy="97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20000"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Student Name: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Student ID: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Tutor’s Name: </a:t>
            </a:r>
            <a:endParaRPr/>
          </a:p>
        </p:txBody>
      </p:sp>
      <p:sp>
        <p:nvSpPr>
          <p:cNvPr id="92" name="Google Shape;92;p1"/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  <a:gs pos="100000">
                <a:srgbClr val="000000"/>
              </a:gs>
            </a:gsLst>
            <a:lin ang="2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1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49803"/>
                </a:srgbClr>
              </a:gs>
              <a:gs pos="100000">
                <a:srgbClr val="0F4861"/>
              </a:gs>
            </a:gsLst>
            <a:lin ang="13800001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4" name="Google Shape;94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04423" y="1391050"/>
            <a:ext cx="5279751" cy="3277849"/>
          </a:xfrm>
          <a:prstGeom prst="rect">
            <a:avLst/>
          </a:prstGeom>
          <a:solidFill>
            <a:schemeClr val="lt1"/>
          </a:solidFill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" name="Google Shape;100;p2"/>
          <p:cNvSpPr/>
          <p:nvPr/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" name="Google Shape;101;p2"/>
          <p:cNvSpPr/>
          <p:nvPr/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45882"/>
                </a:srgbClr>
              </a:gs>
              <a:gs pos="100000">
                <a:srgbClr val="156082">
                  <a:alpha val="45882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2" name="Google Shape;102;p2"/>
          <p:cNvSpPr/>
          <p:nvPr/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0">
                <a:srgbClr val="156082">
                  <a:alpha val="28627"/>
                </a:srgbClr>
              </a:gs>
              <a:gs pos="2000">
                <a:srgbClr val="156082">
                  <a:alpha val="28627"/>
                </a:srgbClr>
              </a:gs>
              <a:gs pos="100000">
                <a:srgbClr val="000000">
                  <a:alpha val="29803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2"/>
          <p:cNvSpPr/>
          <p:nvPr/>
        </p:nvSpPr>
        <p:spPr>
          <a:xfrm rot="-964587">
            <a:off x="-501737" y="969718"/>
            <a:ext cx="3900357" cy="4178958"/>
          </a:xfrm>
          <a:custGeom>
            <a:avLst/>
            <a:gdLst/>
            <a:ahLst/>
            <a:cxnLst/>
            <a:rect l="l" t="t" r="r" b="b"/>
            <a:pathLst>
              <a:path w="3900357" h="4178958" extrusionOk="0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29000">
                <a:srgbClr val="000000">
                  <a:alpha val="0"/>
                </a:srgbClr>
              </a:gs>
              <a:gs pos="100000">
                <a:srgbClr val="156082">
                  <a:alpha val="42745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2"/>
          <p:cNvSpPr/>
          <p:nvPr/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43AFE2">
                  <a:alpha val="10980"/>
                </a:srgbClr>
              </a:gs>
              <a:gs pos="100000">
                <a:srgbClr val="43AFE2">
                  <a:alpha val="10980"/>
                </a:srgbClr>
              </a:gs>
            </a:gsLst>
            <a:lin ang="72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p2"/>
          <p:cNvSpPr txBox="1"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Play"/>
              <a:buNone/>
            </a:pPr>
            <a:r>
              <a:rPr lang="en-US" sz="4000" b="1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Introduction</a:t>
            </a:r>
            <a:endParaRPr/>
          </a:p>
        </p:txBody>
      </p:sp>
      <p:sp>
        <p:nvSpPr>
          <p:cNvPr id="106" name="Google Shape;106;p2"/>
          <p:cNvSpPr txBox="1"/>
          <p:nvPr/>
        </p:nvSpPr>
        <p:spPr>
          <a:xfrm>
            <a:off x="4581727" y="649480"/>
            <a:ext cx="7403796" cy="55460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i="1">
                <a:solidFill>
                  <a:schemeClr val="dk1"/>
                </a:solidFill>
              </a:rPr>
              <a:t>The event is “</a:t>
            </a:r>
            <a:r>
              <a:rPr lang="en-US" sz="20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Giving Table Charity Brunch</a:t>
            </a:r>
            <a:r>
              <a:rPr lang="en-US" sz="2000" i="1">
                <a:solidFill>
                  <a:schemeClr val="dk1"/>
                </a:solidFill>
              </a:rPr>
              <a:t>” .</a:t>
            </a:r>
            <a:endParaRPr sz="2000" i="1">
              <a:solidFill>
                <a:schemeClr val="dk1"/>
              </a:solidFill>
            </a:endParaRPr>
          </a:p>
          <a:p>
            <a:pPr marL="28575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chemeClr val="dk1"/>
                </a:solidFill>
              </a:rPr>
              <a:t>It will </a:t>
            </a:r>
            <a:r>
              <a:rPr lang="en-US"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support mental health initiatives for hospitality workers.</a:t>
            </a:r>
            <a:endParaRPr/>
          </a:p>
          <a:p>
            <a:pPr marL="285750" marR="0" lvl="0" indent="-22860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event addresses high stress and mental health challenges in the hospitality sector (Wu et al., 2021).</a:t>
            </a:r>
            <a:endParaRPr/>
          </a:p>
          <a:p>
            <a:pPr marL="285750" marR="0" lvl="0" indent="-22860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Grand, York, a prestigious and accessible venue, has been chosen to ensure visibility and a positive ambiance (Khan et al., 2021).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3" name="Google Shape;113;p3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3"/>
          <p:cNvSpPr/>
          <p:nvPr/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" name="Google Shape;115;p3"/>
          <p:cNvSpPr/>
          <p:nvPr/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45882"/>
                </a:srgbClr>
              </a:gs>
              <a:gs pos="100000">
                <a:srgbClr val="156082">
                  <a:alpha val="45882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" name="Google Shape;116;p3"/>
          <p:cNvSpPr/>
          <p:nvPr/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0">
                <a:srgbClr val="156082">
                  <a:alpha val="28627"/>
                </a:srgbClr>
              </a:gs>
              <a:gs pos="2000">
                <a:srgbClr val="156082">
                  <a:alpha val="28627"/>
                </a:srgbClr>
              </a:gs>
              <a:gs pos="100000">
                <a:srgbClr val="000000">
                  <a:alpha val="29803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7" name="Google Shape;117;p3"/>
          <p:cNvSpPr/>
          <p:nvPr/>
        </p:nvSpPr>
        <p:spPr>
          <a:xfrm rot="-964587">
            <a:off x="-501737" y="969718"/>
            <a:ext cx="3900357" cy="4178958"/>
          </a:xfrm>
          <a:custGeom>
            <a:avLst/>
            <a:gdLst/>
            <a:ahLst/>
            <a:cxnLst/>
            <a:rect l="l" t="t" r="r" b="b"/>
            <a:pathLst>
              <a:path w="3900357" h="4178958" extrusionOk="0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29000">
                <a:srgbClr val="000000">
                  <a:alpha val="0"/>
                </a:srgbClr>
              </a:gs>
              <a:gs pos="100000">
                <a:srgbClr val="156082">
                  <a:alpha val="42745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8" name="Google Shape;118;p3"/>
          <p:cNvSpPr/>
          <p:nvPr/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43AFE2">
                  <a:alpha val="10980"/>
                </a:srgbClr>
              </a:gs>
              <a:gs pos="100000">
                <a:srgbClr val="43AFE2">
                  <a:alpha val="10980"/>
                </a:srgbClr>
              </a:gs>
            </a:gsLst>
            <a:lin ang="72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Google Shape;119;p3"/>
          <p:cNvSpPr txBox="1"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Play"/>
              <a:buNone/>
            </a:pPr>
            <a:r>
              <a:rPr lang="en-US" sz="4000" b="1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Event Details</a:t>
            </a:r>
            <a:endParaRPr/>
          </a:p>
        </p:txBody>
      </p:sp>
      <p:sp>
        <p:nvSpPr>
          <p:cNvPr id="120" name="Google Shape;120;p3"/>
          <p:cNvSpPr/>
          <p:nvPr/>
        </p:nvSpPr>
        <p:spPr>
          <a:xfrm>
            <a:off x="4522474" y="10138"/>
            <a:ext cx="6555347" cy="4355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marR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286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This charity brunch will feature keynote speakers, live entertainment, and a fundraising auction to engage and inspire attendees (O’Toole, 2011).</a:t>
            </a:r>
            <a:endParaRPr dirty="0"/>
          </a:p>
          <a:p>
            <a:pPr marL="285750" marR="0" lvl="0" indent="-2286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theme focuses on mental health awareness in the hospitality industry (Sohaib et al., 2022) .</a:t>
            </a:r>
            <a:endParaRPr dirty="0"/>
          </a:p>
          <a:p>
            <a:pPr marL="285750" marR="0" lvl="0" indent="-2286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target audience includes hospitality professionals, corporate sponsors, mental health advocates, and the general public (Smith, 2012). </a:t>
            </a:r>
            <a:endParaRPr dirty="0"/>
          </a:p>
        </p:txBody>
      </p:sp>
      <p:pic>
        <p:nvPicPr>
          <p:cNvPr id="122" name="Google Shape;122;p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05054" y="3837186"/>
            <a:ext cx="6019776" cy="2682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" name="Google Shape;128;p4"/>
          <p:cNvSpPr txBox="1">
            <a:spLocks noGrp="1"/>
          </p:cNvSpPr>
          <p:nvPr>
            <p:ph type="title"/>
          </p:nvPr>
        </p:nvSpPr>
        <p:spPr>
          <a:xfrm>
            <a:off x="412956" y="489509"/>
            <a:ext cx="1141525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Play"/>
              <a:buNone/>
            </a:pPr>
            <a:r>
              <a:rPr lang="en-US" sz="3200" b="1"/>
              <a:t>Market Factors (Part 1: Target Market &amp; Demand)</a:t>
            </a:r>
            <a:endParaRPr/>
          </a:p>
        </p:txBody>
      </p:sp>
      <p:grpSp>
        <p:nvGrpSpPr>
          <p:cNvPr id="129" name="Google Shape;129;p4"/>
          <p:cNvGrpSpPr/>
          <p:nvPr/>
        </p:nvGrpSpPr>
        <p:grpSpPr>
          <a:xfrm>
            <a:off x="6163382" y="2036223"/>
            <a:ext cx="4794997" cy="3196665"/>
            <a:chOff x="479949" y="399"/>
            <a:chExt cx="4794997" cy="3196665"/>
          </a:xfrm>
        </p:grpSpPr>
        <p:sp>
          <p:nvSpPr>
            <p:cNvPr id="130" name="Google Shape;130;p4"/>
            <p:cNvSpPr/>
            <p:nvPr/>
          </p:nvSpPr>
          <p:spPr>
            <a:xfrm>
              <a:off x="479949" y="399"/>
              <a:ext cx="1997915" cy="1198749"/>
            </a:xfrm>
            <a:prstGeom prst="roundRect">
              <a:avLst>
                <a:gd name="adj" fmla="val 10000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4"/>
            <p:cNvSpPr txBox="1"/>
            <p:nvPr/>
          </p:nvSpPr>
          <p:spPr>
            <a:xfrm>
              <a:off x="515059" y="35509"/>
              <a:ext cx="1927695" cy="11285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9525" tIns="49525" rIns="49525" bIns="495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Growing focus on workplace mental health within the hospitality sector (Kotera et al., 2021).</a:t>
              </a:r>
              <a:endParaRPr/>
            </a:p>
          </p:txBody>
        </p:sp>
        <p:sp>
          <p:nvSpPr>
            <p:cNvPr id="132" name="Google Shape;132;p4"/>
            <p:cNvSpPr/>
            <p:nvPr/>
          </p:nvSpPr>
          <p:spPr>
            <a:xfrm>
              <a:off x="2653681" y="352032"/>
              <a:ext cx="423558" cy="495483"/>
            </a:xfrm>
            <a:prstGeom prst="rightArrow">
              <a:avLst>
                <a:gd name="adj1" fmla="val 60000"/>
                <a:gd name="adj2" fmla="val 50000"/>
              </a:avLst>
            </a:prstGeom>
            <a:solidFill>
              <a:srgbClr val="A9B5C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4"/>
            <p:cNvSpPr txBox="1"/>
            <p:nvPr/>
          </p:nvSpPr>
          <p:spPr>
            <a:xfrm>
              <a:off x="2653681" y="451129"/>
              <a:ext cx="296491" cy="29728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endParaRPr sz="11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" name="Google Shape;134;p4"/>
            <p:cNvSpPr/>
            <p:nvPr/>
          </p:nvSpPr>
          <p:spPr>
            <a:xfrm>
              <a:off x="3277031" y="399"/>
              <a:ext cx="1997915" cy="1198749"/>
            </a:xfrm>
            <a:prstGeom prst="roundRect">
              <a:avLst>
                <a:gd name="adj" fmla="val 10000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4"/>
            <p:cNvSpPr txBox="1"/>
            <p:nvPr/>
          </p:nvSpPr>
          <p:spPr>
            <a:xfrm>
              <a:off x="3312141" y="35509"/>
              <a:ext cx="1927695" cy="11285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9525" tIns="49525" rIns="49525" bIns="495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Increasing interest in CSR-driven initiatives to create long-term societal impact (Radu and Smaili, 2021).</a:t>
              </a:r>
              <a:endParaRPr/>
            </a:p>
          </p:txBody>
        </p:sp>
        <p:sp>
          <p:nvSpPr>
            <p:cNvPr id="136" name="Google Shape;136;p4"/>
            <p:cNvSpPr/>
            <p:nvPr/>
          </p:nvSpPr>
          <p:spPr>
            <a:xfrm rot="5400000">
              <a:off x="4064209" y="1339002"/>
              <a:ext cx="423558" cy="495483"/>
            </a:xfrm>
            <a:prstGeom prst="rightArrow">
              <a:avLst>
                <a:gd name="adj1" fmla="val 60000"/>
                <a:gd name="adj2" fmla="val 50000"/>
              </a:avLst>
            </a:prstGeom>
            <a:solidFill>
              <a:srgbClr val="A9B5C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4"/>
            <p:cNvSpPr txBox="1"/>
            <p:nvPr/>
          </p:nvSpPr>
          <p:spPr>
            <a:xfrm>
              <a:off x="4127344" y="1374965"/>
              <a:ext cx="297289" cy="2964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endParaRPr sz="11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" name="Google Shape;138;p4"/>
            <p:cNvSpPr/>
            <p:nvPr/>
          </p:nvSpPr>
          <p:spPr>
            <a:xfrm>
              <a:off x="3277031" y="1998315"/>
              <a:ext cx="1997915" cy="1198749"/>
            </a:xfrm>
            <a:prstGeom prst="roundRect">
              <a:avLst>
                <a:gd name="adj" fmla="val 10000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4"/>
            <p:cNvSpPr txBox="1"/>
            <p:nvPr/>
          </p:nvSpPr>
          <p:spPr>
            <a:xfrm>
              <a:off x="3312141" y="2033425"/>
              <a:ext cx="1927695" cy="11285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9525" tIns="49525" rIns="49525" bIns="495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Rising awareness of mental health's impact on employee productivity and retention (Kotera et al., 2021).</a:t>
              </a:r>
              <a:endParaRPr/>
            </a:p>
          </p:txBody>
        </p:sp>
        <p:sp>
          <p:nvSpPr>
            <p:cNvPr id="140" name="Google Shape;140;p4"/>
            <p:cNvSpPr/>
            <p:nvPr/>
          </p:nvSpPr>
          <p:spPr>
            <a:xfrm rot="10800000">
              <a:off x="2677656" y="2349948"/>
              <a:ext cx="423558" cy="495483"/>
            </a:xfrm>
            <a:prstGeom prst="rightArrow">
              <a:avLst>
                <a:gd name="adj1" fmla="val 60000"/>
                <a:gd name="adj2" fmla="val 50000"/>
              </a:avLst>
            </a:prstGeom>
            <a:solidFill>
              <a:srgbClr val="A9B5C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4"/>
            <p:cNvSpPr txBox="1"/>
            <p:nvPr/>
          </p:nvSpPr>
          <p:spPr>
            <a:xfrm>
              <a:off x="2804723" y="2449045"/>
              <a:ext cx="296491" cy="29728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endParaRPr sz="11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" name="Google Shape;142;p4"/>
            <p:cNvSpPr/>
            <p:nvPr/>
          </p:nvSpPr>
          <p:spPr>
            <a:xfrm>
              <a:off x="479949" y="1998315"/>
              <a:ext cx="1997915" cy="1198749"/>
            </a:xfrm>
            <a:prstGeom prst="roundRect">
              <a:avLst>
                <a:gd name="adj" fmla="val 10000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4"/>
            <p:cNvSpPr txBox="1"/>
            <p:nvPr/>
          </p:nvSpPr>
          <p:spPr>
            <a:xfrm>
              <a:off x="515059" y="2033425"/>
              <a:ext cx="1927695" cy="11285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9525" tIns="49525" rIns="49525" bIns="495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Public and industry-wide recognition of the need for inclusive and supportive workplace cultures (Liu et al., 2022).</a:t>
              </a:r>
              <a:endParaRPr/>
            </a:p>
          </p:txBody>
        </p:sp>
      </p:grpSp>
      <p:sp>
        <p:nvSpPr>
          <p:cNvPr id="144" name="Google Shape;144;p4"/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  <a:gs pos="100000">
                <a:srgbClr val="000000"/>
              </a:gs>
            </a:gsLst>
            <a:lin ang="2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5" name="Google Shape;145;p4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49803"/>
                </a:srgbClr>
              </a:gs>
              <a:gs pos="100000">
                <a:srgbClr val="0F4861"/>
              </a:gs>
            </a:gsLst>
            <a:lin ang="13800001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" name="Google Shape;146;p4"/>
          <p:cNvSpPr/>
          <p:nvPr/>
        </p:nvSpPr>
        <p:spPr>
          <a:xfrm>
            <a:off x="7604882" y="1379128"/>
            <a:ext cx="1738135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US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Demand </a:t>
            </a:r>
            <a:endParaRPr/>
          </a:p>
        </p:txBody>
      </p:sp>
      <p:graphicFrame>
        <p:nvGraphicFramePr>
          <p:cNvPr id="147" name="Google Shape;147;p4"/>
          <p:cNvGraphicFramePr/>
          <p:nvPr/>
        </p:nvGraphicFramePr>
        <p:xfrm>
          <a:off x="903634" y="2035824"/>
          <a:ext cx="3000000" cy="3000000"/>
        </p:xfrm>
        <a:graphic>
          <a:graphicData uri="http://schemas.openxmlformats.org/drawingml/2006/table">
            <a:tbl>
              <a:tblPr>
                <a:noFill/>
                <a:tableStyleId>{1642E26F-CA9D-461C-9B34-B79E381581EB}</a:tableStyleId>
              </a:tblPr>
              <a:tblGrid>
                <a:gridCol w="2231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216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87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b="1" u="none" strike="noStrike" cap="none"/>
                        <a:t>Target Group</a:t>
                      </a:r>
                      <a:endParaRPr sz="1300"/>
                    </a:p>
                  </a:txBody>
                  <a:tcPr marL="73475" marR="73475" marT="36725" marB="36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b="1"/>
                        <a:t>Details</a:t>
                      </a:r>
                      <a:endParaRPr sz="1300"/>
                    </a:p>
                  </a:txBody>
                  <a:tcPr marL="73475" marR="73475" marT="36725" marB="367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2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b="1"/>
                        <a:t>Hospitality Stakeholders</a:t>
                      </a:r>
                      <a:endParaRPr sz="1300"/>
                    </a:p>
                  </a:txBody>
                  <a:tcPr marL="73475" marR="73475" marT="36725" marB="36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/>
                        <a:t>Owners, managers, and employees with a vested interest in improving workplace mental health (Kotera et al., 2021).</a:t>
                      </a:r>
                      <a:endParaRPr/>
                    </a:p>
                  </a:txBody>
                  <a:tcPr marL="73475" marR="73475" marT="36725" marB="367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782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b="1"/>
                        <a:t>Corporate Sponsors</a:t>
                      </a:r>
                      <a:endParaRPr sz="1300"/>
                    </a:p>
                  </a:txBody>
                  <a:tcPr marL="73475" marR="73475" marT="36725" marB="36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/>
                        <a:t>Companies seeking CSR alignment and opportunities to enhance their social responsibility performance (Radu and Smaili, 2021).</a:t>
                      </a:r>
                      <a:endParaRPr/>
                    </a:p>
                  </a:txBody>
                  <a:tcPr marL="73475" marR="73475" marT="36725" marB="367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782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b="1"/>
                        <a:t>Media Outlets</a:t>
                      </a:r>
                      <a:endParaRPr sz="1300"/>
                    </a:p>
                  </a:txBody>
                  <a:tcPr marL="73475" marR="73475" marT="36725" marB="36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dirty="0"/>
                        <a:t>Media platforms interested in covering impactful stories related to mental health and industry trends (Liu et al., 2022).</a:t>
                      </a:r>
                      <a:endParaRPr dirty="0"/>
                    </a:p>
                  </a:txBody>
                  <a:tcPr marL="73475" marR="73475" marT="36725" marB="367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48" name="Google Shape;148;p4"/>
          <p:cNvSpPr/>
          <p:nvPr/>
        </p:nvSpPr>
        <p:spPr>
          <a:xfrm>
            <a:off x="1327355" y="1379128"/>
            <a:ext cx="2711245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US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Target Market 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4" name="Google Shape;154;p5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5" name="Google Shape;155;p5"/>
          <p:cNvSpPr/>
          <p:nvPr/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6" name="Google Shape;156;p5"/>
          <p:cNvSpPr/>
          <p:nvPr/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45882"/>
                </a:srgbClr>
              </a:gs>
              <a:gs pos="100000">
                <a:srgbClr val="156082">
                  <a:alpha val="45882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7" name="Google Shape;157;p5"/>
          <p:cNvSpPr/>
          <p:nvPr/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0">
                <a:srgbClr val="156082">
                  <a:alpha val="28627"/>
                </a:srgbClr>
              </a:gs>
              <a:gs pos="2000">
                <a:srgbClr val="156082">
                  <a:alpha val="28627"/>
                </a:srgbClr>
              </a:gs>
              <a:gs pos="100000">
                <a:srgbClr val="000000">
                  <a:alpha val="29803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5"/>
          <p:cNvSpPr/>
          <p:nvPr/>
        </p:nvSpPr>
        <p:spPr>
          <a:xfrm rot="-964587">
            <a:off x="-501737" y="969718"/>
            <a:ext cx="3900357" cy="4178958"/>
          </a:xfrm>
          <a:custGeom>
            <a:avLst/>
            <a:gdLst/>
            <a:ahLst/>
            <a:cxnLst/>
            <a:rect l="l" t="t" r="r" b="b"/>
            <a:pathLst>
              <a:path w="3900357" h="4178958" extrusionOk="0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29000">
                <a:srgbClr val="000000">
                  <a:alpha val="0"/>
                </a:srgbClr>
              </a:gs>
              <a:gs pos="100000">
                <a:srgbClr val="156082">
                  <a:alpha val="42745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9" name="Google Shape;159;p5"/>
          <p:cNvSpPr/>
          <p:nvPr/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43AFE2">
                  <a:alpha val="10980"/>
                </a:srgbClr>
              </a:gs>
              <a:gs pos="100000">
                <a:srgbClr val="43AFE2">
                  <a:alpha val="10980"/>
                </a:srgbClr>
              </a:gs>
            </a:gsLst>
            <a:lin ang="72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5"/>
          <p:cNvSpPr txBox="1"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400"/>
              <a:buFont typeface="Play"/>
              <a:buNone/>
            </a:pPr>
            <a:r>
              <a:rPr lang="en-US" sz="3400" b="1">
                <a:solidFill>
                  <a:srgbClr val="FFFFFF"/>
                </a:solidFill>
              </a:rPr>
              <a:t>Market Factors (Part 2: Competition &amp; Differentiation)</a:t>
            </a:r>
            <a:endParaRPr/>
          </a:p>
        </p:txBody>
      </p:sp>
      <p:sp>
        <p:nvSpPr>
          <p:cNvPr id="161" name="Google Shape;161;p5"/>
          <p:cNvSpPr txBox="1">
            <a:spLocks noGrp="1"/>
          </p:cNvSpPr>
          <p:nvPr>
            <p:ph type="body" idx="1"/>
          </p:nvPr>
        </p:nvSpPr>
        <p:spPr>
          <a:xfrm>
            <a:off x="4810259" y="649480"/>
            <a:ext cx="6555347" cy="55460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 b="1"/>
              <a:t>Competition</a:t>
            </a:r>
            <a:endParaRPr sz="2000"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Charity events often focus on general health or workplace well-being (Fox et al., 2014).</a:t>
            </a:r>
            <a:endParaRPr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Overlap with broader CSR-driven initiatives within the hospitality industry (Getz and Page, 2019).</a:t>
            </a:r>
            <a:endParaRPr/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 b="1"/>
              <a:t>Differentiation</a:t>
            </a:r>
            <a:endParaRPr sz="2000"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Targets mental health challenges specific to hospitality workers, a highly stressed demographic (Meredith, 2022).</a:t>
            </a:r>
            <a:endParaRPr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Integrates fundraising, mental health awareness, and networking into one impactful event (Fox et al., 2014).</a:t>
            </a:r>
            <a:endParaRPr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Provides a platform for industry collaboration and support (Getz and Page, 2019).</a:t>
            </a:r>
            <a:endParaRPr/>
          </a:p>
          <a:p>
            <a:pPr marL="228600" lvl="0" indent="-101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7" name="Google Shape;167;p6"/>
          <p:cNvSpPr txBox="1">
            <a:spLocks noGrp="1"/>
          </p:cNvSpPr>
          <p:nvPr>
            <p:ph type="title"/>
          </p:nvPr>
        </p:nvSpPr>
        <p:spPr>
          <a:xfrm>
            <a:off x="3616198" y="250547"/>
            <a:ext cx="4959603" cy="1041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Play"/>
              <a:buNone/>
            </a:pPr>
            <a:r>
              <a:rPr lang="en-US" sz="4000" b="1"/>
              <a:t>Operational Factors</a:t>
            </a:r>
            <a:endParaRPr/>
          </a:p>
        </p:txBody>
      </p:sp>
      <p:sp>
        <p:nvSpPr>
          <p:cNvPr id="168" name="Google Shape;168;p6"/>
          <p:cNvSpPr txBox="1">
            <a:spLocks noGrp="1"/>
          </p:cNvSpPr>
          <p:nvPr>
            <p:ph type="body" idx="1"/>
          </p:nvPr>
        </p:nvSpPr>
        <p:spPr>
          <a:xfrm>
            <a:off x="585789" y="1667715"/>
            <a:ext cx="5982159" cy="35225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 b="1"/>
              <a:t>Venue</a:t>
            </a:r>
            <a:endParaRPr sz="1800"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/>
              <a:t>The Grand, York – a prestigious venue with a 200-attendee capacity (Shepherd, 2024).</a:t>
            </a:r>
            <a:endParaRPr/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 b="1"/>
              <a:t>Logistics</a:t>
            </a:r>
            <a:endParaRPr sz="1800"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Staffing:</a:t>
            </a:r>
            <a:r>
              <a:rPr lang="en-US" sz="1800"/>
              <a:t> Event managers, caterers, and volunteers to ensure smooth operations (Butler et al., 2024).</a:t>
            </a:r>
            <a:endParaRPr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Schedule:</a:t>
            </a:r>
            <a:r>
              <a:rPr lang="en-US" sz="1800"/>
              <a:t> Networking, brunch, keynote speeches, and a fundraising auction (Leivadeas and Falkner, 2022).</a:t>
            </a:r>
            <a:endParaRPr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Resources:</a:t>
            </a:r>
            <a:r>
              <a:rPr lang="en-US" sz="1800"/>
              <a:t> Branded décor, mental health materials, and auction items to engage attendees (Rizkika and Dellyana, 2024).</a:t>
            </a:r>
            <a:endParaRPr/>
          </a:p>
          <a:p>
            <a:pPr marL="228600" lvl="0" indent="-1143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endParaRPr sz="1800"/>
          </a:p>
        </p:txBody>
      </p:sp>
      <p:pic>
        <p:nvPicPr>
          <p:cNvPr id="169" name="Google Shape;169;p6" descr="The Grand, York hotel review | CN Traveller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57093" y="1605226"/>
            <a:ext cx="4756372" cy="3567279"/>
          </a:xfrm>
          <a:prstGeom prst="rect">
            <a:avLst/>
          </a:prstGeom>
          <a:noFill/>
          <a:ln>
            <a:noFill/>
          </a:ln>
        </p:spPr>
      </p:pic>
      <p:sp>
        <p:nvSpPr>
          <p:cNvPr id="170" name="Google Shape;170;p6"/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  <a:gs pos="100000">
                <a:srgbClr val="000000"/>
              </a:gs>
            </a:gsLst>
            <a:lin ang="2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1" name="Google Shape;171;p6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2745"/>
                </a:srgbClr>
              </a:gs>
              <a:gs pos="100000">
                <a:srgbClr val="0F4861"/>
              </a:gs>
            </a:gsLst>
            <a:lin ang="13800001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7"/>
          <p:cNvSpPr/>
          <p:nvPr/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5686"/>
                </a:srgbClr>
              </a:gs>
              <a:gs pos="100000">
                <a:srgbClr val="0F4861"/>
              </a:gs>
            </a:gsLst>
            <a:lin ang="6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8" name="Google Shape;178;p7"/>
          <p:cNvSpPr/>
          <p:nvPr/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rgbClr val="156082">
                  <a:alpha val="40784"/>
                </a:srgbClr>
              </a:gs>
              <a:gs pos="74000">
                <a:srgbClr val="43AFE2">
                  <a:alpha val="0"/>
                </a:srgbClr>
              </a:gs>
              <a:gs pos="100000">
                <a:srgbClr val="43AFE2">
                  <a:alpha val="0"/>
                </a:srgbClr>
              </a:gs>
            </a:gsLst>
            <a:lin ang="8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9" name="Google Shape;179;p7"/>
          <p:cNvSpPr/>
          <p:nvPr/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2745"/>
                </a:srgbClr>
              </a:gs>
              <a:gs pos="78000">
                <a:srgbClr val="156082">
                  <a:alpha val="14901"/>
                </a:srgbClr>
              </a:gs>
              <a:gs pos="100000">
                <a:srgbClr val="156082">
                  <a:alpha val="14901"/>
                </a:srgbClr>
              </a:gs>
            </a:gsLst>
            <a:lin ang="156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0" name="Google Shape;180;p7"/>
          <p:cNvSpPr txBox="1"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Play"/>
              <a:buNone/>
            </a:pPr>
            <a:r>
              <a:rPr lang="en-US" sz="4000" b="1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Financial Factors</a:t>
            </a:r>
            <a:endParaRPr/>
          </a:p>
        </p:txBody>
      </p:sp>
      <p:graphicFrame>
        <p:nvGraphicFramePr>
          <p:cNvPr id="181" name="Google Shape;181;p7"/>
          <p:cNvGraphicFramePr/>
          <p:nvPr/>
        </p:nvGraphicFramePr>
        <p:xfrm>
          <a:off x="763671" y="1966293"/>
          <a:ext cx="3000000" cy="3000000"/>
        </p:xfrm>
        <a:graphic>
          <a:graphicData uri="http://schemas.openxmlformats.org/drawingml/2006/table">
            <a:tbl>
              <a:tblPr>
                <a:noFill/>
                <a:tableStyleId>{1642E26F-CA9D-461C-9B34-B79E381581EB}</a:tableStyleId>
              </a:tblPr>
              <a:tblGrid>
                <a:gridCol w="3205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120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47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4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Category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Details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Amount (£)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70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Costs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Venue hire, catering, décor, marketing, speaker fees</a:t>
                      </a:r>
                      <a:endParaRPr/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£15,000</a:t>
                      </a:r>
                      <a:endParaRPr/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4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Revenue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Ticket sales (200 attendees x £50)</a:t>
                      </a:r>
                      <a:endParaRPr/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£10,000</a:t>
                      </a:r>
                      <a:endParaRPr/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417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Auction proceeds</a:t>
                      </a:r>
                      <a:endParaRPr/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£10,000</a:t>
                      </a:r>
                      <a:endParaRPr/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417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Sponsorships</a:t>
                      </a:r>
                      <a:endParaRPr/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£5,000</a:t>
                      </a:r>
                      <a:endParaRPr/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4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Total Revenue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£25,000</a:t>
                      </a:r>
                      <a:endParaRPr/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94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Net Proceeds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Allocated to mental health programs</a:t>
                      </a:r>
                      <a:endParaRPr/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 dirty="0">
                          <a:solidFill>
                            <a:schemeClr val="dk1"/>
                          </a:solidFill>
                        </a:rPr>
                        <a:t>£10,000</a:t>
                      </a:r>
                      <a:endParaRPr dirty="0"/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8"/>
          <p:cNvSpPr txBox="1">
            <a:spLocks noGrp="1"/>
          </p:cNvSpPr>
          <p:nvPr>
            <p:ph type="title"/>
          </p:nvPr>
        </p:nvSpPr>
        <p:spPr>
          <a:xfrm>
            <a:off x="786153" y="680855"/>
            <a:ext cx="5126751" cy="7663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Play"/>
              <a:buNone/>
            </a:pPr>
            <a:r>
              <a:rPr lang="en-US" sz="4000" b="1">
                <a:latin typeface="Play"/>
                <a:ea typeface="Play"/>
                <a:cs typeface="Play"/>
                <a:sym typeface="Play"/>
              </a:rPr>
              <a:t>EMBOK Model</a:t>
            </a:r>
            <a:endParaRPr/>
          </a:p>
        </p:txBody>
      </p:sp>
      <p:sp>
        <p:nvSpPr>
          <p:cNvPr id="188" name="Google Shape;188;p8"/>
          <p:cNvSpPr txBox="1">
            <a:spLocks noGrp="1"/>
          </p:cNvSpPr>
          <p:nvPr>
            <p:ph type="body" idx="1"/>
          </p:nvPr>
        </p:nvSpPr>
        <p:spPr>
          <a:xfrm>
            <a:off x="786153" y="2048474"/>
            <a:ext cx="6069751" cy="35225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 b="1"/>
              <a:t>Administration</a:t>
            </a:r>
            <a:endParaRPr sz="18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Governance: </a:t>
            </a:r>
            <a:r>
              <a:rPr lang="en-US" sz="1800"/>
              <a:t>Ensuring compliance with operational and legal frameworks (Afandy, 2024).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Stakeholder collaboration: </a:t>
            </a:r>
            <a:r>
              <a:rPr lang="en-US" sz="1800"/>
              <a:t>Engaging key partners to align objectives (Barakat and Wada, 2021).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Financial management: </a:t>
            </a:r>
            <a:r>
              <a:rPr lang="en-US" sz="1800"/>
              <a:t>Allocating resources efficiently to meet event goals (Afandy, 2024).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 b="1"/>
              <a:t>Design</a:t>
            </a:r>
            <a:endParaRPr sz="18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Concept:</a:t>
            </a:r>
            <a:r>
              <a:rPr lang="en-US" sz="1800"/>
              <a:t> A warm, inclusive environment focusing on mental health (Lister et al., 2023).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Itinerary:</a:t>
            </a:r>
            <a:r>
              <a:rPr lang="en-US" sz="1800"/>
              <a:t> Welcome, brunch, keynote speeches, auction.</a:t>
            </a:r>
            <a:endParaRPr/>
          </a:p>
          <a:p>
            <a:pPr marL="228600" lvl="0" indent="-114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endParaRPr sz="1800"/>
          </a:p>
        </p:txBody>
      </p:sp>
      <p:pic>
        <p:nvPicPr>
          <p:cNvPr id="189" name="Google Shape;189;p8" descr="Board Room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32289" y="1407407"/>
            <a:ext cx="4533570" cy="4533570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Google Shape;190;p8"/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  <a:gs pos="100000">
                <a:srgbClr val="000000"/>
              </a:gs>
            </a:gsLst>
            <a:lin ang="2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1" name="Google Shape;191;p8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2745"/>
                </a:srgbClr>
              </a:gs>
              <a:gs pos="100000">
                <a:srgbClr val="0F4861"/>
              </a:gs>
            </a:gsLst>
            <a:lin ang="13800001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7" name="Google Shape;197;p9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8" name="Google Shape;198;p9"/>
          <p:cNvSpPr/>
          <p:nvPr/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9" name="Google Shape;199;p9"/>
          <p:cNvSpPr/>
          <p:nvPr/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45882"/>
                </a:srgbClr>
              </a:gs>
              <a:gs pos="100000">
                <a:srgbClr val="156082">
                  <a:alpha val="45882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0" name="Google Shape;200;p9"/>
          <p:cNvSpPr/>
          <p:nvPr/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0">
                <a:srgbClr val="156082">
                  <a:alpha val="28627"/>
                </a:srgbClr>
              </a:gs>
              <a:gs pos="2000">
                <a:srgbClr val="156082">
                  <a:alpha val="28627"/>
                </a:srgbClr>
              </a:gs>
              <a:gs pos="100000">
                <a:srgbClr val="000000">
                  <a:alpha val="29803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1" name="Google Shape;201;p9"/>
          <p:cNvSpPr/>
          <p:nvPr/>
        </p:nvSpPr>
        <p:spPr>
          <a:xfrm rot="-964587">
            <a:off x="-501737" y="969718"/>
            <a:ext cx="3900357" cy="4178958"/>
          </a:xfrm>
          <a:custGeom>
            <a:avLst/>
            <a:gdLst/>
            <a:ahLst/>
            <a:cxnLst/>
            <a:rect l="l" t="t" r="r" b="b"/>
            <a:pathLst>
              <a:path w="3900357" h="4178958" extrusionOk="0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29000">
                <a:srgbClr val="000000">
                  <a:alpha val="0"/>
                </a:srgbClr>
              </a:gs>
              <a:gs pos="100000">
                <a:srgbClr val="156082">
                  <a:alpha val="42745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2" name="Google Shape;202;p9"/>
          <p:cNvSpPr/>
          <p:nvPr/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43AFE2">
                  <a:alpha val="10980"/>
                </a:srgbClr>
              </a:gs>
              <a:gs pos="100000">
                <a:srgbClr val="43AFE2">
                  <a:alpha val="10980"/>
                </a:srgbClr>
              </a:gs>
            </a:gsLst>
            <a:lin ang="72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3" name="Google Shape;203;p9"/>
          <p:cNvSpPr txBox="1">
            <a:spLocks noGrp="1"/>
          </p:cNvSpPr>
          <p:nvPr>
            <p:ph type="title"/>
          </p:nvPr>
        </p:nvSpPr>
        <p:spPr>
          <a:xfrm>
            <a:off x="275303" y="586855"/>
            <a:ext cx="3392785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Play"/>
              <a:buNone/>
            </a:pPr>
            <a:r>
              <a:rPr lang="en-US" sz="4000" b="1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EMBOK Model</a:t>
            </a:r>
            <a:endParaRPr/>
          </a:p>
        </p:txBody>
      </p:sp>
      <p:grpSp>
        <p:nvGrpSpPr>
          <p:cNvPr id="204" name="Google Shape;204;p9"/>
          <p:cNvGrpSpPr/>
          <p:nvPr/>
        </p:nvGrpSpPr>
        <p:grpSpPr>
          <a:xfrm>
            <a:off x="4810259" y="876583"/>
            <a:ext cx="6555347" cy="5091840"/>
            <a:chOff x="0" y="227103"/>
            <a:chExt cx="6555347" cy="5091840"/>
          </a:xfrm>
        </p:grpSpPr>
        <p:sp>
          <p:nvSpPr>
            <p:cNvPr id="205" name="Google Shape;205;p9"/>
            <p:cNvSpPr/>
            <p:nvPr/>
          </p:nvSpPr>
          <p:spPr>
            <a:xfrm>
              <a:off x="0" y="478023"/>
              <a:ext cx="6555347" cy="2463300"/>
            </a:xfrm>
            <a:prstGeom prst="rect">
              <a:avLst/>
            </a:prstGeom>
            <a:solidFill>
              <a:schemeClr val="lt1">
                <a:alpha val="89803"/>
              </a:schemeClr>
            </a:solidFill>
            <a:ln w="19050" cap="flat" cmpd="sng">
              <a:solidFill>
                <a:srgbClr val="12608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9"/>
            <p:cNvSpPr txBox="1"/>
            <p:nvPr/>
          </p:nvSpPr>
          <p:spPr>
            <a:xfrm>
              <a:off x="0" y="478023"/>
              <a:ext cx="6555347" cy="2463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750" tIns="354075" rIns="508750" bIns="120900" anchor="t" anchorCtr="0">
              <a:noAutofit/>
            </a:bodyPr>
            <a:lstStyle/>
            <a:p>
              <a:pPr marL="171450" marR="0" lvl="1" indent="-17145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Staffing:</a:t>
              </a:r>
              <a:r>
                <a:rPr lang="en-US" sz="17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Ensuring adequate personnel, including event managers, caterers, and volunteers (Rogers and Wynn-Moylan, 2022).</a:t>
              </a:r>
              <a:endParaRPr/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Resource Allocation:</a:t>
              </a:r>
              <a:r>
                <a:rPr lang="en-US" sz="17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Efficient distribution of materials and resources to meet event demands (Meredith, 2022).</a:t>
              </a:r>
              <a:endParaRPr/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On-Site Execution:</a:t>
              </a:r>
              <a:r>
                <a:rPr lang="en-US" sz="17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Coordinated management of event activities to ensure smooth operations (Paliwal et al., 2021).</a:t>
              </a:r>
              <a:endParaRPr/>
            </a:p>
          </p:txBody>
        </p:sp>
        <p:sp>
          <p:nvSpPr>
            <p:cNvPr id="207" name="Google Shape;207;p9"/>
            <p:cNvSpPr/>
            <p:nvPr/>
          </p:nvSpPr>
          <p:spPr>
            <a:xfrm>
              <a:off x="327767" y="227103"/>
              <a:ext cx="4588742" cy="501840"/>
            </a:xfrm>
            <a:prstGeom prst="roundRect">
              <a:avLst>
                <a:gd name="adj" fmla="val 16667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9"/>
            <p:cNvSpPr txBox="1"/>
            <p:nvPr/>
          </p:nvSpPr>
          <p:spPr>
            <a:xfrm>
              <a:off x="352265" y="251601"/>
              <a:ext cx="4539746" cy="45284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73425" tIns="0" rIns="173425" bIns="0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700"/>
                <a:buFont typeface="Arial"/>
                <a:buNone/>
              </a:pPr>
              <a:r>
                <a:rPr lang="en-US" sz="17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Operations</a:t>
              </a:r>
              <a:endParaRPr sz="17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9" name="Google Shape;209;p9"/>
            <p:cNvSpPr/>
            <p:nvPr/>
          </p:nvSpPr>
          <p:spPr>
            <a:xfrm>
              <a:off x="0" y="3284043"/>
              <a:ext cx="6555347" cy="2034900"/>
            </a:xfrm>
            <a:prstGeom prst="rect">
              <a:avLst/>
            </a:prstGeom>
            <a:solidFill>
              <a:schemeClr val="lt1">
                <a:alpha val="89803"/>
              </a:schemeClr>
            </a:solidFill>
            <a:ln w="19050" cap="flat" cmpd="sng">
              <a:solidFill>
                <a:srgbClr val="12608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9"/>
            <p:cNvSpPr txBox="1"/>
            <p:nvPr/>
          </p:nvSpPr>
          <p:spPr>
            <a:xfrm>
              <a:off x="0" y="3284043"/>
              <a:ext cx="6555347" cy="2034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750" tIns="354075" rIns="508750" bIns="120900" anchor="t" anchorCtr="0">
              <a:noAutofit/>
            </a:bodyPr>
            <a:lstStyle/>
            <a:p>
              <a:pPr marL="171450" marR="0" lvl="1" indent="-17145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Mitigation Strategies:</a:t>
              </a:r>
              <a:endParaRPr sz="1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342900" marR="0" lvl="2" indent="-171450" algn="l" rtl="0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Backup plans for venue-related issues.</a:t>
              </a:r>
              <a:endParaRPr/>
            </a:p>
            <a:p>
              <a:pPr marL="342900" marR="0" lvl="2" indent="-171450" algn="l" rtl="0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Contingency funds for financial shortfalls (DasGupta, 2022).</a:t>
              </a:r>
              <a:endParaRPr/>
            </a:p>
            <a:p>
              <a:pPr marL="342900" marR="0" lvl="2" indent="-171450" algn="l" rtl="0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Logistics support to address unforeseen delays or disruptions (Meredith, 2022).</a:t>
              </a:r>
              <a:endParaRPr/>
            </a:p>
          </p:txBody>
        </p:sp>
        <p:sp>
          <p:nvSpPr>
            <p:cNvPr id="211" name="Google Shape;211;p9"/>
            <p:cNvSpPr/>
            <p:nvPr/>
          </p:nvSpPr>
          <p:spPr>
            <a:xfrm>
              <a:off x="327767" y="3033123"/>
              <a:ext cx="4588742" cy="501840"/>
            </a:xfrm>
            <a:prstGeom prst="roundRect">
              <a:avLst>
                <a:gd name="adj" fmla="val 16667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9"/>
            <p:cNvSpPr txBox="1"/>
            <p:nvPr/>
          </p:nvSpPr>
          <p:spPr>
            <a:xfrm>
              <a:off x="352265" y="3057621"/>
              <a:ext cx="4539746" cy="45284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73425" tIns="0" rIns="173425" bIns="0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700"/>
                <a:buFont typeface="Arial"/>
                <a:buNone/>
              </a:pPr>
              <a:r>
                <a:rPr lang="en-US" sz="17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Risk Management</a:t>
              </a:r>
              <a:endParaRPr sz="17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8" name="Google Shape;218;p1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9" name="Google Shape;219;p10"/>
          <p:cNvSpPr/>
          <p:nvPr/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0" name="Google Shape;220;p10"/>
          <p:cNvSpPr/>
          <p:nvPr/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45882"/>
                </a:srgbClr>
              </a:gs>
              <a:gs pos="100000">
                <a:srgbClr val="156082">
                  <a:alpha val="45882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1" name="Google Shape;221;p10"/>
          <p:cNvSpPr/>
          <p:nvPr/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0">
                <a:srgbClr val="156082">
                  <a:alpha val="28627"/>
                </a:srgbClr>
              </a:gs>
              <a:gs pos="2000">
                <a:srgbClr val="156082">
                  <a:alpha val="28627"/>
                </a:srgbClr>
              </a:gs>
              <a:gs pos="100000">
                <a:srgbClr val="000000">
                  <a:alpha val="29803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2" name="Google Shape;222;p10"/>
          <p:cNvSpPr/>
          <p:nvPr/>
        </p:nvSpPr>
        <p:spPr>
          <a:xfrm rot="-964587">
            <a:off x="-501737" y="969718"/>
            <a:ext cx="3900357" cy="4178958"/>
          </a:xfrm>
          <a:custGeom>
            <a:avLst/>
            <a:gdLst/>
            <a:ahLst/>
            <a:cxnLst/>
            <a:rect l="l" t="t" r="r" b="b"/>
            <a:pathLst>
              <a:path w="3900357" h="4178958" extrusionOk="0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29000">
                <a:srgbClr val="000000">
                  <a:alpha val="0"/>
                </a:srgbClr>
              </a:gs>
              <a:gs pos="100000">
                <a:srgbClr val="156082">
                  <a:alpha val="42745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3" name="Google Shape;223;p10"/>
          <p:cNvSpPr/>
          <p:nvPr/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43AFE2">
                  <a:alpha val="10980"/>
                </a:srgbClr>
              </a:gs>
              <a:gs pos="100000">
                <a:srgbClr val="43AFE2">
                  <a:alpha val="10980"/>
                </a:srgbClr>
              </a:gs>
            </a:gsLst>
            <a:lin ang="72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4" name="Google Shape;224;p10"/>
          <p:cNvSpPr txBox="1"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Font typeface="Play"/>
              <a:buNone/>
            </a:pPr>
            <a:r>
              <a:rPr lang="en-US" sz="4000" i="0">
                <a:solidFill>
                  <a:schemeClr val="lt1"/>
                </a:solidFill>
                <a:latin typeface="Play"/>
                <a:ea typeface="Play"/>
                <a:cs typeface="Play"/>
                <a:sym typeface="Play"/>
              </a:rPr>
              <a:t>Conclusion</a:t>
            </a:r>
            <a:endParaRPr/>
          </a:p>
        </p:txBody>
      </p:sp>
      <p:sp>
        <p:nvSpPr>
          <p:cNvPr id="225" name="Google Shape;225;p10"/>
          <p:cNvSpPr txBox="1"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i="1"/>
              <a:t>The Giving Table Charity Brunch</a:t>
            </a:r>
            <a:r>
              <a:rPr lang="en-US" sz="2000"/>
              <a:t> is feasible, supported by strong market demand, effective operational planning, and financial viability.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The event addresses critical mental health needs in the hospitality sector, providing awareness and funding solutions.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Secure key sponsors to strengthen financial backing.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Finalise logistics for smooth execution.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Launch marketing campaigns to attract attendees and maximise impact.</a:t>
            </a:r>
            <a:endParaRPr/>
          </a:p>
          <a:p>
            <a:pPr marL="0" lvl="0" indent="127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endParaRPr sz="2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2" name="Google Shape;232;p11"/>
          <p:cNvSpPr txBox="1">
            <a:spLocks noGrp="1"/>
          </p:cNvSpPr>
          <p:nvPr>
            <p:ph type="title"/>
          </p:nvPr>
        </p:nvSpPr>
        <p:spPr>
          <a:xfrm>
            <a:off x="529049" y="427397"/>
            <a:ext cx="4995215" cy="4301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Play"/>
              <a:buNone/>
            </a:pPr>
            <a:r>
              <a:rPr lang="en-US" sz="4000" b="1">
                <a:latin typeface="Play"/>
                <a:ea typeface="Play"/>
                <a:cs typeface="Play"/>
                <a:sym typeface="Play"/>
              </a:rPr>
              <a:t>References</a:t>
            </a:r>
            <a:endParaRPr/>
          </a:p>
        </p:txBody>
      </p:sp>
      <p:sp>
        <p:nvSpPr>
          <p:cNvPr id="233" name="Google Shape;233;p11"/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  <a:gs pos="100000">
                <a:srgbClr val="000000"/>
              </a:gs>
            </a:gsLst>
            <a:lin ang="2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4" name="Google Shape;234;p11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2745"/>
                </a:srgbClr>
              </a:gs>
              <a:gs pos="100000">
                <a:srgbClr val="0F4861"/>
              </a:gs>
            </a:gsLst>
            <a:lin ang="13800001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5" name="Google Shape;235;p11"/>
          <p:cNvSpPr/>
          <p:nvPr/>
        </p:nvSpPr>
        <p:spPr>
          <a:xfrm>
            <a:off x="529049" y="857587"/>
            <a:ext cx="11279493" cy="54245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Afandy, C. (2024). The Role of Financial Leverage and Cost Management on Operational Efficiency and Earnings Stability in Hospitality Industry in Indonesia.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Eastasouth Management and Business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77-88.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Barakat, S. R., &amp; Wada, E. K. (2021). Stakeholder theory in the hospitality field: insights drawn from a systematic literature review.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Hospitality &amp; Society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11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(2), 183-207.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Butler, C. R., Webster, L. B., &amp; Diekema, D. S. (2024). Staffing crisis capacity: a different approach to healthcare resource allocation for a different type of scarce resource.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medical ethics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50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(9), 647-649.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DasGupta, R. (2022). Financial performance shortfall, ESG controversies, and ESG performance: Evidence from firms around the world.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Finance Research Letters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46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102487.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Fox, D., Gouthro, M.B., Morakabati, Y. and Brackstone, J. (2014) 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Doing events research: from theory to practice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Oxford: Routledge.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Getz, D. and Page, S. (2019) 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Event studies: theory, research and policy for planned events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3rd edn. Oxford: Routledge.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Khan, K. I., Niazi, A., Nasir, A., Hussain, M., &amp; Khan, M. I. (2021). The effect of COVID-19 on the hospitality industry: The implication for open innovation.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Open Innovation: Technology, Market, and Complexity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30.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Kotera, Y., Adhikari, P., &amp; Sheffield, D. (2021). Mental health of UK hospitality workers: Shame, self-criticism and self-reassurance.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Service Industries Journal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41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(15-16), 1076-1096.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Leivadeas, A., &amp; Falkner, M. (2022). A survey on intent-based networking.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IEEE Communications Surveys &amp; Tutorials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25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625-655.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Lister, K., Seale, J., &amp; Douce, C. (2023). Mental health in distance learning: a taxonomy of barriers and enablers to student mental wellbeing.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Open Learning: The Journal of Open, Distance and e-Learning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38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(2), 102-116.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Liu, Y., Liu, J., &amp; King, B. (2022). Intercultural communicative competence: Hospitality industry and education perspectives.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Hospitality, Leisure, Sport &amp; Tourism Education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30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100371.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Meredith, J. (2022) 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Project management: a managerial approach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Place of publication not identified: Wiley.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O’Toole, W. (2011) 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Events feasibility and development: from strategy to operations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Oxford: Elsevier.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Paliwal, S., Choi, J. O., Bristow, J., Chatfield, H. K., &amp; Lee, S. (2021). Construction stakeholders’ perceived benefits and barriers for environment-friendly modular construction in a hospitality centric environment.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Industrialized Construction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15-29.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Radu, C., &amp; Smaili, N. (2021). Alignment versus monitoring: An examination of the effect of the CSR committee and CSR-linked executive compensation on CSR performance.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Business Ethics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1-19.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Rizkika, A. A., &amp; Dellyana, D. (2024). Enhancing Brand Loyalty through Innovative Branding Initiatives in Home Decor Enterprise.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Current Science Research and Review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(07).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Rogers, T. and Wynn-Moylan, P. (2022) 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Conferences and conventions: a global industry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4th edn. Oxford: Routledge.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Shepherd, A. (2024) 'The Grand, York: A touch of class in the heart of the city', 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Conference &amp; Incentive Travel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12 December. Available at: https://cit-world.com/grand-york-touch-class-heart-city/article/1899714 (Accessed: 19 January 2025).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Times New Roman"/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Smith, A. (2012) 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Events and urban regeneration: the strategic use of events to revitalise cities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Oxford: Routledge.</a:t>
            </a:r>
            <a:endParaRPr/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Sohaib, M., Wang, Y., Iqbal, K., &amp; Han, H. (2022). Nature-based solutions, mental health, well-being, price fairness, attitude, loyalty, and evangelism for green brands in the hotel context.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Hospitality Management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101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103126.</a:t>
            </a:r>
            <a:endParaRPr sz="105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Wu, A., Roemer, E.C., Kent, K.B., Ballard, D.W. and Goetzel, R.Z. (2021) 'Organizational best practices supporting mental health in the workplace', </a:t>
            </a:r>
            <a:r>
              <a:rPr lang="en-US" sz="105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Occupational and Environmental Medicine</a:t>
            </a:r>
            <a:r>
              <a:rPr lang="en-US" sz="105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63(12), pp. e925–e931. Available at: https://doi.org/10.1097/JOM.0000000000002407 (Accessed: 19 January 2025).</a:t>
            </a:r>
            <a:endParaRPr/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Arial"/>
              <a:buNone/>
            </a:pP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6" name="Google Shape;236;p1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457200"/>
            <a:ext cx="7938" cy="79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1658</Words>
  <Application>Microsoft Office PowerPoint</Application>
  <PresentationFormat>Widescreen</PresentationFormat>
  <Paragraphs>113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Play</vt:lpstr>
      <vt:lpstr>Arial</vt:lpstr>
      <vt:lpstr>Times New Roman</vt:lpstr>
      <vt:lpstr>Office Theme</vt:lpstr>
      <vt:lpstr>International Meetings Management for the Hotel Industry BMIH6007  Assignment 1: Feasibility Plan for an International Meeting. Individual Presentation (50%) </vt:lpstr>
      <vt:lpstr>Introduction</vt:lpstr>
      <vt:lpstr>Event Details</vt:lpstr>
      <vt:lpstr>Market Factors (Part 1: Target Market &amp; Demand)</vt:lpstr>
      <vt:lpstr>Market Factors (Part 2: Competition &amp; Differentiation)</vt:lpstr>
      <vt:lpstr>Operational Factors</vt:lpstr>
      <vt:lpstr>Financial Factors</vt:lpstr>
      <vt:lpstr>EMBOK Model</vt:lpstr>
      <vt:lpstr>EMBOK Model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/>
  <cp:revision>1</cp:revision>
  <dcterms:created xsi:type="dcterms:W3CDTF">2025-01-19T08:21:35Z</dcterms:created>
  <dcterms:modified xsi:type="dcterms:W3CDTF">2025-01-19T08:24:49Z</dcterms:modified>
</cp:coreProperties>
</file>