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5" r:id="rId8"/>
    <p:sldId id="336" r:id="rId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8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ACCA5024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Advanced Networking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10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Static Routing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600" dirty="0"/>
              <a:t>Additional commands</a:t>
            </a:r>
          </a:p>
          <a:p>
            <a:pPr lvl="1" eaLnBrk="1" hangingPunct="1">
              <a:defRPr/>
            </a:pPr>
            <a:r>
              <a:rPr lang="en-GB" altLang="en-US" sz="3200" dirty="0"/>
              <a:t>Static routes</a:t>
            </a:r>
          </a:p>
          <a:p>
            <a:pPr lvl="1" eaLnBrk="1" hangingPunct="1">
              <a:defRPr/>
            </a:pPr>
            <a:r>
              <a:rPr lang="en-GB" altLang="en-US" sz="3200" dirty="0"/>
              <a:t>Loopback interface</a:t>
            </a:r>
          </a:p>
          <a:p>
            <a:pPr lvl="1" eaLnBrk="1" hangingPunct="1">
              <a:defRPr/>
            </a:pPr>
            <a:r>
              <a:rPr lang="en-GB" altLang="en-US" sz="3200" dirty="0"/>
              <a:t>Default routes</a:t>
            </a:r>
          </a:p>
          <a:p>
            <a:pPr lvl="1" eaLnBrk="1" hangingPunct="1">
              <a:defRPr/>
            </a:pPr>
            <a:r>
              <a:rPr lang="en-GB" altLang="en-US" sz="3200" dirty="0"/>
              <a:t>Clock rate</a:t>
            </a:r>
          </a:p>
          <a:p>
            <a:pPr lvl="1" eaLnBrk="1" hangingPunct="1">
              <a:defRPr/>
            </a:pPr>
            <a:r>
              <a:rPr lang="en-GB" altLang="en-US" sz="3200" dirty="0"/>
              <a:t>Bandwidth </a:t>
            </a:r>
          </a:p>
          <a:p>
            <a:pPr lvl="1" eaLnBrk="1" hangingPunct="1">
              <a:defRPr/>
            </a:pPr>
            <a:r>
              <a:rPr lang="en-GB" altLang="en-US" sz="3200" dirty="0"/>
              <a:t>Synchronous logging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eaLnBrk="1" hangingPunct="1"/>
            <a:r>
              <a:rPr lang="en-GB" altLang="en-US" dirty="0"/>
              <a:t>Static Route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3610744" cy="4463827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Static Route Characteristics: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Must be configured manually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Must be adjusted manually by the administrator when there is a change in the topology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Good for small non-redundant networks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Often used in conjunction with a dynamic routing protocol for configuring a default route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5E572-E275-473B-9B9F-61B0D2402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64704"/>
            <a:ext cx="4509514" cy="2145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F1703683-0708-4F6E-B055-D7DE05C89B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89040"/>
            <a:ext cx="5055989" cy="115212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88586-4F7A-4E73-AE5B-CEFF8B629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Loopback Interface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46FDF-744E-4AD6-A9FB-1DB429E38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2386608" cy="3917032"/>
          </a:xfrm>
        </p:spPr>
        <p:txBody>
          <a:bodyPr/>
          <a:lstStyle/>
          <a:p>
            <a:r>
              <a:rPr lang="en-GB" sz="2000" dirty="0"/>
              <a:t>Virtual interface</a:t>
            </a:r>
          </a:p>
          <a:p>
            <a:r>
              <a:rPr lang="en-GB" sz="2000" dirty="0"/>
              <a:t>Benefits</a:t>
            </a:r>
          </a:p>
          <a:p>
            <a:pPr lvl="1"/>
            <a:r>
              <a:rPr lang="en-GB" sz="1600" dirty="0"/>
              <a:t>Serial interfaces may fail</a:t>
            </a:r>
          </a:p>
          <a:p>
            <a:pPr lvl="1"/>
            <a:r>
              <a:rPr lang="en-GB" sz="1600" dirty="0"/>
              <a:t>Loopback interface always stays up</a:t>
            </a:r>
          </a:p>
          <a:p>
            <a:pPr lvl="1"/>
            <a:r>
              <a:rPr lang="en-GB" sz="1600" dirty="0"/>
              <a:t>Router can have any number of interfaces</a:t>
            </a:r>
            <a:endParaRPr 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92CEC-C900-4EEA-85D9-E508A6DEB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83CED3-553E-4BE5-9E29-8B6FC14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Picture 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128A20D8-D270-407B-B587-ADBF58F7F8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149080"/>
            <a:ext cx="6064101" cy="1152128"/>
          </a:xfrm>
          <a:prstGeom prst="rect">
            <a:avLst/>
          </a:prstGeom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EFD20A7C-3692-450D-B87C-306F90893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387567"/>
            <a:ext cx="6064101" cy="196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741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9C2A4-D40E-418E-9665-9E48F6851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Routes</a:t>
            </a:r>
            <a:endParaRPr lang="en-US" dirty="0"/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4D1F3544-C66E-452C-8C47-D34701146C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196752"/>
            <a:ext cx="4077356" cy="1510806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BB4B8-867B-4C92-A6BC-0332F3759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8A8352-D2AD-418B-AC9F-739BD8AC0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60155FB-6A8E-48B4-9839-AA15414E18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767720"/>
            <a:ext cx="4572638" cy="181000"/>
          </a:xfrm>
          <a:prstGeom prst="rect">
            <a:avLst/>
          </a:prstGeom>
        </p:spPr>
      </p:pic>
      <p:pic>
        <p:nvPicPr>
          <p:cNvPr id="14" name="Picture 13" descr="Diagram&#10;&#10;Description automatically generated">
            <a:extLst>
              <a:ext uri="{FF2B5EF4-FFF2-40B4-BE49-F238E27FC236}">
                <a16:creationId xmlns:a16="http://schemas.microsoft.com/office/drawing/2014/main" id="{D99F6C76-0EE7-485F-B8AF-3C00E3AA67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2"/>
            <a:ext cx="3611319" cy="2370656"/>
          </a:xfrm>
          <a:prstGeom prst="rect">
            <a:avLst/>
          </a:prstGeom>
        </p:spPr>
      </p:pic>
      <p:pic>
        <p:nvPicPr>
          <p:cNvPr id="16" name="Picture 1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F8A2CDAE-C147-4059-A005-99A0B983CF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125352"/>
            <a:ext cx="5016080" cy="932288"/>
          </a:xfrm>
          <a:prstGeom prst="rect">
            <a:avLst/>
          </a:prstGeom>
        </p:spPr>
      </p:pic>
      <p:pic>
        <p:nvPicPr>
          <p:cNvPr id="18" name="Picture 1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8EEF45CA-4C1B-44BB-8F4F-186B8467FC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5" y="4221089"/>
            <a:ext cx="4999959" cy="1009120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41BAB1E3-042C-47F8-BAF0-514946CC1792}"/>
              </a:ext>
            </a:extLst>
          </p:cNvPr>
          <p:cNvSpPr txBox="1">
            <a:spLocks/>
          </p:cNvSpPr>
          <p:nvPr/>
        </p:nvSpPr>
        <p:spPr bwMode="auto">
          <a:xfrm>
            <a:off x="129118" y="3574416"/>
            <a:ext cx="3672408" cy="1949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Forwarding packets whose destination address does not match any route in the routing table</a:t>
            </a:r>
          </a:p>
          <a:p>
            <a:r>
              <a:rPr lang="en-US" sz="1600" dirty="0">
                <a:solidFill>
                  <a:srgbClr val="000000"/>
                </a:solidFill>
                <a:latin typeface="Open Sans" panose="020B0606030504020204" pitchFamily="34" charset="0"/>
              </a:rPr>
              <a:t>Connecting to the internet </a:t>
            </a:r>
          </a:p>
          <a:p>
            <a:r>
              <a:rPr lang="en-US" sz="1600" dirty="0">
                <a:solidFill>
                  <a:srgbClr val="000000"/>
                </a:solidFill>
                <a:latin typeface="Open Sans" panose="020B0606030504020204" pitchFamily="34" charset="0"/>
              </a:rPr>
              <a:t>Or a loopback interface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300852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CCFC0-BE56-498C-9F46-4DFD3DEDA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Serial Cable Configuration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6B903-BE2F-4C94-B011-4753CCB2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2242592" cy="3917032"/>
          </a:xfrm>
        </p:spPr>
        <p:txBody>
          <a:bodyPr/>
          <a:lstStyle/>
          <a:p>
            <a:r>
              <a:rPr lang="en-GB" sz="2000" dirty="0"/>
              <a:t>Can only be configured on a DCE interface</a:t>
            </a:r>
          </a:p>
          <a:p>
            <a:r>
              <a:rPr lang="en-GB" sz="2000" dirty="0" err="1"/>
              <a:t>Clockrate</a:t>
            </a:r>
            <a:endParaRPr lang="en-GB" sz="2000" dirty="0"/>
          </a:p>
          <a:p>
            <a:pPr lvl="1"/>
            <a:r>
              <a:rPr lang="en-GB" sz="1600" dirty="0"/>
              <a:t>Rate at which data is transferred</a:t>
            </a:r>
          </a:p>
          <a:p>
            <a:r>
              <a:rPr lang="en-GB" sz="2000" dirty="0"/>
              <a:t>Bandwidth</a:t>
            </a:r>
          </a:p>
          <a:p>
            <a:pPr lvl="1"/>
            <a:r>
              <a:rPr lang="en-GB" sz="1600" dirty="0"/>
              <a:t>Amount of data transferred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56CBE-E772-4B4D-8635-CC1F6D09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EB442F-A00B-4624-A6FF-6E74BB87C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6D48252A-3C5D-4C7C-B596-D7F20900E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293096"/>
            <a:ext cx="5830114" cy="1028844"/>
          </a:xfrm>
          <a:prstGeom prst="rect">
            <a:avLst/>
          </a:prstGeom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991547AC-1118-4B9D-B02F-DEA6ACD36D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340768"/>
            <a:ext cx="5112568" cy="2836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209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EE06F-16B6-4E14-BFB4-312E86C34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Synchronous Logging</a:t>
            </a:r>
            <a:endParaRPr lang="en-US" dirty="0"/>
          </a:p>
        </p:txBody>
      </p:sp>
      <p:pic>
        <p:nvPicPr>
          <p:cNvPr id="7" name="Content Placeholder 6" descr="Text, letter&#10;&#10;Description automatically generated">
            <a:extLst>
              <a:ext uri="{FF2B5EF4-FFF2-40B4-BE49-F238E27FC236}">
                <a16:creationId xmlns:a16="http://schemas.microsoft.com/office/drawing/2014/main" id="{E3988EFD-9D55-4B6F-ADE7-829EA0A3AC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16" y="1445544"/>
            <a:ext cx="7943656" cy="75932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DF001-6838-4BDD-B1D5-0CD5DEC14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00C4C8-C92D-4D6B-A93E-F5AA35D44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" name="Picture 8" descr="Text, letter&#10;&#10;Description automatically generated">
            <a:extLst>
              <a:ext uri="{FF2B5EF4-FFF2-40B4-BE49-F238E27FC236}">
                <a16:creationId xmlns:a16="http://schemas.microsoft.com/office/drawing/2014/main" id="{CDE74D52-2F42-4CBD-9EFF-773E1F671D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" y="2430933"/>
            <a:ext cx="7943656" cy="1075147"/>
          </a:xfrm>
          <a:prstGeom prst="rect">
            <a:avLst/>
          </a:prstGeom>
        </p:spPr>
      </p:pic>
      <p:pic>
        <p:nvPicPr>
          <p:cNvPr id="11" name="Picture 10" descr="A picture containing timeline&#10;&#10;Description automatically generated">
            <a:extLst>
              <a:ext uri="{FF2B5EF4-FFF2-40B4-BE49-F238E27FC236}">
                <a16:creationId xmlns:a16="http://schemas.microsoft.com/office/drawing/2014/main" id="{94D66C60-5D21-4BF4-ABBE-B80E96A558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2440" y="4038913"/>
            <a:ext cx="5044360" cy="905001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B73831C6-E508-46D9-8D9B-66CFDA228F88}"/>
              </a:ext>
            </a:extLst>
          </p:cNvPr>
          <p:cNvSpPr txBox="1">
            <a:spLocks/>
          </p:cNvSpPr>
          <p:nvPr/>
        </p:nvSpPr>
        <p:spPr bwMode="auto">
          <a:xfrm>
            <a:off x="457200" y="3732149"/>
            <a:ext cx="2962672" cy="1785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Can only be configured on line interface (console &amp; </a:t>
            </a:r>
            <a:r>
              <a:rPr lang="en-GB" sz="2000" dirty="0" err="1"/>
              <a:t>vty</a:t>
            </a:r>
            <a:r>
              <a:rPr lang="en-GB" sz="2000" dirty="0"/>
              <a:t>)</a:t>
            </a:r>
          </a:p>
          <a:p>
            <a:r>
              <a:rPr lang="en-GB" sz="2000" dirty="0"/>
              <a:t>Uninterrupted CLI</a:t>
            </a:r>
          </a:p>
        </p:txBody>
      </p:sp>
    </p:spTree>
    <p:extLst>
      <p:ext uri="{BB962C8B-B14F-4D97-AF65-F5344CB8AC3E}">
        <p14:creationId xmlns:p14="http://schemas.microsoft.com/office/powerpoint/2010/main" val="3011641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D86D49B-6AB0-404D-82DF-3361235C5D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6F14D2-6BCD-4CB4-BF68-D61868170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00AC1A-8A4D-414A-B63F-D416AE799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76407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891</TotalTime>
  <Words>167</Words>
  <Application>Microsoft Office PowerPoint</Application>
  <PresentationFormat>On-screen Show (4:3)</PresentationFormat>
  <Paragraphs>54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Myriad Pro</vt:lpstr>
      <vt:lpstr>Arial</vt:lpstr>
      <vt:lpstr>Open Sans</vt:lpstr>
      <vt:lpstr>Verdana</vt:lpstr>
      <vt:lpstr>20140311PresentationUWTSDTemplate</vt:lpstr>
      <vt:lpstr>ACCA5024</vt:lpstr>
      <vt:lpstr>Lesson Aims</vt:lpstr>
      <vt:lpstr>Static Route</vt:lpstr>
      <vt:lpstr>Loopback Interface</vt:lpstr>
      <vt:lpstr>Default Routes</vt:lpstr>
      <vt:lpstr>Serial Cable Configuration</vt:lpstr>
      <vt:lpstr>Synchronous Logging</vt:lpstr>
      <vt:lpstr>Thank you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AMIT NAIK</cp:lastModifiedBy>
  <cp:revision>49</cp:revision>
  <cp:lastPrinted>2018-07-09T15:27:01Z</cp:lastPrinted>
  <dcterms:created xsi:type="dcterms:W3CDTF">2002-10-07T19:43:58Z</dcterms:created>
  <dcterms:modified xsi:type="dcterms:W3CDTF">2022-04-18T12:25:33Z</dcterms:modified>
</cp:coreProperties>
</file>