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8" r:id="rId1"/>
  </p:sldMasterIdLst>
  <p:notesMasterIdLst>
    <p:notesMasterId r:id="rId20"/>
  </p:notesMasterIdLst>
  <p:handoutMasterIdLst>
    <p:handoutMasterId r:id="rId21"/>
  </p:handoutMasterIdLst>
  <p:sldIdLst>
    <p:sldId id="324" r:id="rId2"/>
    <p:sldId id="313" r:id="rId3"/>
    <p:sldId id="311" r:id="rId4"/>
    <p:sldId id="298" r:id="rId5"/>
    <p:sldId id="308" r:id="rId6"/>
    <p:sldId id="305" r:id="rId7"/>
    <p:sldId id="301" r:id="rId8"/>
    <p:sldId id="323" r:id="rId9"/>
    <p:sldId id="315" r:id="rId10"/>
    <p:sldId id="316" r:id="rId11"/>
    <p:sldId id="318" r:id="rId12"/>
    <p:sldId id="317" r:id="rId13"/>
    <p:sldId id="319" r:id="rId14"/>
    <p:sldId id="322" r:id="rId15"/>
    <p:sldId id="314" r:id="rId16"/>
    <p:sldId id="304" r:id="rId17"/>
    <p:sldId id="321" r:id="rId18"/>
    <p:sldId id="312" r:id="rId19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96" autoAdjust="0"/>
    <p:restoredTop sz="94668"/>
  </p:normalViewPr>
  <p:slideViewPr>
    <p:cSldViewPr snapToGrid="0">
      <p:cViewPr varScale="1">
        <p:scale>
          <a:sx n="92" d="100"/>
          <a:sy n="92" d="100"/>
        </p:scale>
        <p:origin x="544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handoutMaster" Target="handoutMasters/handout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FB8A7-5ED1-4B59-A99C-C5AB3FD8FD50}" type="datetimeFigureOut">
              <a:rPr lang="en-GB" smtClean="0"/>
              <a:pPr/>
              <a:t>14/10/2018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FE7E6-D5E1-4181-A2D4-9DFF63C7003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620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AC9D4-2051-4CC9-AD2E-1CBDF74C96D1}" type="datetimeFigureOut">
              <a:rPr lang="en-GB" smtClean="0"/>
              <a:pPr/>
              <a:t>14/10/2018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59107-142D-40A6-8D3B-1D4E8A2CA4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6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?au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llyfryn</a:t>
            </a:r>
            <a:r>
              <a:rPr lang="en-GB" dirty="0" smtClean="0"/>
              <a:t> </a:t>
            </a:r>
            <a:r>
              <a:rPr lang="en-GB" dirty="0" err="1" smtClean="0"/>
              <a:t>Geirfa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2BEBB-DF35-4C57-87BB-EECE16A27B62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6672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Link to geometry</a:t>
            </a:r>
            <a:r>
              <a:rPr lang="en-GB" baseline="0" dirty="0" smtClean="0"/>
              <a:t> Strand – create own set of questions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2BEBB-DF35-4C57-87BB-EECE16A27B6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765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sz="1200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O fewn tasg gyfoethog, y</a:t>
            </a:r>
            <a:r>
              <a:rPr lang="cy-GB" sz="1200" b="1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 dysgwr </a:t>
            </a:r>
            <a:r>
              <a:rPr lang="cy-GB" sz="1200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(ac nid yr athro) sy'n gorfod dod i ddeall sefyllfa.</a:t>
            </a:r>
            <a:endParaRPr lang="cy-GB" sz="800" dirty="0" smtClean="0">
              <a:solidFill>
                <a:srgbClr val="7030A0"/>
              </a:solidFill>
              <a:latin typeface="Helvetica" pitchFamily="34" charset="0"/>
              <a:sym typeface="Helvetica" pitchFamily="34" charset="0"/>
            </a:endParaRPr>
          </a:p>
          <a:p>
            <a:pPr defTabSz="457200" fontAlgn="base">
              <a:spcBef>
                <a:spcPct val="0"/>
              </a:spcBef>
              <a:spcAft>
                <a:spcPct val="0"/>
              </a:spcAft>
            </a:pPr>
            <a:r>
              <a:rPr lang="cy-GB" sz="1200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 </a:t>
            </a:r>
          </a:p>
          <a:p>
            <a:pPr defTabSz="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sz="1200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Mae gweithgareddau fel hyn yn ffordd o gefnogi diwylliant o ‘wneud synnwyr’ yn yr ystafell ddosbarth.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 smtClean="0">
              <a:solidFill>
                <a:srgbClr val="9900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gyfoethog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‘go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559107-142D-40A6-8D3B-1D4E8A2CA43E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570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94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shodor.org/interactivate/activities/ShapeSorter" TargetMode="External"/><Relationship Id="rId3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2" Type="http://schemas.openxmlformats.org/officeDocument/2006/relationships/hyperlink" Target="http://hwb.wales.gov.uk/resources/resource/ef34be28-e1df-4c66-a48b-aac22ffc7d2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ldps.com/gordons/Carroll.swf" TargetMode="External"/><Relationship Id="rId4" Type="http://schemas.openxmlformats.org/officeDocument/2006/relationships/hyperlink" Target="http://www.wldps.com/gordons/carroll__-_shape.swf" TargetMode="External"/><Relationship Id="rId5" Type="http://schemas.openxmlformats.org/officeDocument/2006/relationships/hyperlink" Target="https://www.topmarks.co.uk/Flash.aspx?f=carrollv7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3" Type="http://schemas.openxmlformats.org/officeDocument/2006/relationships/image" Target="../media/image15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nrich.maths.org/" TargetMode="External"/><Relationship Id="rId3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learning.gov.wales/resources/browse-all/nlnf/framework?lang=cy" TargetMode="External"/><Relationship Id="rId3" Type="http://schemas.openxmlformats.org/officeDocument/2006/relationships/hyperlink" Target="http://learning.gov.wales/resources/browse-all/nlnf/framework?lang=en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odor.org/interactivate/activities/ShapeSorter/" TargetMode="External"/><Relationship Id="rId4" Type="http://schemas.openxmlformats.org/officeDocument/2006/relationships/hyperlink" Target="NULL" TargetMode="External"/><Relationship Id="rId5" Type="http://schemas.openxmlformats.org/officeDocument/2006/relationships/hyperlink" Target="NULL" TargetMode="External"/><Relationship Id="rId6" Type="http://schemas.openxmlformats.org/officeDocument/2006/relationships/hyperlink" Target="http://hwb.wales.gov.uk/resources/resource/671ac657-58da-481e-bef7-42ed5351b5e1" TargetMode="External"/><Relationship Id="rId7" Type="http://schemas.openxmlformats.org/officeDocument/2006/relationships/hyperlink" Target="http://www.tes.co.uk/teaching-resource/Teachers-TV-Primary-Maths-Data-Handling-6045041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opmarks.co.uk/interactive.aspx?cat=28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learningpacks/reasoning-in-the-classroom/?skip=1&amp;lang=cy" TargetMode="External"/><Relationship Id="rId4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nrich.maths.org.uk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442778" y="1470221"/>
            <a:ext cx="11264118" cy="2616199"/>
          </a:xfrm>
        </p:spPr>
        <p:txBody>
          <a:bodyPr>
            <a:normAutofit/>
          </a:bodyPr>
          <a:lstStyle/>
          <a:p>
            <a:r>
              <a:rPr lang="en-GB" dirty="0" err="1" smtClean="0"/>
              <a:t>Trin</a:t>
            </a:r>
            <a:r>
              <a:rPr lang="en-GB" dirty="0" smtClean="0"/>
              <a:t> Data a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Rhesymu</a:t>
            </a:r>
            <a:endParaRPr lang="en-GB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85" y="4610858"/>
            <a:ext cx="2781300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235" y="4203047"/>
            <a:ext cx="234315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C3FDB166-7F47-465F-926D-58B34EEA97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4661" y="4241098"/>
            <a:ext cx="1997567" cy="211694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8994564-652C-4036-B8EB-B50F69F0FE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837" y="3760203"/>
            <a:ext cx="2828789" cy="282878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422" y="587478"/>
            <a:ext cx="8755611" cy="153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646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24338" y="4572032"/>
            <a:ext cx="2340864" cy="1944624"/>
          </a:xfrm>
          <a:prstGeom prst="rect">
            <a:avLst/>
          </a:prstGeom>
        </p:spPr>
      </p:pic>
      <p:pic>
        <p:nvPicPr>
          <p:cNvPr id="6" name="Picture 5" descr="smarties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36069">
            <a:off x="8826763" y="658057"/>
            <a:ext cx="2847975" cy="16002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TextBox 7"/>
          <p:cNvSpPr txBox="1"/>
          <p:nvPr/>
        </p:nvSpPr>
        <p:spPr>
          <a:xfrm>
            <a:off x="283900" y="410408"/>
            <a:ext cx="9011838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600" dirty="0" smtClean="0"/>
              <a:t>Beth </a:t>
            </a:r>
            <a:r>
              <a:rPr lang="en-GB" sz="3600" dirty="0" err="1" smtClean="0"/>
              <a:t>ydy’r</a:t>
            </a:r>
            <a:r>
              <a:rPr lang="en-GB" sz="3600" dirty="0" smtClean="0"/>
              <a:t> </a:t>
            </a:r>
            <a:r>
              <a:rPr lang="en-GB" sz="3600" b="1" dirty="0" err="1" smtClean="0"/>
              <a:t>cymedr</a:t>
            </a:r>
            <a:r>
              <a:rPr lang="en-GB" sz="3600" dirty="0" smtClean="0"/>
              <a:t>  </a:t>
            </a:r>
            <a:r>
              <a:rPr lang="en-GB" sz="3600" dirty="0" err="1" smtClean="0"/>
              <a:t>o’r</a:t>
            </a:r>
            <a:r>
              <a:rPr lang="en-GB" sz="3600" dirty="0" smtClean="0"/>
              <a:t> Smarties </a:t>
            </a:r>
            <a:r>
              <a:rPr lang="en-GB" sz="3600" dirty="0" err="1" smtClean="0"/>
              <a:t>yn</a:t>
            </a:r>
            <a:r>
              <a:rPr lang="en-GB" sz="3600" dirty="0" smtClean="0"/>
              <a:t> y </a:t>
            </a:r>
            <a:r>
              <a:rPr lang="en-GB" sz="3600" dirty="0" err="1" smtClean="0"/>
              <a:t>blychau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eich</a:t>
            </a:r>
            <a:r>
              <a:rPr lang="en-GB" sz="3600" dirty="0" smtClean="0"/>
              <a:t> </a:t>
            </a:r>
            <a:r>
              <a:rPr lang="en-GB" sz="3600" dirty="0" err="1" smtClean="0"/>
              <a:t>tabl</a:t>
            </a:r>
            <a:r>
              <a:rPr lang="en-GB" sz="3600" dirty="0" smtClean="0"/>
              <a:t>?</a:t>
            </a:r>
          </a:p>
          <a:p>
            <a:pPr>
              <a:buFont typeface="Arial" pitchFamily="34" charset="0"/>
              <a:buChar char="•"/>
            </a:pPr>
            <a:endParaRPr lang="en-GB" sz="3600" dirty="0" smtClean="0"/>
          </a:p>
          <a:p>
            <a:pPr>
              <a:buFont typeface="Arial" pitchFamily="34" charset="0"/>
              <a:buChar char="•"/>
            </a:pPr>
            <a:r>
              <a:rPr lang="en-GB" sz="3600" dirty="0" smtClean="0"/>
              <a:t>Beth </a:t>
            </a:r>
            <a:r>
              <a:rPr lang="en-GB" sz="3600" dirty="0" err="1" smtClean="0"/>
              <a:t>ydy’r</a:t>
            </a:r>
            <a:r>
              <a:rPr lang="en-GB" sz="3600" dirty="0" smtClean="0"/>
              <a:t> </a:t>
            </a:r>
            <a:r>
              <a:rPr lang="en-GB" sz="3600" dirty="0" err="1" smtClean="0"/>
              <a:t>rhif</a:t>
            </a:r>
            <a:r>
              <a:rPr lang="en-GB" sz="3600" dirty="0" smtClean="0"/>
              <a:t> </a:t>
            </a:r>
            <a:r>
              <a:rPr lang="en-GB" sz="3600" b="1" dirty="0" err="1" smtClean="0"/>
              <a:t>modd</a:t>
            </a:r>
            <a:r>
              <a:rPr lang="en-GB" sz="3600" dirty="0" smtClean="0"/>
              <a:t> </a:t>
            </a:r>
            <a:r>
              <a:rPr lang="en-GB" sz="3600" dirty="0" err="1" smtClean="0"/>
              <a:t>o’r</a:t>
            </a:r>
            <a:r>
              <a:rPr lang="en-GB" sz="3600" dirty="0" smtClean="0"/>
              <a:t> Smarties </a:t>
            </a:r>
            <a:r>
              <a:rPr lang="en-GB" sz="3600" dirty="0" err="1" smtClean="0"/>
              <a:t>yn</a:t>
            </a:r>
            <a:r>
              <a:rPr lang="en-GB" sz="3600" dirty="0" smtClean="0"/>
              <a:t> y </a:t>
            </a:r>
            <a:r>
              <a:rPr lang="en-GB" sz="3600" dirty="0" err="1" smtClean="0"/>
              <a:t>blychau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eich</a:t>
            </a:r>
            <a:r>
              <a:rPr lang="en-GB" sz="3600" dirty="0" smtClean="0"/>
              <a:t> </a:t>
            </a:r>
            <a:r>
              <a:rPr lang="en-GB" sz="3600" dirty="0" err="1" smtClean="0"/>
              <a:t>tabl</a:t>
            </a:r>
            <a:r>
              <a:rPr lang="en-GB" sz="3600" dirty="0" smtClean="0"/>
              <a:t>?</a:t>
            </a:r>
          </a:p>
          <a:p>
            <a:pPr>
              <a:buFont typeface="Arial" pitchFamily="34" charset="0"/>
              <a:buChar char="•"/>
            </a:pPr>
            <a:endParaRPr lang="en-GB" sz="3600" dirty="0" smtClean="0"/>
          </a:p>
          <a:p>
            <a:pPr>
              <a:buFont typeface="Arial" pitchFamily="34" charset="0"/>
              <a:buChar char="•"/>
            </a:pPr>
            <a:r>
              <a:rPr lang="en-GB" sz="3600" dirty="0" smtClean="0"/>
              <a:t>Beth </a:t>
            </a:r>
            <a:r>
              <a:rPr lang="en-GB" sz="3600" dirty="0" err="1" smtClean="0"/>
              <a:t>ydy’r</a:t>
            </a:r>
            <a:r>
              <a:rPr lang="en-GB" sz="3600" dirty="0" smtClean="0"/>
              <a:t> </a:t>
            </a:r>
            <a:r>
              <a:rPr lang="en-GB" sz="3600" b="1" dirty="0" err="1" smtClean="0"/>
              <a:t>canolrif</a:t>
            </a:r>
            <a:r>
              <a:rPr lang="en-GB" sz="3600" b="1" dirty="0" smtClean="0"/>
              <a:t> </a:t>
            </a:r>
            <a:r>
              <a:rPr lang="en-GB" sz="3600" dirty="0" err="1" smtClean="0"/>
              <a:t>o’r</a:t>
            </a:r>
            <a:r>
              <a:rPr lang="en-GB" sz="3600" dirty="0" smtClean="0"/>
              <a:t> Smarties </a:t>
            </a:r>
            <a:r>
              <a:rPr lang="en-GB" sz="3600" dirty="0" err="1" smtClean="0"/>
              <a:t>yn</a:t>
            </a:r>
            <a:r>
              <a:rPr lang="en-GB" sz="3600" dirty="0" smtClean="0"/>
              <a:t> y </a:t>
            </a:r>
            <a:r>
              <a:rPr lang="en-GB" sz="3600" dirty="0" err="1" smtClean="0"/>
              <a:t>blychau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eich</a:t>
            </a:r>
            <a:r>
              <a:rPr lang="en-GB" sz="3600" dirty="0" smtClean="0"/>
              <a:t> </a:t>
            </a:r>
            <a:r>
              <a:rPr lang="en-GB" sz="3600" dirty="0" err="1" smtClean="0"/>
              <a:t>tabl</a:t>
            </a:r>
            <a:r>
              <a:rPr lang="en-GB" sz="3600" dirty="0" smtClean="0"/>
              <a:t>?</a:t>
            </a:r>
          </a:p>
          <a:p>
            <a:pPr>
              <a:buFont typeface="Arial" pitchFamily="34" charset="0"/>
              <a:buChar char="•"/>
            </a:pPr>
            <a:endParaRPr lang="en-GB" sz="3600" dirty="0" smtClean="0"/>
          </a:p>
          <a:p>
            <a:pPr>
              <a:buFont typeface="Arial" pitchFamily="34" charset="0"/>
              <a:buChar char="•"/>
            </a:pPr>
            <a:r>
              <a:rPr lang="en-GB" sz="3600" dirty="0" smtClean="0"/>
              <a:t>Beth </a:t>
            </a:r>
            <a:r>
              <a:rPr lang="en-GB" sz="3600" dirty="0" err="1" smtClean="0"/>
              <a:t>ydy’r</a:t>
            </a:r>
            <a:r>
              <a:rPr lang="en-GB" sz="3600" dirty="0" smtClean="0"/>
              <a:t> </a:t>
            </a:r>
            <a:r>
              <a:rPr lang="en-GB" sz="3600" dirty="0" err="1" smtClean="0"/>
              <a:t>tebygolrwydd</a:t>
            </a:r>
            <a:r>
              <a:rPr lang="en-GB" sz="3600" dirty="0" smtClean="0"/>
              <a:t> o </a:t>
            </a:r>
            <a:r>
              <a:rPr lang="en-GB" sz="3600" dirty="0" err="1" smtClean="0"/>
              <a:t>ddewis</a:t>
            </a:r>
            <a:r>
              <a:rPr lang="en-GB" sz="3600" dirty="0" smtClean="0"/>
              <a:t> </a:t>
            </a:r>
            <a:r>
              <a:rPr lang="en-GB" sz="3600" dirty="0" err="1" smtClean="0"/>
              <a:t>lliw</a:t>
            </a:r>
            <a:r>
              <a:rPr lang="en-GB" sz="3600" dirty="0" smtClean="0"/>
              <a:t> </a:t>
            </a:r>
            <a:r>
              <a:rPr lang="en-GB" sz="3600" dirty="0" err="1" smtClean="0"/>
              <a:t>penodol</a:t>
            </a:r>
            <a:r>
              <a:rPr lang="en-GB" sz="3600" dirty="0" smtClean="0"/>
              <a:t> </a:t>
            </a:r>
            <a:r>
              <a:rPr lang="en-GB" sz="3600" dirty="0" err="1" smtClean="0"/>
              <a:t>o’ch</a:t>
            </a:r>
            <a:r>
              <a:rPr lang="en-GB" sz="3600" dirty="0" smtClean="0"/>
              <a:t> </a:t>
            </a:r>
            <a:r>
              <a:rPr lang="en-GB" sz="3600" dirty="0" err="1" smtClean="0"/>
              <a:t>bocs</a:t>
            </a:r>
            <a:r>
              <a:rPr lang="en-GB" sz="3600" dirty="0" smtClean="0"/>
              <a:t>?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31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1005328"/>
          </a:xfrm>
        </p:spPr>
        <p:txBody>
          <a:bodyPr/>
          <a:lstStyle/>
          <a:p>
            <a:r>
              <a:rPr lang="cy-GB" b="1" dirty="0" smtClean="0"/>
              <a:t>Dilyniant o ran Trefnu a Dosbarthu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224058"/>
            <a:ext cx="10018713" cy="3124201"/>
          </a:xfrm>
        </p:spPr>
        <p:txBody>
          <a:bodyPr>
            <a:normAutofit/>
          </a:bodyPr>
          <a:lstStyle/>
          <a:p>
            <a:r>
              <a:rPr lang="cy-GB" sz="2800" dirty="0" smtClean="0"/>
              <a:t>Un maen prawf (derbyn)</a:t>
            </a:r>
          </a:p>
          <a:p>
            <a:r>
              <a:rPr lang="cy-GB" sz="2800" dirty="0" smtClean="0"/>
              <a:t>Dau faen prawf neu fwy (fel arfer, yn arwahanol - discrete)(blwyddyn 1)</a:t>
            </a:r>
          </a:p>
          <a:p>
            <a:r>
              <a:rPr lang="cy-GB" sz="2800" dirty="0" smtClean="0"/>
              <a:t>Meini prawf croestoriadol (yn aml cânt eu  cynrychioli gan ddiagramau  Venn a Carroll – blynyddoedd 3 a 4)</a:t>
            </a:r>
            <a:endParaRPr lang="en-GB" sz="1800" dirty="0" smtClean="0">
              <a:hlinkClick r:id="rId2"/>
            </a:endParaRPr>
          </a:p>
          <a:p>
            <a:pPr>
              <a:buNone/>
            </a:pPr>
            <a:r>
              <a:rPr lang="en-GB" sz="1800" dirty="0" smtClean="0">
                <a:hlinkClick r:id="rId2"/>
              </a:rPr>
              <a:t>http://www.shodor.org/interactivate/activities/ShapeSorter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435" y="4345899"/>
            <a:ext cx="4969565" cy="25220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688586" y="434766"/>
            <a:ext cx="907960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 smtClean="0"/>
              <a:t>Trefnwch yr itemau ar eich bwrdd.</a:t>
            </a:r>
          </a:p>
          <a:p>
            <a:r>
              <a:rPr lang="cy-GB" sz="4000" dirty="0" smtClean="0"/>
              <a:t>1) Defnyddiwch un maen prawf</a:t>
            </a:r>
          </a:p>
          <a:p>
            <a:r>
              <a:rPr lang="cy-GB" sz="4000" dirty="0" smtClean="0"/>
              <a:t>2) Defnyddiwch un neu fwy o feini prawf</a:t>
            </a:r>
          </a:p>
          <a:p>
            <a:endParaRPr lang="cy-GB" sz="4000" dirty="0" smtClean="0"/>
          </a:p>
          <a:p>
            <a:r>
              <a:rPr lang="cy-GB" sz="4000" dirty="0" smtClean="0"/>
              <a:t>Cyfnewidiwch gyda gr</a:t>
            </a:r>
            <a:r>
              <a:rPr lang="cy-GB" sz="4000" dirty="0" smtClean="0">
                <a:ea typeface="Verdana"/>
                <a:cs typeface="Verdana"/>
              </a:rPr>
              <a:t>ŵp arall. </a:t>
            </a:r>
          </a:p>
          <a:p>
            <a:r>
              <a:rPr lang="cy-GB" sz="4000" dirty="0" smtClean="0">
                <a:ea typeface="Verdana"/>
                <a:cs typeface="Verdana"/>
              </a:rPr>
              <a:t>Fedran nhw ddyfalu beth yw eich meini prawf ar gyfer trefnu?</a:t>
            </a:r>
          </a:p>
          <a:p>
            <a:r>
              <a:rPr lang="cy-GB" sz="4000" dirty="0">
                <a:ea typeface="Verdana"/>
                <a:cs typeface="Verdana"/>
                <a:hlinkClick r:id="rId2"/>
              </a:rPr>
              <a:t>http://</a:t>
            </a:r>
            <a:r>
              <a:rPr lang="cy-GB" sz="4000" dirty="0" smtClean="0">
                <a:ea typeface="Verdana"/>
                <a:cs typeface="Verdana"/>
                <a:hlinkClick r:id="rId2"/>
              </a:rPr>
              <a:t>hwb.wales.gov.uk/resources/resource/ef34be28-e1df-4c66-a48b-aac22ffc7d2d</a:t>
            </a:r>
            <a:endParaRPr lang="cy-GB" sz="4000" dirty="0" smtClean="0">
              <a:ea typeface="Verdana"/>
              <a:cs typeface="Verdana"/>
            </a:endParaRPr>
          </a:p>
          <a:p>
            <a:endParaRPr lang="cy-GB" sz="4000" dirty="0" smtClean="0">
              <a:ea typeface="Verdana"/>
              <a:cs typeface="Verdan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4892" y="305240"/>
            <a:ext cx="1515279" cy="15152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361" y="2271252"/>
            <a:ext cx="1423225" cy="142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260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4163" y="1548968"/>
            <a:ext cx="4819637" cy="286074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80947" y="5054948"/>
            <a:ext cx="78301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Nawr</a:t>
            </a:r>
            <a:r>
              <a:rPr lang="en-GB" sz="3200" dirty="0" smtClean="0"/>
              <a:t>, ail-</a:t>
            </a:r>
            <a:r>
              <a:rPr lang="en-GB" sz="3200" dirty="0" err="1" smtClean="0"/>
              <a:t>drefnwch</a:t>
            </a:r>
            <a:r>
              <a:rPr lang="en-GB" sz="3200" dirty="0" smtClean="0"/>
              <a:t> </a:t>
            </a:r>
            <a:r>
              <a:rPr lang="en-GB" sz="3200" dirty="0" err="1" smtClean="0"/>
              <a:t>eich</a:t>
            </a:r>
            <a:r>
              <a:rPr lang="en-GB" sz="3200" dirty="0" smtClean="0"/>
              <a:t> </a:t>
            </a:r>
            <a:r>
              <a:rPr lang="en-GB" sz="3200" dirty="0" err="1" smtClean="0"/>
              <a:t>cylchoedd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greu</a:t>
            </a:r>
            <a:r>
              <a:rPr lang="en-GB" sz="3200" dirty="0" smtClean="0"/>
              <a:t> diagram Carroll. </a:t>
            </a:r>
            <a:endParaRPr lang="en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838200" y="2610009"/>
            <a:ext cx="4625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http://www.wldps.com/gordons/Carroll.swf</a:t>
            </a:r>
            <a:endParaRPr lang="en-GB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838200" y="3581629"/>
            <a:ext cx="6232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4"/>
              </a:rPr>
              <a:t>http://www.wldps.com/gordons/carroll__-_shape.swf</a:t>
            </a:r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Y Diagram Carroll</a:t>
            </a: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838200" y="1706425"/>
            <a:ext cx="50912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5"/>
              </a:rPr>
              <a:t>https://</a:t>
            </a:r>
            <a:r>
              <a:rPr lang="en-US" dirty="0" smtClean="0">
                <a:hlinkClick r:id="rId5"/>
              </a:rPr>
              <a:t>www.topmarks.co.uk/Flash.aspx?f=carrollv7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Lewis Carroll (neu Charles Dodgson), </a:t>
            </a:r>
            <a:br>
              <a:rPr lang="cy-GB" dirty="0" smtClean="0"/>
            </a:br>
            <a:r>
              <a:rPr lang="cy-GB" dirty="0" smtClean="0"/>
              <a:t>1832-1898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100328"/>
            <a:ext cx="10018713" cy="3124201"/>
          </a:xfrm>
        </p:spPr>
        <p:txBody>
          <a:bodyPr/>
          <a:lstStyle/>
          <a:p>
            <a:r>
              <a:rPr lang="cy-GB" dirty="0" smtClean="0"/>
              <a:t>Awdur ‘Alice in Wonderland’ a ‘Through the Looking Glass’</a:t>
            </a:r>
          </a:p>
          <a:p>
            <a:r>
              <a:rPr lang="cy-GB" dirty="0" smtClean="0"/>
              <a:t>Mathemategwr a oedd yn arbenigo mewn rhesymeg </a:t>
            </a:r>
            <a:r>
              <a:rPr lang="cy-GB" dirty="0" smtClean="0"/>
              <a:t>a </a:t>
            </a:r>
            <a:r>
              <a:rPr lang="cy-GB" dirty="0" smtClean="0"/>
              <a:t>phosau rhesymeg</a:t>
            </a:r>
          </a:p>
          <a:p>
            <a:r>
              <a:rPr lang="cy-GB" dirty="0" smtClean="0"/>
              <a:t>Cafodd </a:t>
            </a:r>
            <a:r>
              <a:rPr lang="cy-GB" dirty="0"/>
              <a:t>y Diagram Carroll ei </a:t>
            </a:r>
            <a:r>
              <a:rPr lang="cy-GB" dirty="0" smtClean="0"/>
              <a:t>enwi ar ei ôl  </a:t>
            </a:r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008" y="4096957"/>
            <a:ext cx="1676400" cy="20383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2072" y="4519614"/>
            <a:ext cx="1414498" cy="20164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8360" y="4756295"/>
            <a:ext cx="29718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43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Camau Trafod Data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8400" y="2370785"/>
            <a:ext cx="10018713" cy="3124201"/>
          </a:xfrm>
        </p:spPr>
        <p:txBody>
          <a:bodyPr/>
          <a:lstStyle/>
          <a:p>
            <a:r>
              <a:rPr lang="cy-GB" dirty="0" smtClean="0"/>
              <a:t>Gofyn cwestiwn</a:t>
            </a:r>
          </a:p>
          <a:p>
            <a:r>
              <a:rPr lang="cy-GB" dirty="0" smtClean="0"/>
              <a:t>Penderfynu ar y data sydd yn ateb y cwestiwn orau</a:t>
            </a:r>
          </a:p>
          <a:p>
            <a:r>
              <a:rPr lang="cy-GB" dirty="0" smtClean="0"/>
              <a:t>Casglu, cofnodi a threfnu’r data hwnnw</a:t>
            </a:r>
          </a:p>
          <a:p>
            <a:r>
              <a:rPr lang="cy-GB" dirty="0" smtClean="0"/>
              <a:t>Cynrychioli’r data</a:t>
            </a:r>
          </a:p>
          <a:p>
            <a:r>
              <a:rPr lang="cy-GB" dirty="0" smtClean="0"/>
              <a:t>Dehongli’r data er mwyn ateb y cwestiwn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1396" y="4517354"/>
            <a:ext cx="246856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1413" y="277224"/>
            <a:ext cx="2825700" cy="2826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854558" y="5494986"/>
            <a:ext cx="55379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 smtClean="0"/>
              <a:t>BYDD DILYNIANT DATA YN DIGWYDD DRWY DDEFNYDDIO’R CAMAU HYN AR WAHANOL ‘LEFELAU’  A GYDA DISGWYLIADAU GWAHANOL</a:t>
            </a:r>
            <a:endParaRPr lang="cy-GB" b="1" dirty="0"/>
          </a:p>
        </p:txBody>
      </p:sp>
    </p:spTree>
    <p:extLst>
      <p:ext uri="{BB962C8B-B14F-4D97-AF65-F5344CB8AC3E}">
        <p14:creationId xmlns:p14="http://schemas.microsoft.com/office/powerpoint/2010/main" val="170201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E580BF02-7A63-4385-A1C0-024BB2F3CE55}"/>
              </a:ext>
            </a:extLst>
          </p:cNvPr>
          <p:cNvSpPr/>
          <p:nvPr/>
        </p:nvSpPr>
        <p:spPr>
          <a:xfrm>
            <a:off x="1200150" y="600075"/>
            <a:ext cx="982980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err="1" smtClean="0"/>
              <a:t>Lluoswch</a:t>
            </a:r>
            <a:r>
              <a:rPr lang="en-GB" sz="4000" dirty="0" smtClean="0"/>
              <a:t> </a:t>
            </a:r>
            <a:r>
              <a:rPr lang="en-GB" sz="4000" dirty="0"/>
              <a:t>345 </a:t>
            </a:r>
            <a:r>
              <a:rPr lang="en-GB" sz="4000" dirty="0" err="1" smtClean="0"/>
              <a:t>gyda</a:t>
            </a:r>
            <a:r>
              <a:rPr lang="en-GB" sz="4000" dirty="0" smtClean="0"/>
              <a:t> </a:t>
            </a:r>
            <a:r>
              <a:rPr lang="en-GB" sz="4000" dirty="0"/>
              <a:t>27</a:t>
            </a:r>
          </a:p>
          <a:p>
            <a:endParaRPr lang="en-GB" sz="4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 </a:t>
            </a:r>
            <a:r>
              <a:rPr lang="en-GB" sz="4000" dirty="0" err="1" smtClean="0"/>
              <a:t>Os</a:t>
            </a:r>
            <a:r>
              <a:rPr lang="en-GB" sz="4000" dirty="0" smtClean="0"/>
              <a:t> </a:t>
            </a:r>
            <a:r>
              <a:rPr lang="en-GB" sz="4000" dirty="0" err="1" smtClean="0"/>
              <a:t>ydych</a:t>
            </a:r>
            <a:r>
              <a:rPr lang="en-GB" sz="4000" dirty="0" smtClean="0"/>
              <a:t> 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gwybod</a:t>
            </a:r>
            <a:r>
              <a:rPr lang="en-GB" sz="4000" dirty="0" smtClean="0"/>
              <a:t> bod 345 </a:t>
            </a:r>
            <a:r>
              <a:rPr lang="en-GB" sz="4000" dirty="0"/>
              <a:t>× 27 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hafal</a:t>
            </a:r>
            <a:r>
              <a:rPr lang="en-GB" sz="4000" dirty="0" smtClean="0"/>
              <a:t> </a:t>
            </a:r>
            <a:r>
              <a:rPr lang="en-GB" sz="4000" dirty="0" err="1" smtClean="0"/>
              <a:t>i</a:t>
            </a:r>
            <a:r>
              <a:rPr lang="en-GB" sz="4000" dirty="0" smtClean="0"/>
              <a:t> </a:t>
            </a:r>
            <a:r>
              <a:rPr lang="en-GB" sz="4000" dirty="0"/>
              <a:t>9315, </a:t>
            </a:r>
            <a:r>
              <a:rPr lang="en-GB" sz="4000" dirty="0" err="1" smtClean="0"/>
              <a:t>sut</a:t>
            </a:r>
            <a:r>
              <a:rPr lang="en-GB" sz="4000" dirty="0" smtClean="0"/>
              <a:t> </a:t>
            </a:r>
            <a:r>
              <a:rPr lang="en-GB" sz="4000" dirty="0" err="1" smtClean="0"/>
              <a:t>allech</a:t>
            </a:r>
            <a:r>
              <a:rPr lang="en-GB" sz="4000" dirty="0" smtClean="0"/>
              <a:t> </a:t>
            </a:r>
            <a:r>
              <a:rPr lang="en-GB" sz="4000" dirty="0" err="1" smtClean="0"/>
              <a:t>ateb</a:t>
            </a:r>
            <a:r>
              <a:rPr lang="en-GB" sz="4000" dirty="0" smtClean="0"/>
              <a:t> 345 </a:t>
            </a:r>
            <a:r>
              <a:rPr lang="en-GB" sz="4000" dirty="0"/>
              <a:t>× </a:t>
            </a:r>
            <a:r>
              <a:rPr lang="en-GB" sz="4000" dirty="0" smtClean="0"/>
              <a:t>54 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gyflym</a:t>
            </a:r>
            <a:r>
              <a:rPr lang="en-GB" sz="4000" dirty="0" smtClean="0"/>
              <a:t>? </a:t>
            </a:r>
            <a:endParaRPr lang="en-GB" sz="4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0" dirty="0"/>
          </a:p>
          <a:p>
            <a:r>
              <a:rPr lang="en-GB" sz="4000" dirty="0" err="1" smtClean="0"/>
              <a:t>Ystyriwch</a:t>
            </a:r>
            <a:r>
              <a:rPr lang="en-GB" sz="4000" dirty="0" smtClean="0"/>
              <a:t> y </a:t>
            </a:r>
            <a:r>
              <a:rPr lang="en-GB" sz="4000" dirty="0" err="1" smtClean="0"/>
              <a:t>ddau</a:t>
            </a:r>
            <a:r>
              <a:rPr lang="en-GB" sz="4000" dirty="0" smtClean="0"/>
              <a:t> </a:t>
            </a:r>
            <a:r>
              <a:rPr lang="en-GB" sz="4000" dirty="0" err="1" smtClean="0"/>
              <a:t>gwestiwn</a:t>
            </a:r>
            <a:r>
              <a:rPr lang="en-GB" sz="4000" dirty="0" smtClean="0"/>
              <a:t>.</a:t>
            </a:r>
          </a:p>
          <a:p>
            <a:r>
              <a:rPr lang="en-GB" sz="4000" dirty="0" smtClean="0"/>
              <a:t>Beth </a:t>
            </a:r>
            <a:r>
              <a:rPr lang="en-GB" sz="4000" dirty="0" err="1" smtClean="0"/>
              <a:t>sydd</a:t>
            </a:r>
            <a:r>
              <a:rPr lang="en-GB" sz="4000" dirty="0" smtClean="0"/>
              <a:t> </a:t>
            </a:r>
            <a:r>
              <a:rPr lang="en-GB" sz="4000" dirty="0" err="1" smtClean="0"/>
              <a:t>yr</a:t>
            </a:r>
            <a:r>
              <a:rPr lang="en-GB" sz="4000" dirty="0" smtClean="0"/>
              <a:t> un </a:t>
            </a:r>
            <a:r>
              <a:rPr lang="en-GB" sz="4000" dirty="0" err="1" smtClean="0"/>
              <a:t>peth</a:t>
            </a:r>
            <a:r>
              <a:rPr lang="en-GB" sz="4000" dirty="0" smtClean="0"/>
              <a:t>?</a:t>
            </a:r>
          </a:p>
          <a:p>
            <a:r>
              <a:rPr lang="en-GB" sz="4000" dirty="0" smtClean="0"/>
              <a:t>Beth </a:t>
            </a:r>
            <a:r>
              <a:rPr lang="en-GB" sz="4000" dirty="0" err="1" smtClean="0"/>
              <a:t>sy’n</a:t>
            </a:r>
            <a:r>
              <a:rPr lang="en-GB" sz="4000" dirty="0" smtClean="0"/>
              <a:t> </a:t>
            </a:r>
            <a:r>
              <a:rPr lang="en-GB" sz="4000" dirty="0" err="1" smtClean="0"/>
              <a:t>wahanol</a:t>
            </a:r>
            <a:r>
              <a:rPr lang="en-GB" sz="4000" dirty="0" smtClean="0"/>
              <a:t>?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93223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335072" y="2338963"/>
            <a:ext cx="3822192" cy="639762"/>
          </a:xfrm>
        </p:spPr>
        <p:txBody>
          <a:bodyPr/>
          <a:lstStyle/>
          <a:p>
            <a:r>
              <a:rPr lang="en-GB" dirty="0" err="1" smtClean="0"/>
              <a:t>Gweithdrefnol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1318257" y="2978725"/>
            <a:ext cx="4550672" cy="3304117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Defnyddio</a:t>
            </a:r>
            <a:r>
              <a:rPr lang="en-GB" sz="2400" dirty="0" smtClean="0"/>
              <a:t> proses (</a:t>
            </a:r>
            <a:r>
              <a:rPr lang="en-GB" sz="2400" dirty="0" err="1" smtClean="0"/>
              <a:t>gwybod</a:t>
            </a:r>
            <a:r>
              <a:rPr lang="en-GB" sz="2400" dirty="0" smtClean="0"/>
              <a:t> </a:t>
            </a:r>
            <a:r>
              <a:rPr lang="en-GB" sz="2400" dirty="0" err="1" smtClean="0"/>
              <a:t>sut</a:t>
            </a:r>
            <a:r>
              <a:rPr lang="en-GB" sz="2400" dirty="0" smtClean="0"/>
              <a:t>)</a:t>
            </a:r>
          </a:p>
          <a:p>
            <a:r>
              <a:rPr lang="en-GB" sz="2400" dirty="0" err="1" smtClean="0"/>
              <a:t>Medru</a:t>
            </a:r>
            <a:r>
              <a:rPr lang="en-GB" sz="2400" dirty="0" smtClean="0"/>
              <a:t> </a:t>
            </a:r>
            <a:r>
              <a:rPr lang="en-GB" sz="2400" dirty="0" err="1" smtClean="0"/>
              <a:t>defnyddio’r</a:t>
            </a:r>
            <a:r>
              <a:rPr lang="en-GB" sz="2400" dirty="0" smtClean="0"/>
              <a:t> </a:t>
            </a:r>
            <a:r>
              <a:rPr lang="en-GB" sz="2400" dirty="0" err="1" smtClean="0"/>
              <a:t>cof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hytrach</a:t>
            </a:r>
            <a:r>
              <a:rPr lang="en-GB" sz="2400" dirty="0" smtClean="0"/>
              <a:t> </a:t>
            </a:r>
            <a:r>
              <a:rPr lang="en-GB" sz="2400" dirty="0" err="1" smtClean="0"/>
              <a:t>na</a:t>
            </a:r>
            <a:r>
              <a:rPr lang="en-GB" sz="2400" dirty="0" smtClean="0"/>
              <a:t> </a:t>
            </a:r>
            <a:r>
              <a:rPr lang="en-GB" sz="2400" dirty="0" err="1" smtClean="0"/>
              <a:t>dealltwriaeth</a:t>
            </a:r>
            <a:endParaRPr lang="en-GB" sz="24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2338963"/>
            <a:ext cx="2782447" cy="639762"/>
          </a:xfrm>
        </p:spPr>
        <p:txBody>
          <a:bodyPr/>
          <a:lstStyle/>
          <a:p>
            <a:r>
              <a:rPr lang="en-GB" dirty="0" err="1" smtClean="0"/>
              <a:t>Rhesymu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978725"/>
            <a:ext cx="5669280" cy="3304117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Angen</a:t>
            </a:r>
            <a:r>
              <a:rPr lang="en-GB" sz="2400" dirty="0" smtClean="0"/>
              <a:t> </a:t>
            </a:r>
            <a:r>
              <a:rPr lang="en-GB" sz="2400" dirty="0" err="1" smtClean="0"/>
              <a:t>i’r</a:t>
            </a:r>
            <a:r>
              <a:rPr lang="en-GB" sz="2400" dirty="0" smtClean="0"/>
              <a:t> </a:t>
            </a:r>
            <a:r>
              <a:rPr lang="en-GB" sz="2400" dirty="0" err="1" smtClean="0"/>
              <a:t>dysgwyr</a:t>
            </a:r>
            <a:r>
              <a:rPr lang="en-GB" sz="2400" dirty="0" smtClean="0"/>
              <a:t> </a:t>
            </a:r>
            <a:r>
              <a:rPr lang="en-GB" sz="2400" dirty="0" err="1" smtClean="0"/>
              <a:t>aros</a:t>
            </a:r>
            <a:r>
              <a:rPr lang="en-GB" sz="2400" dirty="0" smtClean="0"/>
              <a:t> a </a:t>
            </a:r>
            <a:r>
              <a:rPr lang="en-GB" sz="2400" dirty="0" err="1" smtClean="0"/>
              <a:t>meddwl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Rhaid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dealltwriaeth</a:t>
            </a:r>
            <a:r>
              <a:rPr lang="en-GB" sz="2400" dirty="0" smtClean="0"/>
              <a:t> </a:t>
            </a:r>
            <a:r>
              <a:rPr lang="en-GB" sz="2400" dirty="0" err="1" smtClean="0"/>
              <a:t>ddyfnach</a:t>
            </a:r>
            <a:r>
              <a:rPr lang="en-GB" sz="2400" dirty="0" smtClean="0"/>
              <a:t> </a:t>
            </a:r>
            <a:r>
              <a:rPr lang="en-GB" sz="2400" dirty="0" err="1" smtClean="0"/>
              <a:t>na</a:t>
            </a:r>
            <a:r>
              <a:rPr lang="en-GB" sz="2400" dirty="0" smtClean="0"/>
              <a:t> dim </a:t>
            </a:r>
            <a:r>
              <a:rPr lang="en-GB" sz="2400" dirty="0" err="1" smtClean="0"/>
              <a:t>ond</a:t>
            </a:r>
            <a:r>
              <a:rPr lang="en-GB" sz="2400" dirty="0" smtClean="0"/>
              <a:t> ‘</a:t>
            </a:r>
            <a:r>
              <a:rPr lang="en-GB" sz="2400" dirty="0" err="1" smtClean="0"/>
              <a:t>gallu</a:t>
            </a:r>
            <a:r>
              <a:rPr lang="en-GB" sz="2400" dirty="0" smtClean="0"/>
              <a:t> </a:t>
            </a:r>
            <a:r>
              <a:rPr lang="en-GB" sz="2400" dirty="0" err="1" smtClean="0"/>
              <a:t>gwneud</a:t>
            </a:r>
            <a:r>
              <a:rPr lang="en-GB" sz="2400" dirty="0" smtClean="0"/>
              <a:t> </a:t>
            </a:r>
            <a:r>
              <a:rPr lang="en-GB" sz="2400" dirty="0" err="1" smtClean="0"/>
              <a:t>rhywbeth</a:t>
            </a:r>
            <a:r>
              <a:rPr lang="en-GB" sz="2400" dirty="0" smtClean="0"/>
              <a:t>’ </a:t>
            </a:r>
          </a:p>
          <a:p>
            <a:r>
              <a:rPr lang="en-GB" sz="2400" dirty="0" smtClean="0"/>
              <a:t>Gall </a:t>
            </a:r>
            <a:r>
              <a:rPr lang="en-GB" sz="2400" dirty="0" err="1" smtClean="0"/>
              <a:t>fod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sbardun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ddatblygiadau</a:t>
            </a:r>
            <a:r>
              <a:rPr lang="en-GB" sz="2400" dirty="0" smtClean="0"/>
              <a:t> a </a:t>
            </a:r>
            <a:r>
              <a:rPr lang="en-GB" sz="2400" dirty="0" err="1" smtClean="0"/>
              <a:t>syniadau</a:t>
            </a:r>
            <a:r>
              <a:rPr lang="en-GB" sz="2400" dirty="0" smtClean="0"/>
              <a:t> </a:t>
            </a:r>
            <a:r>
              <a:rPr lang="en-GB" sz="2400" dirty="0" err="1" smtClean="0"/>
              <a:t>pellach</a:t>
            </a:r>
            <a:endParaRPr lang="en-GB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678" y="0"/>
            <a:ext cx="1944216" cy="2060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632" y="19423"/>
            <a:ext cx="1944216" cy="2060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853" y="5304945"/>
            <a:ext cx="2081414" cy="1553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604" y="4630783"/>
            <a:ext cx="2448272" cy="1833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7675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423592" y="1628800"/>
            <a:ext cx="705678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 smtClean="0"/>
              <a:t>Trefnwch</a:t>
            </a:r>
            <a:r>
              <a:rPr lang="en-GB" sz="4800" dirty="0" smtClean="0"/>
              <a:t> y </a:t>
            </a:r>
            <a:r>
              <a:rPr lang="en-GB" sz="4800" dirty="0" err="1" smtClean="0"/>
              <a:t>cardiau</a:t>
            </a:r>
            <a:r>
              <a:rPr lang="en-GB" sz="4800" dirty="0" smtClean="0"/>
              <a:t> </a:t>
            </a:r>
            <a:r>
              <a:rPr lang="en-GB" sz="4800" dirty="0" err="1" smtClean="0"/>
              <a:t>ar</a:t>
            </a:r>
            <a:r>
              <a:rPr lang="en-GB" sz="4800" dirty="0" smtClean="0"/>
              <a:t> </a:t>
            </a:r>
            <a:r>
              <a:rPr lang="en-GB" sz="4800" dirty="0" err="1" smtClean="0"/>
              <a:t>eich</a:t>
            </a:r>
            <a:r>
              <a:rPr lang="en-GB" sz="4800" dirty="0" smtClean="0"/>
              <a:t> </a:t>
            </a:r>
            <a:r>
              <a:rPr lang="en-GB" sz="4800" dirty="0" err="1" smtClean="0"/>
              <a:t>bwrdd</a:t>
            </a:r>
            <a:r>
              <a:rPr lang="en-GB" sz="4800" dirty="0" smtClean="0"/>
              <a:t>:</a:t>
            </a:r>
          </a:p>
          <a:p>
            <a:r>
              <a:rPr lang="en-GB" sz="4800" dirty="0" err="1" smtClean="0"/>
              <a:t>caeëdig</a:t>
            </a:r>
            <a:r>
              <a:rPr lang="en-GB" sz="4800" dirty="0" smtClean="0"/>
              <a:t> </a:t>
            </a:r>
            <a:r>
              <a:rPr lang="en-GB" sz="4800" dirty="0"/>
              <a:t>/ </a:t>
            </a:r>
            <a:r>
              <a:rPr lang="en-GB" sz="4800" dirty="0" err="1"/>
              <a:t>gweithdrefnol</a:t>
            </a:r>
            <a:r>
              <a:rPr lang="en-GB" sz="4800" dirty="0"/>
              <a:t> </a:t>
            </a:r>
            <a:r>
              <a:rPr lang="en-GB" sz="4800" dirty="0" err="1"/>
              <a:t>agored</a:t>
            </a:r>
            <a:r>
              <a:rPr lang="en-GB" sz="4800" dirty="0"/>
              <a:t>/ </a:t>
            </a:r>
            <a:r>
              <a:rPr lang="en-GB" sz="4800" dirty="0" err="1"/>
              <a:t>ymresymu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78124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7382055"/>
              </p:ext>
            </p:extLst>
          </p:nvPr>
        </p:nvGraphicFramePr>
        <p:xfrm>
          <a:off x="146304" y="0"/>
          <a:ext cx="12045696" cy="69869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0825"/>
                <a:gridCol w="8274871"/>
              </a:tblGrid>
              <a:tr h="388395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Gwraidd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Esiampl</a:t>
                      </a:r>
                      <a:endParaRPr lang="en-GB" dirty="0"/>
                    </a:p>
                  </a:txBody>
                  <a:tcPr/>
                </a:tc>
              </a:tr>
              <a:tr h="1262284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Os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wyt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ti’n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gwybod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arall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wyt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ti’n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wybod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/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arall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allu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di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ddarganfod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? 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aseline="0" dirty="0" smtClean="0"/>
                        <a:t>Os </a:t>
                      </a:r>
                      <a:r>
                        <a:rPr lang="en-GB" sz="2400" baseline="0" dirty="0" err="1" smtClean="0"/>
                        <a:t>wyt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yn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gwybod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ateb</a:t>
                      </a:r>
                      <a:r>
                        <a:rPr lang="en-GB" sz="2400" baseline="0" dirty="0" smtClean="0"/>
                        <a:t> 8+11 , </a:t>
                      </a:r>
                      <a:r>
                        <a:rPr lang="en-GB" sz="2400" baseline="0" dirty="0" err="1" smtClean="0"/>
                        <a:t>sut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allet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gyfrif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ateb</a:t>
                      </a:r>
                      <a:r>
                        <a:rPr lang="en-GB" sz="2400" baseline="0" dirty="0" smtClean="0"/>
                        <a:t> 8+41?</a:t>
                      </a:r>
                    </a:p>
                    <a:p>
                      <a:r>
                        <a:rPr lang="en-GB" sz="2400" baseline="0" dirty="0" smtClean="0"/>
                        <a:t>Os </a:t>
                      </a:r>
                      <a:r>
                        <a:rPr lang="en-GB" sz="2400" baseline="0" dirty="0" err="1" smtClean="0"/>
                        <a:t>wyt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ti’n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gwybod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ateb</a:t>
                      </a:r>
                      <a:r>
                        <a:rPr lang="en-GB" sz="2400" baseline="0" dirty="0" smtClean="0"/>
                        <a:t> 3 + 7 = 10, </a:t>
                      </a:r>
                      <a:r>
                        <a:rPr lang="en-GB" sz="2400" baseline="0" dirty="0" err="1" smtClean="0"/>
                        <a:t>beth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arall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wyt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ti’n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ei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wybod</a:t>
                      </a:r>
                      <a:r>
                        <a:rPr lang="en-GB" sz="2400" baseline="0" dirty="0" smtClean="0"/>
                        <a:t>?</a:t>
                      </a:r>
                      <a:endParaRPr lang="en-GB" sz="2400" dirty="0"/>
                    </a:p>
                  </a:txBody>
                  <a:tcPr/>
                </a:tc>
              </a:tr>
              <a:tr h="679692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Os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mai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yw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yr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ateb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yna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yw’r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54 </a:t>
                      </a:r>
                      <a:r>
                        <a:rPr lang="en-GB" sz="2400" dirty="0" err="1" smtClean="0"/>
                        <a:t>yw</a:t>
                      </a:r>
                      <a:r>
                        <a:rPr lang="en-GB" sz="2400" dirty="0" smtClean="0"/>
                        <a:t> yr </a:t>
                      </a:r>
                      <a:r>
                        <a:rPr lang="en-GB" sz="2400" dirty="0" err="1" smtClean="0"/>
                        <a:t>ateb</a:t>
                      </a:r>
                      <a:r>
                        <a:rPr lang="en-GB" sz="2400" dirty="0" smtClean="0"/>
                        <a:t> felly </a:t>
                      </a:r>
                      <a:r>
                        <a:rPr lang="en-GB" sz="2400" dirty="0" err="1" smtClean="0"/>
                        <a:t>beth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yw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y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cwestiwn</a:t>
                      </a:r>
                      <a:r>
                        <a:rPr lang="en-GB" sz="2400" dirty="0" smtClean="0"/>
                        <a:t>? </a:t>
                      </a:r>
                    </a:p>
                    <a:p>
                      <a:r>
                        <a:rPr lang="en-GB" sz="2400" dirty="0" smtClean="0"/>
                        <a:t>Os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mai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dirty="0" smtClean="0"/>
                        <a:t>£1.50 </a:t>
                      </a:r>
                      <a:r>
                        <a:rPr lang="en-GB" sz="2400" dirty="0" err="1" smtClean="0"/>
                        <a:t>yw</a:t>
                      </a:r>
                      <a:r>
                        <a:rPr lang="en-GB" sz="2400" dirty="0" smtClean="0"/>
                        <a:t> yr </a:t>
                      </a:r>
                      <a:r>
                        <a:rPr lang="en-GB" sz="2400" dirty="0" err="1" smtClean="0"/>
                        <a:t>ateb</a:t>
                      </a:r>
                      <a:r>
                        <a:rPr lang="en-GB" sz="2400" dirty="0" smtClean="0"/>
                        <a:t> felly </a:t>
                      </a:r>
                      <a:r>
                        <a:rPr lang="en-GB" sz="2400" dirty="0" err="1" smtClean="0"/>
                        <a:t>beth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yw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y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cwestiwn</a:t>
                      </a:r>
                      <a:r>
                        <a:rPr lang="en-GB" sz="2400" dirty="0" smtClean="0"/>
                        <a:t>? </a:t>
                      </a:r>
                      <a:endParaRPr lang="en-GB" sz="2400" dirty="0"/>
                    </a:p>
                  </a:txBody>
                  <a:tcPr/>
                </a:tc>
              </a:tr>
              <a:tr h="970988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Beth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yr un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peth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wahanol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…?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                       </a:t>
                      </a:r>
                    </a:p>
                    <a:p>
                      <a:r>
                        <a:rPr lang="en-GB" sz="2400" dirty="0" smtClean="0"/>
                        <a:t>Beth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sydd</a:t>
                      </a:r>
                      <a:r>
                        <a:rPr lang="en-GB" sz="2400" baseline="0" dirty="0" smtClean="0"/>
                        <a:t> yr un </a:t>
                      </a:r>
                      <a:r>
                        <a:rPr lang="en-GB" sz="2400" baseline="0" dirty="0" err="1" smtClean="0"/>
                        <a:t>peth</a:t>
                      </a:r>
                      <a:r>
                        <a:rPr lang="en-GB" sz="2400" baseline="0" dirty="0" smtClean="0"/>
                        <a:t> a </a:t>
                      </a:r>
                      <a:r>
                        <a:rPr lang="en-GB" sz="2400" baseline="0" dirty="0" err="1" smtClean="0"/>
                        <a:t>beth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sydd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yn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wahanol</a:t>
                      </a:r>
                      <a:r>
                        <a:rPr lang="en-GB" sz="2400" baseline="0" dirty="0" smtClean="0"/>
                        <a:t> am </a:t>
                      </a:r>
                      <a:r>
                        <a:rPr lang="en-GB" sz="2400" baseline="0" dirty="0" err="1" smtClean="0"/>
                        <a:t>y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siapiau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hyn</a:t>
                      </a:r>
                      <a:r>
                        <a:rPr lang="en-GB" sz="2400" dirty="0" smtClean="0"/>
                        <a:t>?</a:t>
                      </a:r>
                      <a:endParaRPr lang="en-GB" sz="2400" dirty="0"/>
                    </a:p>
                  </a:txBody>
                  <a:tcPr/>
                </a:tc>
              </a:tr>
              <a:tr h="1029604">
                <a:tc>
                  <a:txBody>
                    <a:bodyPr/>
                    <a:lstStyle/>
                    <a:p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Sawl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wahanol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allu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di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ddarganfod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…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Sawl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ffordd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wahanol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allu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di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ei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ddarganfod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i</a:t>
                      </a:r>
                      <a:r>
                        <a:rPr lang="en-GB" sz="24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gyfrif</a:t>
                      </a:r>
                      <a:r>
                        <a:rPr lang="en-GB" sz="24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smtClean="0"/>
                        <a:t>24+49?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Sawl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ffordd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wahanol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allu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di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ei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ddarganfod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greu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smtClean="0"/>
                        <a:t>10c </a:t>
                      </a:r>
                      <a:r>
                        <a:rPr lang="en-GB" sz="2400" baseline="0" dirty="0" err="1" smtClean="0"/>
                        <a:t>o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ddarnau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arian</a:t>
                      </a:r>
                      <a:r>
                        <a:rPr lang="en-GB" sz="2400" baseline="0" dirty="0" smtClean="0"/>
                        <a:t>?</a:t>
                      </a:r>
                      <a:endParaRPr lang="en-GB" sz="2400" dirty="0"/>
                    </a:p>
                  </a:txBody>
                  <a:tcPr/>
                </a:tc>
              </a:tr>
              <a:tr h="970988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Rho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esiampl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…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Rho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esiampl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set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rifau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sydd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a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chymedr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5</a:t>
                      </a:r>
                      <a:endParaRPr lang="en-GB" sz="2400" dirty="0" smtClean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Rho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esiampl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siâp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sydd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â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pherimedr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smtClean="0"/>
                        <a:t>16cm</a:t>
                      </a:r>
                    </a:p>
                  </a:txBody>
                  <a:tcPr/>
                </a:tc>
              </a:tr>
              <a:tr h="559699">
                <a:tc>
                  <a:txBody>
                    <a:bodyPr/>
                    <a:lstStyle/>
                    <a:p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Newidia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 un </a:t>
                      </a:r>
                      <a:r>
                        <a:rPr lang="en-GB" sz="2400" baseline="0" dirty="0" err="1" smtClean="0">
                          <a:solidFill>
                            <a:schemeClr val="tx1"/>
                          </a:solidFill>
                        </a:rPr>
                        <a:t>peth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…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 smtClean="0"/>
                        <a:t>Newidia</a:t>
                      </a:r>
                      <a:r>
                        <a:rPr lang="en-GB" sz="2400" baseline="0" dirty="0" smtClean="0"/>
                        <a:t> un </a:t>
                      </a:r>
                      <a:r>
                        <a:rPr lang="en-GB" sz="2400" baseline="0" dirty="0" err="1" smtClean="0"/>
                        <a:t>peth</a:t>
                      </a:r>
                      <a:r>
                        <a:rPr lang="en-GB" sz="2400" baseline="0" dirty="0" smtClean="0"/>
                        <a:t> am </a:t>
                      </a:r>
                      <a:r>
                        <a:rPr lang="en-GB" sz="2400" baseline="0" dirty="0" err="1" smtClean="0"/>
                        <a:t>y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frawddeg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rif</a:t>
                      </a:r>
                      <a:r>
                        <a:rPr lang="en-GB" sz="2400" baseline="0" dirty="0" smtClean="0"/>
                        <a:t> 12 ÷ 3 </a:t>
                      </a:r>
                      <a:r>
                        <a:rPr lang="en-GB" sz="2400" baseline="0" dirty="0" err="1" smtClean="0"/>
                        <a:t>fel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bod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yna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weddill</a:t>
                      </a:r>
                      <a:endParaRPr lang="en-GB" sz="2400" baseline="0" dirty="0" smtClean="0"/>
                    </a:p>
                  </a:txBody>
                  <a:tcPr/>
                </a:tc>
              </a:tr>
              <a:tr h="679692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Pa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 un </a:t>
                      </a:r>
                      <a:r>
                        <a:rPr lang="en-GB" sz="2400" baseline="0" dirty="0" err="1" smtClean="0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tx1"/>
                          </a:solidFill>
                        </a:rPr>
                        <a:t>wahanol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…?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7, 11, 14   pa</a:t>
                      </a:r>
                      <a:r>
                        <a:rPr lang="en-GB" sz="2400" baseline="0" dirty="0" smtClean="0"/>
                        <a:t> un </a:t>
                      </a:r>
                      <a:r>
                        <a:rPr lang="en-GB" sz="2400" baseline="0" dirty="0" err="1" smtClean="0"/>
                        <a:t>sy’n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wahanol</a:t>
                      </a:r>
                      <a:r>
                        <a:rPr lang="en-GB" sz="2400" baseline="0" dirty="0" smtClean="0"/>
                        <a:t>? Pam?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 rot="21138600">
            <a:off x="5712117" y="2611483"/>
            <a:ext cx="43974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 rot="20965027">
            <a:off x="6712459" y="2588425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rapezoid 5"/>
          <p:cNvSpPr/>
          <p:nvPr/>
        </p:nvSpPr>
        <p:spPr>
          <a:xfrm rot="21316445">
            <a:off x="7553942" y="2601872"/>
            <a:ext cx="360040" cy="261137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63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09600"/>
            <a:ext cx="6347714" cy="1320800"/>
          </a:xfrm>
        </p:spPr>
        <p:txBody>
          <a:bodyPr>
            <a:normAutofit/>
          </a:bodyPr>
          <a:lstStyle/>
          <a:p>
            <a:r>
              <a:rPr lang="en-GB" dirty="0" err="1" smtClean="0"/>
              <a:t>Dechreuadau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da</a:t>
            </a:r>
            <a:r>
              <a:rPr lang="en-GB" dirty="0" smtClean="0"/>
              <a:t> …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057400" y="2667001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Os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mai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….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yw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yr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ateb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yna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beth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yw’r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cwestiwn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57400" y="1676401"/>
            <a:ext cx="6705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Os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wyt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ti’n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gwybod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…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beth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arall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wyt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ti’n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ei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wybod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/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beth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arall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allu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di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ddarganfod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?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7400" y="3352801"/>
            <a:ext cx="64087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Beth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sydd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yr un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peth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a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beth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sydd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wahanol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…?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57400" y="3962401"/>
            <a:ext cx="59436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Sawl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ffordd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wahanol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allu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di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ei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ddarganfod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i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54376" y="4565673"/>
            <a:ext cx="68508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2">
                    <a:lumMod val="25000"/>
                  </a:schemeClr>
                </a:solidFill>
              </a:rPr>
              <a:t>Rho </a:t>
            </a:r>
            <a:r>
              <a:rPr lang="en-GB" sz="2200" dirty="0" err="1">
                <a:solidFill>
                  <a:schemeClr val="bg2">
                    <a:lumMod val="25000"/>
                  </a:schemeClr>
                </a:solidFill>
              </a:rPr>
              <a:t>esiampl</a:t>
            </a:r>
            <a:r>
              <a:rPr lang="en-GB" sz="22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bg2">
                    <a:lumMod val="25000"/>
                  </a:schemeClr>
                </a:solidFill>
              </a:rPr>
              <a:t>o</a:t>
            </a:r>
            <a:r>
              <a:rPr lang="en-GB" sz="2200" dirty="0">
                <a:solidFill>
                  <a:schemeClr val="bg2">
                    <a:lumMod val="25000"/>
                  </a:schemeClr>
                </a:solidFill>
              </a:rPr>
              <a:t>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89628" y="5162711"/>
            <a:ext cx="647428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Newidia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un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peth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…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481" y="4372165"/>
            <a:ext cx="1871663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089628" y="5733257"/>
            <a:ext cx="522238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Pa un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sydd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yn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wahanol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? Pam?</a:t>
            </a:r>
          </a:p>
        </p:txBody>
      </p:sp>
    </p:spTree>
    <p:extLst>
      <p:ext uri="{BB962C8B-B14F-4D97-AF65-F5344CB8AC3E}">
        <p14:creationId xmlns:p14="http://schemas.microsoft.com/office/powerpoint/2010/main" val="177073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66258" y="1"/>
            <a:ext cx="10018713" cy="1481328"/>
          </a:xfrm>
        </p:spPr>
        <p:txBody>
          <a:bodyPr>
            <a:normAutofit/>
          </a:bodyPr>
          <a:lstStyle/>
          <a:p>
            <a:r>
              <a:rPr lang="en-GB" dirty="0" err="1"/>
              <a:t>Ymresymu</a:t>
            </a:r>
            <a:r>
              <a:rPr lang="en-GB" dirty="0"/>
              <a:t> </a:t>
            </a:r>
            <a:r>
              <a:rPr lang="en-GB" dirty="0" err="1"/>
              <a:t>Rhifyddol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br>
              <a:rPr lang="en-GB" dirty="0"/>
            </a:b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98448" y="1481329"/>
            <a:ext cx="9886523" cy="3902961"/>
          </a:xfrm>
        </p:spPr>
        <p:txBody>
          <a:bodyPr>
            <a:normAutofit/>
          </a:bodyPr>
          <a:lstStyle/>
          <a:p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cynnwys</a:t>
            </a:r>
            <a:r>
              <a:rPr lang="en-GB" sz="2800" dirty="0" smtClean="0"/>
              <a:t> </a:t>
            </a:r>
            <a:r>
              <a:rPr lang="en-GB" sz="2800" dirty="0" err="1" smtClean="0"/>
              <a:t>sgiliau</a:t>
            </a:r>
            <a:r>
              <a:rPr lang="en-GB" sz="2800" dirty="0" smtClean="0"/>
              <a:t> y </a:t>
            </a:r>
            <a:r>
              <a:rPr lang="en-GB" sz="2800" dirty="0" err="1" smtClean="0"/>
              <a:t>dylid</a:t>
            </a:r>
            <a:r>
              <a:rPr lang="en-GB" sz="2800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datblygu</a:t>
            </a:r>
            <a:r>
              <a:rPr lang="en-GB" sz="2800" dirty="0" smtClean="0"/>
              <a:t> </a:t>
            </a:r>
            <a:r>
              <a:rPr lang="en-GB" sz="2800" dirty="0" err="1" smtClean="0"/>
              <a:t>dros</a:t>
            </a:r>
            <a:r>
              <a:rPr lang="en-GB" sz="2800" dirty="0" smtClean="0"/>
              <a:t> </a:t>
            </a:r>
            <a:r>
              <a:rPr lang="en-GB" sz="2800" dirty="0" err="1" smtClean="0"/>
              <a:t>gyfnod</a:t>
            </a:r>
            <a:r>
              <a:rPr lang="en-GB" sz="2800" dirty="0" smtClean="0"/>
              <a:t> o </a:t>
            </a:r>
            <a:r>
              <a:rPr lang="en-GB" sz="2800" dirty="0" err="1" smtClean="0"/>
              <a:t>amser</a:t>
            </a:r>
            <a:r>
              <a:rPr lang="en-GB" sz="2800" dirty="0" smtClean="0"/>
              <a:t> </a:t>
            </a:r>
            <a:r>
              <a:rPr lang="en-GB" sz="2800" dirty="0" err="1" smtClean="0"/>
              <a:t>wrth</a:t>
            </a:r>
            <a:r>
              <a:rPr lang="en-GB" sz="2800" dirty="0" smtClean="0"/>
              <a:t> </a:t>
            </a:r>
            <a:r>
              <a:rPr lang="en-GB" sz="2800" dirty="0" err="1" smtClean="0"/>
              <a:t>ddewis</a:t>
            </a:r>
            <a:r>
              <a:rPr lang="en-GB" sz="2800" dirty="0" smtClean="0"/>
              <a:t> </a:t>
            </a:r>
            <a:r>
              <a:rPr lang="en-GB" sz="2800" dirty="0" err="1" smtClean="0"/>
              <a:t>cwestiynau</a:t>
            </a:r>
            <a:r>
              <a:rPr lang="en-GB" sz="2800" dirty="0" smtClean="0"/>
              <a:t> a </a:t>
            </a:r>
            <a:r>
              <a:rPr lang="en-GB" sz="2800" dirty="0" err="1" smtClean="0"/>
              <a:t>thasgau</a:t>
            </a:r>
            <a:r>
              <a:rPr lang="en-GB" sz="2800" dirty="0" smtClean="0"/>
              <a:t>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rhoi</a:t>
            </a:r>
            <a:r>
              <a:rPr lang="en-GB" sz="2800" dirty="0" smtClean="0"/>
              <a:t> </a:t>
            </a:r>
            <a:r>
              <a:rPr lang="en-GB" sz="2800" dirty="0" err="1" smtClean="0"/>
              <a:t>cyfle</a:t>
            </a:r>
            <a:r>
              <a:rPr lang="en-GB" sz="2800" dirty="0" smtClean="0"/>
              <a:t> </a:t>
            </a:r>
            <a:r>
              <a:rPr lang="en-GB" sz="2800" dirty="0" err="1" smtClean="0"/>
              <a:t>i’r</a:t>
            </a:r>
            <a:r>
              <a:rPr lang="en-GB" sz="2800" dirty="0" smtClean="0"/>
              <a:t> </a:t>
            </a:r>
            <a:r>
              <a:rPr lang="en-GB" sz="2800" dirty="0" err="1" smtClean="0"/>
              <a:t>disgyblion</a:t>
            </a:r>
            <a:r>
              <a:rPr lang="en-GB" sz="2800" dirty="0" smtClean="0"/>
              <a:t> </a:t>
            </a:r>
            <a:r>
              <a:rPr lang="en-GB" sz="2800" dirty="0" err="1" smtClean="0"/>
              <a:t>fedru</a:t>
            </a:r>
            <a:r>
              <a:rPr lang="en-GB" sz="2800" dirty="0" smtClean="0"/>
              <a:t> </a:t>
            </a:r>
            <a:r>
              <a:rPr lang="en-GB" sz="2800" dirty="0" err="1" smtClean="0"/>
              <a:t>rhesymu</a:t>
            </a:r>
            <a:r>
              <a:rPr lang="en-GB" sz="2800" dirty="0" smtClean="0"/>
              <a:t> </a:t>
            </a:r>
          </a:p>
          <a:p>
            <a:r>
              <a:rPr lang="en-GB" sz="2800" dirty="0" smtClean="0"/>
              <a:t>Gall </a:t>
            </a:r>
            <a:r>
              <a:rPr lang="en-GB" sz="2800" dirty="0" err="1" smtClean="0"/>
              <a:t>unrhyw</a:t>
            </a:r>
            <a:r>
              <a:rPr lang="en-GB" sz="2800" dirty="0" smtClean="0"/>
              <a:t> </a:t>
            </a:r>
            <a:r>
              <a:rPr lang="en-GB" sz="2800" dirty="0" err="1" smtClean="0"/>
              <a:t>addysgu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</a:t>
            </a:r>
            <a:r>
              <a:rPr lang="en-GB" sz="2800" dirty="0" smtClean="0"/>
              <a:t> </a:t>
            </a:r>
            <a:r>
              <a:rPr lang="en-GB" sz="2800" dirty="0" err="1" smtClean="0"/>
              <a:t>fod</a:t>
            </a:r>
            <a:r>
              <a:rPr lang="en-GB" sz="2800" dirty="0" smtClean="0"/>
              <a:t> ag </a:t>
            </a:r>
            <a:r>
              <a:rPr lang="en-GB" sz="2800" smtClean="0"/>
              <a:t>elfen </a:t>
            </a:r>
            <a:r>
              <a:rPr lang="en-GB" sz="2800" dirty="0" smtClean="0"/>
              <a:t>o </a:t>
            </a:r>
            <a:r>
              <a:rPr lang="en-GB" sz="2800" dirty="0" err="1" smtClean="0"/>
              <a:t>resymu</a:t>
            </a:r>
            <a:r>
              <a:rPr lang="en-GB" sz="2800" dirty="0" smtClean="0"/>
              <a:t> </a:t>
            </a:r>
            <a:r>
              <a:rPr lang="en-GB" sz="2800" dirty="0" err="1" smtClean="0"/>
              <a:t>ynddo</a:t>
            </a:r>
            <a:r>
              <a:rPr lang="en-GB" sz="2800" dirty="0" smtClean="0"/>
              <a:t>,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enwedig</a:t>
            </a:r>
            <a:r>
              <a:rPr lang="en-GB" sz="2800" dirty="0" smtClean="0"/>
              <a:t> </a:t>
            </a:r>
            <a:r>
              <a:rPr lang="en-GB" sz="2800" dirty="0" err="1" smtClean="0"/>
              <a:t>os</a:t>
            </a:r>
            <a:r>
              <a:rPr lang="en-GB" sz="2800" dirty="0" smtClean="0"/>
              <a:t> y </a:t>
            </a:r>
            <a:r>
              <a:rPr lang="en-GB" sz="2800" dirty="0" err="1" smtClean="0"/>
              <a:t>defnyddir</a:t>
            </a:r>
            <a:r>
              <a:rPr lang="en-GB" sz="2800" dirty="0" smtClean="0"/>
              <a:t> </a:t>
            </a:r>
            <a:r>
              <a:rPr lang="en-GB" sz="2800" dirty="0" err="1" smtClean="0"/>
              <a:t>cwestiynau</a:t>
            </a:r>
            <a:r>
              <a:rPr lang="en-GB" sz="2800" dirty="0" smtClean="0"/>
              <a:t> </a:t>
            </a:r>
            <a:r>
              <a:rPr lang="en-GB" sz="2800" dirty="0" err="1" smtClean="0"/>
              <a:t>rhesymu</a:t>
            </a:r>
            <a:r>
              <a:rPr lang="en-GB" sz="2800" dirty="0" smtClean="0"/>
              <a:t> </a:t>
            </a:r>
          </a:p>
          <a:p>
            <a:r>
              <a:rPr lang="en-GB" sz="2800" dirty="0" smtClean="0"/>
              <a:t>Mae ‘</a:t>
            </a:r>
            <a:r>
              <a:rPr lang="en-GB" sz="2800" dirty="0" err="1" smtClean="0"/>
              <a:t>tasg</a:t>
            </a:r>
            <a:r>
              <a:rPr lang="en-GB" sz="2800" dirty="0" smtClean="0"/>
              <a:t> </a:t>
            </a:r>
            <a:r>
              <a:rPr lang="en-GB" sz="2800" dirty="0" err="1" smtClean="0"/>
              <a:t>gyfoethog</a:t>
            </a:r>
            <a:r>
              <a:rPr lang="en-GB" sz="2800" dirty="0" smtClean="0"/>
              <a:t>’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gofyn</a:t>
            </a:r>
            <a:r>
              <a:rPr lang="en-GB" sz="2800" dirty="0" smtClean="0"/>
              <a:t> </a:t>
            </a:r>
            <a:r>
              <a:rPr lang="en-GB" sz="2800" dirty="0" err="1" smtClean="0"/>
              <a:t>i’r</a:t>
            </a:r>
            <a:r>
              <a:rPr lang="en-GB" sz="2800" dirty="0" smtClean="0"/>
              <a:t> </a:t>
            </a:r>
            <a:r>
              <a:rPr lang="en-GB" sz="2800" dirty="0" err="1" smtClean="0"/>
              <a:t>dysgwyr</a:t>
            </a:r>
            <a:r>
              <a:rPr lang="en-GB" sz="2800" dirty="0" smtClean="0"/>
              <a:t> </a:t>
            </a:r>
            <a:r>
              <a:rPr lang="en-GB" sz="2800" dirty="0" err="1" smtClean="0"/>
              <a:t>ddefnyddio</a:t>
            </a:r>
            <a:r>
              <a:rPr lang="en-GB" sz="2800" dirty="0" smtClean="0"/>
              <a:t> </a:t>
            </a:r>
            <a:r>
              <a:rPr lang="en-GB" sz="2800" dirty="0" err="1" smtClean="0"/>
              <a:t>ystod</a:t>
            </a:r>
            <a:r>
              <a:rPr lang="en-GB" sz="2800" dirty="0" smtClean="0"/>
              <a:t> o </a:t>
            </a:r>
            <a:r>
              <a:rPr lang="en-GB" sz="2800" dirty="0" err="1" smtClean="0"/>
              <a:t>sgiliau</a:t>
            </a:r>
            <a:r>
              <a:rPr lang="en-GB" sz="2800" dirty="0" smtClean="0"/>
              <a:t> </a:t>
            </a:r>
            <a:r>
              <a:rPr lang="en-GB" sz="2800" dirty="0" err="1" smtClean="0"/>
              <a:t>ymresymu</a:t>
            </a:r>
            <a:r>
              <a:rPr lang="en-GB" sz="2800" dirty="0" smtClean="0"/>
              <a:t> </a:t>
            </a:r>
            <a:r>
              <a:rPr lang="en-GB" sz="2800" dirty="0" err="1" smtClean="0"/>
              <a:t>rhifyddol</a:t>
            </a:r>
            <a:r>
              <a:rPr lang="en-GB" sz="2800" dirty="0" smtClean="0"/>
              <a:t>     </a:t>
            </a:r>
            <a:endParaRPr lang="en-GB" sz="2800" dirty="0"/>
          </a:p>
          <a:p>
            <a:pPr marL="0" indent="0">
              <a:buNone/>
            </a:pPr>
            <a:r>
              <a:rPr lang="en-GB" sz="2800" dirty="0" err="1" smtClean="0"/>
              <a:t>Gweler</a:t>
            </a:r>
            <a:r>
              <a:rPr lang="en-GB" sz="2800" dirty="0" smtClean="0"/>
              <a:t> </a:t>
            </a:r>
            <a:r>
              <a:rPr lang="en-GB" sz="2800" dirty="0" err="1" smtClean="0"/>
              <a:t>gwefan</a:t>
            </a:r>
            <a:r>
              <a:rPr lang="en-GB" sz="2800" dirty="0" smtClean="0"/>
              <a:t> (</a:t>
            </a:r>
            <a:r>
              <a:rPr lang="en-GB" sz="2800" dirty="0" err="1" smtClean="0"/>
              <a:t>Saesneg</a:t>
            </a:r>
            <a:r>
              <a:rPr lang="en-GB" sz="2800" dirty="0" smtClean="0"/>
              <a:t>) </a:t>
            </a:r>
            <a:r>
              <a:rPr lang="en-GB" sz="2800" dirty="0" smtClean="0">
                <a:hlinkClick r:id="rId2"/>
              </a:rPr>
              <a:t>www.nrich.maths.org</a:t>
            </a:r>
            <a:r>
              <a:rPr lang="en-GB" sz="2800" dirty="0" smtClean="0"/>
              <a:t> am rai </a:t>
            </a:r>
            <a:r>
              <a:rPr lang="en-GB" sz="2800" dirty="0" err="1" smtClean="0"/>
              <a:t>syniadau</a:t>
            </a:r>
            <a:endParaRPr lang="en-GB" sz="2800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063" y="5065776"/>
            <a:ext cx="2925239" cy="1792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370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958" y="2846260"/>
            <a:ext cx="4108450" cy="232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447562"/>
            <a:ext cx="10667999" cy="8951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gyfoethog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342686"/>
            <a:ext cx="9357360" cy="4820369"/>
          </a:xfrm>
        </p:spPr>
        <p:txBody>
          <a:bodyPr>
            <a:normAutofit lnSpcReduction="10000"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Yn gyraeddadwy i ystod eang o ddysgwyr / galluoedd </a:t>
            </a:r>
            <a:endParaRPr lang="cy-GB" dirty="0" smtClean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Cynnig gwahanol lefelau o her (trothwy isel - nenfwd uchel) </a:t>
            </a:r>
            <a:endParaRPr lang="cy-GB" dirty="0" smtClean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Ysgogi’r dysgwr </a:t>
            </a:r>
            <a:endParaRPr lang="cy-GB" dirty="0" smtClean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Annog creadigrwydd </a:t>
            </a:r>
            <a:endParaRPr lang="cy-GB" dirty="0" smtClean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Annog cydweithio a </a:t>
            </a:r>
            <a:r>
              <a:rPr lang="cy-GB" dirty="0" smtClean="0">
                <a:latin typeface="Helvetica" pitchFamily="34" charset="0"/>
                <a:sym typeface="Helvetica" pitchFamily="34" charset="0"/>
              </a:rPr>
              <a:t>thrafodaeth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Cynnig cyfleoedd i’r dysgwyr i ofyn cwestiynau, cyfiawnhau penderfyniadau, gwerthuso canlyniadau  </a:t>
            </a:r>
          </a:p>
        </p:txBody>
      </p:sp>
    </p:spTree>
    <p:extLst>
      <p:ext uri="{BB962C8B-B14F-4D97-AF65-F5344CB8AC3E}">
        <p14:creationId xmlns:p14="http://schemas.microsoft.com/office/powerpoint/2010/main" val="187300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9ACA0F-4923-4B35-A875-CC8D8A62A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735" y="0"/>
            <a:ext cx="10018713" cy="1752599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Esiamplau</a:t>
            </a:r>
            <a:r>
              <a:rPr lang="en-GB" dirty="0" smtClean="0"/>
              <a:t> </a:t>
            </a:r>
            <a:r>
              <a:rPr lang="en-GB" dirty="0" err="1" smtClean="0"/>
              <a:t>trawsgwricwlaidd</a:t>
            </a:r>
            <a:r>
              <a:rPr lang="en-GB" dirty="0" smtClean="0"/>
              <a:t> o </a:t>
            </a:r>
            <a:r>
              <a:rPr lang="en-GB" dirty="0" err="1" smtClean="0"/>
              <a:t>drin</a:t>
            </a:r>
            <a:r>
              <a:rPr lang="en-GB" dirty="0" smtClean="0"/>
              <a:t> data</a:t>
            </a:r>
            <a:r>
              <a:rPr lang="is-IS" dirty="0" smtClean="0"/>
              <a:t>… </a:t>
            </a:r>
            <a:r>
              <a:rPr lang="en-GB" dirty="0" smtClean="0"/>
              <a:t>Examples </a:t>
            </a:r>
            <a:r>
              <a:rPr lang="en-GB" dirty="0"/>
              <a:t>of cross-curricular data handling…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7B552D4-752A-42BA-A6E2-B837D89D46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225" y="1733548"/>
            <a:ext cx="11123676" cy="49203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/>
              <a:t>Ewch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Llythrennedd</a:t>
            </a:r>
            <a:r>
              <a:rPr lang="en-GB" dirty="0" smtClean="0"/>
              <a:t> a </a:t>
            </a:r>
            <a:r>
              <a:rPr lang="en-GB" dirty="0" err="1" smtClean="0"/>
              <a:t>Rhifedd</a:t>
            </a:r>
            <a:r>
              <a:rPr lang="en-GB" dirty="0" smtClean="0"/>
              <a:t> </a:t>
            </a:r>
            <a:r>
              <a:rPr lang="en-GB" dirty="0" err="1" smtClean="0"/>
              <a:t>ryngweithiol</a:t>
            </a:r>
            <a:r>
              <a:rPr lang="en-GB" dirty="0" smtClean="0"/>
              <a:t>: </a:t>
            </a:r>
          </a:p>
          <a:p>
            <a:pPr marL="0" indent="0">
              <a:buNone/>
            </a:pPr>
            <a:r>
              <a:rPr lang="en-GB" dirty="0" err="1" smtClean="0"/>
              <a:t>Cymraeg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learning.gov.wales/resources/browse-all/nlnf/framework?lang=cy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 err="1" smtClean="0"/>
              <a:t>Saesneg</a:t>
            </a:r>
            <a:r>
              <a:rPr lang="en-GB" dirty="0" smtClean="0"/>
              <a:t>: </a:t>
            </a: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://learning.gov.wales/resources/browse-all/nlnf/framework?lang=en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Dewisiwch</a:t>
            </a:r>
            <a:r>
              <a:rPr lang="en-GB" dirty="0" smtClean="0"/>
              <a:t> ‘</a:t>
            </a:r>
            <a:r>
              <a:rPr lang="en-GB" dirty="0" err="1" smtClean="0"/>
              <a:t>rhifedd</a:t>
            </a:r>
            <a:r>
              <a:rPr lang="en-GB" dirty="0" smtClean="0"/>
              <a:t>’ ac un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oedran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Dewisiwch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</a:t>
            </a:r>
            <a:r>
              <a:rPr lang="en-GB" dirty="0"/>
              <a:t>– </a:t>
            </a:r>
            <a:r>
              <a:rPr lang="en-GB" dirty="0" smtClean="0"/>
              <a:t>‘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data’</a:t>
            </a:r>
          </a:p>
          <a:p>
            <a:pPr marL="0" indent="0">
              <a:buNone/>
            </a:pPr>
            <a:r>
              <a:rPr lang="en-GB" dirty="0" err="1" smtClean="0"/>
              <a:t>Clicliwch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sgiliau</a:t>
            </a:r>
            <a:r>
              <a:rPr lang="en-GB" dirty="0" smtClean="0"/>
              <a:t> ac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gwaelod</a:t>
            </a:r>
            <a:r>
              <a:rPr lang="en-GB" dirty="0" smtClean="0"/>
              <a:t> </a:t>
            </a:r>
            <a:r>
              <a:rPr lang="en-GB" dirty="0" err="1" smtClean="0"/>
              <a:t>ceir</a:t>
            </a:r>
            <a:r>
              <a:rPr lang="en-GB" dirty="0" smtClean="0"/>
              <a:t> </a:t>
            </a:r>
            <a:r>
              <a:rPr lang="en-GB" dirty="0" err="1" smtClean="0"/>
              <a:t>esiamplau</a:t>
            </a:r>
            <a:r>
              <a:rPr lang="en-GB" dirty="0" smtClean="0"/>
              <a:t> o </a:t>
            </a:r>
            <a:r>
              <a:rPr lang="en-GB" dirty="0" err="1" smtClean="0"/>
              <a:t>dasgau</a:t>
            </a:r>
            <a:r>
              <a:rPr lang="en-GB" dirty="0" smtClean="0"/>
              <a:t> </a:t>
            </a:r>
            <a:r>
              <a:rPr lang="en-GB" dirty="0" err="1" smtClean="0"/>
              <a:t>cyfoethog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57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Rhai adnoddau ar-lein defnyddiol….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9"/>
            <a:ext cx="10664823" cy="470519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dirty="0" smtClean="0">
                <a:hlinkClick r:id="rId2"/>
              </a:rPr>
              <a:t>http://www.topmarks.co.uk/interactive.aspx?cat=28</a:t>
            </a:r>
            <a:r>
              <a:rPr lang="cy-GB" dirty="0" smtClean="0"/>
              <a:t> – Diagram Carroll rhyngweithiol</a:t>
            </a:r>
          </a:p>
          <a:p>
            <a:pPr marL="0" indent="0">
              <a:buNone/>
            </a:pPr>
            <a:r>
              <a:rPr lang="cy-GB" dirty="0" smtClean="0">
                <a:hlinkClick r:id="rId3"/>
              </a:rPr>
              <a:t>http://www.shodor.org/interactivate/activities/ShapeSorter/</a:t>
            </a:r>
            <a:r>
              <a:rPr lang="cy-GB" dirty="0" smtClean="0"/>
              <a:t> - DiagramVenn a dosbarthwr siapau</a:t>
            </a:r>
          </a:p>
          <a:p>
            <a:pPr marL="0" indent="0">
              <a:buNone/>
            </a:pPr>
            <a:endParaRPr lang="cy-GB" dirty="0" smtClean="0"/>
          </a:p>
          <a:p>
            <a:pPr marL="0" indent="0">
              <a:buNone/>
            </a:pPr>
            <a:r>
              <a:rPr lang="cy-GB" dirty="0" smtClean="0"/>
              <a:t>Gweithgareddau trin data amrywiol ar wefan HWB:</a:t>
            </a:r>
            <a:endParaRPr lang="cy-GB" dirty="0"/>
          </a:p>
          <a:p>
            <a:pPr marL="0" indent="0">
              <a:buNone/>
            </a:pPr>
            <a:r>
              <a:rPr lang="cy-GB" dirty="0">
                <a:hlinkClick r:id="rId4" invalidUrl="http://hwb.wales.gov.uk/search?query=trin data"/>
              </a:rPr>
              <a:t>http://</a:t>
            </a:r>
            <a:r>
              <a:rPr lang="cy-GB" dirty="0" smtClean="0">
                <a:hlinkClick r:id="rId5" invalidUrl="http://hwb.wales.gov.uk/search?query=trin data"/>
              </a:rPr>
              <a:t>hwb.wales.gov.uk/search?query=trin%20data</a:t>
            </a:r>
            <a:endParaRPr lang="cy-GB" dirty="0" smtClean="0"/>
          </a:p>
          <a:p>
            <a:pPr marL="0" indent="0">
              <a:buNone/>
            </a:pPr>
            <a:r>
              <a:rPr lang="cy-GB" dirty="0" smtClean="0"/>
              <a:t>Er enghraifft...</a:t>
            </a:r>
            <a:endParaRPr lang="cy-GB" dirty="0"/>
          </a:p>
          <a:p>
            <a:pPr marL="0" indent="0">
              <a:buNone/>
            </a:pPr>
            <a:r>
              <a:rPr lang="cy-GB" dirty="0">
                <a:hlinkClick r:id="rId6"/>
              </a:rPr>
              <a:t>http://</a:t>
            </a:r>
            <a:r>
              <a:rPr lang="cy-GB" dirty="0" smtClean="0">
                <a:hlinkClick r:id="rId6"/>
              </a:rPr>
              <a:t>hwb.wales.gov.uk/resources/resource/671ac657-58da-481e-bef7-42ed5351b5e1</a:t>
            </a:r>
            <a:endParaRPr lang="cy-GB" dirty="0" smtClean="0"/>
          </a:p>
          <a:p>
            <a:pPr marL="0" indent="0">
              <a:buNone/>
            </a:pP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/>
              <a:t>gwersi</a:t>
            </a:r>
            <a:r>
              <a:rPr lang="en-GB" dirty="0"/>
              <a:t> </a:t>
            </a:r>
            <a:r>
              <a:rPr lang="en-GB" dirty="0" err="1"/>
              <a:t>Trin</a:t>
            </a:r>
            <a:r>
              <a:rPr lang="en-GB" dirty="0"/>
              <a:t> Data</a:t>
            </a:r>
            <a:r>
              <a:rPr lang="en-GB" dirty="0" smtClean="0"/>
              <a:t>:</a:t>
            </a:r>
            <a:endParaRPr lang="en-GB" dirty="0" smtClean="0">
              <a:hlinkClick r:id="rId7"/>
            </a:endParaRPr>
          </a:p>
          <a:p>
            <a:pPr marL="0" indent="0">
              <a:buNone/>
            </a:pPr>
            <a:r>
              <a:rPr lang="en-GB" dirty="0" smtClean="0">
                <a:hlinkClick r:id="rId7"/>
              </a:rPr>
              <a:t>http</a:t>
            </a:r>
            <a:r>
              <a:rPr lang="en-GB" dirty="0">
                <a:hlinkClick r:id="rId7"/>
              </a:rPr>
              <a:t>://www.tes.co.uk/teaching-resource/Teachers-TV-Primary-Maths-Data-Handling-6045041/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84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919984" y="225552"/>
            <a:ext cx="6347713" cy="914400"/>
          </a:xfrm>
        </p:spPr>
        <p:txBody>
          <a:bodyPr/>
          <a:lstStyle/>
          <a:p>
            <a:r>
              <a:rPr lang="en-GB" dirty="0" err="1" smtClean="0"/>
              <a:t>Deunyddiau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25296" y="1139952"/>
            <a:ext cx="11113008" cy="4309872"/>
          </a:xfrm>
        </p:spPr>
        <p:txBody>
          <a:bodyPr>
            <a:normAutofit/>
          </a:bodyPr>
          <a:lstStyle/>
          <a:p>
            <a:r>
              <a:rPr lang="en-GB" sz="2800" dirty="0">
                <a:hlinkClick r:id="rId2"/>
              </a:rPr>
              <a:t>www.nrich.maths.org.uk</a:t>
            </a:r>
            <a:r>
              <a:rPr lang="en-GB" sz="2800" dirty="0"/>
              <a:t> – </a:t>
            </a:r>
            <a:r>
              <a:rPr lang="en-GB" sz="2800" dirty="0" err="1"/>
              <a:t>ystod</a:t>
            </a:r>
            <a:r>
              <a:rPr lang="en-GB" sz="2800" dirty="0"/>
              <a:t> </a:t>
            </a:r>
            <a:r>
              <a:rPr lang="en-GB" sz="2800" dirty="0" err="1"/>
              <a:t>o</a:t>
            </a:r>
            <a:r>
              <a:rPr lang="en-GB" sz="2800" dirty="0"/>
              <a:t> </a:t>
            </a:r>
            <a:r>
              <a:rPr lang="en-GB" sz="2800" dirty="0" err="1"/>
              <a:t>dasgau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pob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r>
              <a:rPr lang="en-GB" sz="2800" dirty="0"/>
              <a:t> ac </a:t>
            </a:r>
            <a:r>
              <a:rPr lang="en-GB" sz="2800" dirty="0" err="1"/>
              <a:t>erthyglau</a:t>
            </a:r>
            <a:endParaRPr lang="en-GB" sz="2800" dirty="0"/>
          </a:p>
          <a:p>
            <a:r>
              <a:rPr lang="en-GB" sz="2800" dirty="0" err="1"/>
              <a:t>Pecynnau</a:t>
            </a:r>
            <a:r>
              <a:rPr lang="en-GB" sz="2800" dirty="0"/>
              <a:t> </a:t>
            </a:r>
            <a:r>
              <a:rPr lang="en-GB" sz="2800" dirty="0" err="1"/>
              <a:t>ymresymu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yr </a:t>
            </a:r>
            <a:r>
              <a:rPr lang="en-GB" sz="2800" dirty="0" err="1"/>
              <a:t>ystafell</a:t>
            </a:r>
            <a:r>
              <a:rPr lang="en-GB" sz="2800" dirty="0"/>
              <a:t> </a:t>
            </a:r>
            <a:r>
              <a:rPr lang="en-GB" sz="2800" dirty="0" err="1"/>
              <a:t>ddosbarth</a:t>
            </a:r>
            <a:r>
              <a:rPr lang="en-GB" sz="2800" dirty="0"/>
              <a:t>:</a:t>
            </a:r>
          </a:p>
          <a:p>
            <a:pPr marL="0" indent="0" algn="just">
              <a:buNone/>
            </a:pPr>
            <a:r>
              <a:rPr lang="en-US" sz="2800" dirty="0">
                <a:hlinkClick r:id="rId3"/>
              </a:rPr>
              <a:t>http://learning.gov.wales/resources/learningpacks/reasoning-in-the-classroom/?skip=1&amp;lang=cy</a:t>
            </a:r>
            <a:r>
              <a:rPr lang="en-US" sz="2800" dirty="0"/>
              <a:t> </a:t>
            </a:r>
            <a:endParaRPr lang="en-GB" sz="2800" dirty="0"/>
          </a:p>
          <a:p>
            <a:r>
              <a:rPr lang="en-GB" sz="2800" dirty="0" err="1"/>
              <a:t>Mae’r</a:t>
            </a:r>
            <a:r>
              <a:rPr lang="en-GB" sz="2800" dirty="0"/>
              <a:t> </a:t>
            </a:r>
            <a:r>
              <a:rPr lang="en-GB" sz="2800" dirty="0" err="1"/>
              <a:t>fframwaith</a:t>
            </a:r>
            <a:r>
              <a:rPr lang="en-GB" sz="2800" dirty="0"/>
              <a:t> </a:t>
            </a:r>
            <a:r>
              <a:rPr lang="en-GB" sz="2800" dirty="0" err="1"/>
              <a:t>ryngweithiol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wefan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/>
              <a:t>Cymru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cynnwys</a:t>
            </a:r>
            <a:r>
              <a:rPr lang="en-GB" sz="2800" dirty="0"/>
              <a:t> ‘</a:t>
            </a:r>
            <a:r>
              <a:rPr lang="en-GB" sz="2800" dirty="0" err="1"/>
              <a:t>tasgau</a:t>
            </a:r>
            <a:r>
              <a:rPr lang="en-GB" sz="2800" dirty="0"/>
              <a:t> </a:t>
            </a:r>
            <a:r>
              <a:rPr lang="en-GB" sz="2800" dirty="0" err="1"/>
              <a:t>cyfoethog</a:t>
            </a:r>
            <a:r>
              <a:rPr lang="en-GB" sz="2800" dirty="0"/>
              <a:t>’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rhai</a:t>
            </a:r>
            <a:r>
              <a:rPr lang="en-GB" sz="2800" dirty="0"/>
              <a:t>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sgiliau</a:t>
            </a:r>
            <a:r>
              <a:rPr lang="en-GB" sz="2800" dirty="0"/>
              <a:t> </a:t>
            </a:r>
            <a:r>
              <a:rPr lang="en-GB" sz="2800" dirty="0" err="1"/>
              <a:t>rhifedd</a:t>
            </a:r>
            <a:endParaRPr lang="en-GB" sz="2800" dirty="0"/>
          </a:p>
          <a:p>
            <a:r>
              <a:rPr lang="en-GB" sz="2800" dirty="0" err="1"/>
              <a:t>Ceir</a:t>
            </a:r>
            <a:r>
              <a:rPr lang="en-GB" sz="2800" dirty="0"/>
              <a:t> </a:t>
            </a:r>
            <a:r>
              <a:rPr lang="en-GB" sz="2800" dirty="0" err="1"/>
              <a:t>ambell</a:t>
            </a:r>
            <a:r>
              <a:rPr lang="en-GB" sz="2800" dirty="0"/>
              <a:t> </a:t>
            </a:r>
            <a:r>
              <a:rPr lang="en-GB" sz="2800" dirty="0" err="1"/>
              <a:t>sialens</a:t>
            </a:r>
            <a:r>
              <a:rPr lang="en-GB" sz="2800" dirty="0"/>
              <a:t> </a:t>
            </a:r>
            <a:r>
              <a:rPr lang="en-GB" sz="2800" dirty="0" err="1"/>
              <a:t>fathemategol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smtClean="0"/>
              <a:t>Moodle</a:t>
            </a:r>
          </a:p>
        </p:txBody>
      </p:sp>
      <p:pic>
        <p:nvPicPr>
          <p:cNvPr id="4" name="Picture 3" descr="Screen shot 2016-10-30 at 10.35.50 PM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7040" y="4990053"/>
            <a:ext cx="3564128" cy="1867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5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5369" y="754402"/>
            <a:ext cx="10018713" cy="984057"/>
          </a:xfrm>
        </p:spPr>
        <p:txBody>
          <a:bodyPr/>
          <a:lstStyle/>
          <a:p>
            <a:r>
              <a:rPr lang="cy-GB" smtClean="0"/>
              <a:t>Darllen Pellach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265369" y="2058922"/>
            <a:ext cx="8171239" cy="39132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3200" dirty="0" smtClean="0"/>
              <a:t>Haylock, D. a Cockburn, A. (2017) </a:t>
            </a:r>
            <a:r>
              <a:rPr lang="en-GB" altLang="en-US" sz="3200" i="1" dirty="0" smtClean="0"/>
              <a:t>Understanding Mathematics for Young Children</a:t>
            </a:r>
            <a:r>
              <a:rPr lang="en-GB" altLang="en-US" sz="3200" dirty="0" smtClean="0"/>
              <a:t>. 5</a:t>
            </a:r>
            <a:r>
              <a:rPr lang="en-GB" altLang="en-US" sz="3200" baseline="30000" dirty="0" smtClean="0"/>
              <a:t>ed</a:t>
            </a:r>
            <a:r>
              <a:rPr lang="en-GB" altLang="en-US" sz="3200" dirty="0" smtClean="0"/>
              <a:t> arg. </a:t>
            </a:r>
            <a:r>
              <a:rPr lang="en-GB" altLang="en-US" sz="3200" dirty="0" err="1" smtClean="0"/>
              <a:t>Llundain</a:t>
            </a:r>
            <a:r>
              <a:rPr lang="en-GB" altLang="en-US" sz="3200" dirty="0" smtClean="0"/>
              <a:t>: SAGE.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err="1" smtClean="0"/>
              <a:t>Pennod</a:t>
            </a:r>
            <a:r>
              <a:rPr lang="en-GB" sz="3200" dirty="0" smtClean="0"/>
              <a:t> 10 ac 11 o ‘Understanding Mathematics for Young Children’ (y </a:t>
            </a:r>
            <a:r>
              <a:rPr lang="en-GB" sz="3200" dirty="0" err="1" smtClean="0"/>
              <a:t>naill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drin</a:t>
            </a:r>
            <a:r>
              <a:rPr lang="en-GB" sz="3200" dirty="0" smtClean="0"/>
              <a:t> data </a:t>
            </a:r>
            <a:r>
              <a:rPr lang="en-GB" sz="3200" dirty="0" err="1" smtClean="0"/>
              <a:t>a’r</a:t>
            </a:r>
            <a:r>
              <a:rPr lang="en-GB" sz="3200" dirty="0" smtClean="0"/>
              <a:t> </a:t>
            </a:r>
            <a:r>
              <a:rPr lang="en-GB" sz="3200" dirty="0" err="1" smtClean="0"/>
              <a:t>llall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ymresymu</a:t>
            </a:r>
            <a:r>
              <a:rPr lang="en-GB" sz="3200" dirty="0" smtClean="0"/>
              <a:t>)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7" name="Picture 6" descr="mage result for Haylock and cockburn 5th ed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4624" y="2058922"/>
            <a:ext cx="2322576" cy="31242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478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1355</TotalTime>
  <Words>1052</Words>
  <Application>Microsoft Macintosh PowerPoint</Application>
  <PresentationFormat>Widescreen</PresentationFormat>
  <Paragraphs>142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 Light</vt:lpstr>
      <vt:lpstr>Verdana</vt:lpstr>
      <vt:lpstr>Arial</vt:lpstr>
      <vt:lpstr>Calibri</vt:lpstr>
      <vt:lpstr>Helvetica</vt:lpstr>
      <vt:lpstr>Office Theme</vt:lpstr>
      <vt:lpstr>Trin Data a Datblygu Rhesymu</vt:lpstr>
      <vt:lpstr>PowerPoint Presentation</vt:lpstr>
      <vt:lpstr>Dilyniant o ran Trefnu a Dosbarthu </vt:lpstr>
      <vt:lpstr>PowerPoint Presentation</vt:lpstr>
      <vt:lpstr>Y Diagram Carroll</vt:lpstr>
      <vt:lpstr>Lewis Carroll (neu Charles Dodgson),  1832-1898</vt:lpstr>
      <vt:lpstr>Camau Trafod Data</vt:lpstr>
      <vt:lpstr>PowerPoint Presentation</vt:lpstr>
      <vt:lpstr>PowerPoint Presentation</vt:lpstr>
      <vt:lpstr>PowerPoint Presentation</vt:lpstr>
      <vt:lpstr>PowerPoint Presentation</vt:lpstr>
      <vt:lpstr>Dechreuadau cwestiwn da …</vt:lpstr>
      <vt:lpstr>Ymresymu Rhifyddol yn y  Cwricwlwm Cenedlaethol</vt:lpstr>
      <vt:lpstr>Beth sy’n gwneud tasg yn ‘gyfoethog’?</vt:lpstr>
      <vt:lpstr>Esiamplau trawsgwricwlaidd o drin data… Examples of cross-curricular data handling…</vt:lpstr>
      <vt:lpstr>Rhai adnoddau ar-lein defnyddiol….</vt:lpstr>
      <vt:lpstr>Deunyddiau Defnyddiol</vt:lpstr>
      <vt:lpstr>Darllen Pellach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mental to written calculations (part 2)</dc:title>
  <dc:creator>Lewis Wallis</dc:creator>
  <cp:lastModifiedBy>nerys.defis@gmail.com</cp:lastModifiedBy>
  <cp:revision>91</cp:revision>
  <dcterms:created xsi:type="dcterms:W3CDTF">2013-10-13T11:17:52Z</dcterms:created>
  <dcterms:modified xsi:type="dcterms:W3CDTF">2018-10-14T22:05:40Z</dcterms:modified>
</cp:coreProperties>
</file>