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65" r:id="rId8"/>
    <p:sldId id="264" r:id="rId9"/>
    <p:sldId id="271" r:id="rId10"/>
    <p:sldId id="270" r:id="rId11"/>
    <p:sldId id="276" r:id="rId12"/>
    <p:sldId id="277" r:id="rId13"/>
    <p:sldId id="260" r:id="rId14"/>
    <p:sldId id="272" r:id="rId15"/>
    <p:sldId id="273" r:id="rId16"/>
    <p:sldId id="259" r:id="rId17"/>
    <p:sldId id="274" r:id="rId18"/>
    <p:sldId id="275" r:id="rId19"/>
    <p:sldId id="262" r:id="rId20"/>
    <p:sldId id="26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A4B418-B55C-417B-B58D-C4EF19E47229}" v="127" dt="2019-12-17T13:50:15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76" autoAdjust="0"/>
    <p:restoredTop sz="59973" autoAdjust="0"/>
  </p:normalViewPr>
  <p:slideViewPr>
    <p:cSldViewPr snapToGrid="0">
      <p:cViewPr varScale="1">
        <p:scale>
          <a:sx n="40" d="100"/>
          <a:sy n="40" d="100"/>
        </p:scale>
        <p:origin x="147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12/17/2019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eloveicecreams.wordpress.com/2013/11/05/the-pestle-analysis/" TargetMode="External"/><Relationship Id="rId13" Type="http://schemas.openxmlformats.org/officeDocument/2006/relationships/hyperlink" Target="https://www.tutor2u.net/business/topics/profitability" TargetMode="External"/><Relationship Id="rId18" Type="http://schemas.openxmlformats.org/officeDocument/2006/relationships/hyperlink" Target="https://medium.com/@mikeschoultz/10-team-characteristics-for-effective-teamwork-e0429b362ddd" TargetMode="External"/><Relationship Id="rId3" Type="http://schemas.openxmlformats.org/officeDocument/2006/relationships/hyperlink" Target="https://www.csrwire.com/blog/posts/1840-six-companies-who-go-global-and-local-with-csr?fbclid=IwAR1XgdAu9YAjSvK22ATg8_zTYoxSmYjd3UbBo0Pa3zQGK5jzQxQO5fULs_4" TargetMode="External"/><Relationship Id="rId21" Type="http://schemas.openxmlformats.org/officeDocument/2006/relationships/hyperlink" Target="https://www.businesscoaching.co.uk/files/belbin_team_role_theories.pdf" TargetMode="External"/><Relationship Id="rId7" Type="http://schemas.openxmlformats.org/officeDocument/2006/relationships/hyperlink" Target="https://opsmgt.edublogs.org/2012/07/01/ben-jerrys-the-ethical-approach/?fbclid=IwAR2KvTh39VYI_IX6pfcnD8_d2jTJmYl_0N0BVdJGV4kmoNJ8cvDz0Sa6ajc" TargetMode="External"/><Relationship Id="rId12" Type="http://schemas.openxmlformats.org/officeDocument/2006/relationships/hyperlink" Target="https://www.slideshare.net/vparakhiya/ben-and-jerrys-big?fbclid=IwAR2KvTh39VYI_IX6pfcnD8_d2jTJmYl_0N0BVdJGV4kmoNJ8cvDz0Sa6ajc" TargetMode="External"/><Relationship Id="rId17" Type="http://schemas.openxmlformats.org/officeDocument/2006/relationships/hyperlink" Target="http://www.businessdictionary.com/definition/team.html" TargetMode="External"/><Relationship Id="rId2" Type="http://schemas.openxmlformats.org/officeDocument/2006/relationships/slide" Target="../slides/slide17.xml"/><Relationship Id="rId16" Type="http://schemas.openxmlformats.org/officeDocument/2006/relationships/hyperlink" Target="http://www.businessdictionary.com/definition/stakeholder.html" TargetMode="External"/><Relationship Id="rId20" Type="http://schemas.openxmlformats.org/officeDocument/2006/relationships/hyperlink" Target="https://www.teambuilding.co.uk/theory/Forming-Storming-Norming-Performing.html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unileverusa.com/brands/food-and-drink/ben-and-jerrys.html?fbclid=IwAR2Jv-F_cO62c-jL7BqcLzRkmu-K-wmAsEAwbGqDQzQ6Va6aUTXJzem_llk" TargetMode="External"/><Relationship Id="rId11" Type="http://schemas.openxmlformats.org/officeDocument/2006/relationships/hyperlink" Target="https://swotanalysisbenjerry.wordpress.com/2018/06/04/the-journey-begins/" TargetMode="External"/><Relationship Id="rId5" Type="http://schemas.openxmlformats.org/officeDocument/2006/relationships/hyperlink" Target="https://www.benjerry.co.uk/values?fbclid=IwAR0Eg0WnBF7hJkRwNsFa3WhKi3PMqj4AoOXxzIaqPm4Bhr6AmuiSKSfMFHM" TargetMode="External"/><Relationship Id="rId15" Type="http://schemas.openxmlformats.org/officeDocument/2006/relationships/hyperlink" Target="https://www.investopedia.com/terms/b/business-ethics.asp" TargetMode="External"/><Relationship Id="rId23" Type="http://schemas.openxmlformats.org/officeDocument/2006/relationships/hyperlink" Target="https://moodle.uwtsd.ac.uk/pluginfile.php/120144/mod_resource/content/0/Activity%202-Leadership-Style-Questionnaire.pdf" TargetMode="External"/><Relationship Id="rId10" Type="http://schemas.openxmlformats.org/officeDocument/2006/relationships/hyperlink" Target="https://www.coursehero.com/file/18767698/Marketing-Objectives-for-Ben-and-Jerry-1/?fbclid=IwAR1ccWEd16d42KlCsu6RCLDPiZZkh1pgPqThtgORZzHltAmdpgkN3wuLrLU" TargetMode="External"/><Relationship Id="rId19" Type="http://schemas.openxmlformats.org/officeDocument/2006/relationships/hyperlink" Target="https://businessjargons.com/group.html" TargetMode="External"/><Relationship Id="rId4" Type="http://schemas.openxmlformats.org/officeDocument/2006/relationships/hyperlink" Target="https://www.benjerry.co.uk/about-us/how-were-structured?fbclid=IwAR0Yk6Ic94l8ARH4ShEjnoeeNFz7q628NeFKTjxSYv40V9QcIfcA13Z07QU" TargetMode="External"/><Relationship Id="rId9" Type="http://schemas.openxmlformats.org/officeDocument/2006/relationships/hyperlink" Target="https://www.forbes.com/sites/yehongzhu/2016/06/21/the-worlds-top-selling-ice-cream-brands-2/#a98c7ea5a890" TargetMode="External"/><Relationship Id="rId14" Type="http://schemas.openxmlformats.org/officeDocument/2006/relationships/hyperlink" Target="https://www.businessnewsdaily.com/4679-corporate-social-responsibility.html" TargetMode="External"/><Relationship Id="rId22" Type="http://schemas.openxmlformats.org/officeDocument/2006/relationships/hyperlink" Target="https://www.villanovau.com/resources/leadership/classical-management-theory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ddulliau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cyfoes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cwmni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Ben and Jerry’s.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Ben and Jerry’s at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ran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cwmni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PEST, SWOT a PESTEL. Dulliau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cwmni'n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cyflogi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ymddangos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cyflogi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ddamcaniaethol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Clasurol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Systemau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Gefn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Gwaith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thîm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thimau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cwmni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cymhwyso'r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edrychwyd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cwmni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corfforaethol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busnes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rhesymu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fabwysiadu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CSR.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372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Agorodd</a:t>
            </a:r>
            <a:r>
              <a:rPr lang="en-GB" dirty="0"/>
              <a:t> Ben a Jerry </a:t>
            </a:r>
            <a:r>
              <a:rPr lang="en-GB" dirty="0" err="1"/>
              <a:t>gyntaf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1978,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gwrs</a:t>
            </a:r>
            <a:r>
              <a:rPr lang="en-GB" dirty="0"/>
              <a:t> </a:t>
            </a:r>
            <a:r>
              <a:rPr lang="en-GB" dirty="0" err="1"/>
              <a:t>gohebiaeth</a:t>
            </a:r>
            <a:r>
              <a:rPr lang="en-GB" dirty="0"/>
              <a:t> $ 5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benthycwyd</a:t>
            </a:r>
            <a:r>
              <a:rPr lang="en-GB" dirty="0"/>
              <a:t> </a:t>
            </a:r>
            <a:r>
              <a:rPr lang="en-GB" dirty="0" err="1"/>
              <a:t>buddsoddiad</a:t>
            </a:r>
            <a:r>
              <a:rPr lang="en-GB" dirty="0"/>
              <a:t> $ 12,000 o </a:t>
            </a:r>
            <a:r>
              <a:rPr lang="en-GB" dirty="0" err="1"/>
              <a:t>wrach</a:t>
            </a:r>
            <a:r>
              <a:rPr lang="en-GB" dirty="0"/>
              <a:t> $ 4,000 </a:t>
            </a:r>
            <a:r>
              <a:rPr lang="en-GB" dirty="0" err="1"/>
              <a:t>ohono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Ben a Jerry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lleoli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gorsaf</a:t>
            </a:r>
            <a:r>
              <a:rPr lang="en-GB" dirty="0"/>
              <a:t> </a:t>
            </a:r>
            <a:r>
              <a:rPr lang="en-GB" dirty="0" err="1"/>
              <a:t>nwy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hadnewyddu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1981 </a:t>
            </a:r>
            <a:r>
              <a:rPr lang="en-GB" dirty="0" err="1"/>
              <a:t>agorodd</a:t>
            </a:r>
            <a:r>
              <a:rPr lang="en-GB" dirty="0"/>
              <a:t> Ben a Jerry's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fasnachfraint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. </a:t>
            </a:r>
            <a:r>
              <a:rPr lang="en-GB" dirty="0" err="1"/>
              <a:t>Sefydlwyd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Ben a Jerry </a:t>
            </a:r>
            <a:r>
              <a:rPr lang="en-GB" dirty="0" err="1"/>
              <a:t>ym</a:t>
            </a:r>
            <a:r>
              <a:rPr lang="en-GB" dirty="0"/>
              <a:t> 1985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ariannu</a:t>
            </a:r>
            <a:r>
              <a:rPr lang="en-GB" dirty="0"/>
              <a:t> </a:t>
            </a:r>
            <a:r>
              <a:rPr lang="en-GB" dirty="0" err="1"/>
              <a:t>prosiectau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, </a:t>
            </a:r>
            <a:r>
              <a:rPr lang="en-GB" dirty="0" err="1"/>
              <a:t>ariannwyd</a:t>
            </a:r>
            <a:r>
              <a:rPr lang="en-GB" dirty="0"/>
              <a:t> y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7.5% o </a:t>
            </a:r>
            <a:r>
              <a:rPr lang="en-GB" dirty="0" err="1"/>
              <a:t>elw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treth</a:t>
            </a:r>
            <a:r>
              <a:rPr lang="en-GB" dirty="0"/>
              <a:t> </a:t>
            </a:r>
            <a:r>
              <a:rPr lang="en-GB" dirty="0" err="1"/>
              <a:t>blynyddol</a:t>
            </a:r>
            <a:r>
              <a:rPr lang="en-GB" dirty="0"/>
              <a:t> y </a:t>
            </a:r>
            <a:r>
              <a:rPr lang="en-GB" dirty="0" err="1"/>
              <a:t>cwmni</a:t>
            </a:r>
            <a:r>
              <a:rPr lang="en-GB" dirty="0"/>
              <a:t>. </a:t>
            </a:r>
            <a:r>
              <a:rPr lang="en-GB" dirty="0" err="1"/>
              <a:t>Cyflwynwyd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Fferm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1990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About Us, 2019).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2000 </a:t>
            </a:r>
            <a:r>
              <a:rPr lang="en-GB" dirty="0" err="1"/>
              <a:t>prynodd</a:t>
            </a:r>
            <a:r>
              <a:rPr lang="en-GB" dirty="0"/>
              <a:t> Unilever </a:t>
            </a:r>
            <a:r>
              <a:rPr lang="en-GB" dirty="0" err="1"/>
              <a:t>Fwrdd</a:t>
            </a:r>
            <a:r>
              <a:rPr lang="en-GB" dirty="0"/>
              <a:t> </a:t>
            </a:r>
            <a:r>
              <a:rPr lang="en-GB" dirty="0" err="1"/>
              <a:t>Cyfarwyddwyr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Ben a Jerry (B.O.D.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fyr</a:t>
            </a:r>
            <a:r>
              <a:rPr lang="en-GB" dirty="0"/>
              <a:t>). </a:t>
            </a:r>
            <a:r>
              <a:rPr lang="en-GB" dirty="0" err="1"/>
              <a:t>Cenhadaeth</a:t>
            </a:r>
            <a:r>
              <a:rPr lang="en-GB" dirty="0"/>
              <a:t> y B.O.D </a:t>
            </a:r>
            <a:r>
              <a:rPr lang="en-GB" dirty="0" err="1"/>
              <a:t>yw</a:t>
            </a:r>
            <a:r>
              <a:rPr lang="en-GB" dirty="0"/>
              <a:t> '</a:t>
            </a:r>
            <a:r>
              <a:rPr lang="en-GB" dirty="0" err="1"/>
              <a:t>gwarchod</a:t>
            </a:r>
            <a:r>
              <a:rPr lang="en-GB" dirty="0"/>
              <a:t> ac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Ben a Jerry’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(How We're Structured, 2019)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297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gyrraedd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bod,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hadlewyrchu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,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hamcanion</a:t>
            </a:r>
            <a:r>
              <a:rPr lang="en-GB" dirty="0"/>
              <a:t>. Mae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hebddi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breuddwyd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amcan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stratergy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SWOT a PESTLE,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 </a:t>
            </a:r>
            <a:r>
              <a:rPr lang="en-GB" dirty="0" err="1"/>
              <a:t>cyfrifo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ac </a:t>
            </a:r>
            <a:r>
              <a:rPr lang="en-GB" dirty="0" err="1"/>
              <a:t>wythnosau'r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yna</a:t>
            </a:r>
            <a:r>
              <a:rPr lang="en-GB" dirty="0"/>
              <a:t> 3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strategaeth</a:t>
            </a:r>
            <a:r>
              <a:rPr lang="en-GB" dirty="0"/>
              <a:t>; Y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,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 a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y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, y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,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 y </a:t>
            </a:r>
            <a:r>
              <a:rPr lang="en-GB" dirty="0" err="1"/>
              <a:t>uned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,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uned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stratergy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edrychir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defnyddio'r</a:t>
            </a:r>
            <a:r>
              <a:rPr lang="en-GB" dirty="0"/>
              <a:t> </a:t>
            </a:r>
            <a:r>
              <a:rPr lang="en-GB" dirty="0" err="1"/>
              <a:t>stratergy</a:t>
            </a:r>
            <a:r>
              <a:rPr lang="en-GB" dirty="0"/>
              <a:t> </a:t>
            </a:r>
            <a:r>
              <a:rPr lang="en-GB" dirty="0" err="1"/>
              <a:t>cystadleuol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gyfateb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hamcanion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a </a:t>
            </a:r>
            <a:r>
              <a:rPr lang="en-GB" dirty="0" err="1"/>
              <a:t>osodir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gorfforaethol</a:t>
            </a:r>
            <a:r>
              <a:rPr lang="en-GB" dirty="0"/>
              <a:t>.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y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swyddogaethol</a:t>
            </a:r>
            <a:r>
              <a:rPr lang="en-GB" dirty="0"/>
              <a:t>, </a:t>
            </a:r>
            <a:r>
              <a:rPr lang="en-GB" dirty="0" err="1"/>
              <a:t>gosodir</a:t>
            </a:r>
            <a:r>
              <a:rPr lang="en-GB" dirty="0"/>
              <a:t> </a:t>
            </a:r>
            <a:r>
              <a:rPr lang="en-GB" dirty="0" err="1"/>
              <a:t>thease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marchnata</a:t>
            </a:r>
            <a:r>
              <a:rPr lang="en-GB" dirty="0"/>
              <a:t>, </a:t>
            </a:r>
            <a:r>
              <a:rPr lang="en-GB" dirty="0" err="1"/>
              <a:t>gwerthu</a:t>
            </a:r>
            <a:r>
              <a:rPr lang="en-GB" dirty="0"/>
              <a:t>, </a:t>
            </a:r>
            <a:r>
              <a:rPr lang="en-GB" dirty="0" err="1"/>
              <a:t>gweithrediadau</a:t>
            </a:r>
            <a:r>
              <a:rPr lang="en-GB" dirty="0"/>
              <a:t>, ac </a:t>
            </a:r>
            <a:r>
              <a:rPr lang="en-GB" dirty="0" err="1"/>
              <a:t>ati</a:t>
            </a:r>
            <a:r>
              <a:rPr lang="en-GB" dirty="0"/>
              <a:t>.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gyfyngedig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weithfeydd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o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Pahwa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2019).</a:t>
            </a:r>
            <a:endParaRPr lang="en-GB" dirty="0"/>
          </a:p>
          <a:p>
            <a:pPr algn="just"/>
            <a:endParaRPr lang="en-GB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dywedwyd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- </a:t>
            </a:r>
            <a:r>
              <a:rPr lang="en-US" dirty="0"/>
              <a:t>“An official document that sets out the goals, purpose, and work of an </a:t>
            </a:r>
            <a:r>
              <a:rPr lang="en-US" dirty="0" err="1"/>
              <a:t>orgnisation</a:t>
            </a:r>
            <a:r>
              <a:rPr lang="en-US" dirty="0"/>
              <a:t>” - Dictionary.com</a:t>
            </a:r>
            <a:endParaRPr lang="en-GB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fusnesau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bwrpas</a:t>
            </a:r>
            <a:r>
              <a:rPr lang="en-GB" dirty="0"/>
              <a:t>. Mae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, </a:t>
            </a:r>
            <a:r>
              <a:rPr lang="en-GB" dirty="0" err="1"/>
              <a:t>gwerthoedd</a:t>
            </a:r>
            <a:r>
              <a:rPr lang="en-GB" dirty="0"/>
              <a:t>, </a:t>
            </a:r>
            <a:r>
              <a:rPr lang="en-GB" dirty="0" err="1"/>
              <a:t>moeseg</a:t>
            </a:r>
            <a:r>
              <a:rPr lang="en-GB" dirty="0"/>
              <a:t>, </a:t>
            </a:r>
            <a:r>
              <a:rPr lang="en-GB" dirty="0" err="1"/>
              <a:t>nodau</a:t>
            </a:r>
            <a:r>
              <a:rPr lang="en-GB" dirty="0"/>
              <a:t> ac agenda </a:t>
            </a:r>
            <a:r>
              <a:rPr lang="en-GB" dirty="0" err="1"/>
              <a:t>cwmni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wrthym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thease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datgelu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cwmni'n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, </a:t>
            </a:r>
            <a:r>
              <a:rPr lang="en-GB" dirty="0" err="1"/>
              <a:t>sut</a:t>
            </a:r>
            <a:r>
              <a:rPr lang="en-GB" dirty="0"/>
              <a:t>, a </a:t>
            </a:r>
            <a:r>
              <a:rPr lang="en-GB" dirty="0" err="1"/>
              <a:t>pham</a:t>
            </a:r>
            <a:r>
              <a:rPr lang="en-GB" dirty="0"/>
              <a:t>. Mae </a:t>
            </a:r>
            <a:r>
              <a:rPr lang="en-GB" dirty="0" err="1"/>
              <a:t>buddsoddwyr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tueddu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peth</a:t>
            </a:r>
            <a:r>
              <a:rPr lang="en-GB" dirty="0"/>
              <a:t>.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ac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bod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safle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cydweithwyr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r>
              <a:rPr lang="en-GB" dirty="0"/>
              <a:t>,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,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cymell</a:t>
            </a:r>
            <a:r>
              <a:rPr lang="en-GB" dirty="0"/>
              <a:t> y staff.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disadvanteges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y gall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aruchel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annibynadwy</a:t>
            </a:r>
            <a:r>
              <a:rPr lang="en-GB" dirty="0"/>
              <a:t>, </a:t>
            </a:r>
            <a:r>
              <a:rPr lang="en-GB" dirty="0" err="1"/>
              <a:t>byddai'n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ac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, ac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ddatganiad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y </a:t>
            </a:r>
            <a:r>
              <a:rPr lang="en-GB" dirty="0" err="1"/>
              <a:t>caiff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wario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wario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man </a:t>
            </a:r>
            <a:r>
              <a:rPr lang="en-GB" dirty="0" err="1"/>
              <a:t>arall</a:t>
            </a:r>
            <a:r>
              <a:rPr lang="en-GB" dirty="0"/>
              <a:t>. Mae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 a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cymysgu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 Mae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ddatganiad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cynrychioli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a'i</a:t>
            </a:r>
            <a:r>
              <a:rPr lang="en-GB" dirty="0"/>
              <a:t> nod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fodolaeth</a:t>
            </a:r>
            <a:r>
              <a:rPr lang="en-GB" dirty="0"/>
              <a:t>. A gall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.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, y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, a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gyflawni'r</a:t>
            </a:r>
            <a:r>
              <a:rPr lang="en-GB" dirty="0"/>
              <a:t> </a:t>
            </a:r>
            <a:r>
              <a:rPr lang="en-GB" dirty="0" err="1"/>
              <a:t>genhadaet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(Why Mission Statements Matter, 2019).</a:t>
            </a:r>
            <a:endParaRPr lang="en-GB" dirty="0"/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624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Mae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weithgaredd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ac </a:t>
            </a:r>
            <a:r>
              <a:rPr lang="en-GB" dirty="0" err="1"/>
              <a:t>amcanion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nod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. Mae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cam </a:t>
            </a:r>
            <a:r>
              <a:rPr lang="en-GB" dirty="0" err="1"/>
              <a:t>wrth</a:t>
            </a:r>
            <a:r>
              <a:rPr lang="en-GB" dirty="0"/>
              <a:t> gam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gyrraedd</a:t>
            </a:r>
            <a:r>
              <a:rPr lang="en-GB" dirty="0"/>
              <a:t> </a:t>
            </a:r>
            <a:r>
              <a:rPr lang="en-GB" dirty="0" err="1"/>
              <a:t>nodau'r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busnesau'n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SMART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SMART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sefyll</a:t>
            </a:r>
            <a:r>
              <a:rPr lang="en-GB" dirty="0"/>
              <a:t> am rai </a:t>
            </a:r>
            <a:r>
              <a:rPr lang="en-GB" dirty="0" err="1"/>
              <a:t>penodol</a:t>
            </a:r>
            <a:r>
              <a:rPr lang="en-GB" dirty="0"/>
              <a:t>, </a:t>
            </a:r>
            <a:r>
              <a:rPr lang="en-GB" dirty="0" err="1"/>
              <a:t>mesuradwy</a:t>
            </a:r>
            <a:r>
              <a:rPr lang="en-GB" dirty="0"/>
              <a:t>, </a:t>
            </a:r>
            <a:r>
              <a:rPr lang="en-GB" dirty="0" err="1"/>
              <a:t>cyraeddadwy</a:t>
            </a:r>
            <a:r>
              <a:rPr lang="en-GB" dirty="0"/>
              <a:t>, </a:t>
            </a:r>
            <a:r>
              <a:rPr lang="en-GB" dirty="0" err="1"/>
              <a:t>realistig</a:t>
            </a:r>
            <a:r>
              <a:rPr lang="en-GB" dirty="0"/>
              <a:t> ac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cyfyngu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(Aims-and-objectives, 2019).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260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dadansoddiad</a:t>
            </a:r>
            <a:r>
              <a:rPr lang="en-GB" dirty="0"/>
              <a:t> SWOT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, </a:t>
            </a:r>
            <a:r>
              <a:rPr lang="en-GB" dirty="0" err="1"/>
              <a:t>gwendidau</a:t>
            </a:r>
            <a:r>
              <a:rPr lang="en-GB" dirty="0"/>
              <a:t>, </a:t>
            </a:r>
            <a:r>
              <a:rPr lang="en-GB" dirty="0" err="1"/>
              <a:t>cyfleoedd</a:t>
            </a:r>
            <a:r>
              <a:rPr lang="en-GB" dirty="0"/>
              <a:t> a </a:t>
            </a:r>
            <a:r>
              <a:rPr lang="en-GB" dirty="0" err="1"/>
              <a:t>bygythiadau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dadansoddiad</a:t>
            </a:r>
            <a:r>
              <a:rPr lang="en-GB" dirty="0"/>
              <a:t> SWOT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peryglon</a:t>
            </a:r>
            <a:r>
              <a:rPr lang="en-GB" dirty="0"/>
              <a:t> a </a:t>
            </a:r>
            <a:r>
              <a:rPr lang="en-GB" dirty="0" err="1"/>
              <a:t>methiant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SWOT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weld </a:t>
            </a:r>
            <a:r>
              <a:rPr lang="en-GB" dirty="0" err="1"/>
              <a:t>lle</a:t>
            </a:r>
            <a:r>
              <a:rPr lang="en-GB" dirty="0"/>
              <a:t> y gallant </a:t>
            </a:r>
            <a:r>
              <a:rPr lang="en-GB" dirty="0" err="1"/>
              <a:t>wella</a:t>
            </a:r>
            <a:r>
              <a:rPr lang="en-GB" dirty="0"/>
              <a:t>. Gall y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mewnol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,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unigryw'r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, ac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gryfderau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Mae </a:t>
            </a:r>
            <a:r>
              <a:rPr lang="en-GB" dirty="0" err="1"/>
              <a:t>gwendidau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fewnol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gall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a </a:t>
            </a:r>
            <a:r>
              <a:rPr lang="en-GB" dirty="0" err="1"/>
              <a:t>gweld</a:t>
            </a:r>
            <a:r>
              <a:rPr lang="en-GB" dirty="0"/>
              <a:t> y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sylwwyr</a:t>
            </a:r>
            <a:r>
              <a:rPr lang="en-GB" dirty="0"/>
              <a:t> ag </a:t>
            </a:r>
            <a:r>
              <a:rPr lang="en-GB" dirty="0" err="1"/>
              <a:t>adnoddau</a:t>
            </a:r>
            <a:r>
              <a:rPr lang="en-GB" dirty="0"/>
              <a:t>. Mae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felly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dueddiadau</a:t>
            </a:r>
            <a:r>
              <a:rPr lang="en-GB" dirty="0"/>
              <a:t>, </a:t>
            </a:r>
            <a:r>
              <a:rPr lang="en-GB" dirty="0" err="1"/>
              <a:t>polisi'r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, </a:t>
            </a:r>
            <a:r>
              <a:rPr lang="en-GB" dirty="0" err="1"/>
              <a:t>dyfodol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troi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. Mae </a:t>
            </a:r>
            <a:r>
              <a:rPr lang="en-GB" dirty="0" err="1"/>
              <a:t>bygythiadau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all </a:t>
            </a:r>
            <a:r>
              <a:rPr lang="en-GB" dirty="0" err="1"/>
              <a:t>niweidio'r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y </a:t>
            </a:r>
            <a:r>
              <a:rPr lang="en-GB" dirty="0" err="1"/>
              <a:t>gystadleuaeth</a:t>
            </a:r>
            <a:r>
              <a:rPr lang="en-GB" dirty="0"/>
              <a:t>, y </a:t>
            </a:r>
            <a:r>
              <a:rPr lang="en-GB" dirty="0" err="1"/>
              <a:t>gwendidau</a:t>
            </a:r>
            <a:r>
              <a:rPr lang="en-GB" dirty="0"/>
              <a:t>, y </a:t>
            </a:r>
            <a:r>
              <a:rPr lang="en-GB" dirty="0" err="1"/>
              <a:t>gadwyn</a:t>
            </a:r>
            <a:r>
              <a:rPr lang="en-GB" dirty="0"/>
              <a:t> </a:t>
            </a:r>
            <a:r>
              <a:rPr lang="en-GB" dirty="0" err="1"/>
              <a:t>gyflenwi</a:t>
            </a:r>
            <a:r>
              <a:rPr lang="en-GB" dirty="0"/>
              <a:t>, </a:t>
            </a:r>
            <a:r>
              <a:rPr lang="en-GB" dirty="0" err="1"/>
              <a:t>gofynion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, a </a:t>
            </a:r>
            <a:r>
              <a:rPr lang="en-GB" dirty="0" err="1"/>
              <a:t>phroblemau</a:t>
            </a:r>
            <a:r>
              <a:rPr lang="en-GB" dirty="0"/>
              <a:t> </a:t>
            </a:r>
            <a:r>
              <a:rPr lang="en-GB" dirty="0" err="1"/>
              <a:t>dyled</a:t>
            </a:r>
            <a:r>
              <a:rPr lang="en-GB" dirty="0"/>
              <a:t> neu </a:t>
            </a:r>
            <a:r>
              <a:rPr lang="en-GB" dirty="0" err="1"/>
              <a:t>lif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fygythiad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gall </a:t>
            </a:r>
            <a:r>
              <a:rPr lang="en-GB" dirty="0" err="1"/>
              <a:t>busnesau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(SWOT Analysis, 2019).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/>
              <a:t>PESTEL, y </a:t>
            </a:r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technolegol</a:t>
            </a:r>
            <a:r>
              <a:rPr lang="en-GB" dirty="0"/>
              <a:t>, </a:t>
            </a:r>
            <a:r>
              <a:rPr lang="en-GB" dirty="0" err="1"/>
              <a:t>amgylcheddol</a:t>
            </a:r>
            <a:r>
              <a:rPr lang="en-GB" dirty="0"/>
              <a:t> a </a:t>
            </a:r>
            <a:r>
              <a:rPr lang="en-GB" dirty="0" err="1"/>
              <a:t>chyfreithiol</a:t>
            </a:r>
            <a:r>
              <a:rPr lang="en-GB" dirty="0"/>
              <a:t>. Mae PESTEL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a all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wleidyddol</a:t>
            </a:r>
            <a:r>
              <a:rPr lang="en-GB" dirty="0"/>
              <a:t>,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polisïau</a:t>
            </a:r>
            <a:r>
              <a:rPr lang="en-GB" dirty="0"/>
              <a:t>, </a:t>
            </a:r>
            <a:r>
              <a:rPr lang="en-GB" dirty="0" err="1"/>
              <a:t>masnach</a:t>
            </a:r>
            <a:r>
              <a:rPr lang="en-GB" dirty="0"/>
              <a:t> </a:t>
            </a:r>
            <a:r>
              <a:rPr lang="en-GB" dirty="0" err="1"/>
              <a:t>dramor</a:t>
            </a:r>
            <a:r>
              <a:rPr lang="en-GB" dirty="0"/>
              <a:t>, </a:t>
            </a:r>
            <a:r>
              <a:rPr lang="en-GB" dirty="0" err="1"/>
              <a:t>treth</a:t>
            </a:r>
            <a:r>
              <a:rPr lang="en-GB" dirty="0"/>
              <a:t>, </a:t>
            </a:r>
            <a:r>
              <a:rPr lang="en-GB" dirty="0" err="1"/>
              <a:t>deddfau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enwi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ychydig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a </a:t>
            </a:r>
            <a:r>
              <a:rPr lang="en-GB" dirty="0" err="1"/>
              <a:t>pha</a:t>
            </a:r>
            <a:r>
              <a:rPr lang="en-GB" dirty="0"/>
              <a:t> mor </a:t>
            </a:r>
            <a:r>
              <a:rPr lang="en-GB" dirty="0" err="1"/>
              <a:t>aml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a </a:t>
            </a:r>
            <a:r>
              <a:rPr lang="en-GB" dirty="0" err="1"/>
              <a:t>phroffidioldeb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cyfraddau</a:t>
            </a:r>
            <a:r>
              <a:rPr lang="en-GB" dirty="0"/>
              <a:t> </a:t>
            </a:r>
            <a:r>
              <a:rPr lang="en-GB" dirty="0" err="1"/>
              <a:t>llog</a:t>
            </a:r>
            <a:r>
              <a:rPr lang="en-GB" dirty="0"/>
              <a:t>, </a:t>
            </a:r>
            <a:r>
              <a:rPr lang="en-GB" dirty="0" err="1"/>
              <a:t>cyfraddau</a:t>
            </a:r>
            <a:r>
              <a:rPr lang="en-GB" dirty="0"/>
              <a:t> </a:t>
            </a:r>
            <a:r>
              <a:rPr lang="en-GB" dirty="0" err="1"/>
              <a:t>cyfnewid</a:t>
            </a:r>
            <a:r>
              <a:rPr lang="en-GB" dirty="0"/>
              <a:t>, a infatuation ac </a:t>
            </a:r>
            <a:r>
              <a:rPr lang="en-GB" dirty="0" err="1"/>
              <a:t>ati</a:t>
            </a:r>
            <a:r>
              <a:rPr lang="en-GB" dirty="0"/>
              <a:t>. Mae </a:t>
            </a:r>
            <a:r>
              <a:rPr lang="en-GB" dirty="0" err="1"/>
              <a:t>credoau</a:t>
            </a:r>
            <a:r>
              <a:rPr lang="en-GB" dirty="0"/>
              <a:t> ac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cwsmeriaid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fusnesau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chymdeithasol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dwf</a:t>
            </a:r>
            <a:r>
              <a:rPr lang="en-GB" dirty="0"/>
              <a:t> </a:t>
            </a:r>
            <a:r>
              <a:rPr lang="en-GB" dirty="0" err="1"/>
              <a:t>poblogaeth</a:t>
            </a:r>
            <a:r>
              <a:rPr lang="en-GB" dirty="0"/>
              <a:t>, </a:t>
            </a:r>
            <a:r>
              <a:rPr lang="en-GB" dirty="0" err="1"/>
              <a:t>dosbarthiad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, </a:t>
            </a:r>
            <a:r>
              <a:rPr lang="en-GB" dirty="0" err="1"/>
              <a:t>ymwybyddiaeth</a:t>
            </a:r>
            <a:r>
              <a:rPr lang="en-GB" dirty="0"/>
              <a:t> iechyd, </a:t>
            </a:r>
            <a:r>
              <a:rPr lang="en-GB" dirty="0" err="1"/>
              <a:t>gyrfa</a:t>
            </a:r>
            <a:r>
              <a:rPr lang="en-GB" dirty="0"/>
              <a:t>, a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dechnolegol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o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cynhyrchu</a:t>
            </a:r>
            <a:r>
              <a:rPr lang="en-GB" dirty="0"/>
              <a:t>, </a:t>
            </a:r>
            <a:r>
              <a:rPr lang="en-GB" dirty="0" err="1"/>
              <a:t>dosbarthu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â </a:t>
            </a:r>
            <a:r>
              <a:rPr lang="en-GB" dirty="0" err="1"/>
              <a:t>marchnadoedd</a:t>
            </a:r>
            <a:r>
              <a:rPr lang="en-GB" dirty="0"/>
              <a:t> </a:t>
            </a:r>
            <a:r>
              <a:rPr lang="en-GB" dirty="0" err="1"/>
              <a:t>targed</a:t>
            </a:r>
            <a:r>
              <a:rPr lang="en-GB" dirty="0"/>
              <a:t>. </a:t>
            </a:r>
            <a:r>
              <a:rPr lang="en-GB" dirty="0" err="1"/>
              <a:t>Amgylcheddol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gynhyrchion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foesegol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gynaliadwy</a:t>
            </a:r>
            <a:r>
              <a:rPr lang="en-GB" dirty="0"/>
              <a:t>. Mae </a:t>
            </a:r>
            <a:r>
              <a:rPr lang="en-GB" dirty="0" err="1"/>
              <a:t>cyfreithiau</a:t>
            </a:r>
            <a:r>
              <a:rPr lang="en-GB" dirty="0"/>
              <a:t>, </a:t>
            </a:r>
            <a:r>
              <a:rPr lang="en-GB" dirty="0" err="1"/>
              <a:t>cyfreithloni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iechyd a </a:t>
            </a:r>
            <a:r>
              <a:rPr lang="en-GB" dirty="0" err="1"/>
              <a:t>diogelwch</a:t>
            </a:r>
            <a:r>
              <a:rPr lang="en-GB" dirty="0"/>
              <a:t>, </a:t>
            </a:r>
            <a:r>
              <a:rPr lang="en-GB" dirty="0" err="1"/>
              <a:t>marchnata</a:t>
            </a:r>
            <a:r>
              <a:rPr lang="en-GB" dirty="0"/>
              <a:t>, </a:t>
            </a:r>
            <a:r>
              <a:rPr lang="en-GB" dirty="0" err="1"/>
              <a:t>cyfleoedd</a:t>
            </a:r>
            <a:r>
              <a:rPr lang="en-GB" dirty="0"/>
              <a:t>, </a:t>
            </a:r>
            <a:r>
              <a:rPr lang="en-GB" dirty="0" err="1"/>
              <a:t>hawliau</a:t>
            </a:r>
            <a:r>
              <a:rPr lang="en-GB" dirty="0"/>
              <a:t>, </a:t>
            </a:r>
            <a:r>
              <a:rPr lang="en-GB" dirty="0" err="1"/>
              <a:t>labelu</a:t>
            </a:r>
            <a:r>
              <a:rPr lang="en-GB" dirty="0"/>
              <a:t> a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(Academy, 2019).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53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Mae </a:t>
            </a:r>
            <a:r>
              <a:rPr lang="en-GB" dirty="0" err="1"/>
              <a:t>rhanddeiliad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neu 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â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Gall </a:t>
            </a:r>
            <a:r>
              <a:rPr lang="en-GB" dirty="0" err="1"/>
              <a:t>gweithredoedd</a:t>
            </a:r>
            <a:r>
              <a:rPr lang="en-GB" dirty="0"/>
              <a:t>, </a:t>
            </a:r>
            <a:r>
              <a:rPr lang="en-GB" dirty="0" err="1"/>
              <a:t>amcanion</a:t>
            </a:r>
            <a:r>
              <a:rPr lang="en-GB" dirty="0"/>
              <a:t> a </a:t>
            </a:r>
            <a:r>
              <a:rPr lang="en-GB" dirty="0" err="1"/>
              <a:t>pholisïau'r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rhanddeiliaid</a:t>
            </a:r>
            <a:r>
              <a:rPr lang="en-GB" dirty="0"/>
              <a:t>. Mae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randdeiliaid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, </a:t>
            </a:r>
            <a:r>
              <a:rPr lang="en-GB" dirty="0" err="1"/>
              <a:t>perchnogion</a:t>
            </a:r>
            <a:r>
              <a:rPr lang="en-GB" dirty="0"/>
              <a:t>, </a:t>
            </a:r>
            <a:r>
              <a:rPr lang="en-GB" dirty="0" err="1"/>
              <a:t>cyflenwyr</a:t>
            </a:r>
            <a:r>
              <a:rPr lang="en-GB" dirty="0"/>
              <a:t>,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equl</a:t>
            </a:r>
            <a:r>
              <a:rPr lang="en-GB" dirty="0"/>
              <a:t>,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gwsmeriaid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teg</a:t>
            </a:r>
            <a:r>
              <a:rPr lang="en-GB" dirty="0"/>
              <a:t> o </a:t>
            </a:r>
            <a:r>
              <a:rPr lang="en-GB" dirty="0" err="1"/>
              <a:t>fasnach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cwsmeriaid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ymroi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un </a:t>
            </a:r>
            <a:r>
              <a:rPr lang="en-GB" dirty="0" err="1"/>
              <a:t>lefel</a:t>
            </a:r>
            <a:r>
              <a:rPr lang="en-GB" dirty="0"/>
              <a:t> o </a:t>
            </a:r>
            <a:r>
              <a:rPr lang="en-GB" dirty="0" err="1"/>
              <a:t>ystyriaeth</a:t>
            </a:r>
            <a:r>
              <a:rPr lang="en-GB" dirty="0"/>
              <a:t> â </a:t>
            </a:r>
            <a:r>
              <a:rPr lang="en-GB" dirty="0" err="1"/>
              <a:t>gweithwyr</a:t>
            </a:r>
            <a:r>
              <a:rPr lang="en-GB" dirty="0"/>
              <a:t>.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achosion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,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bod y </a:t>
            </a:r>
            <a:r>
              <a:rPr lang="en-GB" dirty="0" err="1"/>
              <a:t>cwmni'n</a:t>
            </a:r>
            <a:r>
              <a:rPr lang="en-GB" dirty="0"/>
              <a:t> </a:t>
            </a:r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costau</a:t>
            </a:r>
            <a:r>
              <a:rPr lang="en-GB" dirty="0"/>
              <a:t> a layoffs. Gall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thease</a:t>
            </a:r>
            <a:r>
              <a:rPr lang="en-GB" dirty="0"/>
              <a:t> </a:t>
            </a:r>
            <a:r>
              <a:rPr lang="en-GB" dirty="0" err="1"/>
              <a:t>effeithio'n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, staff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. Pe bai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ddeiliad</a:t>
            </a:r>
            <a:r>
              <a:rPr lang="en-GB" dirty="0"/>
              <a:t> </a:t>
            </a:r>
            <a:r>
              <a:rPr lang="en-GB" dirty="0" err="1"/>
              <a:t>stoc</a:t>
            </a:r>
            <a:r>
              <a:rPr lang="en-GB" dirty="0"/>
              <a:t> </a:t>
            </a:r>
            <a:r>
              <a:rPr lang="en-GB" dirty="0" err="1"/>
              <a:t>gyfranddaliadau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heffeithio'n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achosion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ailwerthu</a:t>
            </a:r>
            <a:r>
              <a:rPr lang="en-GB" dirty="0"/>
              <a:t>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, gall </a:t>
            </a:r>
            <a:r>
              <a:rPr lang="en-GB" dirty="0" err="1"/>
              <a:t>deiliaid</a:t>
            </a:r>
            <a:r>
              <a:rPr lang="en-GB" dirty="0"/>
              <a:t> y </a:t>
            </a:r>
            <a:r>
              <a:rPr lang="en-GB" dirty="0" err="1"/>
              <a:t>stoc</a:t>
            </a:r>
            <a:r>
              <a:rPr lang="en-GB" dirty="0"/>
              <a:t> weld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amhendant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prisiau</a:t>
            </a:r>
            <a:r>
              <a:rPr lang="en-GB" dirty="0"/>
              <a:t> </a:t>
            </a:r>
            <a:r>
              <a:rPr lang="en-GB" dirty="0" err="1"/>
              <a:t>stoc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(What comes after those ellipses?, 2019).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4463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Proffidioldeb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y gall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(Profitability, 2019)</a:t>
            </a:r>
            <a:r>
              <a:rPr lang="en-GB" dirty="0"/>
              <a:t>. Y </a:t>
            </a:r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gohebiaeth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(CSR). Mae </a:t>
            </a:r>
            <a:r>
              <a:rPr lang="en-GB" dirty="0" err="1"/>
              <a:t>deddfau'n</a:t>
            </a:r>
            <a:r>
              <a:rPr lang="en-GB" dirty="0"/>
              <a:t> </a:t>
            </a:r>
            <a:r>
              <a:rPr lang="en-GB" dirty="0" err="1"/>
              <a:t>tueddu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a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cymeradwyaeth</a:t>
            </a:r>
            <a:r>
              <a:rPr lang="en-GB" dirty="0"/>
              <a:t> y </a:t>
            </a:r>
            <a:r>
              <a:rPr lang="en-GB" dirty="0" err="1"/>
              <a:t>cyhoedd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(Business Ethics, 2019)</a:t>
            </a:r>
            <a:r>
              <a:rPr lang="en-GB" dirty="0"/>
              <a:t>. Mae CSR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. Mae </a:t>
            </a:r>
            <a:r>
              <a:rPr lang="en-GB" dirty="0" err="1"/>
              <a:t>defnyddwyr</a:t>
            </a:r>
            <a:r>
              <a:rPr lang="en-GB" dirty="0"/>
              <a:t>, </a:t>
            </a:r>
            <a:r>
              <a:rPr lang="en-GB" dirty="0" err="1"/>
              <a:t>gweithwyr</a:t>
            </a:r>
            <a:r>
              <a:rPr lang="en-GB" dirty="0"/>
              <a:t> a </a:t>
            </a:r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blaenoriaethu</a:t>
            </a:r>
            <a:r>
              <a:rPr lang="en-GB" dirty="0"/>
              <a:t> CSR </a:t>
            </a:r>
            <a:r>
              <a:rPr lang="en-GB" dirty="0" err="1"/>
              <a:t>oherwydd</a:t>
            </a:r>
            <a:r>
              <a:rPr lang="en-GB" dirty="0"/>
              <a:t> gall CSR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a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ddelwedd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ganiatáu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frand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(What Is Corporate Social Responsibility?, 2019)</a:t>
            </a:r>
            <a:r>
              <a:rPr lang="en-GB" dirty="0"/>
              <a:t>.</a:t>
            </a: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977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Sefydlwyd</a:t>
            </a:r>
            <a:r>
              <a:rPr lang="en-GB" dirty="0"/>
              <a:t> Ben a Jerry's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chysyniad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. Mae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Ben a Jerry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rannu'n</a:t>
            </a:r>
            <a:r>
              <a:rPr lang="en-GB" dirty="0"/>
              <a:t> </a:t>
            </a:r>
            <a:r>
              <a:rPr lang="en-GB" dirty="0" err="1"/>
              <a:t>genhadaeth</a:t>
            </a:r>
            <a:r>
              <a:rPr lang="en-GB" dirty="0"/>
              <a:t> </a:t>
            </a:r>
            <a:r>
              <a:rPr lang="en-GB" dirty="0" err="1"/>
              <a:t>cynnyrch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3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(Refreshment, 2019)</a:t>
            </a:r>
            <a:r>
              <a:rPr lang="en-GB" dirty="0"/>
              <a:t>. Mae </a:t>
            </a:r>
            <a:r>
              <a:rPr lang="en-GB" dirty="0" err="1"/>
              <a:t>cenhadaeth</a:t>
            </a:r>
            <a:r>
              <a:rPr lang="en-GB" dirty="0"/>
              <a:t> y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, </a:t>
            </a:r>
            <a:r>
              <a:rPr lang="en-GB" dirty="0" err="1"/>
              <a:t>dosbarthu</a:t>
            </a:r>
            <a:r>
              <a:rPr lang="en-GB" dirty="0"/>
              <a:t>, a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cynhwysion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maethlon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parchu'r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ddaear</a:t>
            </a:r>
            <a:r>
              <a:rPr lang="en-GB" dirty="0"/>
              <a:t>.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Ben a Jerry's </a:t>
            </a:r>
            <a:r>
              <a:rPr lang="en-GB" dirty="0" err="1"/>
              <a:t>redeg</a:t>
            </a:r>
            <a:r>
              <a:rPr lang="en-GB" dirty="0"/>
              <a:t> </a:t>
            </a:r>
            <a:r>
              <a:rPr lang="en-GB" dirty="0" err="1"/>
              <a:t>baisis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proffidiol</a:t>
            </a:r>
            <a:r>
              <a:rPr lang="en-GB" dirty="0"/>
              <a:t>,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am </a:t>
            </a:r>
            <a:r>
              <a:rPr lang="en-GB" dirty="0" err="1"/>
              <a:t>gynaliadwyedd</a:t>
            </a:r>
            <a:r>
              <a:rPr lang="en-GB" dirty="0"/>
              <a:t>, a </a:t>
            </a:r>
            <a:r>
              <a:rPr lang="en-GB" dirty="0" err="1"/>
              <a:t>chyfleoedd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staff </a:t>
            </a:r>
            <a:r>
              <a:rPr lang="en-GB" dirty="0" err="1"/>
              <a:t>ddatblygu</a:t>
            </a:r>
            <a:r>
              <a:rPr lang="en-GB" dirty="0"/>
              <a:t> a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.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cwmni'n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y </a:t>
            </a:r>
            <a:r>
              <a:rPr lang="en-GB" dirty="0" err="1"/>
              <a:t>rôl</a:t>
            </a:r>
            <a:r>
              <a:rPr lang="en-GB" dirty="0"/>
              <a:t> y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,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anymarferol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, </a:t>
            </a:r>
            <a:r>
              <a:rPr lang="en-GB" dirty="0" err="1"/>
              <a:t>cenedlaethol</a:t>
            </a:r>
            <a:r>
              <a:rPr lang="en-GB" dirty="0"/>
              <a:t> a </a:t>
            </a:r>
            <a:r>
              <a:rPr lang="en-GB" dirty="0" err="1"/>
              <a:t>rhyngwladol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(Values, 2019)</a:t>
            </a:r>
            <a:r>
              <a:rPr lang="en-GB" dirty="0"/>
              <a:t>. Mae </a:t>
            </a:r>
            <a:r>
              <a:rPr lang="en-GB" dirty="0" err="1"/>
              <a:t>rhai</a:t>
            </a:r>
            <a:r>
              <a:rPr lang="en-GB" dirty="0"/>
              <a:t> o </a:t>
            </a:r>
            <a:r>
              <a:rPr lang="en-GB" dirty="0" err="1"/>
              <a:t>amcanion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helpu'r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marchnata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"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gwerthiant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15%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hymgyrch</a:t>
            </a:r>
            <a:r>
              <a:rPr lang="en-GB" dirty="0"/>
              <a:t> 6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haf</a:t>
            </a:r>
            <a:r>
              <a:rPr lang="en-GB" dirty="0"/>
              <a:t>“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(Marketing Objectives for Ben and Jerry, 2019)</a:t>
            </a:r>
            <a:r>
              <a:rPr lang="en-GB" dirty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Dadansoddiad</a:t>
            </a:r>
            <a:r>
              <a:rPr lang="en-GB" dirty="0"/>
              <a:t> pestle </a:t>
            </a:r>
            <a:r>
              <a:rPr lang="en-GB" dirty="0" err="1"/>
              <a:t>ar</a:t>
            </a:r>
            <a:r>
              <a:rPr lang="en-GB" dirty="0"/>
              <a:t> Ben a Jerry's. Mae TAW </a:t>
            </a:r>
            <a:r>
              <a:rPr lang="en-GB" dirty="0" err="1"/>
              <a:t>gwleidyddol</a:t>
            </a:r>
            <a:r>
              <a:rPr lang="en-GB" dirty="0"/>
              <a:t>, </a:t>
            </a:r>
            <a:r>
              <a:rPr lang="en-GB" dirty="0" err="1"/>
              <a:t>cyfnewidiol</a:t>
            </a:r>
            <a:r>
              <a:rPr lang="en-GB" dirty="0"/>
              <a:t>, a </a:t>
            </a:r>
            <a:r>
              <a:rPr lang="en-GB" dirty="0" err="1"/>
              <a:t>chyfeiriadau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INPES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cydymffurfio</a:t>
            </a:r>
            <a:r>
              <a:rPr lang="en-GB" dirty="0"/>
              <a:t> â </a:t>
            </a:r>
            <a:r>
              <a:rPr lang="en-GB" dirty="0" err="1"/>
              <a:t>gordewdra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Ben a Jerrys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chyfraddau</a:t>
            </a:r>
            <a:r>
              <a:rPr lang="en-GB" dirty="0"/>
              <a:t> </a:t>
            </a:r>
            <a:r>
              <a:rPr lang="en-GB" dirty="0" err="1"/>
              <a:t>diweithdra</a:t>
            </a:r>
            <a:r>
              <a:rPr lang="en-GB" dirty="0"/>
              <a:t> a </a:t>
            </a:r>
            <a:r>
              <a:rPr lang="en-GB" dirty="0" err="1"/>
              <a:t>chwyddiant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peryglon</a:t>
            </a:r>
            <a:r>
              <a:rPr lang="en-GB" dirty="0"/>
              <a:t> </a:t>
            </a:r>
            <a:r>
              <a:rPr lang="en-GB" dirty="0" err="1"/>
              <a:t>defnyddwyr</a:t>
            </a:r>
            <a:r>
              <a:rPr lang="en-GB" dirty="0"/>
              <a:t>, ac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dirwasgiad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bod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arbed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,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, a </a:t>
            </a:r>
            <a:r>
              <a:rPr lang="en-GB" dirty="0" err="1"/>
              <a:t>thueddiadau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, </a:t>
            </a:r>
            <a:r>
              <a:rPr lang="en-GB" dirty="0" err="1"/>
              <a:t>naturiol</a:t>
            </a:r>
            <a:r>
              <a:rPr lang="en-GB" dirty="0"/>
              <a:t> a </a:t>
            </a:r>
            <a:r>
              <a:rPr lang="en-GB" dirty="0" err="1"/>
              <a:t>braster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Ben a Jerry's.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dechnolegol</a:t>
            </a:r>
            <a:r>
              <a:rPr lang="en-GB" dirty="0"/>
              <a:t>, </a:t>
            </a:r>
            <a:r>
              <a:rPr lang="en-GB" dirty="0" err="1"/>
              <a:t>gyda'r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cynyddol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o </a:t>
            </a:r>
            <a:r>
              <a:rPr lang="en-GB" dirty="0" err="1"/>
              <a:t>dechnoleg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offer </a:t>
            </a:r>
            <a:r>
              <a:rPr lang="en-GB" dirty="0" err="1"/>
              <a:t>cegin</a:t>
            </a:r>
            <a:r>
              <a:rPr lang="en-GB" dirty="0"/>
              <a:t> </a:t>
            </a:r>
            <a:r>
              <a:rPr lang="en-GB" dirty="0" err="1"/>
              <a:t>eletronig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gall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thease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osod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tai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.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amgylcheddol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hwynebu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hinsawdd</a:t>
            </a:r>
            <a:r>
              <a:rPr lang="en-GB" dirty="0"/>
              <a:t>, a </a:t>
            </a:r>
            <a:r>
              <a:rPr lang="en-GB" dirty="0" err="1"/>
              <a:t>gorfodi</a:t>
            </a:r>
            <a:r>
              <a:rPr lang="en-GB" dirty="0"/>
              <a:t> </a:t>
            </a:r>
            <a:r>
              <a:rPr lang="en-GB" dirty="0" err="1"/>
              <a:t>ailgylchu</a:t>
            </a:r>
            <a:r>
              <a:rPr lang="en-GB" dirty="0"/>
              <a:t>,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peiriannau</a:t>
            </a:r>
            <a:r>
              <a:rPr lang="en-GB" dirty="0"/>
              <a:t> eco-</a:t>
            </a:r>
            <a:r>
              <a:rPr lang="en-GB" dirty="0" err="1"/>
              <a:t>frendly</a:t>
            </a:r>
            <a:r>
              <a:rPr lang="en-GB" dirty="0"/>
              <a:t>,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egni</a:t>
            </a:r>
            <a:r>
              <a:rPr lang="en-GB" dirty="0"/>
              <a:t>. Mae </a:t>
            </a:r>
            <a:r>
              <a:rPr lang="en-GB" dirty="0" err="1"/>
              <a:t>Finaly</a:t>
            </a:r>
            <a:r>
              <a:rPr lang="en-GB" dirty="0"/>
              <a:t> legal, y </a:t>
            </a:r>
            <a:r>
              <a:rPr lang="en-GB" dirty="0" err="1"/>
              <a:t>cyfreithiau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adwerthu</a:t>
            </a:r>
            <a:r>
              <a:rPr lang="en-GB" dirty="0"/>
              <a:t> </a:t>
            </a:r>
            <a:r>
              <a:rPr lang="en-GB" dirty="0" err="1"/>
              <a:t>hylendid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1995, </a:t>
            </a:r>
            <a:r>
              <a:rPr lang="en-GB" dirty="0" err="1"/>
              <a:t>Rheoliad</a:t>
            </a:r>
            <a:r>
              <a:rPr lang="en-GB" dirty="0"/>
              <a:t> </a:t>
            </a:r>
            <a:r>
              <a:rPr lang="en-GB" dirty="0" err="1"/>
              <a:t>llaeth</a:t>
            </a:r>
            <a:r>
              <a:rPr lang="en-GB" dirty="0"/>
              <a:t> 1993, </a:t>
            </a:r>
            <a:r>
              <a:rPr lang="en-GB" dirty="0" err="1"/>
              <a:t>Cymeradwyaeth</a:t>
            </a:r>
            <a:r>
              <a:rPr lang="en-GB" dirty="0"/>
              <a:t> </a:t>
            </a:r>
            <a:r>
              <a:rPr lang="en-GB" dirty="0" err="1"/>
              <a:t>iechydol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phecynnu</a:t>
            </a:r>
            <a:r>
              <a:rPr lang="en-GB" dirty="0"/>
              <a:t>, </a:t>
            </a:r>
            <a:r>
              <a:rPr lang="en-GB" dirty="0" err="1"/>
              <a:t>storio</a:t>
            </a:r>
            <a:r>
              <a:rPr lang="en-GB" dirty="0"/>
              <a:t> a </a:t>
            </a:r>
            <a:r>
              <a:rPr lang="en-GB" dirty="0" err="1"/>
              <a:t>thymer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(The PESTEL Analysis, 2019).</a:t>
            </a:r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dirty="0" err="1"/>
              <a:t>Dadansoddiad</a:t>
            </a:r>
            <a:r>
              <a:rPr lang="en-GB" dirty="0"/>
              <a:t> swot </a:t>
            </a:r>
            <a:r>
              <a:rPr lang="en-GB" dirty="0" err="1"/>
              <a:t>ar</a:t>
            </a:r>
            <a:r>
              <a:rPr lang="en-GB" dirty="0"/>
              <a:t> Ben a Jerry's.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gryfderau</a:t>
            </a:r>
            <a:r>
              <a:rPr lang="en-GB" dirty="0"/>
              <a:t> Ben a Jerry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 o </a:t>
            </a:r>
            <a:r>
              <a:rPr lang="en-GB" dirty="0" err="1"/>
              <a:t>gynhwysion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, </a:t>
            </a:r>
            <a:r>
              <a:rPr lang="en-GB" dirty="0" err="1"/>
              <a:t>dwyn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gof</a:t>
            </a:r>
            <a:r>
              <a:rPr lang="en-GB" dirty="0"/>
              <a:t> brand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'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côn</a:t>
            </a:r>
            <a:r>
              <a:rPr lang="en-GB" dirty="0"/>
              <a:t> am </a:t>
            </a:r>
            <a:r>
              <a:rPr lang="en-GB" dirty="0" err="1"/>
              <a:t>ddim</a:t>
            </a:r>
            <a:r>
              <a:rPr lang="en-GB" dirty="0"/>
              <a:t>', </a:t>
            </a:r>
            <a:r>
              <a:rPr lang="en-GB" dirty="0" err="1"/>
              <a:t>golwg</a:t>
            </a:r>
            <a:r>
              <a:rPr lang="en-GB" dirty="0"/>
              <a:t> Ben a Jerry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frendly</a:t>
            </a:r>
            <a:r>
              <a:rPr lang="en-GB" dirty="0"/>
              <a:t>, ac </a:t>
            </a:r>
            <a:r>
              <a:rPr lang="en-GB" dirty="0" err="1"/>
              <a:t>enwau'r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marchnata</a:t>
            </a:r>
            <a:r>
              <a:rPr lang="en-GB" dirty="0"/>
              <a:t> a </a:t>
            </a:r>
            <a:r>
              <a:rPr lang="en-GB" dirty="0" err="1"/>
              <a:t>hysbysebu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. Mae </a:t>
            </a:r>
            <a:r>
              <a:rPr lang="en-GB" dirty="0" err="1"/>
              <a:t>gwendidau</a:t>
            </a:r>
            <a:r>
              <a:rPr lang="en-GB" dirty="0"/>
              <a:t>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ffaith</a:t>
            </a:r>
            <a:r>
              <a:rPr lang="en-GB" dirty="0"/>
              <a:t> bod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gwmniau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, </a:t>
            </a:r>
            <a:r>
              <a:rPr lang="en-GB" dirty="0" err="1"/>
              <a:t>hefyd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 </a:t>
            </a:r>
            <a:r>
              <a:rPr lang="en-GB" dirty="0" err="1"/>
              <a:t>a'r</a:t>
            </a:r>
            <a:r>
              <a:rPr lang="en-GB" dirty="0"/>
              <a:t> UD y </a:t>
            </a:r>
            <a:r>
              <a:rPr lang="en-GB" dirty="0" err="1"/>
              <a:t>mae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bennaf</a:t>
            </a:r>
            <a:r>
              <a:rPr lang="en-GB" dirty="0"/>
              <a:t>, ac </a:t>
            </a:r>
            <a:r>
              <a:rPr lang="en-GB" dirty="0" err="1"/>
              <a:t>mae</a:t>
            </a:r>
            <a:r>
              <a:rPr lang="en-GB" dirty="0"/>
              <a:t> 97% o staff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caucasion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hiliol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Ben a Jerry's. 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arloesi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aros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compitition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hufen</a:t>
            </a:r>
            <a:r>
              <a:rPr lang="en-GB" dirty="0"/>
              <a:t> </a:t>
            </a:r>
            <a:r>
              <a:rPr lang="en-GB" dirty="0" err="1"/>
              <a:t>iâ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 dirty="0"/>
              <a:t>,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cwcis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siwgr</a:t>
            </a:r>
            <a:r>
              <a:rPr lang="en-GB" dirty="0"/>
              <a:t>,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lactos</a:t>
            </a:r>
            <a:r>
              <a:rPr lang="en-GB" dirty="0"/>
              <a:t>, a </a:t>
            </a:r>
            <a:r>
              <a:rPr lang="en-GB" dirty="0" err="1"/>
              <a:t>chwcis</a:t>
            </a:r>
            <a:r>
              <a:rPr lang="en-GB" dirty="0"/>
              <a:t>. Mae </a:t>
            </a:r>
            <a:r>
              <a:rPr lang="en-GB" dirty="0" err="1"/>
              <a:t>bygythiadau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Halo Top, </a:t>
            </a:r>
            <a:r>
              <a:rPr lang="en-GB" dirty="0" err="1"/>
              <a:t>sef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, </a:t>
            </a:r>
            <a:r>
              <a:rPr lang="en-GB" dirty="0" err="1"/>
              <a:t>rheoliadau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a </a:t>
            </a:r>
            <a:r>
              <a:rPr lang="en-GB" dirty="0" err="1"/>
              <a:t>chyffuriau</a:t>
            </a:r>
            <a:r>
              <a:rPr lang="en-GB" dirty="0"/>
              <a:t>,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cystadleuaeth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Dorczuk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2019)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245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ac </a:t>
            </a:r>
            <a:r>
              <a:rPr lang="en-GB" dirty="0" err="1"/>
              <a:t>uwchradd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randdeiliaid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cystadleuwyr</a:t>
            </a:r>
            <a:r>
              <a:rPr lang="en-GB" dirty="0"/>
              <a:t>, </a:t>
            </a:r>
            <a:r>
              <a:rPr lang="en-GB" dirty="0" err="1"/>
              <a:t>gweithwyr</a:t>
            </a:r>
            <a:r>
              <a:rPr lang="en-GB" dirty="0"/>
              <a:t>, </a:t>
            </a:r>
            <a:r>
              <a:rPr lang="en-GB" dirty="0" err="1"/>
              <a:t>manwerthwyr</a:t>
            </a:r>
            <a:r>
              <a:rPr lang="en-GB" dirty="0"/>
              <a:t>, </a:t>
            </a:r>
            <a:r>
              <a:rPr lang="en-GB" dirty="0" err="1"/>
              <a:t>credydwyr</a:t>
            </a:r>
            <a:r>
              <a:rPr lang="en-GB" dirty="0"/>
              <a:t>, </a:t>
            </a:r>
            <a:r>
              <a:rPr lang="en-GB" dirty="0" err="1"/>
              <a:t>perchnogion</a:t>
            </a:r>
            <a:r>
              <a:rPr lang="en-GB" dirty="0"/>
              <a:t> a </a:t>
            </a:r>
            <a:r>
              <a:rPr lang="en-GB" dirty="0" err="1"/>
              <a:t>deiliaid</a:t>
            </a:r>
            <a:r>
              <a:rPr lang="en-GB" dirty="0"/>
              <a:t> </a:t>
            </a:r>
            <a:r>
              <a:rPr lang="en-GB" dirty="0" err="1"/>
              <a:t>stoc</a:t>
            </a:r>
            <a:r>
              <a:rPr lang="en-GB" dirty="0"/>
              <a:t>, a </a:t>
            </a:r>
            <a:r>
              <a:rPr lang="en-GB" dirty="0" err="1"/>
              <a:t>chyflenwyr</a:t>
            </a:r>
            <a:r>
              <a:rPr lang="en-GB" dirty="0"/>
              <a:t>. </a:t>
            </a:r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eilaidd</a:t>
            </a:r>
            <a:r>
              <a:rPr lang="en-GB" dirty="0"/>
              <a:t> Ben a Jerry's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cyhoedd</a:t>
            </a:r>
            <a:r>
              <a:rPr lang="en-GB" dirty="0"/>
              <a:t> </a:t>
            </a:r>
            <a:r>
              <a:rPr lang="en-GB" dirty="0" err="1"/>
              <a:t>genral</a:t>
            </a:r>
            <a:r>
              <a:rPr lang="en-GB" dirty="0"/>
              <a:t>, </a:t>
            </a:r>
            <a:r>
              <a:rPr lang="en-GB" dirty="0" err="1"/>
              <a:t>llywodraeth</a:t>
            </a:r>
            <a:r>
              <a:rPr lang="en-GB" dirty="0"/>
              <a:t>, </a:t>
            </a:r>
            <a:r>
              <a:rPr lang="en-GB" dirty="0" err="1"/>
              <a:t>gweithredwyr</a:t>
            </a:r>
            <a:r>
              <a:rPr lang="en-GB" dirty="0"/>
              <a:t>, </a:t>
            </a:r>
            <a:r>
              <a:rPr lang="en-GB" dirty="0" err="1"/>
              <a:t>cymuned</a:t>
            </a:r>
            <a:r>
              <a:rPr lang="en-GB" dirty="0"/>
              <a:t>, </a:t>
            </a:r>
            <a:r>
              <a:rPr lang="en-GB" dirty="0" err="1"/>
              <a:t>midia</a:t>
            </a:r>
            <a:r>
              <a:rPr lang="en-GB" dirty="0"/>
              <a:t>, ac </a:t>
            </a:r>
            <a:r>
              <a:rPr lang="en-GB" dirty="0" err="1"/>
              <a:t>elusennau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Ben a Jerry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(Ben And Jerrys Big, 2019)</a:t>
            </a:r>
            <a:r>
              <a:rPr lang="en-GB" dirty="0"/>
              <a:t>. Mae CSR Ben a Jerry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ymrwymedig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ac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budd</a:t>
            </a:r>
            <a:r>
              <a:rPr lang="en-GB" dirty="0"/>
              <a:t> </a:t>
            </a:r>
            <a:r>
              <a:rPr lang="en-GB" dirty="0" err="1"/>
              <a:t>gorau'r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troed</a:t>
            </a:r>
            <a:r>
              <a:rPr lang="en-GB" dirty="0"/>
              <a:t> carbon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ymgyrchoedd</a:t>
            </a:r>
            <a:r>
              <a:rPr lang="en-GB" dirty="0"/>
              <a:t> </a:t>
            </a:r>
            <a:r>
              <a:rPr lang="en-GB" dirty="0" err="1"/>
              <a:t>cynhesu</a:t>
            </a:r>
            <a:r>
              <a:rPr lang="en-GB" dirty="0"/>
              <a:t> </a:t>
            </a:r>
            <a:r>
              <a:rPr lang="en-GB" dirty="0" err="1"/>
              <a:t>byd-eang</a:t>
            </a:r>
            <a:r>
              <a:rPr lang="en-GB" dirty="0"/>
              <a:t>,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ehically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traddodiad</a:t>
            </a:r>
            <a:r>
              <a:rPr lang="en-GB" dirty="0"/>
              <a:t> </a:t>
            </a:r>
            <a:r>
              <a:rPr lang="en-GB" dirty="0" err="1"/>
              <a:t>teg</a:t>
            </a:r>
            <a:r>
              <a:rPr lang="en-GB" dirty="0"/>
              <a:t>,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GMO, a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gawell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(Six Companies, 2019). </a:t>
            </a:r>
            <a:r>
              <a:rPr lang="en-GB" dirty="0" err="1"/>
              <a:t>Dangosir</a:t>
            </a:r>
            <a:r>
              <a:rPr lang="en-GB" dirty="0"/>
              <a:t> </a:t>
            </a:r>
            <a:r>
              <a:rPr lang="en-GB" dirty="0" err="1"/>
              <a:t>safbwynt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Ben a Jerry's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dyluniad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amgylchedd-gyfeillgar</a:t>
            </a:r>
            <a:r>
              <a:rPr lang="en-GB" dirty="0"/>
              <a:t> ac </a:t>
            </a:r>
            <a:r>
              <a:rPr lang="en-GB" dirty="0" err="1"/>
              <a:t>ailgylchadwy</a:t>
            </a:r>
            <a:r>
              <a:rPr lang="en-GB" dirty="0"/>
              <a:t>, </a:t>
            </a:r>
            <a:r>
              <a:rPr lang="en-GB" dirty="0" err="1"/>
              <a:t>hefyd</a:t>
            </a:r>
            <a:r>
              <a:rPr lang="en-GB" dirty="0"/>
              <a:t> y </a:t>
            </a:r>
            <a:r>
              <a:rPr lang="en-GB" dirty="0" err="1"/>
              <a:t>cynhyrchiad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effeithlon</a:t>
            </a:r>
            <a:r>
              <a:rPr lang="en-GB" dirty="0"/>
              <a:t> o ran </a:t>
            </a:r>
            <a:r>
              <a:rPr lang="en-GB" dirty="0" err="1"/>
              <a:t>ynni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goleuadau</a:t>
            </a:r>
            <a:r>
              <a:rPr lang="en-GB" dirty="0"/>
              <a:t>, </a:t>
            </a:r>
            <a:r>
              <a:rPr lang="en-GB" dirty="0" err="1"/>
              <a:t>sustems</a:t>
            </a:r>
            <a:r>
              <a:rPr lang="en-GB" dirty="0"/>
              <a:t> </a:t>
            </a:r>
            <a:r>
              <a:rPr lang="en-GB" dirty="0" err="1"/>
              <a:t>oeri</a:t>
            </a:r>
            <a:r>
              <a:rPr lang="en-GB" dirty="0"/>
              <a:t>, a </a:t>
            </a:r>
            <a:r>
              <a:rPr lang="en-GB" dirty="0" err="1"/>
              <a:t>dŵr</a:t>
            </a:r>
            <a:r>
              <a:rPr lang="en-GB" dirty="0"/>
              <a:t>. </a:t>
            </a:r>
            <a:r>
              <a:rPr lang="en-GB" dirty="0" err="1"/>
              <a:t>Yna'r</a:t>
            </a:r>
            <a:r>
              <a:rPr lang="en-GB" dirty="0"/>
              <a:t> </a:t>
            </a:r>
            <a:r>
              <a:rPr lang="en-GB" dirty="0" err="1"/>
              <a:t>dinistr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Ben a Jerry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ffermydd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llaeth</a:t>
            </a:r>
            <a:r>
              <a:rPr lang="en-GB" dirty="0"/>
              <a:t> felly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Ben a Jerry </a:t>
            </a:r>
            <a:r>
              <a:rPr lang="en-GB" dirty="0" err="1"/>
              <a:t>dreulwyr</a:t>
            </a:r>
            <a:r>
              <a:rPr lang="en-GB" dirty="0"/>
              <a:t> </a:t>
            </a:r>
            <a:r>
              <a:rPr lang="en-GB" dirty="0" err="1"/>
              <a:t>mathane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y </a:t>
            </a:r>
            <a:r>
              <a:rPr lang="en-GB" dirty="0" err="1"/>
              <a:t>fferm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bod </a:t>
            </a:r>
            <a:r>
              <a:rPr lang="en-GB" dirty="0" err="1"/>
              <a:t>egni'n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gynhyrchu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fferm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(Ben &amp; Jerry’s, 2019).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Proffidioldeb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Ben a Jerry's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yw'r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ffaith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brandiau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hufen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iâ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sy'n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tyfu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gyflymaf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flasau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beiddgar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cyfryngau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cymdeithasol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dargedu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ifanc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nhw'n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sbarduno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twf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14%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mewn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blwyddyn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(The World's Top-Selling Ice Cream Brands, 2019)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4951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Mae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gyda'i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ac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set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gyflawn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(Which of your friends needs to learn this term?, 2019)</a:t>
            </a:r>
            <a:r>
              <a:rPr lang="en-GB" dirty="0"/>
              <a:t>. Mae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,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</a:t>
            </a:r>
            <a:r>
              <a:rPr lang="en-GB" dirty="0" err="1"/>
              <a:t>gonest</a:t>
            </a:r>
            <a:r>
              <a:rPr lang="en-GB" dirty="0"/>
              <a:t>,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a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, </a:t>
            </a:r>
            <a:r>
              <a:rPr lang="en-GB" dirty="0" err="1"/>
              <a:t>rolau</a:t>
            </a:r>
            <a:r>
              <a:rPr lang="en-GB" dirty="0"/>
              <a:t> </a:t>
            </a:r>
            <a:r>
              <a:rPr lang="en-GB" dirty="0" err="1"/>
              <a:t>diffiniedig</a:t>
            </a:r>
            <a:r>
              <a:rPr lang="en-GB" dirty="0"/>
              <a:t>, </a:t>
            </a:r>
            <a:r>
              <a:rPr lang="en-GB" dirty="0" err="1"/>
              <a:t>cyfathrebu'n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,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,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, </a:t>
            </a:r>
            <a:r>
              <a:rPr lang="en-GB" dirty="0" err="1"/>
              <a:t>cydweithredu</a:t>
            </a:r>
            <a:r>
              <a:rPr lang="en-GB" dirty="0"/>
              <a:t> ac </a:t>
            </a:r>
            <a:r>
              <a:rPr lang="en-GB" dirty="0" err="1"/>
              <a:t>ymddiriedaeth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(10 Team Characteristics for Effective Teamwork, 2019)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2 </a:t>
            </a:r>
            <a:r>
              <a:rPr lang="en-GB" dirty="0" err="1"/>
              <a:t>unigolyn</a:t>
            </a:r>
            <a:r>
              <a:rPr lang="en-GB" dirty="0"/>
              <a:t> neu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, </a:t>
            </a:r>
            <a:r>
              <a:rPr lang="en-GB" dirty="0" err="1"/>
              <a:t>nodau</a:t>
            </a:r>
            <a:r>
              <a:rPr lang="en-GB" dirty="0"/>
              <a:t>, </a:t>
            </a:r>
            <a:r>
              <a:rPr lang="en-GB" dirty="0" err="1"/>
              <a:t>normau</a:t>
            </a:r>
            <a:r>
              <a:rPr lang="en-GB" dirty="0"/>
              <a:t>, </a:t>
            </a:r>
            <a:r>
              <a:rPr lang="en-GB" dirty="0" err="1"/>
              <a:t>strwythur</a:t>
            </a:r>
            <a:r>
              <a:rPr lang="en-GB" dirty="0"/>
              <a:t>, </a:t>
            </a:r>
            <a:r>
              <a:rPr lang="en-GB" dirty="0" err="1"/>
              <a:t>roals</a:t>
            </a:r>
            <a:r>
              <a:rPr lang="en-GB" dirty="0"/>
              <a:t>, </a:t>
            </a:r>
            <a:r>
              <a:rPr lang="en-GB" dirty="0" err="1"/>
              <a:t>rhyngweithio</a:t>
            </a:r>
            <a:r>
              <a:rPr lang="en-GB" dirty="0"/>
              <a:t>, a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gyfunol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(What is a Group?, 2019)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01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dirty="0"/>
              <a:t>Mae </a:t>
            </a:r>
            <a:r>
              <a:rPr lang="en-GB" dirty="0" err="1"/>
              <a:t>theori</a:t>
            </a:r>
            <a:r>
              <a:rPr lang="en-GB" dirty="0"/>
              <a:t> Bruce Tuckman o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1965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4 cam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, </a:t>
            </a:r>
            <a:r>
              <a:rPr lang="en-GB" dirty="0" err="1"/>
              <a:t>stormio</a:t>
            </a:r>
            <a:r>
              <a:rPr lang="en-GB" dirty="0"/>
              <a:t>, </a:t>
            </a:r>
            <a:r>
              <a:rPr lang="en-GB" dirty="0" err="1"/>
              <a:t>normaleiddio</a:t>
            </a:r>
            <a:r>
              <a:rPr lang="en-GB" dirty="0"/>
              <a:t> a </a:t>
            </a:r>
            <a:r>
              <a:rPr lang="en-GB" dirty="0" err="1"/>
              <a:t>pherfformio</a:t>
            </a:r>
            <a:r>
              <a:rPr lang="en-GB" dirty="0"/>
              <a:t>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arweinwyr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gynllunio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datblygiad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ofalus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darparu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cyfleoedd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i'w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haelodau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ddatblygu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/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dysgu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sgiliau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gyda'u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gwaith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Tuckman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enghraifft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endParaRPr lang="en-GB" b="0" dirty="0">
              <a:effectLst/>
            </a:endParaRPr>
          </a:p>
          <a:p>
            <a:pPr marL="171450" indent="-171450" rtl="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Ffurfio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dysgu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Daw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sawl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unigolyn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Maent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gasgliad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heb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unrhyw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ymdeimlad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amlwg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bwrpas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 rtl="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Stormio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Herio'ch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cyfnewid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syniadau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ychydig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strwythur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oes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unrhyw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gynlluniau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amlwg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fynd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â'r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flaen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 rtl="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Norming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rannu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syniadau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ffurfio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Gall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patrwm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arweinyddiaeth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ddechrau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ymddangos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cydymffurfio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â set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benodol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gredoau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penderfyniadau'n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dechrau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llunio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 rtl="0" fontAlgn="base">
              <a:buFont typeface="Arial" panose="020B0604020202020204" pitchFamily="34" charset="0"/>
              <a:buChar char="•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Perfformio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-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trawsnewid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perfformiad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uchel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patrwm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trefniadol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ffurfio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seiliedig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barch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naill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llall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rhannu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syniadau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llunio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chynigion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aelodau'r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aelod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felly,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gallu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gwneud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cyfraniad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posibl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broses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algn="jus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(Tuckman, 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714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Dr Belbin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adnabod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wyth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rôl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arwyddocaol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timau'n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gweithio'n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fwy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effeithiol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pan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fyddant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cynnwys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pobl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wyth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rôl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gyda'i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b="0" dirty="0">
              <a:effectLst/>
            </a:endParaRP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cadeirydd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cydlynu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ymdrechion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sicrhau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bod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adnoddau'n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cael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defnyddio'n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effeithiol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wrth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gyflawni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lluniwr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gosod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amcanion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blaenoriaethau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arwain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tuag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gwblhau'r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dasg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arloeswr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yw'r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person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creadigol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syniadau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'.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gwerthuswr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monitro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graff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dadansoddol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gall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ddadansoddi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problemau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gwerthuso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ymchwilydd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adnoddau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allblyg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wneud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cysylltiadau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allanol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adrodd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ddatblygiadau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allan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sefydliad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gweithiwr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cwmni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ymarferol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ffyddlon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canolbwyntio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dasgau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gwaith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ofalgar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canolbwyntio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unigolyn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cadw'r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tîm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gyda'i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gilydd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gwella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cyfathrebu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fewn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grŵp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228600" indent="-228600" rtl="0" fontAlgn="base">
              <a:buFont typeface="+mj-lt"/>
              <a:buAutoNum type="arabicPeriod"/>
            </a:pP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Mae'r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gorffenwr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cynnal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momentwm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sicrhau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cwblhau'r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dasg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algn="jus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(2019, 1)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7927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Mae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bod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eni</a:t>
            </a:r>
            <a:r>
              <a:rPr lang="en-GB" dirty="0"/>
              <a:t> ac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bod </a:t>
            </a:r>
            <a:r>
              <a:rPr lang="en-GB" dirty="0" err="1"/>
              <a:t>arweinwyr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personoliaeth</a:t>
            </a:r>
            <a:r>
              <a:rPr lang="en-GB" dirty="0"/>
              <a:t>, </a:t>
            </a:r>
            <a:r>
              <a:rPr lang="en-GB" dirty="0" err="1"/>
              <a:t>perthnasoedd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. Mae </a:t>
            </a:r>
            <a:r>
              <a:rPr lang="en-GB" dirty="0" err="1"/>
              <a:t>personoliaeth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allblyg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hoffi</a:t>
            </a:r>
            <a:r>
              <a:rPr lang="en-GB" dirty="0"/>
              <a:t> chi ac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gyrru</a:t>
            </a:r>
            <a:r>
              <a:rPr lang="en-GB" dirty="0"/>
              <a:t> 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canlyniad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dasg</a:t>
            </a:r>
            <a:r>
              <a:rPr lang="en-GB" dirty="0"/>
              <a:t>.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berthynas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wrando</a:t>
            </a:r>
            <a:r>
              <a:rPr lang="en-GB" dirty="0"/>
              <a:t>, </a:t>
            </a:r>
            <a:r>
              <a:rPr lang="en-GB" dirty="0" err="1"/>
              <a:t>cyfrannu</a:t>
            </a:r>
            <a:r>
              <a:rPr lang="en-GB" dirty="0"/>
              <a:t> a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y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, y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,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camgymeriadau</a:t>
            </a:r>
            <a:r>
              <a:rPr lang="en-GB" dirty="0"/>
              <a:t>, a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gymwysterau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dymunol</a:t>
            </a:r>
            <a:r>
              <a:rPr lang="en-GB" dirty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Mae 5 math </a:t>
            </a:r>
            <a:r>
              <a:rPr lang="en-GB" dirty="0" err="1"/>
              <a:t>gwahanol</a:t>
            </a:r>
            <a:r>
              <a:rPr lang="en-GB" dirty="0"/>
              <a:t> o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unbenaethol</a:t>
            </a:r>
            <a:r>
              <a:rPr lang="en-GB" dirty="0"/>
              <a:t>, </a:t>
            </a:r>
            <a:r>
              <a:rPr lang="en-GB" dirty="0" err="1"/>
              <a:t>biwrocrataidd</a:t>
            </a:r>
            <a:r>
              <a:rPr lang="en-GB" dirty="0"/>
              <a:t>, </a:t>
            </a:r>
            <a:r>
              <a:rPr lang="en-GB" dirty="0" err="1"/>
              <a:t>tadol</a:t>
            </a:r>
            <a:r>
              <a:rPr lang="en-GB" dirty="0"/>
              <a:t>, </a:t>
            </a:r>
            <a:r>
              <a:rPr lang="en-GB" dirty="0" err="1"/>
              <a:t>democrataidd</a:t>
            </a:r>
            <a:r>
              <a:rPr lang="en-GB" dirty="0"/>
              <a:t> a laissez-faire.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unbenaethol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llwyr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un person.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fiwrocrataidd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ddilynwr</a:t>
            </a:r>
            <a:r>
              <a:rPr lang="en-GB" dirty="0"/>
              <a:t> </a:t>
            </a:r>
            <a:r>
              <a:rPr lang="en-GB" dirty="0" err="1"/>
              <a:t>rheolau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union.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am </a:t>
            </a:r>
            <a:r>
              <a:rPr lang="en-GB" dirty="0" err="1"/>
              <a:t>weithwyr</a:t>
            </a:r>
            <a:r>
              <a:rPr lang="en-GB" dirty="0"/>
              <a:t> nag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chanlyniadau</a:t>
            </a:r>
            <a:r>
              <a:rPr lang="en-GB" dirty="0"/>
              <a:t> ac </a:t>
            </a:r>
            <a:r>
              <a:rPr lang="en-GB" dirty="0" err="1"/>
              <a:t>elw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ddemocrataidd</a:t>
            </a:r>
            <a:r>
              <a:rPr lang="en-GB" dirty="0"/>
              <a:t>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weithwyr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barn,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â </a:t>
            </a:r>
            <a:r>
              <a:rPr lang="en-GB" dirty="0" err="1"/>
              <a:t>gwrthwynebiadau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gasgliad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a </a:t>
            </a:r>
            <a:r>
              <a:rPr lang="en-GB" dirty="0" err="1"/>
              <a:t>pholisïau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laissez-faire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gyflawni'r</a:t>
            </a:r>
            <a:r>
              <a:rPr lang="en-GB" dirty="0"/>
              <a:t> </a:t>
            </a:r>
            <a:r>
              <a:rPr lang="en-GB" dirty="0" err="1"/>
              <a:t>dasg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(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2019, 4)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5958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Mae'r</a:t>
            </a:r>
            <a:r>
              <a:rPr lang="en-GB" dirty="0"/>
              <a:t> dull </a:t>
            </a:r>
            <a:r>
              <a:rPr lang="en-GB" dirty="0" err="1"/>
              <a:t>clasurol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gred</a:t>
            </a:r>
            <a:r>
              <a:rPr lang="en-GB" dirty="0"/>
              <a:t> </a:t>
            </a:r>
            <a:r>
              <a:rPr lang="en-GB" dirty="0" err="1"/>
              <a:t>mai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chorfforol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staff.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dull </a:t>
            </a:r>
            <a:r>
              <a:rPr lang="en-GB" dirty="0" err="1"/>
              <a:t>clasurol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boddhad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sicrhau'r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(2019, 2)</a:t>
            </a:r>
            <a:r>
              <a:rPr lang="en-GB" dirty="0"/>
              <a:t>. </a:t>
            </a:r>
            <a:r>
              <a:rPr lang="en-GB" dirty="0" err="1"/>
              <a:t>Gyda'r</a:t>
            </a:r>
            <a:r>
              <a:rPr lang="en-GB" dirty="0"/>
              <a:t> dull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diystyru'r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o un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newidynnau</a:t>
            </a:r>
            <a:r>
              <a:rPr lang="en-GB" dirty="0"/>
              <a:t> </a:t>
            </a:r>
            <a:r>
              <a:rPr lang="en-GB" dirty="0" err="1"/>
              <a:t>sefyllfaol</a:t>
            </a:r>
            <a:r>
              <a:rPr lang="en-GB" dirty="0"/>
              <a:t>. Mae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</a:t>
            </a:r>
            <a:r>
              <a:rPr lang="en-GB" dirty="0"/>
              <a:t>, </a:t>
            </a:r>
            <a:r>
              <a:rPr lang="en-GB" dirty="0" err="1"/>
              <a:t>diwylliant</a:t>
            </a:r>
            <a:r>
              <a:rPr lang="en-GB" dirty="0"/>
              <a:t>, </a:t>
            </a:r>
            <a:r>
              <a:rPr lang="en-GB" dirty="0" err="1"/>
              <a:t>maint</a:t>
            </a:r>
            <a:r>
              <a:rPr lang="en-GB" dirty="0"/>
              <a:t>, </a:t>
            </a:r>
            <a:r>
              <a:rPr lang="en-GB" dirty="0" err="1"/>
              <a:t>amgylchedd</a:t>
            </a:r>
            <a:r>
              <a:rPr lang="en-GB" dirty="0"/>
              <a:t> a </a:t>
            </a:r>
            <a:r>
              <a:rPr lang="en-GB" dirty="0" err="1"/>
              <a:t>thechnoleg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dyluniad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</a:t>
            </a:r>
            <a:r>
              <a:rPr lang="en-GB" dirty="0"/>
              <a:t> </a:t>
            </a:r>
            <a:r>
              <a:rPr lang="en-GB" dirty="0" err="1"/>
              <a:t>sucsessfull</a:t>
            </a:r>
            <a:r>
              <a:rPr lang="en-GB" dirty="0"/>
              <a:t> (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Mullins, L, 2016)</a:t>
            </a:r>
            <a:r>
              <a:rPr lang="en-GB" dirty="0"/>
              <a:t>. Mae dull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y </a:t>
            </a:r>
            <a:r>
              <a:rPr lang="en-GB" dirty="0" err="1"/>
              <a:t>gweithle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, </a:t>
            </a:r>
            <a:r>
              <a:rPr lang="en-GB" dirty="0" err="1"/>
              <a:t>strwythur</a:t>
            </a:r>
            <a:r>
              <a:rPr lang="en-GB" dirty="0"/>
              <a:t>,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,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newidynnau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system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system </a:t>
            </a:r>
            <a:r>
              <a:rPr lang="en-GB" dirty="0" err="1"/>
              <a:t>gymdeithasol-dechnegol</a:t>
            </a:r>
            <a:r>
              <a:rPr lang="en-GB" dirty="0"/>
              <a:t> neu </a:t>
            </a:r>
            <a:r>
              <a:rPr lang="en-GB" dirty="0" err="1"/>
              <a:t>benderfyniaeth</a:t>
            </a:r>
            <a:r>
              <a:rPr lang="en-GB" dirty="0"/>
              <a:t> </a:t>
            </a:r>
            <a:r>
              <a:rPr lang="en-GB" dirty="0" err="1"/>
              <a:t>dechnolegol</a:t>
            </a:r>
            <a:r>
              <a:rPr lang="en-GB" dirty="0"/>
              <a:t> (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Mullins, L, 2016)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dull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staff a </a:t>
            </a:r>
            <a:r>
              <a:rPr lang="en-GB" dirty="0" err="1"/>
              <a:t>chyflogwyr</a:t>
            </a:r>
            <a:r>
              <a:rPr lang="en-GB" dirty="0"/>
              <a:t>,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moesol</a:t>
            </a:r>
            <a:r>
              <a:rPr lang="en-GB" dirty="0"/>
              <a:t> a </a:t>
            </a:r>
            <a:r>
              <a:rPr lang="en-GB" dirty="0" err="1"/>
              <a:t>seicolegol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.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, </a:t>
            </a:r>
            <a:r>
              <a:rPr lang="en-GB" dirty="0" err="1"/>
              <a:t>hunan-barch</a:t>
            </a:r>
            <a:r>
              <a:rPr lang="en-GB" dirty="0"/>
              <a:t>,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cymhelliant</a:t>
            </a:r>
            <a:r>
              <a:rPr lang="en-GB" dirty="0"/>
              <a:t>, </a:t>
            </a:r>
            <a:r>
              <a:rPr lang="en-GB" dirty="0" err="1"/>
              <a:t>teimladau</a:t>
            </a:r>
            <a:r>
              <a:rPr lang="en-GB" dirty="0"/>
              <a:t> a </a:t>
            </a:r>
            <a:r>
              <a:rPr lang="en-GB" dirty="0" err="1"/>
              <a:t>thueddiadau'r</a:t>
            </a:r>
            <a:r>
              <a:rPr lang="en-GB" dirty="0"/>
              <a:t> staff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(2019, 3)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4109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Mae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geni'n</a:t>
            </a:r>
            <a:r>
              <a:rPr lang="en-GB" dirty="0"/>
              <a:t> </a:t>
            </a:r>
            <a:r>
              <a:rPr lang="en-GB" dirty="0" err="1"/>
              <a:t>arweinwyr</a:t>
            </a:r>
            <a:r>
              <a:rPr lang="en-GB" dirty="0"/>
              <a:t> </a:t>
            </a:r>
            <a:r>
              <a:rPr lang="en-GB" dirty="0" err="1"/>
              <a:t>gweledigaethol</a:t>
            </a:r>
            <a:r>
              <a:rPr lang="en-GB" dirty="0"/>
              <a:t>,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lleoli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hinsawdd</a:t>
            </a:r>
            <a:r>
              <a:rPr lang="en-GB" dirty="0"/>
              <a:t> </a:t>
            </a:r>
            <a:r>
              <a:rPr lang="en-GB" dirty="0" err="1"/>
              <a:t>oer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gystadleuaeth</a:t>
            </a:r>
            <a:r>
              <a:rPr lang="en-GB" dirty="0"/>
              <a:t> </a:t>
            </a:r>
            <a:r>
              <a:rPr lang="en-GB" dirty="0" err="1"/>
              <a:t>sero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at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gwnaeth</a:t>
            </a:r>
            <a:r>
              <a:rPr lang="en-GB" dirty="0"/>
              <a:t> Ben a Jerry </a:t>
            </a:r>
            <a:r>
              <a:rPr lang="en-GB" dirty="0" err="1"/>
              <a:t>hunan-drin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gweithrediad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 Ben a Jerry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ffigwr</a:t>
            </a:r>
            <a:r>
              <a:rPr lang="en-GB" dirty="0"/>
              <a:t> y </a:t>
            </a:r>
            <a:r>
              <a:rPr lang="en-GB" dirty="0" err="1"/>
              <a:t>cwmni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a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safle</a:t>
            </a:r>
            <a:r>
              <a:rPr lang="en-GB" dirty="0"/>
              <a:t>. Mae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ac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blasau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.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Ben a Jerry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ddall</a:t>
            </a:r>
            <a:r>
              <a:rPr lang="en-GB" dirty="0"/>
              <a:t> a </a:t>
            </a:r>
            <a:r>
              <a:rPr lang="en-GB" dirty="0" err="1"/>
              <a:t>democrataidd</a:t>
            </a:r>
            <a:r>
              <a:rPr lang="en-GB" dirty="0"/>
              <a:t>, ac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sefyll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(Ben Cohen and Jerry Greenfield’s Leadership Styles, 2019).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4591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gasgliad</a:t>
            </a:r>
            <a:r>
              <a:rPr lang="en-GB" dirty="0"/>
              <a:t> </a:t>
            </a:r>
            <a:r>
              <a:rPr lang="en-GB" dirty="0" err="1"/>
              <a:t>gallwn</a:t>
            </a:r>
            <a:r>
              <a:rPr lang="en-GB" dirty="0"/>
              <a:t> weld bod Ben a Jerry's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ymgymryd</a:t>
            </a:r>
            <a:r>
              <a:rPr lang="en-GB" dirty="0"/>
              <a:t> â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arddulliau</a:t>
            </a:r>
            <a:r>
              <a:rPr lang="en-GB" dirty="0"/>
              <a:t> ac </a:t>
            </a:r>
            <a:r>
              <a:rPr lang="en-GB" dirty="0" err="1"/>
              <a:t>ymagweddau</a:t>
            </a:r>
            <a:r>
              <a:rPr lang="en-GB" dirty="0"/>
              <a:t>. Mae </a:t>
            </a:r>
            <a:r>
              <a:rPr lang="en-GB" dirty="0" err="1"/>
              <a:t>gan</a:t>
            </a:r>
            <a:r>
              <a:rPr lang="en-GB" dirty="0"/>
              <a:t> Ben a Jerry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bopeth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3 </a:t>
            </a:r>
            <a:r>
              <a:rPr lang="en-GB" dirty="0" err="1"/>
              <a:t>rhan</a:t>
            </a:r>
            <a:r>
              <a:rPr lang="en-GB" dirty="0"/>
              <a:t>, a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y </a:t>
            </a:r>
            <a:r>
              <a:rPr lang="en-GB" dirty="0" err="1"/>
              <a:t>presennol</a:t>
            </a:r>
            <a:r>
              <a:rPr lang="en-GB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96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Six Companies Who Go Global and Local With CSR.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https://www.csrwire.com/blog/posts/1840-six-companies-who-go-global-and-local-with-csr?fbclid=IwAR1XgdAu9YAjSvK22ATg8_zTYoxSmYjd3UbBo0Pa3zQGK5jzQxQO5fULs_4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We're Structured | Ben &amp; Jerry’s.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https://www.benjerry.co.uk/about-us/how-were-structured?fbclid=IwAR0Yk6Ic94l8ARH4ShEjnoeeNFz7q628NeFKTjxSYv40V9QcIfcA13Z07QU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 | Ben &amp; Jerry’s.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https://www.benjerry.co.uk/values?fbclid=IwAR0Eg0WnBF7hJkRwNsFa3WhKi3PMqj4AoOXxzIaqPm4Bhr6AmuiSKSfMFHM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Refreshment, F. (2019). Ben &amp; Jerry's.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https://www.unileverusa.com/brands/food-and-drink/ben-and-jerrys.html?fbclid=IwAR2Jv-F_cO62c-jL7BqcLzRkmu-K-wmAsEAwbGqDQzQ6Va6aUTXJzem_llk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“Ben &amp; Jerry’s”-The Ethical Approach | Operations Management &amp; Business Issues in Today's Competitive Environment.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https://opsmgt.edublogs.org/2012/07/01/ben-jerrys-the-ethical-approach/?fbclid=IwAR2KvTh39VYI_IX6pfcnD8_d2jTJmYl_0N0BVdJGV4kmoNJ8cvDz0Sa6ajc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PESTEL Analysis.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https://weloveicecreams.wordpress.com/2013/11/05/the-pestle-analysis/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World's Top-Selling Ice Cream Brands.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https://www.forbes.com/sites/yehongzhu/2016/06/21/the-worlds-top-selling-ice-cream-brands-2/#a98c7ea5a890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Marketing Objectives for Ben and Jerry (1) - Running Head MARKETING OBJECTIVES FOR BEN AND JERRYS Marketing Objectives for Ben and Jerrys Ice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Cream Ben | Course Hero.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/>
              </a:rPr>
              <a:t>https://www.coursehero.com/file/18767698/Marketing-Objectives-for-Ben-and-Jerry-1/?fbclid=IwAR1ccWEd16d42KlCsu6RCLDPiZZkh1pgPqThtgORZzHltAmdpgkN3wuLrLU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Dorczuk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V. (2019). Ben &amp; Jerry’s SWOT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Anayalysis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/>
              </a:rPr>
              <a:t>https://swotanalysisbenjerry.wordpress.com/2018/06/04/the-journey-begins/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 And Jerrys Big.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/>
              </a:rPr>
              <a:t>https://www.slideshare.net/vparakhiya/ben-and-jerrys-big?fbclid=IwAR2KvTh39VYI_IX6pfcnD8_d2jTJmYl_0N0BVdJGV4kmoNJ8cvDz0Sa6ajc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Profitability | Business | tutor2u.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/>
              </a:rPr>
              <a:t>https://www.tutor2u.net/business/topics/profitability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Corporate Social Responsibility?.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/>
              </a:rPr>
              <a:t>https://www.businessnewsdaily.com/4679-corporate-social-responsibility.html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Ethics: Fair Business Policies Within Controversial Subjects.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5"/>
              </a:rPr>
              <a:t>https://www.investopedia.com/terms/b/business-ethics.asp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comes after those ellipses?.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6"/>
              </a:rPr>
              <a:t>http://www.businessdictionary.com/definition/stakeholder.html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 - Which of your friends needs to learn this term?.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7"/>
              </a:rPr>
              <a:t>http://www.businessdictionary.com/definition/team.html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 Team Characteristics for Effective Teamwork.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8"/>
              </a:rPr>
              <a:t>https://medium.com/@mikeschoultz/10-team-characteristics-for-effective-teamwork-e0429b362ddd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a Group? definition, characteristics, types and reasons for group formation - Business Jargons.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9"/>
              </a:rPr>
              <a:t>https://businessjargons.com/group.html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Tuckman; Forming - Storming - Norming -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Perfoming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(2019).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0"/>
              </a:rPr>
              <a:t>https://www.teambuilding.co.uk/theory/Forming-Storming-Norming-Performing.html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1).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1"/>
              </a:rPr>
              <a:t>https://www.businesscoaching.co.uk/files/belbin_team_role_theories.pdf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2).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2"/>
              </a:rPr>
              <a:t>https://www.villanovau.com/resources/leadership/classical-management-theory/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3). Retrieved 16 December 2019, from http://epgp.inflibnet.ac.in/epgpdata/uploads/epgp_content/S000030PU/P000179/M016469/ET/146588993819et.pdf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Mullins, L. (2016).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 &amp; Organisational Behaviour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(11th ed., pp. Chapter 1 page 3). New York: Pearson.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(2019, 4). Retrieved 16 December 2019, from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3"/>
              </a:rPr>
              <a:t>https://moodle.uwtsd.ac.uk/pluginfile.php/120144/mod_resource/content/0/Activity%202-Leadership-Style-Questionnaire.pdf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 Cohen and Jerry Greenfield’s Leadership Styles. (2019). Retrieved 17 December 2019, from https://leadinspirechange.wordpress.com/2013/06/30/ben-cohen-and-jerry-greenfields-leadership-styles/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60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10C1-68D9-426D-AFF5-EDA5A83FE26A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CA42-1A45-4FB0-8BE1-C01D6544A525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BB06A-C244-4D67-B7D6-73ED97A417CC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B9DB-4E53-4561-B648-0C97F954A6ED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D8F65-68DA-4DE0-AA51-C1705F712F09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8D61C-CB42-4521-A465-4F00F6373107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543F9-AF82-48DC-9EF3-0CBC98B23DF1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79E4A-1422-43DE-B397-8AA34503285C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79680-FDFB-4F63-A942-14E00CD81373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91879-48A3-47A5-B5C8-C41471DFF8B2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7C44A-C59B-49C4-9531-4190F8FAE95F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28E5E-DC47-4CBE-B1BE-E523592C43BA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CDA05-0A74-445A-9678-785271128EAB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CA9B6-A8AD-4AF5-BB43-51E59DFE94B3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A368-3A61-4BEF-AE31-0F0140812D38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0FDF-F600-4B46-B231-29938188BEE7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8A41-3024-4EAE-B64C-415ABA25C013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6C27C16-19D4-4027-9C62-B26B19FAF244}" type="datetime1">
              <a:rPr lang="en-US" smtClean="0"/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s://opsmgt.edublogs.org/2012/07/01/ben-jerrys-the-ethical-approach/?fbclid=IwAR2KvTh39VYI_IX6pfcnD8_d2jTJmYl_0N0BVdJGV4kmoNJ8cvDz0Sa6ajc" TargetMode="External"/><Relationship Id="rId7" Type="http://schemas.openxmlformats.org/officeDocument/2006/relationships/hyperlink" Target="https://swotanalysisbenjerry.wordpress.com/2018/06/04/the-journey-begins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coursehero.com/file/18767698/Marketing-Objectives-for-Ben-and-Jerry-1/?fbclid=IwAR1ccWEd16d42KlCsu6RCLDPiZZkh1pgPqThtgORZzHltAmdpgkN3wuLrLU" TargetMode="External"/><Relationship Id="rId5" Type="http://schemas.openxmlformats.org/officeDocument/2006/relationships/hyperlink" Target="https://www.forbes.com/sites/yehongzhu/2016/06/21/the-worlds-top-selling-ice-cream-brands-2/#a98c7ea5a890" TargetMode="External"/><Relationship Id="rId4" Type="http://schemas.openxmlformats.org/officeDocument/2006/relationships/hyperlink" Target="https://weloveicecreams.wordpress.com/2013/11/05/the-pestle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9227B-4703-4DAD-A51E-EBA7FE3BC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l="4365" t="23391" r="4727"/>
          <a:stretch/>
        </p:blipFill>
        <p:spPr>
          <a:xfrm>
            <a:off x="20" y="17761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7EAAC1-E11B-444E-96D1-7BCC3409FDF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155700" y="1450301"/>
            <a:ext cx="7313028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Aft>
                <a:spcPct val="0"/>
              </a:spcAft>
            </a:pP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Dulliau Cyfoes I Rheoli – </a:t>
            </a:r>
            <a:b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 and Jerry’s</a:t>
            </a:r>
            <a:b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Caitlin Faye Innes - 1900689</a:t>
            </a:r>
            <a:b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Divina Evans</a:t>
            </a:r>
            <a:br>
              <a:rPr lang="en-US" altLang="en-US" sz="4800" dirty="0">
                <a:solidFill>
                  <a:schemeClr val="tx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B6C4052-91F0-461B-81B3-49D00401FB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0" y="47742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Dulliau Rheoli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990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5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6" name="Picture 5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7" name="Oval 6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8" name="Picture 6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9" name="Picture 6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0" name="Rectangle 6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165BF-39D1-4B09-9E12-3822C2948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450259"/>
            <a:ext cx="3753599" cy="1442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Ben and Jerry’s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86F7D-EDFE-43F1-A90F-51D6801278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7700" y="3072385"/>
            <a:ext cx="3754987" cy="29474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800" dirty="0"/>
              <a:t>Y </a:t>
            </a:r>
            <a:r>
              <a:rPr lang="en-US" sz="1800" dirty="0" err="1"/>
              <a:t>Busnes</a:t>
            </a:r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8F6F6A-C1A3-484A-BE6D-3CBB4788984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3340" r="7121" b="1"/>
          <a:stretch/>
        </p:blipFill>
        <p:spPr>
          <a:xfrm>
            <a:off x="5050389" y="1447799"/>
            <a:ext cx="6493910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2366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CD58-5B6E-AF40-8C5F-579CE786A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003" y="1981200"/>
            <a:ext cx="3401064" cy="1447800"/>
          </a:xfrm>
        </p:spPr>
        <p:txBody>
          <a:bodyPr/>
          <a:lstStyle/>
          <a:p>
            <a:pPr algn="ctr"/>
            <a:r>
              <a:rPr lang="en-US" dirty="0" err="1"/>
              <a:t>Agwedd</a:t>
            </a:r>
            <a:r>
              <a:rPr lang="en-US" dirty="0"/>
              <a:t> at y </a:t>
            </a:r>
            <a:r>
              <a:rPr lang="en-US" dirty="0" err="1"/>
              <a:t>strategaeth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90B79-E1F3-6049-AD79-11E666385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43000"/>
            <a:ext cx="5195997" cy="4572000"/>
          </a:xfrm>
        </p:spPr>
        <p:txBody>
          <a:bodyPr/>
          <a:lstStyle/>
          <a:p>
            <a:r>
              <a:rPr lang="en-US" dirty="0" err="1"/>
              <a:t>Datganiad</a:t>
            </a:r>
            <a:r>
              <a:rPr lang="en-US" dirty="0"/>
              <a:t> </a:t>
            </a:r>
            <a:r>
              <a:rPr lang="en-US" dirty="0" err="1"/>
              <a:t>cenhadaeth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“An official document that sets out the goals, purpose, and work of an </a:t>
            </a:r>
            <a:r>
              <a:rPr lang="en-US" dirty="0" err="1"/>
              <a:t>orgnisation</a:t>
            </a:r>
            <a:r>
              <a:rPr lang="en-US" dirty="0"/>
              <a:t>”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dirty="0"/>
              <a:t> – Dictionary.com</a:t>
            </a:r>
          </a:p>
        </p:txBody>
      </p:sp>
    </p:spTree>
    <p:extLst>
      <p:ext uri="{BB962C8B-B14F-4D97-AF65-F5344CB8AC3E}">
        <p14:creationId xmlns:p14="http://schemas.microsoft.com/office/powerpoint/2010/main" val="3170062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CD58-5B6E-AF40-8C5F-579CE786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Agwedd</a:t>
            </a:r>
            <a:r>
              <a:rPr lang="en-US" dirty="0"/>
              <a:t> at y </a:t>
            </a:r>
            <a:r>
              <a:rPr lang="en-US" dirty="0" err="1"/>
              <a:t>strategaeth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90B79-E1F3-6049-AD79-11E666385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Nodau</a:t>
            </a:r>
            <a:r>
              <a:rPr lang="en-US" dirty="0"/>
              <a:t> ac </a:t>
            </a:r>
            <a:r>
              <a:rPr lang="en-US" dirty="0" err="1"/>
              <a:t>Amcanion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BF542-6564-D141-9484-B3938E888E2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950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CD58-5B6E-AF40-8C5F-579CE786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Agwedd</a:t>
            </a:r>
            <a:r>
              <a:rPr lang="en-US" dirty="0"/>
              <a:t> at y </a:t>
            </a:r>
            <a:r>
              <a:rPr lang="en-US" dirty="0" err="1"/>
              <a:t>strategaeth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90B79-E1F3-6049-AD79-11E666385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SWOT</a:t>
            </a:r>
          </a:p>
          <a:p>
            <a:r>
              <a:rPr lang="en-US" dirty="0"/>
              <a:t>PESTEL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BF542-6564-D141-9484-B3938E888E2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629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CD58-5B6E-AF40-8C5F-579CE786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Agwedd</a:t>
            </a:r>
            <a:r>
              <a:rPr lang="en-US" dirty="0"/>
              <a:t> at y </a:t>
            </a:r>
            <a:r>
              <a:rPr lang="en-US" dirty="0" err="1"/>
              <a:t>strategaeth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90B79-E1F3-6049-AD79-11E666385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Rhanddeiliaid</a:t>
            </a:r>
            <a:r>
              <a:rPr lang="en-US" dirty="0"/>
              <a:t> </a:t>
            </a:r>
            <a:r>
              <a:rPr lang="en-US" dirty="0" err="1"/>
              <a:t>sefydliadol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BF542-6564-D141-9484-B3938E888E2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151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0CD58-5B6E-AF40-8C5F-579CE786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Agwedd</a:t>
            </a:r>
            <a:r>
              <a:rPr lang="en-US" dirty="0"/>
              <a:t> at y </a:t>
            </a:r>
            <a:r>
              <a:rPr lang="en-US" dirty="0" err="1"/>
              <a:t>strategaeth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90B79-E1F3-6049-AD79-11E6663856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Proffidioldeb</a:t>
            </a:r>
            <a:r>
              <a:rPr lang="en-US" dirty="0"/>
              <a:t> </a:t>
            </a:r>
            <a:r>
              <a:rPr lang="en-US" dirty="0" err="1"/>
              <a:t>Busnes</a:t>
            </a:r>
            <a:endParaRPr lang="en-US" dirty="0"/>
          </a:p>
          <a:p>
            <a:r>
              <a:rPr lang="en-US" dirty="0"/>
              <a:t>CSR</a:t>
            </a:r>
          </a:p>
          <a:p>
            <a:r>
              <a:rPr lang="en-US" dirty="0" err="1"/>
              <a:t>Safbwynt</a:t>
            </a:r>
            <a:r>
              <a:rPr lang="en-US" dirty="0"/>
              <a:t> </a:t>
            </a:r>
            <a:r>
              <a:rPr lang="en-US" dirty="0" err="1"/>
              <a:t>moesegol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1BF542-6564-D141-9484-B3938E888E2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694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2" y="1447800"/>
            <a:ext cx="3401063" cy="1447800"/>
          </a:xfrm>
        </p:spPr>
        <p:txBody>
          <a:bodyPr/>
          <a:lstStyle/>
          <a:p>
            <a:pPr algn="ctr"/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busnes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Ben and Jerry’s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110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2" y="1447800"/>
            <a:ext cx="3401063" cy="1447800"/>
          </a:xfrm>
        </p:spPr>
        <p:txBody>
          <a:bodyPr/>
          <a:lstStyle/>
          <a:p>
            <a:pPr algn="ctr"/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busnes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Ben and Jerry’s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59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Gwaith </a:t>
            </a:r>
            <a:r>
              <a:rPr lang="en-US" dirty="0" err="1"/>
              <a:t>grŵp</a:t>
            </a:r>
            <a:r>
              <a:rPr lang="en-US" dirty="0"/>
              <a:t> a </a:t>
            </a:r>
            <a:r>
              <a:rPr lang="en-US" dirty="0" err="1"/>
              <a:t>thîm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Nodweddion</a:t>
            </a:r>
            <a:r>
              <a:rPr lang="en-US" dirty="0"/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855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Gwaith </a:t>
            </a:r>
            <a:r>
              <a:rPr lang="en-US" dirty="0" err="1"/>
              <a:t>grŵp</a:t>
            </a:r>
            <a:r>
              <a:rPr lang="en-US" dirty="0"/>
              <a:t> a </a:t>
            </a:r>
            <a:r>
              <a:rPr lang="en-US" dirty="0" err="1"/>
              <a:t>thîm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Bruce Tuckman</a:t>
            </a:r>
          </a:p>
          <a:p>
            <a:pPr marL="0" indent="0">
              <a:buNone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it-IT" dirty="0"/>
              <a:t>Ffurfio</a:t>
            </a:r>
          </a:p>
          <a:p>
            <a:pPr marL="457200" indent="-457200">
              <a:buFont typeface="+mj-lt"/>
              <a:buAutoNum type="arabicPeriod"/>
            </a:pPr>
            <a:r>
              <a:rPr lang="it-IT" dirty="0"/>
              <a:t>Stormio</a:t>
            </a:r>
          </a:p>
          <a:p>
            <a:pPr marL="457200" indent="-457200">
              <a:buFont typeface="+mj-lt"/>
              <a:buAutoNum type="arabicPeriod"/>
            </a:pPr>
            <a:r>
              <a:rPr lang="it-IT" dirty="0"/>
              <a:t>Normio</a:t>
            </a:r>
          </a:p>
          <a:p>
            <a:pPr marL="457200" indent="-457200">
              <a:buFont typeface="+mj-lt"/>
              <a:buAutoNum type="arabicPeriod"/>
            </a:pPr>
            <a:r>
              <a:rPr lang="it-IT" dirty="0"/>
              <a:t>Perfformio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38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Gwaith </a:t>
            </a:r>
            <a:r>
              <a:rPr lang="en-US" dirty="0" err="1"/>
              <a:t>grŵp</a:t>
            </a:r>
            <a:r>
              <a:rPr lang="en-US" dirty="0"/>
              <a:t> a </a:t>
            </a:r>
            <a:r>
              <a:rPr lang="en-US" dirty="0" err="1"/>
              <a:t>thîm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Belbin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518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C4692-7A24-F149-B1F5-DF6800CAB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Natur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DBFCC-BC74-424A-9727-EFCF955C31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Dulliau</a:t>
            </a:r>
          </a:p>
          <a:p>
            <a:r>
              <a:rPr lang="en-US" dirty="0" err="1"/>
              <a:t>Arweinyddiaeth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B53501-3A61-AC4F-AEED-3B48936EB39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652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2" y="1447800"/>
            <a:ext cx="3401063" cy="1447800"/>
          </a:xfrm>
        </p:spPr>
        <p:txBody>
          <a:bodyPr/>
          <a:lstStyle/>
          <a:p>
            <a:pPr algn="ctr"/>
            <a:r>
              <a:rPr lang="en-US" dirty="0"/>
              <a:t>Dulliau o </a:t>
            </a:r>
            <a:r>
              <a:rPr lang="en-US" dirty="0" err="1"/>
              <a:t>Drefnu</a:t>
            </a:r>
            <a:r>
              <a:rPr lang="en-US" dirty="0"/>
              <a:t> a Rheoli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Clasurol</a:t>
            </a:r>
            <a:endParaRPr lang="en-US" dirty="0"/>
          </a:p>
          <a:p>
            <a:r>
              <a:rPr lang="en-US" dirty="0" err="1"/>
              <a:t>Cysylltiadau</a:t>
            </a:r>
            <a:r>
              <a:rPr lang="en-US" dirty="0"/>
              <a:t> </a:t>
            </a:r>
            <a:r>
              <a:rPr lang="en-US" dirty="0" err="1"/>
              <a:t>Dynol</a:t>
            </a:r>
            <a:endParaRPr lang="en-US" dirty="0"/>
          </a:p>
          <a:p>
            <a:r>
              <a:rPr lang="en-US" dirty="0" err="1"/>
              <a:t>Systemau</a:t>
            </a:r>
            <a:endParaRPr lang="en-US" dirty="0"/>
          </a:p>
          <a:p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gefn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582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E9E9D-1EB8-854D-A512-AE9B64F9F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2" y="1447800"/>
            <a:ext cx="3401063" cy="1447800"/>
          </a:xfrm>
        </p:spPr>
        <p:txBody>
          <a:bodyPr/>
          <a:lstStyle/>
          <a:p>
            <a:pPr algn="ctr"/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busnes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605D-231C-FB4B-AED4-8F580BA52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Ben and Jerry’s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4D107-11F9-0844-B613-C32060D906C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43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7BBF1-F1F9-B54A-A729-CBB0C718C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Casgliad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D782E-3502-174E-95B7-1EA7D6A3F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3CC573-4335-2347-BBD8-9112E09B257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92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E2270-0366-ED41-BA5A-BA28939C4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4393" y="-723900"/>
            <a:ext cx="3401064" cy="1447800"/>
          </a:xfrm>
        </p:spPr>
        <p:txBody>
          <a:bodyPr/>
          <a:lstStyle/>
          <a:p>
            <a:pPr algn="ctr"/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09D91-A2F3-4A45-9936-07707F7A0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988" y="723900"/>
            <a:ext cx="5847321" cy="59817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“Ben &amp; Jerry’s”-The Ethical Approach | Operations Management &amp; Business Issues in Today's Competitive Environment. (2019). Retrieved 16 December 2019, from </a:t>
            </a:r>
            <a:r>
              <a:rPr lang="en-GB" u="sng" dirty="0">
                <a:hlinkClick r:id="rId3"/>
              </a:rPr>
              <a:t>https://opsmgt.edublogs.org/2012/07/01/ben-jerrys-the-ethical-approach/?fbclid=IwAR2KvTh39VYI_IX6pfcnD8_d2jTJmYl_0N0BVdJGV4kmoNJ8cvDz0Sa6ajc</a:t>
            </a:r>
            <a:r>
              <a:rPr lang="en-GB" dirty="0"/>
              <a:t> </a:t>
            </a:r>
          </a:p>
          <a:p>
            <a:r>
              <a:rPr lang="en-GB" dirty="0"/>
              <a:t>The PESTEL Analysis. (2019). Retrieved 16 December 2019, from </a:t>
            </a:r>
            <a:r>
              <a:rPr lang="en-GB" u="sng" dirty="0">
                <a:hlinkClick r:id="rId4"/>
              </a:rPr>
              <a:t>https://weloveicecreams.wordpress.com/2013/11/05/the-pestle-analysis/</a:t>
            </a:r>
            <a:r>
              <a:rPr lang="en-GB" dirty="0"/>
              <a:t> </a:t>
            </a:r>
          </a:p>
          <a:p>
            <a:r>
              <a:rPr lang="en-GB" dirty="0"/>
              <a:t>The World's Top-Selling Ice Cream Brands. (2019). Retrieved 16 December 2019, from </a:t>
            </a:r>
            <a:r>
              <a:rPr lang="en-GB" u="sng" dirty="0">
                <a:hlinkClick r:id="rId5"/>
              </a:rPr>
              <a:t>https://www.forbes.com/sites/yehongzhu/2016/06/21/the-worlds-top-selling-ice-cream-brands-2/#a98c7ea5a890</a:t>
            </a:r>
            <a:r>
              <a:rPr lang="en-GB" dirty="0"/>
              <a:t> </a:t>
            </a:r>
          </a:p>
          <a:p>
            <a:r>
              <a:rPr lang="en-GB" dirty="0"/>
              <a:t>Marketing Objectives for Ben and Jerry (1) - Running Head MARKETING OBJECTIVES FOR BEN AND JERRYS Marketing Objectives for Ben and Jerrys Ice </a:t>
            </a:r>
          </a:p>
          <a:p>
            <a:r>
              <a:rPr lang="en-GB" dirty="0"/>
              <a:t>Cream Ben | Course Hero. (2019). Retrieved 16 December 2019, from </a:t>
            </a:r>
            <a:r>
              <a:rPr lang="en-GB" u="sng" dirty="0">
                <a:hlinkClick r:id="rId6"/>
              </a:rPr>
              <a:t>https://www.coursehero.com/file/18767698/Marketing-Objectives-for-Ben-and-Jerry-1/?fbclid=IwAR1ccWEd16d42KlCsu6RCLDPiZZkh1pgPqThtgORZzHltAmdpgkN3wuLrLU</a:t>
            </a:r>
            <a:endParaRPr lang="en-GB" dirty="0"/>
          </a:p>
          <a:p>
            <a:r>
              <a:rPr lang="en-GB" dirty="0" err="1"/>
              <a:t>Dorczuk</a:t>
            </a:r>
            <a:r>
              <a:rPr lang="en-GB" dirty="0"/>
              <a:t>, V. (2019). Ben &amp; Jerry’s SWOT </a:t>
            </a:r>
            <a:r>
              <a:rPr lang="en-GB" dirty="0" err="1"/>
              <a:t>Anayalysis</a:t>
            </a:r>
            <a:r>
              <a:rPr lang="en-GB" dirty="0"/>
              <a:t>. Retrieved 16 December 2019, from </a:t>
            </a:r>
            <a:r>
              <a:rPr lang="en-GB" u="sng" dirty="0">
                <a:hlinkClick r:id="rId7"/>
              </a:rPr>
              <a:t>https://swotanalysisbenjerry.wordpress.com/2018/06/04/the-journey-begins/</a:t>
            </a:r>
            <a:r>
              <a:rPr lang="en-GB" dirty="0"/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9977664-15EE-4ABD-8209-E213357FD9DB}"/>
              </a:ext>
            </a:extLst>
          </p:cNvPr>
          <p:cNvSpPr txBox="1">
            <a:spLocks/>
          </p:cNvSpPr>
          <p:nvPr/>
        </p:nvSpPr>
        <p:spPr>
          <a:xfrm>
            <a:off x="6832171" y="457846"/>
            <a:ext cx="6540284" cy="6639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79335A-4CB7-4553-9CA1-120F52D068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693" y="1222407"/>
            <a:ext cx="5847319" cy="548319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49CF43B-31A7-444D-87BD-369198A6E538}"/>
              </a:ext>
            </a:extLst>
          </p:cNvPr>
          <p:cNvSpPr txBox="1">
            <a:spLocks/>
          </p:cNvSpPr>
          <p:nvPr/>
        </p:nvSpPr>
        <p:spPr>
          <a:xfrm>
            <a:off x="123988" y="723900"/>
            <a:ext cx="6540284" cy="6639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92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661AA8-FA16-4E58-B6CE-5E6FE2A0946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56E25F1-1167-4B3C-801D-DBD5815224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FC55D3-F645-4907-9137-B16FB6054B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4623</Words>
  <Application>Microsoft Office PowerPoint</Application>
  <PresentationFormat>Widescreen</PresentationFormat>
  <Paragraphs>164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Dulliau Cyfoes I Rheoli –  Ben and Jerry’s Caitlin Faye Innes - 1900689 Divina Evans </vt:lpstr>
      <vt:lpstr>Ben and Jerry’s</vt:lpstr>
      <vt:lpstr>Agwedd at y strategaeth</vt:lpstr>
      <vt:lpstr>Agwedd at y strategaeth </vt:lpstr>
      <vt:lpstr>Agwedd at y strategaeth </vt:lpstr>
      <vt:lpstr>Agwedd at y strategaeth</vt:lpstr>
      <vt:lpstr>Agwedd at y strategaeth</vt:lpstr>
      <vt:lpstr>Sut mae'n berthnasol mewn busnes</vt:lpstr>
      <vt:lpstr>Sut mae'n berthnasol mewn busnes</vt:lpstr>
      <vt:lpstr>Gwaith grŵp a thîm</vt:lpstr>
      <vt:lpstr>Gwaith grŵp a thîm</vt:lpstr>
      <vt:lpstr>Gwaith grŵp a thîm</vt:lpstr>
      <vt:lpstr>Natur yr arweinyddiaeth</vt:lpstr>
      <vt:lpstr>Dulliau o Drefnu a Rheoli</vt:lpstr>
      <vt:lpstr>Sut mae'n berthnasol mewn busnes</vt:lpstr>
      <vt:lpstr>Casgliad </vt:lpstr>
      <vt:lpstr>Rhestr gyfeirio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2019-12-12T18:09:05Z</dcterms:created>
  <dcterms:modified xsi:type="dcterms:W3CDTF">2019-12-17T13:50:24Z</dcterms:modified>
</cp:coreProperties>
</file>