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22" autoAdjust="0"/>
    <p:restoredTop sz="94660"/>
  </p:normalViewPr>
  <p:slideViewPr>
    <p:cSldViewPr snapToGrid="0" showGuides="1">
      <p:cViewPr varScale="1">
        <p:scale>
          <a:sx n="116" d="100"/>
          <a:sy n="116" d="100"/>
        </p:scale>
        <p:origin x="102" y="29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996CD3D6-C7A1-4013-A975-BE17CF2BAA52}" type="datetimeFigureOut">
              <a:rPr lang="en-GB" smtClean="0"/>
              <a:t>22/04/2021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E3E10A-8156-4691-8E2B-FFA6C484A9C2}" type="slidenum">
              <a:rPr lang="en-GB" smtClean="0"/>
              <a:t>‹#›</a:t>
            </a:fld>
            <a:endParaRPr lang="en-GB"/>
          </a:p>
        </p:txBody>
      </p:sp>
    </p:spTree>
    <p:extLst>
      <p:ext uri="{BB962C8B-B14F-4D97-AF65-F5344CB8AC3E}">
        <p14:creationId xmlns:p14="http://schemas.microsoft.com/office/powerpoint/2010/main" val="26129570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96CD3D6-C7A1-4013-A975-BE17CF2BAA52}" type="datetimeFigureOut">
              <a:rPr lang="en-GB" smtClean="0"/>
              <a:t>22/04/2021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E3E10A-8156-4691-8E2B-FFA6C484A9C2}" type="slidenum">
              <a:rPr lang="en-GB" smtClean="0"/>
              <a:t>‹#›</a:t>
            </a:fld>
            <a:endParaRPr lang="en-GB"/>
          </a:p>
        </p:txBody>
      </p:sp>
    </p:spTree>
    <p:extLst>
      <p:ext uri="{BB962C8B-B14F-4D97-AF65-F5344CB8AC3E}">
        <p14:creationId xmlns:p14="http://schemas.microsoft.com/office/powerpoint/2010/main" val="32859004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96CD3D6-C7A1-4013-A975-BE17CF2BAA52}" type="datetimeFigureOut">
              <a:rPr lang="en-GB" smtClean="0"/>
              <a:t>22/04/2021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E3E10A-8156-4691-8E2B-FFA6C484A9C2}" type="slidenum">
              <a:rPr lang="en-GB" smtClean="0"/>
              <a:t>‹#›</a:t>
            </a:fld>
            <a:endParaRPr lang="en-GB"/>
          </a:p>
        </p:txBody>
      </p:sp>
    </p:spTree>
    <p:extLst>
      <p:ext uri="{BB962C8B-B14F-4D97-AF65-F5344CB8AC3E}">
        <p14:creationId xmlns:p14="http://schemas.microsoft.com/office/powerpoint/2010/main" val="17613702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96CD3D6-C7A1-4013-A975-BE17CF2BAA52}" type="datetimeFigureOut">
              <a:rPr lang="en-GB" smtClean="0"/>
              <a:t>22/04/2021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1E3E10A-8156-4691-8E2B-FFA6C484A9C2}" type="slidenum">
              <a:rPr lang="en-GB" smtClean="0"/>
              <a:t>‹#›</a:t>
            </a:fld>
            <a:endParaRPr lang="en-GB"/>
          </a:p>
        </p:txBody>
      </p:sp>
    </p:spTree>
    <p:extLst>
      <p:ext uri="{BB962C8B-B14F-4D97-AF65-F5344CB8AC3E}">
        <p14:creationId xmlns:p14="http://schemas.microsoft.com/office/powerpoint/2010/main" val="22641151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96CD3D6-C7A1-4013-A975-BE17CF2BAA52}" type="datetimeFigureOut">
              <a:rPr lang="en-GB" smtClean="0"/>
              <a:t>22/04/2021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1E3E10A-8156-4691-8E2B-FFA6C484A9C2}" type="slidenum">
              <a:rPr lang="en-GB" smtClean="0"/>
              <a:t>‹#›</a:t>
            </a:fld>
            <a:endParaRPr lang="en-GB"/>
          </a:p>
        </p:txBody>
      </p:sp>
    </p:spTree>
    <p:extLst>
      <p:ext uri="{BB962C8B-B14F-4D97-AF65-F5344CB8AC3E}">
        <p14:creationId xmlns:p14="http://schemas.microsoft.com/office/powerpoint/2010/main" val="29699116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96CD3D6-C7A1-4013-A975-BE17CF2BAA52}" type="datetimeFigureOut">
              <a:rPr lang="en-GB" smtClean="0"/>
              <a:t>22/04/2021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1E3E10A-8156-4691-8E2B-FFA6C484A9C2}" type="slidenum">
              <a:rPr lang="en-GB" smtClean="0"/>
              <a:t>‹#›</a:t>
            </a:fld>
            <a:endParaRPr lang="en-GB"/>
          </a:p>
        </p:txBody>
      </p:sp>
    </p:spTree>
    <p:extLst>
      <p:ext uri="{BB962C8B-B14F-4D97-AF65-F5344CB8AC3E}">
        <p14:creationId xmlns:p14="http://schemas.microsoft.com/office/powerpoint/2010/main" val="35462453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96CD3D6-C7A1-4013-A975-BE17CF2BAA52}" type="datetimeFigureOut">
              <a:rPr lang="en-GB" smtClean="0"/>
              <a:t>22/04/2021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1E3E10A-8156-4691-8E2B-FFA6C484A9C2}" type="slidenum">
              <a:rPr lang="en-GB" smtClean="0"/>
              <a:t>‹#›</a:t>
            </a:fld>
            <a:endParaRPr lang="en-GB"/>
          </a:p>
        </p:txBody>
      </p:sp>
    </p:spTree>
    <p:extLst>
      <p:ext uri="{BB962C8B-B14F-4D97-AF65-F5344CB8AC3E}">
        <p14:creationId xmlns:p14="http://schemas.microsoft.com/office/powerpoint/2010/main" val="41137135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996CD3D6-C7A1-4013-A975-BE17CF2BAA52}" type="datetimeFigureOut">
              <a:rPr lang="en-GB" smtClean="0"/>
              <a:t>22/04/2021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1E3E10A-8156-4691-8E2B-FFA6C484A9C2}" type="slidenum">
              <a:rPr lang="en-GB" smtClean="0"/>
              <a:t>‹#›</a:t>
            </a:fld>
            <a:endParaRPr lang="en-GB"/>
          </a:p>
        </p:txBody>
      </p:sp>
    </p:spTree>
    <p:extLst>
      <p:ext uri="{BB962C8B-B14F-4D97-AF65-F5344CB8AC3E}">
        <p14:creationId xmlns:p14="http://schemas.microsoft.com/office/powerpoint/2010/main" val="6074325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996CD3D6-C7A1-4013-A975-BE17CF2BAA52}" type="datetimeFigureOut">
              <a:rPr lang="en-GB" smtClean="0"/>
              <a:t>22/04/2021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1E3E10A-8156-4691-8E2B-FFA6C484A9C2}" type="slidenum">
              <a:rPr lang="en-GB" smtClean="0"/>
              <a:t>‹#›</a:t>
            </a:fld>
            <a:endParaRPr lang="en-GB"/>
          </a:p>
        </p:txBody>
      </p:sp>
    </p:spTree>
    <p:extLst>
      <p:ext uri="{BB962C8B-B14F-4D97-AF65-F5344CB8AC3E}">
        <p14:creationId xmlns:p14="http://schemas.microsoft.com/office/powerpoint/2010/main" val="28237943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96CD3D6-C7A1-4013-A975-BE17CF2BAA52}" type="datetimeFigureOut">
              <a:rPr lang="en-GB" smtClean="0"/>
              <a:t>22/04/2021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E3E10A-8156-4691-8E2B-FFA6C484A9C2}" type="slidenum">
              <a:rPr lang="en-GB" smtClean="0"/>
              <a:t>‹#›</a:t>
            </a:fld>
            <a:endParaRPr lang="en-GB"/>
          </a:p>
        </p:txBody>
      </p:sp>
    </p:spTree>
    <p:extLst>
      <p:ext uri="{BB962C8B-B14F-4D97-AF65-F5344CB8AC3E}">
        <p14:creationId xmlns:p14="http://schemas.microsoft.com/office/powerpoint/2010/main" val="30144525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96CD3D6-C7A1-4013-A975-BE17CF2BAA52}" type="datetimeFigureOut">
              <a:rPr lang="en-GB" smtClean="0"/>
              <a:t>22/04/2021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E3E10A-8156-4691-8E2B-FFA6C484A9C2}" type="slidenum">
              <a:rPr lang="en-GB" smtClean="0"/>
              <a:t>‹#›</a:t>
            </a:fld>
            <a:endParaRPr lang="en-GB"/>
          </a:p>
        </p:txBody>
      </p:sp>
    </p:spTree>
    <p:extLst>
      <p:ext uri="{BB962C8B-B14F-4D97-AF65-F5344CB8AC3E}">
        <p14:creationId xmlns:p14="http://schemas.microsoft.com/office/powerpoint/2010/main" val="36783046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6CD3D6-C7A1-4013-A975-BE17CF2BAA52}" type="datetimeFigureOut">
              <a:rPr lang="en-GB" smtClean="0"/>
              <a:t>22/04/2021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1E3E10A-8156-4691-8E2B-FFA6C484A9C2}" type="slidenum">
              <a:rPr lang="en-GB" smtClean="0"/>
              <a:t>‹#›</a:t>
            </a:fld>
            <a:endParaRPr lang="en-GB"/>
          </a:p>
        </p:txBody>
      </p:sp>
    </p:spTree>
    <p:extLst>
      <p:ext uri="{BB962C8B-B14F-4D97-AF65-F5344CB8AC3E}">
        <p14:creationId xmlns:p14="http://schemas.microsoft.com/office/powerpoint/2010/main" val="382404538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CHANGE &amp; STABILITY MANAGEMENT</a:t>
            </a:r>
            <a:endParaRPr lang="en-GB" dirty="0"/>
          </a:p>
        </p:txBody>
      </p:sp>
    </p:spTree>
    <p:extLst>
      <p:ext uri="{BB962C8B-B14F-4D97-AF65-F5344CB8AC3E}">
        <p14:creationId xmlns:p14="http://schemas.microsoft.com/office/powerpoint/2010/main" val="9596926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359243" y="1466335"/>
            <a:ext cx="9176952" cy="2308324"/>
          </a:xfrm>
          <a:prstGeom prst="rect">
            <a:avLst/>
          </a:prstGeom>
        </p:spPr>
        <p:txBody>
          <a:bodyPr wrap="square">
            <a:spAutoFit/>
          </a:bodyPr>
          <a:lstStyle/>
          <a:p>
            <a:r>
              <a:rPr lang="en-GB" dirty="0" smtClean="0"/>
              <a:t>AIMS</a:t>
            </a:r>
          </a:p>
          <a:p>
            <a:r>
              <a:rPr lang="en-GB" dirty="0" smtClean="0"/>
              <a:t>•	To enable students to develop a comprehensive and critical understanding of relevant </a:t>
            </a:r>
            <a:r>
              <a:rPr lang="en-GB" b="1" dirty="0" smtClean="0"/>
              <a:t>change management theories and practical strategies for managing change </a:t>
            </a:r>
            <a:r>
              <a:rPr lang="en-GB" dirty="0" smtClean="0"/>
              <a:t>by focusing on organisational behaviour, operations, and the management challenges created by the external business environment, especially in view of the rapid digitalisation.</a:t>
            </a:r>
          </a:p>
          <a:p>
            <a:endParaRPr lang="en-GB" dirty="0" smtClean="0"/>
          </a:p>
          <a:p>
            <a:r>
              <a:rPr lang="en-GB" dirty="0" smtClean="0"/>
              <a:t>•	To consider whether </a:t>
            </a:r>
            <a:r>
              <a:rPr lang="en-GB" b="1" dirty="0" smtClean="0"/>
              <a:t>organisational change is a beneficial and exceptional </a:t>
            </a:r>
            <a:r>
              <a:rPr lang="en-GB" dirty="0" smtClean="0"/>
              <a:t>event by assessing whether stability is either attainable or desirable in the modern business environment.   </a:t>
            </a:r>
            <a:endParaRPr lang="en-GB" dirty="0"/>
          </a:p>
        </p:txBody>
      </p:sp>
    </p:spTree>
    <p:extLst>
      <p:ext uri="{BB962C8B-B14F-4D97-AF65-F5344CB8AC3E}">
        <p14:creationId xmlns:p14="http://schemas.microsoft.com/office/powerpoint/2010/main" val="8392680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458097" y="1713470"/>
            <a:ext cx="7685903" cy="3416320"/>
          </a:xfrm>
          <a:prstGeom prst="rect">
            <a:avLst/>
          </a:prstGeom>
        </p:spPr>
        <p:txBody>
          <a:bodyPr wrap="square">
            <a:spAutoFit/>
          </a:bodyPr>
          <a:lstStyle/>
          <a:p>
            <a:r>
              <a:rPr lang="en-GB" dirty="0" smtClean="0"/>
              <a:t>LEARNING OUTCOMES</a:t>
            </a:r>
          </a:p>
          <a:p>
            <a:r>
              <a:rPr lang="en-GB" dirty="0" smtClean="0"/>
              <a:t>Upon the successful completion of this module, the student should be able to demonstrate the ability to:  </a:t>
            </a:r>
          </a:p>
          <a:p>
            <a:endParaRPr lang="en-GB" dirty="0" smtClean="0"/>
          </a:p>
          <a:p>
            <a:r>
              <a:rPr lang="en-GB" dirty="0" smtClean="0"/>
              <a:t>•	</a:t>
            </a:r>
            <a:r>
              <a:rPr lang="en-GB" b="1" dirty="0" smtClean="0"/>
              <a:t>critically analyse theoretical perspectives and approaches </a:t>
            </a:r>
            <a:r>
              <a:rPr lang="en-GB" dirty="0" smtClean="0"/>
              <a:t>to change management and demonstrate their practical application in a variety of organisational environments;</a:t>
            </a:r>
          </a:p>
          <a:p>
            <a:endParaRPr lang="en-GB" dirty="0" smtClean="0"/>
          </a:p>
          <a:p>
            <a:r>
              <a:rPr lang="en-GB" dirty="0" smtClean="0"/>
              <a:t>•	critically evaluate whether </a:t>
            </a:r>
            <a:r>
              <a:rPr lang="en-GB" b="1" dirty="0" smtClean="0"/>
              <a:t>change is beneficial or a hindrance </a:t>
            </a:r>
            <a:r>
              <a:rPr lang="en-GB" dirty="0" smtClean="0"/>
              <a:t>to organisations today by examining key internal and external drivers such as culture, leadership, power, digitalisation, economic and political pressures and the forces of competition. </a:t>
            </a:r>
            <a:endParaRPr lang="en-GB" dirty="0"/>
          </a:p>
        </p:txBody>
      </p:sp>
    </p:spTree>
    <p:extLst>
      <p:ext uri="{BB962C8B-B14F-4D97-AF65-F5344CB8AC3E}">
        <p14:creationId xmlns:p14="http://schemas.microsoft.com/office/powerpoint/2010/main" val="14903409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68410" y="568410"/>
            <a:ext cx="10882184" cy="2585323"/>
          </a:xfrm>
          <a:prstGeom prst="rect">
            <a:avLst/>
          </a:prstGeom>
        </p:spPr>
        <p:txBody>
          <a:bodyPr wrap="square">
            <a:spAutoFit/>
          </a:bodyPr>
          <a:lstStyle/>
          <a:p>
            <a:r>
              <a:rPr lang="en-GB" dirty="0" smtClean="0"/>
              <a:t>ASSESSMENT</a:t>
            </a:r>
          </a:p>
          <a:p>
            <a:endParaRPr lang="en-GB" dirty="0" smtClean="0"/>
          </a:p>
          <a:p>
            <a:r>
              <a:rPr lang="en-GB" dirty="0" smtClean="0"/>
              <a:t>Assessment Component 1</a:t>
            </a:r>
          </a:p>
          <a:p>
            <a:endParaRPr lang="en-GB" dirty="0" smtClean="0"/>
          </a:p>
          <a:p>
            <a:r>
              <a:rPr lang="en-GB" dirty="0" smtClean="0"/>
              <a:t>Presentation	8-10 minutes	10%</a:t>
            </a:r>
          </a:p>
          <a:p>
            <a:endParaRPr lang="en-GB" dirty="0" smtClean="0"/>
          </a:p>
          <a:p>
            <a:r>
              <a:rPr lang="en-GB" dirty="0" smtClean="0"/>
              <a:t>Assessment Component 2</a:t>
            </a:r>
          </a:p>
          <a:p>
            <a:endParaRPr lang="en-GB" dirty="0" smtClean="0"/>
          </a:p>
          <a:p>
            <a:r>
              <a:rPr lang="en-GB" dirty="0" smtClean="0"/>
              <a:t>Report	</a:t>
            </a:r>
            <a:r>
              <a:rPr lang="en-GB" dirty="0" smtClean="0"/>
              <a:t>44</a:t>
            </a:r>
            <a:r>
              <a:rPr lang="en-GB" dirty="0" smtClean="0"/>
              <a:t>00 </a:t>
            </a:r>
            <a:r>
              <a:rPr lang="en-GB" dirty="0" smtClean="0"/>
              <a:t>words	90%</a:t>
            </a:r>
            <a:endParaRPr lang="en-GB" dirty="0"/>
          </a:p>
        </p:txBody>
      </p:sp>
      <p:sp>
        <p:nvSpPr>
          <p:cNvPr id="5" name="Rectangle 4"/>
          <p:cNvSpPr/>
          <p:nvPr/>
        </p:nvSpPr>
        <p:spPr>
          <a:xfrm>
            <a:off x="461319" y="3588260"/>
            <a:ext cx="11269362" cy="923330"/>
          </a:xfrm>
          <a:prstGeom prst="rect">
            <a:avLst/>
          </a:prstGeom>
        </p:spPr>
        <p:txBody>
          <a:bodyPr wrap="square">
            <a:spAutoFit/>
          </a:bodyPr>
          <a:lstStyle/>
          <a:p>
            <a:r>
              <a:rPr lang="en-GB" dirty="0" smtClean="0"/>
              <a:t>This assignment will be made up of two parts; an individual presentation of the research proposal and initial findings (equivalent to 600 words) and a 4,400 written report addressing the question and application of change management theories to illuminate the case study analysis.</a:t>
            </a:r>
            <a:endParaRPr lang="en-GB" dirty="0"/>
          </a:p>
        </p:txBody>
      </p:sp>
    </p:spTree>
    <p:extLst>
      <p:ext uri="{BB962C8B-B14F-4D97-AF65-F5344CB8AC3E}">
        <p14:creationId xmlns:p14="http://schemas.microsoft.com/office/powerpoint/2010/main" val="37425064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CASE STUDY –CHANGE Management (3- 5 years)</a:t>
            </a:r>
            <a:br>
              <a:rPr lang="en-GB" dirty="0" smtClean="0"/>
            </a:br>
            <a:endParaRPr lang="en-GB" dirty="0"/>
          </a:p>
        </p:txBody>
      </p:sp>
      <p:sp>
        <p:nvSpPr>
          <p:cNvPr id="3" name="Content Placeholder 2"/>
          <p:cNvSpPr>
            <a:spLocks noGrp="1"/>
          </p:cNvSpPr>
          <p:nvPr>
            <p:ph idx="1"/>
          </p:nvPr>
        </p:nvSpPr>
        <p:spPr/>
        <p:txBody>
          <a:bodyPr/>
          <a:lstStyle/>
          <a:p>
            <a:endParaRPr lang="en-GB" dirty="0" smtClean="0"/>
          </a:p>
          <a:p>
            <a:pPr marL="0" indent="0">
              <a:buNone/>
            </a:pPr>
            <a:r>
              <a:rPr lang="en-GB" dirty="0" smtClean="0"/>
              <a:t>•	Select a sector and organisation which has undergone radical change in tourism or hospitality sector also looking at shared economy. Or an organisation you have worked for.   Consider what changes were made, and critically review and evaluate their effectiveness in maintaining the overall stability of operations, and the extent to which additional measures may be required as events develop. – auditing the change process.</a:t>
            </a:r>
          </a:p>
        </p:txBody>
      </p:sp>
    </p:spTree>
    <p:extLst>
      <p:ext uri="{BB962C8B-B14F-4D97-AF65-F5344CB8AC3E}">
        <p14:creationId xmlns:p14="http://schemas.microsoft.com/office/powerpoint/2010/main" val="16465238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 1</a:t>
            </a:r>
            <a:endParaRPr lang="en-GB" dirty="0"/>
          </a:p>
        </p:txBody>
      </p:sp>
      <p:sp>
        <p:nvSpPr>
          <p:cNvPr id="3" name="Content Placeholder 2"/>
          <p:cNvSpPr>
            <a:spLocks noGrp="1"/>
          </p:cNvSpPr>
          <p:nvPr>
            <p:ph idx="1"/>
          </p:nvPr>
        </p:nvSpPr>
        <p:spPr/>
        <p:txBody>
          <a:bodyPr/>
          <a:lstStyle/>
          <a:p>
            <a:r>
              <a:rPr lang="en-GB" dirty="0" smtClean="0"/>
              <a:t>PowerPoint presentation 19</a:t>
            </a:r>
            <a:r>
              <a:rPr lang="en-GB" baseline="30000" dirty="0" smtClean="0"/>
              <a:t>th</a:t>
            </a:r>
            <a:r>
              <a:rPr lang="en-GB" dirty="0" smtClean="0"/>
              <a:t> May looking at:</a:t>
            </a:r>
          </a:p>
          <a:p>
            <a:endParaRPr lang="en-GB" dirty="0"/>
          </a:p>
          <a:p>
            <a:pPr marL="0" indent="0">
              <a:buNone/>
            </a:pPr>
            <a:r>
              <a:rPr lang="en-GB" dirty="0" smtClean="0"/>
              <a:t>Looking at your current organisation and what change might have been experienced Large or incremental or</a:t>
            </a:r>
          </a:p>
          <a:p>
            <a:pPr marL="0" indent="0">
              <a:buNone/>
            </a:pPr>
            <a:r>
              <a:rPr lang="en-GB" dirty="0" smtClean="0"/>
              <a:t>A previous work place example</a:t>
            </a:r>
          </a:p>
          <a:p>
            <a:pPr marL="0" indent="0">
              <a:buNone/>
            </a:pPr>
            <a:r>
              <a:rPr lang="en-GB" dirty="0" smtClean="0"/>
              <a:t>Or an organisation known to you</a:t>
            </a:r>
          </a:p>
          <a:p>
            <a:pPr marL="0" indent="0">
              <a:buNone/>
            </a:pPr>
            <a:endParaRPr lang="en-GB" dirty="0"/>
          </a:p>
          <a:p>
            <a:pPr marL="0" indent="0">
              <a:buNone/>
            </a:pPr>
            <a:r>
              <a:rPr lang="en-GB" dirty="0" smtClean="0"/>
              <a:t>10 minute looking at Does change benefit or hinder the </a:t>
            </a:r>
            <a:r>
              <a:rPr lang="en-GB" dirty="0" smtClean="0"/>
              <a:t>organisation </a:t>
            </a:r>
            <a:endParaRPr lang="en-GB" dirty="0"/>
          </a:p>
        </p:txBody>
      </p:sp>
    </p:spTree>
    <p:extLst>
      <p:ext uri="{BB962C8B-B14F-4D97-AF65-F5344CB8AC3E}">
        <p14:creationId xmlns:p14="http://schemas.microsoft.com/office/powerpoint/2010/main" val="21091988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3 parts</a:t>
            </a:r>
            <a:endParaRPr lang="en-GB" dirty="0"/>
          </a:p>
        </p:txBody>
      </p:sp>
      <p:sp>
        <p:nvSpPr>
          <p:cNvPr id="3" name="Content Placeholder 2"/>
          <p:cNvSpPr>
            <a:spLocks noGrp="1"/>
          </p:cNvSpPr>
          <p:nvPr>
            <p:ph idx="1"/>
          </p:nvPr>
        </p:nvSpPr>
        <p:spPr/>
        <p:txBody>
          <a:bodyPr>
            <a:normAutofit lnSpcReduction="10000"/>
          </a:bodyPr>
          <a:lstStyle/>
          <a:p>
            <a:r>
              <a:rPr lang="en-GB" dirty="0" smtClean="0"/>
              <a:t>Introduction </a:t>
            </a:r>
          </a:p>
          <a:p>
            <a:pPr marL="0" indent="0">
              <a:buNone/>
            </a:pPr>
            <a:r>
              <a:rPr lang="en-GB" dirty="0" smtClean="0"/>
              <a:t>What does change means to you</a:t>
            </a:r>
          </a:p>
          <a:p>
            <a:pPr marL="0" indent="0">
              <a:buNone/>
            </a:pPr>
            <a:r>
              <a:rPr lang="en-GB" dirty="0" smtClean="0"/>
              <a:t>Introduce the organisation </a:t>
            </a:r>
          </a:p>
          <a:p>
            <a:pPr marL="0" indent="0">
              <a:buNone/>
            </a:pPr>
            <a:r>
              <a:rPr lang="en-GB" dirty="0" smtClean="0"/>
              <a:t>And what change has been experienced</a:t>
            </a:r>
          </a:p>
          <a:p>
            <a:pPr marL="0" indent="0">
              <a:buNone/>
            </a:pPr>
            <a:endParaRPr lang="en-GB" dirty="0"/>
          </a:p>
          <a:p>
            <a:r>
              <a:rPr lang="en-GB" dirty="0" smtClean="0"/>
              <a:t>Main body </a:t>
            </a:r>
          </a:p>
          <a:p>
            <a:pPr marL="0" indent="0">
              <a:buNone/>
            </a:pPr>
            <a:r>
              <a:rPr lang="en-GB" dirty="0" smtClean="0"/>
              <a:t>Critically examine key factors and drivers of change </a:t>
            </a:r>
          </a:p>
          <a:p>
            <a:pPr marL="0" indent="0">
              <a:buNone/>
            </a:pPr>
            <a:r>
              <a:rPr lang="en-GB" dirty="0" smtClean="0"/>
              <a:t>(Culture, Leadership/ Digitalisation etc.)</a:t>
            </a:r>
            <a:endParaRPr lang="en-GB" dirty="0"/>
          </a:p>
          <a:p>
            <a:pPr marL="0" indent="0">
              <a:buNone/>
            </a:pPr>
            <a:r>
              <a:rPr lang="en-GB" dirty="0" smtClean="0"/>
              <a:t>Looking at internal and external factors (SWOT/ PESTLE/ Stakeholders)</a:t>
            </a:r>
          </a:p>
          <a:p>
            <a:pPr marL="0" indent="0">
              <a:buNone/>
            </a:pPr>
            <a:endParaRPr lang="en-GB" dirty="0"/>
          </a:p>
        </p:txBody>
      </p:sp>
    </p:spTree>
    <p:extLst>
      <p:ext uri="{BB962C8B-B14F-4D97-AF65-F5344CB8AC3E}">
        <p14:creationId xmlns:p14="http://schemas.microsoft.com/office/powerpoint/2010/main" val="26835192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497" y="787658"/>
            <a:ext cx="10515600" cy="4351338"/>
          </a:xfrm>
        </p:spPr>
        <p:txBody>
          <a:bodyPr>
            <a:normAutofit fontScale="92500" lnSpcReduction="20000"/>
          </a:bodyPr>
          <a:lstStyle/>
          <a:p>
            <a:r>
              <a:rPr lang="en-GB" dirty="0" smtClean="0"/>
              <a:t>Look at how the change (planned/ emergent) and how was it brought about – different approaches (critically). Look at resistance to change and how it was overcome.</a:t>
            </a:r>
          </a:p>
          <a:p>
            <a:endParaRPr lang="en-GB" dirty="0"/>
          </a:p>
          <a:p>
            <a:pPr marL="0" indent="0">
              <a:buNone/>
            </a:pPr>
            <a:r>
              <a:rPr lang="en-GB" dirty="0" smtClean="0"/>
              <a:t>Support it with key theoretical management models (Lewin/ Kotter etc.) and balance it with practical example by applying it to your organisation</a:t>
            </a:r>
          </a:p>
          <a:p>
            <a:pPr marL="0" indent="0">
              <a:buNone/>
            </a:pPr>
            <a:endParaRPr lang="en-GB" dirty="0"/>
          </a:p>
          <a:p>
            <a:pPr marL="0" indent="0">
              <a:buNone/>
            </a:pPr>
            <a:r>
              <a:rPr lang="en-GB" dirty="0" smtClean="0"/>
              <a:t>Has it benefited the organisation or hindered</a:t>
            </a:r>
          </a:p>
          <a:p>
            <a:pPr marL="0" indent="0">
              <a:buNone/>
            </a:pPr>
            <a:endParaRPr lang="en-GB" dirty="0"/>
          </a:p>
          <a:p>
            <a:r>
              <a:rPr lang="en-GB" dirty="0" smtClean="0"/>
              <a:t>Conclusion</a:t>
            </a:r>
          </a:p>
          <a:p>
            <a:pPr marL="0" indent="0">
              <a:buNone/>
            </a:pPr>
            <a:r>
              <a:rPr lang="en-GB" dirty="0" smtClean="0"/>
              <a:t>Based on your findings conclude by assessing the effectiveness of the change management process</a:t>
            </a:r>
          </a:p>
          <a:p>
            <a:pPr marL="0" indent="0">
              <a:buNone/>
            </a:pPr>
            <a:endParaRPr lang="en-GB" dirty="0" smtClean="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2546836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References – 10 (wider academic sources)</a:t>
            </a:r>
          </a:p>
          <a:p>
            <a:r>
              <a:rPr lang="en-GB" dirty="0" smtClean="0"/>
              <a:t>Developing critically your understanding showing limitations (advantages/ disadvantages) to approaches, models, drivers, Internal and external forces)</a:t>
            </a:r>
          </a:p>
          <a:p>
            <a:r>
              <a:rPr lang="en-GB" dirty="0" smtClean="0"/>
              <a:t>Present key factors that contribute to change, analyse them and evaluate why these factors that contribute towards the change</a:t>
            </a:r>
          </a:p>
        </p:txBody>
      </p:sp>
    </p:spTree>
    <p:extLst>
      <p:ext uri="{BB962C8B-B14F-4D97-AF65-F5344CB8AC3E}">
        <p14:creationId xmlns:p14="http://schemas.microsoft.com/office/powerpoint/2010/main" val="7887133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Professional skills </a:t>
            </a:r>
            <a:endParaRPr lang="en-GB" dirty="0"/>
          </a:p>
        </p:txBody>
      </p:sp>
      <p:sp>
        <p:nvSpPr>
          <p:cNvPr id="3" name="Content Placeholder 2"/>
          <p:cNvSpPr>
            <a:spLocks noGrp="1"/>
          </p:cNvSpPr>
          <p:nvPr>
            <p:ph idx="1"/>
          </p:nvPr>
        </p:nvSpPr>
        <p:spPr/>
        <p:txBody>
          <a:bodyPr>
            <a:normAutofit lnSpcReduction="10000"/>
          </a:bodyPr>
          <a:lstStyle/>
          <a:p>
            <a:r>
              <a:rPr lang="en-GB" dirty="0" smtClean="0"/>
              <a:t>A professional PowerPoint design</a:t>
            </a:r>
          </a:p>
          <a:p>
            <a:r>
              <a:rPr lang="en-GB" dirty="0" smtClean="0"/>
              <a:t>Pleasing visually</a:t>
            </a:r>
          </a:p>
          <a:p>
            <a:r>
              <a:rPr lang="en-GB" dirty="0" smtClean="0"/>
              <a:t>Referenced</a:t>
            </a:r>
          </a:p>
          <a:p>
            <a:r>
              <a:rPr lang="en-GB" dirty="0" smtClean="0"/>
              <a:t>Presented well</a:t>
            </a:r>
          </a:p>
          <a:p>
            <a:r>
              <a:rPr lang="en-GB" dirty="0" smtClean="0"/>
              <a:t>With clear introduction (introducing yourself, what change means to you, your organisation and the change it went under)</a:t>
            </a:r>
          </a:p>
          <a:p>
            <a:r>
              <a:rPr lang="en-GB" dirty="0" smtClean="0"/>
              <a:t>Main body (disusing how change came about, weigh up the different approaches, drivers, factors, models, theories)</a:t>
            </a:r>
          </a:p>
          <a:p>
            <a:r>
              <a:rPr lang="en-GB" dirty="0" smtClean="0"/>
              <a:t>Conclusion – drawing on the effectiveness of change management process and has benefited the organisation or hindered it.</a:t>
            </a:r>
            <a:endParaRPr lang="en-GB" dirty="0"/>
          </a:p>
        </p:txBody>
      </p:sp>
    </p:spTree>
    <p:extLst>
      <p:ext uri="{BB962C8B-B14F-4D97-AF65-F5344CB8AC3E}">
        <p14:creationId xmlns:p14="http://schemas.microsoft.com/office/powerpoint/2010/main" val="34681912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 2</a:t>
            </a:r>
            <a:endParaRPr lang="en-GB" dirty="0"/>
          </a:p>
        </p:txBody>
      </p:sp>
      <p:sp>
        <p:nvSpPr>
          <p:cNvPr id="3" name="Content Placeholder 2"/>
          <p:cNvSpPr>
            <a:spLocks noGrp="1"/>
          </p:cNvSpPr>
          <p:nvPr>
            <p:ph idx="1"/>
          </p:nvPr>
        </p:nvSpPr>
        <p:spPr/>
        <p:txBody>
          <a:bodyPr/>
          <a:lstStyle/>
          <a:p>
            <a:r>
              <a:rPr lang="en-GB" dirty="0" smtClean="0"/>
              <a:t>Report </a:t>
            </a:r>
            <a:r>
              <a:rPr lang="en-GB" dirty="0" smtClean="0"/>
              <a:t>4400 </a:t>
            </a:r>
            <a:r>
              <a:rPr lang="en-GB" dirty="0" smtClean="0"/>
              <a:t>words (30 references approximately)</a:t>
            </a:r>
          </a:p>
          <a:p>
            <a:r>
              <a:rPr lang="en-GB" dirty="0" smtClean="0"/>
              <a:t>Drawing upon the same organisation</a:t>
            </a:r>
          </a:p>
          <a:p>
            <a:r>
              <a:rPr lang="en-GB" dirty="0" smtClean="0"/>
              <a:t>Critically analysing management to change using theoretical perspective </a:t>
            </a:r>
          </a:p>
          <a:p>
            <a:r>
              <a:rPr lang="en-GB" dirty="0" smtClean="0"/>
              <a:t>Looking at </a:t>
            </a:r>
            <a:r>
              <a:rPr lang="en-GB" dirty="0" smtClean="0"/>
              <a:t>lifting </a:t>
            </a:r>
            <a:r>
              <a:rPr lang="en-GB" dirty="0" smtClean="0"/>
              <a:t>the change </a:t>
            </a:r>
            <a:r>
              <a:rPr lang="en-GB" dirty="0" smtClean="0"/>
              <a:t>from assessment 1 and </a:t>
            </a:r>
            <a:r>
              <a:rPr lang="en-GB" dirty="0" smtClean="0"/>
              <a:t>its impact and how to measure the its effectiveness.</a:t>
            </a:r>
          </a:p>
          <a:p>
            <a:r>
              <a:rPr lang="en-GB" dirty="0" smtClean="0"/>
              <a:t>Formal report </a:t>
            </a:r>
            <a:endParaRPr lang="en-GB" dirty="0"/>
          </a:p>
        </p:txBody>
      </p:sp>
    </p:spTree>
    <p:extLst>
      <p:ext uri="{BB962C8B-B14F-4D97-AF65-F5344CB8AC3E}">
        <p14:creationId xmlns:p14="http://schemas.microsoft.com/office/powerpoint/2010/main" val="41795065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609600"/>
            <a:ext cx="10515600" cy="5567363"/>
          </a:xfrm>
        </p:spPr>
        <p:txBody>
          <a:bodyPr>
            <a:normAutofit lnSpcReduction="10000"/>
          </a:bodyPr>
          <a:lstStyle/>
          <a:p>
            <a:r>
              <a:rPr lang="en-GB" dirty="0" smtClean="0"/>
              <a:t>Discuss how organisation planned for the change (taking elements </a:t>
            </a:r>
            <a:r>
              <a:rPr lang="en-GB" dirty="0" smtClean="0"/>
              <a:t>from </a:t>
            </a:r>
            <a:r>
              <a:rPr lang="en-GB" dirty="0" smtClean="0"/>
              <a:t>assessment 1) the internal and external factors/ drivers (culture/ leadership/ digitalisation/ the scope)</a:t>
            </a:r>
          </a:p>
          <a:p>
            <a:r>
              <a:rPr lang="en-GB" dirty="0" smtClean="0"/>
              <a:t>Discuss resistance to  change – investigate why resistance and how to overcome it and what approaches to use</a:t>
            </a:r>
          </a:p>
          <a:p>
            <a:r>
              <a:rPr lang="en-GB" dirty="0" smtClean="0"/>
              <a:t>Look at power and politics</a:t>
            </a:r>
          </a:p>
          <a:p>
            <a:r>
              <a:rPr lang="en-GB" dirty="0" smtClean="0"/>
              <a:t>How the change management is implemented – draw on the key models and theories </a:t>
            </a:r>
          </a:p>
          <a:p>
            <a:r>
              <a:rPr lang="en-GB" dirty="0" smtClean="0"/>
              <a:t>Evaluate the change , examine how appropriate the change management process was </a:t>
            </a:r>
          </a:p>
          <a:p>
            <a:r>
              <a:rPr lang="en-GB" dirty="0" smtClean="0"/>
              <a:t>Conclusion – draw meaningful conclusion – how effective it was using appropriate evaluation tools</a:t>
            </a:r>
          </a:p>
          <a:p>
            <a:r>
              <a:rPr lang="en-GB" dirty="0" smtClean="0"/>
              <a:t>Recommendations – how can change be implemented successfully </a:t>
            </a:r>
          </a:p>
          <a:p>
            <a:endParaRPr lang="en-GB" dirty="0"/>
          </a:p>
        </p:txBody>
      </p:sp>
    </p:spTree>
    <p:extLst>
      <p:ext uri="{BB962C8B-B14F-4D97-AF65-F5344CB8AC3E}">
        <p14:creationId xmlns:p14="http://schemas.microsoft.com/office/powerpoint/2010/main" val="51085570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51</TotalTime>
  <Words>767</Words>
  <Application>Microsoft Office PowerPoint</Application>
  <PresentationFormat>Widescreen</PresentationFormat>
  <Paragraphs>75</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CHANGE &amp; STABILITY MANAGEMENT</vt:lpstr>
      <vt:lpstr>PowerPoint Presentation</vt:lpstr>
      <vt:lpstr>PowerPoint Presentation</vt:lpstr>
      <vt:lpstr>PowerPoint Presentation</vt:lpstr>
      <vt:lpstr>CASE STUDY –CHANGE Management (3- 5 years) </vt:lpstr>
      <vt:lpstr>Assessment 1</vt:lpstr>
      <vt:lpstr>3 parts</vt:lpstr>
      <vt:lpstr>PowerPoint Presentation</vt:lpstr>
      <vt:lpstr>PowerPoint Presentation</vt:lpstr>
      <vt:lpstr>Professional skills </vt:lpstr>
      <vt:lpstr>Assessment 2</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 &amp; STABILITY MANAGEMENT</dc:title>
  <dc:creator>Shehla Khan</dc:creator>
  <cp:lastModifiedBy>Shehla Khan</cp:lastModifiedBy>
  <cp:revision>10</cp:revision>
  <dcterms:created xsi:type="dcterms:W3CDTF">2021-04-22T11:39:08Z</dcterms:created>
  <dcterms:modified xsi:type="dcterms:W3CDTF">2021-04-22T13:51:40Z</dcterms:modified>
</cp:coreProperties>
</file>