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274" r:id="rId1"/>
  </p:sldMasterIdLst>
  <p:notesMasterIdLst>
    <p:notesMasterId r:id="rId17"/>
  </p:notesMasterIdLst>
  <p:sldIdLst>
    <p:sldId id="275" r:id="rId2"/>
    <p:sldId id="267" r:id="rId3"/>
    <p:sldId id="270" r:id="rId4"/>
    <p:sldId id="276" r:id="rId5"/>
    <p:sldId id="277" r:id="rId6"/>
    <p:sldId id="278" r:id="rId7"/>
    <p:sldId id="268" r:id="rId8"/>
    <p:sldId id="279" r:id="rId9"/>
    <p:sldId id="281" r:id="rId10"/>
    <p:sldId id="282" r:id="rId11"/>
    <p:sldId id="283" r:id="rId12"/>
    <p:sldId id="280" r:id="rId13"/>
    <p:sldId id="285" r:id="rId14"/>
    <p:sldId id="284" r:id="rId15"/>
    <p:sldId id="269" r:id="rId16"/>
  </p:sldIdLst>
  <p:sldSz cx="13817600" cy="77724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ie" initials="K" lastIdx="1" clrIdx="0">
    <p:extLst>
      <p:ext uri="{19B8F6BF-5375-455C-9EA6-DF929625EA0E}">
        <p15:presenceInfo xmlns:p15="http://schemas.microsoft.com/office/powerpoint/2012/main" userId="Katie" providerId="None"/>
      </p:ext>
    </p:extLst>
  </p:cmAuthor>
  <p:cmAuthor id="2" name="Cristina Prego de Oliver Lopez" initials="CPdOL" lastIdx="5" clrIdx="1">
    <p:extLst>
      <p:ext uri="{19B8F6BF-5375-455C-9EA6-DF929625EA0E}">
        <p15:presenceInfo xmlns:p15="http://schemas.microsoft.com/office/powerpoint/2012/main" userId="S-1-5-21-1818385502-524332072-2627603365-206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502" autoAdjust="0"/>
  </p:normalViewPr>
  <p:slideViewPr>
    <p:cSldViewPr snapToGrid="0">
      <p:cViewPr>
        <p:scale>
          <a:sx n="92" d="100"/>
          <a:sy n="92" d="100"/>
        </p:scale>
        <p:origin x="-18" y="-7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A9538E2-F1F0-4D1F-9285-C904ACE24638}" type="datetimeFigureOut">
              <a:rPr lang="en-GB" smtClean="0"/>
              <a:t>09/11/2023</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64E924AE-0C85-47A8-9009-F61A0E9FB72A}" type="slidenum">
              <a:rPr lang="en-GB" smtClean="0"/>
              <a:t>‹#›</a:t>
            </a:fld>
            <a:endParaRPr lang="en-GB"/>
          </a:p>
        </p:txBody>
      </p:sp>
    </p:spTree>
    <p:extLst>
      <p:ext uri="{BB962C8B-B14F-4D97-AF65-F5344CB8AC3E}">
        <p14:creationId xmlns:p14="http://schemas.microsoft.com/office/powerpoint/2010/main" val="2366467033"/>
      </p:ext>
    </p:extLst>
  </p:cSld>
  <p:clrMap bg1="lt1" tx1="dk1" bg2="lt2" tx2="dk2" accent1="accent1" accent2="accent2" accent3="accent3" accent4="accent4" accent5="accent5" accent6="accent6" hlink="hlink" folHlink="folHlink"/>
  <p:notesStyle>
    <a:lvl1pPr marL="0" algn="l" defTabSz="1009498" rtl="0" eaLnBrk="1" latinLnBrk="0" hangingPunct="1">
      <a:defRPr sz="1325" kern="1200">
        <a:solidFill>
          <a:schemeClr val="tx1"/>
        </a:solidFill>
        <a:latin typeface="+mn-lt"/>
        <a:ea typeface="+mn-ea"/>
        <a:cs typeface="+mn-cs"/>
      </a:defRPr>
    </a:lvl1pPr>
    <a:lvl2pPr marL="504749" algn="l" defTabSz="1009498" rtl="0" eaLnBrk="1" latinLnBrk="0" hangingPunct="1">
      <a:defRPr sz="1325" kern="1200">
        <a:solidFill>
          <a:schemeClr val="tx1"/>
        </a:solidFill>
        <a:latin typeface="+mn-lt"/>
        <a:ea typeface="+mn-ea"/>
        <a:cs typeface="+mn-cs"/>
      </a:defRPr>
    </a:lvl2pPr>
    <a:lvl3pPr marL="1009498" algn="l" defTabSz="1009498" rtl="0" eaLnBrk="1" latinLnBrk="0" hangingPunct="1">
      <a:defRPr sz="1325" kern="1200">
        <a:solidFill>
          <a:schemeClr val="tx1"/>
        </a:solidFill>
        <a:latin typeface="+mn-lt"/>
        <a:ea typeface="+mn-ea"/>
        <a:cs typeface="+mn-cs"/>
      </a:defRPr>
    </a:lvl3pPr>
    <a:lvl4pPr marL="1514246" algn="l" defTabSz="1009498" rtl="0" eaLnBrk="1" latinLnBrk="0" hangingPunct="1">
      <a:defRPr sz="1325" kern="1200">
        <a:solidFill>
          <a:schemeClr val="tx1"/>
        </a:solidFill>
        <a:latin typeface="+mn-lt"/>
        <a:ea typeface="+mn-ea"/>
        <a:cs typeface="+mn-cs"/>
      </a:defRPr>
    </a:lvl4pPr>
    <a:lvl5pPr marL="2018995" algn="l" defTabSz="1009498" rtl="0" eaLnBrk="1" latinLnBrk="0" hangingPunct="1">
      <a:defRPr sz="1325" kern="1200">
        <a:solidFill>
          <a:schemeClr val="tx1"/>
        </a:solidFill>
        <a:latin typeface="+mn-lt"/>
        <a:ea typeface="+mn-ea"/>
        <a:cs typeface="+mn-cs"/>
      </a:defRPr>
    </a:lvl5pPr>
    <a:lvl6pPr marL="2523744" algn="l" defTabSz="1009498" rtl="0" eaLnBrk="1" latinLnBrk="0" hangingPunct="1">
      <a:defRPr sz="1325" kern="1200">
        <a:solidFill>
          <a:schemeClr val="tx1"/>
        </a:solidFill>
        <a:latin typeface="+mn-lt"/>
        <a:ea typeface="+mn-ea"/>
        <a:cs typeface="+mn-cs"/>
      </a:defRPr>
    </a:lvl6pPr>
    <a:lvl7pPr marL="3028493" algn="l" defTabSz="1009498" rtl="0" eaLnBrk="1" latinLnBrk="0" hangingPunct="1">
      <a:defRPr sz="1325" kern="1200">
        <a:solidFill>
          <a:schemeClr val="tx1"/>
        </a:solidFill>
        <a:latin typeface="+mn-lt"/>
        <a:ea typeface="+mn-ea"/>
        <a:cs typeface="+mn-cs"/>
      </a:defRPr>
    </a:lvl7pPr>
    <a:lvl8pPr marL="3533242" algn="l" defTabSz="1009498" rtl="0" eaLnBrk="1" latinLnBrk="0" hangingPunct="1">
      <a:defRPr sz="1325" kern="1200">
        <a:solidFill>
          <a:schemeClr val="tx1"/>
        </a:solidFill>
        <a:latin typeface="+mn-lt"/>
        <a:ea typeface="+mn-ea"/>
        <a:cs typeface="+mn-cs"/>
      </a:defRPr>
    </a:lvl8pPr>
    <a:lvl9pPr marL="4037990" algn="l" defTabSz="1009498" rtl="0" eaLnBrk="1" latinLnBrk="0" hangingPunct="1">
      <a:defRPr sz="132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dirty="0"/>
              <a:t>In my class and specialist subject, it is a strong vocational subject. This makes my assessment method very much observation based. This allows me to really gain a physical knowledge of what the learner has retained and what may need working on and going over or put differently to teach. With the assessment to pass that particular module of set criteria, confidence and knowledge must be shown in order to pass the practical of the subject. So this is also layered as re-take, pass or distinction. So even within the pass the learner can aim higher to gain distinctions throughout.</a:t>
            </a:r>
          </a:p>
          <a:p>
            <a:r>
              <a:rPr lang="en-US" dirty="0"/>
              <a:t>As well as practical, I need to know they understand the theory knowledge-based information. I like to put this into my lessons via informal 1-2-1, direct questioning, group questioning, bouncing a question or via resource such as a quiz. As every learner is different so this is important for me to initially structure my learners needs and taking into consideration their individuality, it is important that I know they understand why they do things, How they do things and that the learner is then competent to carry out the service on a client. This also shows me by assessing what they have shown to know and checking against the criteria I can see what needs to be further looked at.</a:t>
            </a:r>
          </a:p>
          <a:p>
            <a:r>
              <a:rPr lang="en-US" dirty="0"/>
              <a:t>I like to give my learners a humanist approach also with finding out what is working for them and how they are feeling about how their qualification is going and how we could improve it should they need to. I like to use a positive negative positive approach with putting a spin on this with the blooms taxonomy to show them physically via trackers </a:t>
            </a:r>
            <a:r>
              <a:rPr lang="en-US" dirty="0" err="1"/>
              <a:t>etc</a:t>
            </a:r>
            <a:r>
              <a:rPr lang="en-US" dirty="0"/>
              <a:t> that what they have achieved so far and what's needed to continue and how we can help them personally develop.</a:t>
            </a:r>
          </a:p>
          <a:p>
            <a:r>
              <a:rPr lang="en-US" dirty="0"/>
              <a:t>With times needing a behaviorist approach with some learners having a more passive approach to learning and having remind them that if you do not meet set criteria you will not unfortunately pass the qualification.</a:t>
            </a:r>
          </a:p>
          <a:p>
            <a:endParaRPr lang="en-US" dirty="0"/>
          </a:p>
          <a:p>
            <a:endParaRPr lang="en-GB" dirty="0"/>
          </a:p>
        </p:txBody>
      </p:sp>
      <p:sp>
        <p:nvSpPr>
          <p:cNvPr id="4" name="Slide Number Placeholder 3"/>
          <p:cNvSpPr>
            <a:spLocks noGrp="1"/>
          </p:cNvSpPr>
          <p:nvPr>
            <p:ph type="sldNum" sz="quarter" idx="5"/>
          </p:nvPr>
        </p:nvSpPr>
        <p:spPr/>
        <p:txBody>
          <a:bodyPr/>
          <a:lstStyle/>
          <a:p>
            <a:fld id="{64E924AE-0C85-47A8-9009-F61A0E9FB72A}" type="slidenum">
              <a:rPr lang="en-GB" smtClean="0"/>
              <a:t>7</a:t>
            </a:fld>
            <a:endParaRPr lang="en-GB"/>
          </a:p>
        </p:txBody>
      </p:sp>
    </p:spTree>
    <p:extLst>
      <p:ext uri="{BB962C8B-B14F-4D97-AF65-F5344CB8AC3E}">
        <p14:creationId xmlns:p14="http://schemas.microsoft.com/office/powerpoint/2010/main" val="3003393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dirty="0"/>
              <a:t>In my class and specialist subject, it is a strong vocational subject. This makes my assessment method very much observation based. This allows me to really gain a physical knowledge of what the learner has retained and what may need working on and going over or put differently to teach. With the assessment to pass that particular module of set criteria, confidence and knowledge must be shown in order to pass the practical of the subject. So this is also layered as re-take, pass or distinction. So even within the pass the learner can aim higher to gain distinctions throughout.</a:t>
            </a:r>
          </a:p>
          <a:p>
            <a:r>
              <a:rPr lang="en-US" dirty="0"/>
              <a:t>As well as practical, I need to know they understand the theory knowledge-based information. I like to put this into my lessons via informal 1-2-1, direct questioning, group questioning, bouncing a question or via resource such as a quiz. As every learner is different so this is important for me to initially structure my learners needs and taking into consideration their individuality, it is important that I know they understand why they do things, How they do things and that the learner is then competent to carry out the service on a client. This also shows me by assessing what they have shown to know and checking against the criteria I can see what needs to be further looked at.</a:t>
            </a:r>
          </a:p>
          <a:p>
            <a:r>
              <a:rPr lang="en-US" dirty="0"/>
              <a:t>I like to give my learners a humanist approach also with finding out what is working for them and how they are feeling about how their qualification is going and how we could improve it should they need to. I like to use a positive negative positive approach with putting a spin on this with the blooms taxonomy to show them physically via trackers </a:t>
            </a:r>
            <a:r>
              <a:rPr lang="en-US" dirty="0" err="1"/>
              <a:t>etc</a:t>
            </a:r>
            <a:r>
              <a:rPr lang="en-US" dirty="0"/>
              <a:t> that what they have achieved so far and what's needed to continue and how we can help them personally develop.</a:t>
            </a:r>
          </a:p>
          <a:p>
            <a:r>
              <a:rPr lang="en-US" dirty="0"/>
              <a:t>With times needing a behaviorist approach with some learners having a more passive approach to learning and having remind them that if you do not meet set criteria you will not unfortunately pass the qualification.</a:t>
            </a:r>
          </a:p>
          <a:p>
            <a:endParaRPr lang="en-US" dirty="0"/>
          </a:p>
          <a:p>
            <a:endParaRPr lang="en-GB" dirty="0"/>
          </a:p>
        </p:txBody>
      </p:sp>
      <p:sp>
        <p:nvSpPr>
          <p:cNvPr id="4" name="Slide Number Placeholder 3"/>
          <p:cNvSpPr>
            <a:spLocks noGrp="1"/>
          </p:cNvSpPr>
          <p:nvPr>
            <p:ph type="sldNum" sz="quarter" idx="5"/>
          </p:nvPr>
        </p:nvSpPr>
        <p:spPr/>
        <p:txBody>
          <a:bodyPr/>
          <a:lstStyle/>
          <a:p>
            <a:fld id="{64E924AE-0C85-47A8-9009-F61A0E9FB72A}" type="slidenum">
              <a:rPr lang="en-GB" smtClean="0"/>
              <a:t>8</a:t>
            </a:fld>
            <a:endParaRPr lang="en-GB"/>
          </a:p>
        </p:txBody>
      </p:sp>
    </p:spTree>
    <p:extLst>
      <p:ext uri="{BB962C8B-B14F-4D97-AF65-F5344CB8AC3E}">
        <p14:creationId xmlns:p14="http://schemas.microsoft.com/office/powerpoint/2010/main" val="251234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dirty="0"/>
              <a:t>In my class and specialist subject, it is a strong vocational subject. This makes my assessment method very much observation based. This allows me to really gain a physical knowledge of what the learner has retained and what may need working on and going over or put differently to teach. With the assessment to pass that particular module of set criteria, confidence and knowledge must be shown in order to pass the practical of the subject. So this is also layered as re-take, pass or distinction. So even within the pass the learner can aim higher to gain distinctions throughout.</a:t>
            </a:r>
          </a:p>
          <a:p>
            <a:r>
              <a:rPr lang="en-US" dirty="0"/>
              <a:t>As well as practical, I need to know they understand the theory knowledge-based information. I like to put this into my lessons via informal 1-2-1, direct questioning, group questioning, bouncing a question or via resource such as a quiz. As every learner is different so this is important for me to initially structure my learners needs and taking into consideration their individuality, it is important that I know they understand why they do things, How they do things and that the learner is then competent to carry out the service on a client. This also shows me by assessing what they have shown to know and checking against the criteria I can see what needs to be further looked at.</a:t>
            </a:r>
          </a:p>
          <a:p>
            <a:r>
              <a:rPr lang="en-US" dirty="0"/>
              <a:t>I like to give my learners a humanist approach also with finding out what is working for them and how they are feeling about how their qualification is going and how we could improve it should they need to. I like to use a positive negative positive approach with putting a spin on this with the blooms taxonomy to show them physically via trackers </a:t>
            </a:r>
            <a:r>
              <a:rPr lang="en-US" dirty="0" err="1"/>
              <a:t>etc</a:t>
            </a:r>
            <a:r>
              <a:rPr lang="en-US" dirty="0"/>
              <a:t> that what they have achieved so far and what's needed to continue and how we can help them personally develop.</a:t>
            </a:r>
          </a:p>
          <a:p>
            <a:r>
              <a:rPr lang="en-US" dirty="0"/>
              <a:t>With times needing a behaviorist approach with some learners having a more passive approach to learning and having remind them that if you do not meet set criteria you will not unfortunately pass the qualification.</a:t>
            </a:r>
          </a:p>
          <a:p>
            <a:endParaRPr lang="en-US" dirty="0"/>
          </a:p>
          <a:p>
            <a:endParaRPr lang="en-GB" dirty="0"/>
          </a:p>
        </p:txBody>
      </p:sp>
      <p:sp>
        <p:nvSpPr>
          <p:cNvPr id="4" name="Slide Number Placeholder 3"/>
          <p:cNvSpPr>
            <a:spLocks noGrp="1"/>
          </p:cNvSpPr>
          <p:nvPr>
            <p:ph type="sldNum" sz="quarter" idx="5"/>
          </p:nvPr>
        </p:nvSpPr>
        <p:spPr/>
        <p:txBody>
          <a:bodyPr/>
          <a:lstStyle/>
          <a:p>
            <a:fld id="{64E924AE-0C85-47A8-9009-F61A0E9FB72A}" type="slidenum">
              <a:rPr lang="en-GB" smtClean="0"/>
              <a:t>9</a:t>
            </a:fld>
            <a:endParaRPr lang="en-GB"/>
          </a:p>
        </p:txBody>
      </p:sp>
    </p:spTree>
    <p:extLst>
      <p:ext uri="{BB962C8B-B14F-4D97-AF65-F5344CB8AC3E}">
        <p14:creationId xmlns:p14="http://schemas.microsoft.com/office/powerpoint/2010/main" val="4207459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dirty="0"/>
              <a:t>In my class and specialist subject, it is a strong vocational subject. This makes my assessment method very much observation based. This allows me to really gain a physical knowledge of what the learner has retained and what may need working on and going over or put differently to teach. With the assessment to pass that particular module of set criteria, confidence and knowledge must be shown in order to pass the practical of the subject. So this is also layered as re-take, pass or distinction. So even within the pass the learner can aim higher to gain distinctions throughout.</a:t>
            </a:r>
          </a:p>
          <a:p>
            <a:r>
              <a:rPr lang="en-US" dirty="0"/>
              <a:t>As well as practical, I need to know they understand the theory knowledge-based information. I like to put this into my lessons via informal 1-2-1, direct questioning, group questioning, bouncing a question or via resource such as a quiz. As every learner is different so this is important for me to initially structure my learners needs and taking into consideration their individuality, it is important that I know they understand why they do things, How they do things and that the learner is then competent to carry out the service on a client. This also shows me by assessing what they have shown to know and checking against the criteria I can see what needs to be further looked at.</a:t>
            </a:r>
          </a:p>
          <a:p>
            <a:r>
              <a:rPr lang="en-US" dirty="0"/>
              <a:t>I like to give my learners a humanist approach also with finding out what is working for them and how they are feeling about how their qualification is going and how we could improve it should they need to. I like to use a positive negative positive approach with putting a spin on this with the blooms taxonomy to show them physically via trackers </a:t>
            </a:r>
            <a:r>
              <a:rPr lang="en-US" dirty="0" err="1"/>
              <a:t>etc</a:t>
            </a:r>
            <a:r>
              <a:rPr lang="en-US" dirty="0"/>
              <a:t> that what they have achieved so far and what's needed to continue and how we can help them personally develop.</a:t>
            </a:r>
          </a:p>
          <a:p>
            <a:r>
              <a:rPr lang="en-US" dirty="0"/>
              <a:t>With times needing a behaviorist approach with some learners having a more passive approach to learning and having remind them that if you do not meet set criteria you will not unfortunately pass the qualification.</a:t>
            </a:r>
          </a:p>
          <a:p>
            <a:endParaRPr lang="en-US" dirty="0"/>
          </a:p>
          <a:p>
            <a:endParaRPr lang="en-GB" dirty="0"/>
          </a:p>
        </p:txBody>
      </p:sp>
      <p:sp>
        <p:nvSpPr>
          <p:cNvPr id="4" name="Slide Number Placeholder 3"/>
          <p:cNvSpPr>
            <a:spLocks noGrp="1"/>
          </p:cNvSpPr>
          <p:nvPr>
            <p:ph type="sldNum" sz="quarter" idx="5"/>
          </p:nvPr>
        </p:nvSpPr>
        <p:spPr/>
        <p:txBody>
          <a:bodyPr/>
          <a:lstStyle/>
          <a:p>
            <a:fld id="{64E924AE-0C85-47A8-9009-F61A0E9FB72A}" type="slidenum">
              <a:rPr lang="en-GB" smtClean="0"/>
              <a:t>12</a:t>
            </a:fld>
            <a:endParaRPr lang="en-GB"/>
          </a:p>
        </p:txBody>
      </p:sp>
    </p:spTree>
    <p:extLst>
      <p:ext uri="{BB962C8B-B14F-4D97-AF65-F5344CB8AC3E}">
        <p14:creationId xmlns:p14="http://schemas.microsoft.com/office/powerpoint/2010/main" val="2002161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dirty="0"/>
              <a:t>In my class and specialist subject, it is a strong vocational subject. This makes my assessment method very much observation based. This allows me to really gain a physical knowledge of what the learner has retained and what may need working on and going over or put differently to teach. With the assessment to pass that particular module of set criteria, confidence and knowledge must be shown in order to pass the practical of the subject. So this is also layered as re-take, pass or distinction. So even within the pass the learner can aim higher to gain distinctions throughout.</a:t>
            </a:r>
          </a:p>
          <a:p>
            <a:r>
              <a:rPr lang="en-US" dirty="0"/>
              <a:t>As well as practical, I need to know they understand the theory knowledge-based information. I like to put this into my lessons via informal 1-2-1, direct questioning, group questioning, bouncing a question or via resource such as a quiz. As every learner is different so this is important for me to initially structure my learners needs and taking into consideration their individuality, it is important that I know they understand why they do things, How they do things and that the learner is then competent to carry out the service on a client. This also shows me by assessing what they have shown to know and checking against the criteria I can see what needs to be further looked at.</a:t>
            </a:r>
          </a:p>
          <a:p>
            <a:r>
              <a:rPr lang="en-US" dirty="0"/>
              <a:t>I like to give my learners a humanist approach also with finding out what is working for them and how they are feeling about how their qualification is going and how we could improve it should they need to. I like to use a positive negative positive approach with putting a spin on this with the blooms taxonomy to show them physically via trackers </a:t>
            </a:r>
            <a:r>
              <a:rPr lang="en-US" dirty="0" err="1"/>
              <a:t>etc</a:t>
            </a:r>
            <a:r>
              <a:rPr lang="en-US" dirty="0"/>
              <a:t> that what they have achieved so far and what's needed to continue and how we can help them personally develop.</a:t>
            </a:r>
          </a:p>
          <a:p>
            <a:r>
              <a:rPr lang="en-US" dirty="0"/>
              <a:t>With times needing a behaviorist approach with some learners having a more passive approach to learning and having remind them that if you do not meet set criteria you will not unfortunately pass the qualification.</a:t>
            </a:r>
          </a:p>
          <a:p>
            <a:endParaRPr lang="en-US" dirty="0"/>
          </a:p>
          <a:p>
            <a:endParaRPr lang="en-GB" dirty="0"/>
          </a:p>
        </p:txBody>
      </p:sp>
      <p:sp>
        <p:nvSpPr>
          <p:cNvPr id="4" name="Slide Number Placeholder 3"/>
          <p:cNvSpPr>
            <a:spLocks noGrp="1"/>
          </p:cNvSpPr>
          <p:nvPr>
            <p:ph type="sldNum" sz="quarter" idx="5"/>
          </p:nvPr>
        </p:nvSpPr>
        <p:spPr/>
        <p:txBody>
          <a:bodyPr/>
          <a:lstStyle/>
          <a:p>
            <a:fld id="{64E924AE-0C85-47A8-9009-F61A0E9FB72A}" type="slidenum">
              <a:rPr lang="en-GB" smtClean="0"/>
              <a:t>13</a:t>
            </a:fld>
            <a:endParaRPr lang="en-GB"/>
          </a:p>
        </p:txBody>
      </p:sp>
    </p:spTree>
    <p:extLst>
      <p:ext uri="{BB962C8B-B14F-4D97-AF65-F5344CB8AC3E}">
        <p14:creationId xmlns:p14="http://schemas.microsoft.com/office/powerpoint/2010/main" val="1261130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dirty="0"/>
              <a:t>In my class and specialist subject, it is a strong vocational subject. This makes my assessment method very much observation based. This allows me to really gain a physical knowledge of what the learner has retained and what may need working on and going over or put differently to teach. With the assessment to pass that particular module of set criteria, confidence and knowledge must be shown in order to pass the practical of the subject. So this is also layered as re-take, pass or distinction. So even within the pass the learner can aim higher to gain distinctions throughout.</a:t>
            </a:r>
          </a:p>
          <a:p>
            <a:r>
              <a:rPr lang="en-US" dirty="0"/>
              <a:t>As well as practical, I need to know they understand the theory knowledge-based information. I like to put this into my lessons via informal 1-2-1, direct questioning, group questioning, bouncing a question or via resource such as a quiz. As every learner is different so this is important for me to initially structure my learners needs and taking into consideration their individuality, it is important that I know they understand why they do things, How they do things and that the learner is then competent to carry out the service on a client. This also shows me by assessing what they have shown to know and checking against the criteria I can see what needs to be further looked at.</a:t>
            </a:r>
          </a:p>
          <a:p>
            <a:r>
              <a:rPr lang="en-US" dirty="0"/>
              <a:t>I like to give my learners a humanist approach also with finding out what is working for them and how they are feeling about how their qualification is going and how we could improve it should they need to. I like to use a positive negative positive approach with putting a spin on this with the blooms taxonomy to show them physically via trackers </a:t>
            </a:r>
            <a:r>
              <a:rPr lang="en-US" dirty="0" err="1"/>
              <a:t>etc</a:t>
            </a:r>
            <a:r>
              <a:rPr lang="en-US" dirty="0"/>
              <a:t> that what they have achieved so far and what's needed to continue and how we can help them personally develop.</a:t>
            </a:r>
          </a:p>
          <a:p>
            <a:r>
              <a:rPr lang="en-US" dirty="0"/>
              <a:t>With times needing a behaviorist approach with some learners having a more passive approach to learning and having remind them that if you do not meet set criteria you will not unfortunately pass the qualification.</a:t>
            </a:r>
          </a:p>
          <a:p>
            <a:endParaRPr lang="en-US" dirty="0"/>
          </a:p>
          <a:p>
            <a:endParaRPr lang="en-GB" dirty="0"/>
          </a:p>
        </p:txBody>
      </p:sp>
      <p:sp>
        <p:nvSpPr>
          <p:cNvPr id="4" name="Slide Number Placeholder 3"/>
          <p:cNvSpPr>
            <a:spLocks noGrp="1"/>
          </p:cNvSpPr>
          <p:nvPr>
            <p:ph type="sldNum" sz="quarter" idx="5"/>
          </p:nvPr>
        </p:nvSpPr>
        <p:spPr/>
        <p:txBody>
          <a:bodyPr/>
          <a:lstStyle/>
          <a:p>
            <a:fld id="{64E924AE-0C85-47A8-9009-F61A0E9FB72A}" type="slidenum">
              <a:rPr lang="en-GB" smtClean="0"/>
              <a:t>14</a:t>
            </a:fld>
            <a:endParaRPr lang="en-GB"/>
          </a:p>
        </p:txBody>
      </p:sp>
    </p:spTree>
    <p:extLst>
      <p:ext uri="{BB962C8B-B14F-4D97-AF65-F5344CB8AC3E}">
        <p14:creationId xmlns:p14="http://schemas.microsoft.com/office/powerpoint/2010/main" val="3904531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740150" y="909272"/>
            <a:ext cx="9788683" cy="2880288"/>
          </a:xfrm>
        </p:spPr>
        <p:txBody>
          <a:bodyPr bIns="0" anchor="b">
            <a:normAutofit/>
          </a:bodyPr>
          <a:lstStyle>
            <a:lvl1pPr algn="l">
              <a:defRPr sz="7480"/>
            </a:lvl1pPr>
          </a:lstStyle>
          <a:p>
            <a:r>
              <a:rPr lang="en-US"/>
              <a:t>Click to edit Master title style</a:t>
            </a:r>
            <a:endParaRPr lang="en-US" dirty="0"/>
          </a:p>
        </p:txBody>
      </p:sp>
      <p:sp>
        <p:nvSpPr>
          <p:cNvPr id="3" name="Subtitle 2"/>
          <p:cNvSpPr>
            <a:spLocks noGrp="1"/>
          </p:cNvSpPr>
          <p:nvPr>
            <p:ph type="subTitle" idx="1"/>
          </p:nvPr>
        </p:nvSpPr>
        <p:spPr>
          <a:xfrm>
            <a:off x="2740150" y="4002032"/>
            <a:ext cx="9788682" cy="1107970"/>
          </a:xfrm>
        </p:spPr>
        <p:txBody>
          <a:bodyPr tIns="91440" bIns="91440">
            <a:normAutofit/>
          </a:bodyPr>
          <a:lstStyle>
            <a:lvl1pPr marL="0" indent="0" algn="l">
              <a:buNone/>
              <a:defRPr sz="2040" b="0" cap="all" baseline="0">
                <a:solidFill>
                  <a:schemeClr val="tx1"/>
                </a:solidFill>
              </a:defRPr>
            </a:lvl1pPr>
            <a:lvl2pPr marL="518145" indent="0" algn="ctr">
              <a:buNone/>
              <a:defRPr sz="2040"/>
            </a:lvl2pPr>
            <a:lvl3pPr marL="1036290" indent="0" algn="ctr">
              <a:buNone/>
              <a:defRPr sz="2040"/>
            </a:lvl3pPr>
            <a:lvl4pPr marL="1554434" indent="0" algn="ctr">
              <a:buNone/>
              <a:defRPr sz="1813"/>
            </a:lvl4pPr>
            <a:lvl5pPr marL="2072579" indent="0" algn="ctr">
              <a:buNone/>
              <a:defRPr sz="1813"/>
            </a:lvl5pPr>
            <a:lvl6pPr marL="2590724" indent="0" algn="ctr">
              <a:buNone/>
              <a:defRPr sz="1813"/>
            </a:lvl6pPr>
            <a:lvl7pPr marL="3108869" indent="0" algn="ctr">
              <a:buNone/>
              <a:defRPr sz="1813"/>
            </a:lvl7pPr>
            <a:lvl8pPr marL="3627013" indent="0" algn="ctr">
              <a:buNone/>
              <a:defRPr sz="1813"/>
            </a:lvl8pPr>
            <a:lvl9pPr marL="4145158" indent="0" algn="ctr">
              <a:buNone/>
              <a:defRPr sz="181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63BBFF-77C1-4BF1-A3B2-2505841100BA}" type="datetimeFigureOut">
              <a:rPr lang="en-US" smtClean="0"/>
              <a:t>11/9/2023</a:t>
            </a:fld>
            <a:endParaRPr lang="en-US" dirty="0"/>
          </a:p>
        </p:txBody>
      </p:sp>
      <p:sp>
        <p:nvSpPr>
          <p:cNvPr id="5" name="Footer Placeholder 4"/>
          <p:cNvSpPr>
            <a:spLocks noGrp="1"/>
          </p:cNvSpPr>
          <p:nvPr>
            <p:ph type="ftr" sz="quarter" idx="11"/>
          </p:nvPr>
        </p:nvSpPr>
        <p:spPr>
          <a:xfrm>
            <a:off x="2738700" y="373215"/>
            <a:ext cx="5637104" cy="350428"/>
          </a:xfrm>
        </p:spPr>
        <p:txBody>
          <a:bodyPr/>
          <a:lstStyle/>
          <a:p>
            <a:endParaRPr lang="en-US" dirty="0"/>
          </a:p>
        </p:txBody>
      </p:sp>
      <p:sp>
        <p:nvSpPr>
          <p:cNvPr id="6" name="Slide Number Placeholder 5"/>
          <p:cNvSpPr>
            <a:spLocks noGrp="1"/>
          </p:cNvSpPr>
          <p:nvPr>
            <p:ph type="sldNum" sz="quarter" idx="12"/>
          </p:nvPr>
        </p:nvSpPr>
        <p:spPr>
          <a:xfrm>
            <a:off x="1629353" y="905503"/>
            <a:ext cx="919155" cy="570722"/>
          </a:xfrm>
        </p:spPr>
        <p:txBody>
          <a:bodyPr/>
          <a:lstStyle/>
          <a:p>
            <a:fld id="{6D22F896-40B5-4ADD-8801-0D06FADFA095}" type="slidenum">
              <a:rPr lang="en-US" smtClean="0"/>
              <a:t>‹#›</a:t>
            </a:fld>
            <a:endParaRPr lang="en-US" dirty="0"/>
          </a:p>
        </p:txBody>
      </p:sp>
      <p:cxnSp>
        <p:nvCxnSpPr>
          <p:cNvPr id="15" name="Straight Connector 14"/>
          <p:cNvCxnSpPr/>
          <p:nvPr/>
        </p:nvCxnSpPr>
        <p:spPr>
          <a:xfrm>
            <a:off x="2740150" y="3999014"/>
            <a:ext cx="978868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4463178"/>
      </p:ext>
    </p:extLst>
  </p:cSld>
  <p:clrMapOvr>
    <a:masterClrMapping/>
  </p:clrMapOvr>
  <p:transition spd="med">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ED2BB1-BB31-4EB8-A961-18800A74EAA8}" type="datetimeFigureOut">
              <a:rPr lang="en-US" smtClean="0"/>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647749" y="2093366"/>
            <a:ext cx="1088852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16931331"/>
      </p:ext>
    </p:extLst>
  </p:cSld>
  <p:clrMapOvr>
    <a:masterClrMapping/>
  </p:clrMapOvr>
  <p:transition spd="med">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48137" y="1990281"/>
            <a:ext cx="9795575" cy="2139677"/>
          </a:xfrm>
        </p:spPr>
        <p:txBody>
          <a:bodyPr anchor="b">
            <a:normAutofit/>
          </a:bodyPr>
          <a:lstStyle>
            <a:lvl1pPr algn="l">
              <a:defRPr sz="4080"/>
            </a:lvl1pPr>
          </a:lstStyle>
          <a:p>
            <a:r>
              <a:rPr lang="en-US"/>
              <a:t>Click to edit Master title style</a:t>
            </a:r>
            <a:endParaRPr lang="en-US" dirty="0"/>
          </a:p>
        </p:txBody>
      </p:sp>
      <p:sp>
        <p:nvSpPr>
          <p:cNvPr id="3" name="Text Placeholder 2"/>
          <p:cNvSpPr>
            <a:spLocks noGrp="1"/>
          </p:cNvSpPr>
          <p:nvPr>
            <p:ph type="body" idx="1"/>
          </p:nvPr>
        </p:nvSpPr>
        <p:spPr>
          <a:xfrm>
            <a:off x="1648138" y="4313688"/>
            <a:ext cx="9781172" cy="1147986"/>
          </a:xfrm>
        </p:spPr>
        <p:txBody>
          <a:bodyPr tIns="91440">
            <a:normAutofit/>
          </a:bodyPr>
          <a:lstStyle>
            <a:lvl1pPr marL="0" indent="0" algn="l">
              <a:buNone/>
              <a:defRPr sz="2040">
                <a:solidFill>
                  <a:schemeClr val="tx1"/>
                </a:solidFill>
              </a:defRPr>
            </a:lvl1pPr>
            <a:lvl2pPr marL="518145" indent="0">
              <a:buNone/>
              <a:defRPr sz="2040">
                <a:solidFill>
                  <a:schemeClr val="tx1">
                    <a:tint val="75000"/>
                  </a:schemeClr>
                </a:solidFill>
              </a:defRPr>
            </a:lvl2pPr>
            <a:lvl3pPr marL="1036290" indent="0">
              <a:buNone/>
              <a:defRPr sz="2040">
                <a:solidFill>
                  <a:schemeClr val="tx1">
                    <a:tint val="75000"/>
                  </a:schemeClr>
                </a:solidFill>
              </a:defRPr>
            </a:lvl3pPr>
            <a:lvl4pPr marL="1554434" indent="0">
              <a:buNone/>
              <a:defRPr sz="1813">
                <a:solidFill>
                  <a:schemeClr val="tx1">
                    <a:tint val="75000"/>
                  </a:schemeClr>
                </a:solidFill>
              </a:defRPr>
            </a:lvl4pPr>
            <a:lvl5pPr marL="2072579" indent="0">
              <a:buNone/>
              <a:defRPr sz="1813">
                <a:solidFill>
                  <a:schemeClr val="tx1">
                    <a:tint val="75000"/>
                  </a:schemeClr>
                </a:solidFill>
              </a:defRPr>
            </a:lvl5pPr>
            <a:lvl6pPr marL="2590724" indent="0">
              <a:buNone/>
              <a:defRPr sz="1813">
                <a:solidFill>
                  <a:schemeClr val="tx1">
                    <a:tint val="75000"/>
                  </a:schemeClr>
                </a:solidFill>
              </a:defRPr>
            </a:lvl6pPr>
            <a:lvl7pPr marL="3108869" indent="0">
              <a:buNone/>
              <a:defRPr sz="1813">
                <a:solidFill>
                  <a:schemeClr val="tx1">
                    <a:tint val="75000"/>
                  </a:schemeClr>
                </a:solidFill>
              </a:defRPr>
            </a:lvl7pPr>
            <a:lvl8pPr marL="3627013" indent="0">
              <a:buNone/>
              <a:defRPr sz="1813">
                <a:solidFill>
                  <a:schemeClr val="tx1">
                    <a:tint val="75000"/>
                  </a:schemeClr>
                </a:solidFill>
              </a:defRPr>
            </a:lvl8pPr>
            <a:lvl9pPr marL="4145158" indent="0">
              <a:buNone/>
              <a:defRPr sz="1813">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40B886-74BB-4D5E-9EA9-584482FE40E6}" type="datetimeFigureOut">
              <a:rPr lang="en-US" smtClean="0"/>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648138" y="4312316"/>
            <a:ext cx="97811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6993834"/>
      </p:ext>
    </p:extLst>
  </p:cSld>
  <p:clrMapOvr>
    <a:masterClrMapping/>
  </p:clrMapOvr>
  <p:transition spd="med">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642447" y="912208"/>
            <a:ext cx="10886386" cy="120054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640308" y="2278995"/>
            <a:ext cx="5264506" cy="390840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268940" y="2286322"/>
            <a:ext cx="5264506" cy="39003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A4CCD1-3502-4C30-947C-75FC88992007}" type="datetimeFigureOut">
              <a:rPr lang="en-US" smtClean="0"/>
              <a:t>11/9/2023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5" name="Straight Connector 34"/>
          <p:cNvCxnSpPr/>
          <p:nvPr/>
        </p:nvCxnSpPr>
        <p:spPr>
          <a:xfrm>
            <a:off x="1647749" y="2093366"/>
            <a:ext cx="1088852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3905566"/>
      </p:ext>
    </p:extLst>
  </p:cSld>
  <p:clrMapOvr>
    <a:masterClrMapping/>
  </p:clrMapOvr>
  <p:transition spd="med">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40151" y="911385"/>
            <a:ext cx="10888682" cy="1197162"/>
          </a:xfrm>
        </p:spPr>
        <p:txBody>
          <a:bodyPr/>
          <a:lstStyle/>
          <a:p>
            <a:r>
              <a:rPr lang="en-US"/>
              <a:t>Click to edit Master title style</a:t>
            </a:r>
            <a:endParaRPr lang="en-US" dirty="0"/>
          </a:p>
        </p:txBody>
      </p:sp>
      <p:sp>
        <p:nvSpPr>
          <p:cNvPr id="3" name="Text Placeholder 2"/>
          <p:cNvSpPr>
            <a:spLocks noGrp="1"/>
          </p:cNvSpPr>
          <p:nvPr>
            <p:ph type="body" idx="1"/>
          </p:nvPr>
        </p:nvSpPr>
        <p:spPr>
          <a:xfrm>
            <a:off x="1640150" y="2288823"/>
            <a:ext cx="5264506" cy="908869"/>
          </a:xfrm>
        </p:spPr>
        <p:txBody>
          <a:bodyPr anchor="b">
            <a:normAutofit/>
          </a:bodyPr>
          <a:lstStyle>
            <a:lvl1pPr marL="0" indent="0">
              <a:lnSpc>
                <a:spcPct val="100000"/>
              </a:lnSpc>
              <a:buNone/>
              <a:defRPr sz="2493" b="0" cap="all" baseline="0">
                <a:solidFill>
                  <a:schemeClr val="accent1"/>
                </a:solidFill>
              </a:defRPr>
            </a:lvl1pPr>
            <a:lvl2pPr marL="518145" indent="0">
              <a:buNone/>
              <a:defRPr sz="2267" b="1"/>
            </a:lvl2pPr>
            <a:lvl3pPr marL="1036290" indent="0">
              <a:buNone/>
              <a:defRPr sz="2040" b="1"/>
            </a:lvl3pPr>
            <a:lvl4pPr marL="1554434" indent="0">
              <a:buNone/>
              <a:defRPr sz="1813" b="1"/>
            </a:lvl4pPr>
            <a:lvl5pPr marL="2072579" indent="0">
              <a:buNone/>
              <a:defRPr sz="1813" b="1"/>
            </a:lvl5pPr>
            <a:lvl6pPr marL="2590724" indent="0">
              <a:buNone/>
              <a:defRPr sz="1813" b="1"/>
            </a:lvl6pPr>
            <a:lvl7pPr marL="3108869" indent="0">
              <a:buNone/>
              <a:defRPr sz="1813" b="1"/>
            </a:lvl7pPr>
            <a:lvl8pPr marL="3627013" indent="0">
              <a:buNone/>
              <a:defRPr sz="1813" b="1"/>
            </a:lvl8pPr>
            <a:lvl9pPr marL="4145158" indent="0">
              <a:buNone/>
              <a:defRPr sz="1813" b="1"/>
            </a:lvl9pPr>
          </a:lstStyle>
          <a:p>
            <a:pPr lvl="0"/>
            <a:r>
              <a:rPr lang="en-US"/>
              <a:t>Edit Master text styles</a:t>
            </a:r>
          </a:p>
        </p:txBody>
      </p:sp>
      <p:sp>
        <p:nvSpPr>
          <p:cNvPr id="4" name="Content Placeholder 3"/>
          <p:cNvSpPr>
            <a:spLocks noGrp="1"/>
          </p:cNvSpPr>
          <p:nvPr>
            <p:ph sz="half" idx="2"/>
          </p:nvPr>
        </p:nvSpPr>
        <p:spPr>
          <a:xfrm>
            <a:off x="1640150" y="3200839"/>
            <a:ext cx="5264506" cy="29970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267343" y="2292737"/>
            <a:ext cx="5264506" cy="909202"/>
          </a:xfrm>
        </p:spPr>
        <p:txBody>
          <a:bodyPr anchor="b">
            <a:normAutofit/>
          </a:bodyPr>
          <a:lstStyle>
            <a:lvl1pPr marL="0" indent="0">
              <a:lnSpc>
                <a:spcPct val="100000"/>
              </a:lnSpc>
              <a:buNone/>
              <a:defRPr sz="2493" b="0" cap="all" baseline="0">
                <a:solidFill>
                  <a:schemeClr val="accent1"/>
                </a:solidFill>
              </a:defRPr>
            </a:lvl1pPr>
            <a:lvl2pPr marL="518145" indent="0">
              <a:buNone/>
              <a:defRPr sz="2267" b="1"/>
            </a:lvl2pPr>
            <a:lvl3pPr marL="1036290" indent="0">
              <a:buNone/>
              <a:defRPr sz="2040" b="1"/>
            </a:lvl3pPr>
            <a:lvl4pPr marL="1554434" indent="0">
              <a:buNone/>
              <a:defRPr sz="1813" b="1"/>
            </a:lvl4pPr>
            <a:lvl5pPr marL="2072579" indent="0">
              <a:buNone/>
              <a:defRPr sz="1813" b="1"/>
            </a:lvl5pPr>
            <a:lvl6pPr marL="2590724" indent="0">
              <a:buNone/>
              <a:defRPr sz="1813" b="1"/>
            </a:lvl6pPr>
            <a:lvl7pPr marL="3108869" indent="0">
              <a:buNone/>
              <a:defRPr sz="1813" b="1"/>
            </a:lvl7pPr>
            <a:lvl8pPr marL="3627013" indent="0">
              <a:buNone/>
              <a:defRPr sz="1813" b="1"/>
            </a:lvl8pPr>
            <a:lvl9pPr marL="4145158" indent="0">
              <a:buNone/>
              <a:defRPr sz="1813" b="1"/>
            </a:lvl9pPr>
          </a:lstStyle>
          <a:p>
            <a:pPr lvl="0"/>
            <a:r>
              <a:rPr lang="en-US"/>
              <a:t>Edit Master text styles</a:t>
            </a:r>
          </a:p>
        </p:txBody>
      </p:sp>
      <p:sp>
        <p:nvSpPr>
          <p:cNvPr id="6" name="Content Placeholder 5"/>
          <p:cNvSpPr>
            <a:spLocks noGrp="1"/>
          </p:cNvSpPr>
          <p:nvPr>
            <p:ph sz="quarter" idx="4"/>
          </p:nvPr>
        </p:nvSpPr>
        <p:spPr>
          <a:xfrm>
            <a:off x="7267343" y="3197691"/>
            <a:ext cx="5264506" cy="29890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BB3B3F-C0CE-47CB-BCED-F49A710726FF}" type="datetimeFigureOut">
              <a:rPr lang="en-US" smtClean="0"/>
              <a:t>11/9/2023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9" name="Straight Connector 28"/>
          <p:cNvCxnSpPr/>
          <p:nvPr/>
        </p:nvCxnSpPr>
        <p:spPr>
          <a:xfrm>
            <a:off x="1647749" y="2093366"/>
            <a:ext cx="1088852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02828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B24146-07E2-48CA-8629-5887ED47FCDB}" type="datetimeFigureOut">
              <a:rPr lang="en-US" smtClean="0"/>
              <a:t>11/9/2023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647749" y="2093366"/>
            <a:ext cx="1088852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0690067"/>
      </p:ext>
    </p:extLst>
  </p:cSld>
  <p:clrMapOvr>
    <a:masterClrMapping/>
  </p:clrMapOvr>
  <p:transition spd="med">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07E718-B4F0-433E-A285-0013249184C0}" type="datetimeFigureOut">
              <a:rPr lang="en-US" smtClean="0"/>
              <a:t>11/9/2023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27572396"/>
      </p:ext>
    </p:extLst>
  </p:cSld>
  <p:clrMapOvr>
    <a:masterClrMapping/>
  </p:clrMapOvr>
  <p:transition spd="med">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37294" y="905503"/>
            <a:ext cx="3709512" cy="2546733"/>
          </a:xfrm>
        </p:spPr>
        <p:txBody>
          <a:bodyPr anchor="b">
            <a:normAutofit/>
          </a:bodyPr>
          <a:lstStyle>
            <a:lvl1pPr algn="l">
              <a:defRPr sz="2720"/>
            </a:lvl1pPr>
          </a:lstStyle>
          <a:p>
            <a:r>
              <a:rPr lang="en-US"/>
              <a:t>Click to edit Master title style</a:t>
            </a:r>
            <a:endParaRPr lang="en-US" dirty="0"/>
          </a:p>
        </p:txBody>
      </p:sp>
      <p:sp>
        <p:nvSpPr>
          <p:cNvPr id="3" name="Content Placeholder 2"/>
          <p:cNvSpPr>
            <a:spLocks noGrp="1"/>
          </p:cNvSpPr>
          <p:nvPr>
            <p:ph idx="1"/>
          </p:nvPr>
        </p:nvSpPr>
        <p:spPr>
          <a:xfrm>
            <a:off x="5716209" y="905504"/>
            <a:ext cx="6814133" cy="5280003"/>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637295" y="3632891"/>
            <a:ext cx="3711681" cy="2547938"/>
          </a:xfrm>
        </p:spPr>
        <p:txBody>
          <a:bodyPr/>
          <a:lstStyle>
            <a:lvl1pPr marL="0" indent="0" algn="l">
              <a:buNone/>
              <a:defRPr sz="1813"/>
            </a:lvl1pPr>
            <a:lvl2pPr marL="518145" indent="0">
              <a:buNone/>
              <a:defRPr sz="1587"/>
            </a:lvl2pPr>
            <a:lvl3pPr marL="1036290" indent="0">
              <a:buNone/>
              <a:defRPr sz="1360"/>
            </a:lvl3pPr>
            <a:lvl4pPr marL="1554434" indent="0">
              <a:buNone/>
              <a:defRPr sz="1133"/>
            </a:lvl4pPr>
            <a:lvl5pPr marL="2072579" indent="0">
              <a:buNone/>
              <a:defRPr sz="1133"/>
            </a:lvl5pPr>
            <a:lvl6pPr marL="2590724" indent="0">
              <a:buNone/>
              <a:defRPr sz="1133"/>
            </a:lvl6pPr>
            <a:lvl7pPr marL="3108869" indent="0">
              <a:buNone/>
              <a:defRPr sz="1133"/>
            </a:lvl7pPr>
            <a:lvl8pPr marL="3627013" indent="0">
              <a:buNone/>
              <a:defRPr sz="1133"/>
            </a:lvl8pPr>
            <a:lvl9pPr marL="4145158" indent="0">
              <a:buNone/>
              <a:defRPr sz="1133"/>
            </a:lvl9pPr>
          </a:lstStyle>
          <a:p>
            <a:pPr lvl="0"/>
            <a:r>
              <a:rPr lang="en-US"/>
              <a:t>Edit Master text styles</a:t>
            </a:r>
          </a:p>
        </p:txBody>
      </p:sp>
      <p:sp>
        <p:nvSpPr>
          <p:cNvPr id="5" name="Date Placeholder 4"/>
          <p:cNvSpPr>
            <a:spLocks noGrp="1"/>
          </p:cNvSpPr>
          <p:nvPr>
            <p:ph type="dt" sz="half" idx="10"/>
          </p:nvPr>
        </p:nvSpPr>
        <p:spPr/>
        <p:txBody>
          <a:bodyPr/>
          <a:lstStyle/>
          <a:p>
            <a:fld id="{2B8E44C4-3D72-4D6E-86A4-F5491DC49E6D}" type="datetimeFigureOut">
              <a:rPr lang="en-US" smtClean="0"/>
              <a:t>11/9/2023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7" name="Straight Connector 16"/>
          <p:cNvCxnSpPr/>
          <p:nvPr/>
        </p:nvCxnSpPr>
        <p:spPr>
          <a:xfrm>
            <a:off x="1641384" y="3632890"/>
            <a:ext cx="37054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2188454"/>
      </p:ext>
    </p:extLst>
  </p:cSld>
  <p:clrMapOvr>
    <a:masterClrMapping/>
  </p:clrMapOvr>
  <p:transition spd="med">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8474373" y="546460"/>
            <a:ext cx="4617804" cy="5835648"/>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644700" y="1280115"/>
            <a:ext cx="6269972" cy="2074662"/>
          </a:xfrm>
        </p:spPr>
        <p:txBody>
          <a:bodyPr anchor="b">
            <a:normAutofit/>
          </a:bodyPr>
          <a:lstStyle>
            <a:lvl1pPr>
              <a:defRPr sz="3627"/>
            </a:lvl1pPr>
          </a:lstStyle>
          <a:p>
            <a:r>
              <a:rPr lang="en-US"/>
              <a:t>Click to edit Master title style</a:t>
            </a:r>
            <a:endParaRPr lang="en-US" dirty="0"/>
          </a:p>
        </p:txBody>
      </p:sp>
      <p:sp>
        <p:nvSpPr>
          <p:cNvPr id="3" name="Picture Placeholder 2"/>
          <p:cNvSpPr>
            <a:spLocks noGrp="1" noChangeAspect="1"/>
          </p:cNvSpPr>
          <p:nvPr>
            <p:ph type="pic" idx="1"/>
          </p:nvPr>
        </p:nvSpPr>
        <p:spPr>
          <a:xfrm>
            <a:off x="9207642" y="1272215"/>
            <a:ext cx="3163327" cy="4381837"/>
          </a:xfrm>
          <a:solidFill>
            <a:schemeClr val="bg1">
              <a:lumMod val="85000"/>
            </a:schemeClr>
          </a:solidFill>
          <a:ln w="9525" cap="sq">
            <a:noFill/>
            <a:miter lim="800000"/>
          </a:ln>
          <a:effectLst/>
        </p:spPr>
        <p:txBody>
          <a:bodyPr anchor="t"/>
          <a:lstStyle>
            <a:lvl1pPr marL="0" indent="0" algn="ctr">
              <a:buNone/>
              <a:defRPr sz="3627"/>
            </a:lvl1pPr>
            <a:lvl2pPr marL="518145" indent="0">
              <a:buNone/>
              <a:defRPr sz="3173"/>
            </a:lvl2pPr>
            <a:lvl3pPr marL="1036290" indent="0">
              <a:buNone/>
              <a:defRPr sz="2720"/>
            </a:lvl3pPr>
            <a:lvl4pPr marL="1554434" indent="0">
              <a:buNone/>
              <a:defRPr sz="2267"/>
            </a:lvl4pPr>
            <a:lvl5pPr marL="2072579" indent="0">
              <a:buNone/>
              <a:defRPr sz="2267"/>
            </a:lvl5pPr>
            <a:lvl6pPr marL="2590724" indent="0">
              <a:buNone/>
              <a:defRPr sz="2267"/>
            </a:lvl6pPr>
            <a:lvl7pPr marL="3108869" indent="0">
              <a:buNone/>
              <a:defRPr sz="2267"/>
            </a:lvl7pPr>
            <a:lvl8pPr marL="3627013" indent="0">
              <a:buNone/>
              <a:defRPr sz="2267"/>
            </a:lvl8pPr>
            <a:lvl9pPr marL="4145158" indent="0">
              <a:buNone/>
              <a:defRPr sz="2267"/>
            </a:lvl9pPr>
          </a:lstStyle>
          <a:p>
            <a:r>
              <a:rPr lang="en-US"/>
              <a:t>Click icon to add picture</a:t>
            </a:r>
            <a:endParaRPr lang="en-US" dirty="0"/>
          </a:p>
        </p:txBody>
      </p:sp>
      <p:sp>
        <p:nvSpPr>
          <p:cNvPr id="4" name="Text Placeholder 3"/>
          <p:cNvSpPr>
            <a:spLocks noGrp="1"/>
          </p:cNvSpPr>
          <p:nvPr>
            <p:ph type="body" sz="half" idx="2"/>
          </p:nvPr>
        </p:nvSpPr>
        <p:spPr>
          <a:xfrm>
            <a:off x="1643706" y="3565457"/>
            <a:ext cx="6260991" cy="2270908"/>
          </a:xfrm>
        </p:spPr>
        <p:txBody>
          <a:bodyPr>
            <a:normAutofit/>
          </a:bodyPr>
          <a:lstStyle>
            <a:lvl1pPr marL="0" indent="0" algn="l">
              <a:buNone/>
              <a:defRPr sz="2040"/>
            </a:lvl1pPr>
            <a:lvl2pPr marL="518145" indent="0">
              <a:buNone/>
              <a:defRPr sz="1587"/>
            </a:lvl2pPr>
            <a:lvl3pPr marL="1036290" indent="0">
              <a:buNone/>
              <a:defRPr sz="1360"/>
            </a:lvl3pPr>
            <a:lvl4pPr marL="1554434" indent="0">
              <a:buNone/>
              <a:defRPr sz="1133"/>
            </a:lvl4pPr>
            <a:lvl5pPr marL="2072579" indent="0">
              <a:buNone/>
              <a:defRPr sz="1133"/>
            </a:lvl5pPr>
            <a:lvl6pPr marL="2590724" indent="0">
              <a:buNone/>
              <a:defRPr sz="1133"/>
            </a:lvl6pPr>
            <a:lvl7pPr marL="3108869" indent="0">
              <a:buNone/>
              <a:defRPr sz="1133"/>
            </a:lvl7pPr>
            <a:lvl8pPr marL="3627013" indent="0">
              <a:buNone/>
              <a:defRPr sz="1133"/>
            </a:lvl8pPr>
            <a:lvl9pPr marL="4145158" indent="0">
              <a:buNone/>
              <a:defRPr sz="1133"/>
            </a:lvl9pPr>
          </a:lstStyle>
          <a:p>
            <a:pPr lvl="0"/>
            <a:r>
              <a:rPr lang="en-US"/>
              <a:t>Edit Master text styles</a:t>
            </a:r>
          </a:p>
        </p:txBody>
      </p:sp>
      <p:sp>
        <p:nvSpPr>
          <p:cNvPr id="5" name="Date Placeholder 4"/>
          <p:cNvSpPr>
            <a:spLocks noGrp="1"/>
          </p:cNvSpPr>
          <p:nvPr>
            <p:ph type="dt" sz="half" idx="10"/>
          </p:nvPr>
        </p:nvSpPr>
        <p:spPr>
          <a:xfrm>
            <a:off x="1640367" y="6199171"/>
            <a:ext cx="6264331" cy="362806"/>
          </a:xfrm>
        </p:spPr>
        <p:txBody>
          <a:bodyPr/>
          <a:lstStyle>
            <a:lvl1pPr algn="l">
              <a:defRPr/>
            </a:lvl1pPr>
          </a:lstStyle>
          <a:p>
            <a:fld id="{A3BB3B3F-C0CE-47CB-BCED-F49A710726FF}" type="datetimeFigureOut">
              <a:rPr lang="en-US" smtClean="0"/>
              <a:t>11/9/2023</a:t>
            </a:fld>
            <a:endParaRPr lang="en-US" dirty="0"/>
          </a:p>
        </p:txBody>
      </p:sp>
      <p:sp>
        <p:nvSpPr>
          <p:cNvPr id="6" name="Footer Placeholder 5"/>
          <p:cNvSpPr>
            <a:spLocks noGrp="1"/>
          </p:cNvSpPr>
          <p:nvPr>
            <p:ph type="ftr" sz="quarter" idx="11"/>
          </p:nvPr>
        </p:nvSpPr>
        <p:spPr>
          <a:xfrm>
            <a:off x="1640366" y="361126"/>
            <a:ext cx="6279805" cy="363722"/>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1" name="Straight Connector 30"/>
          <p:cNvCxnSpPr/>
          <p:nvPr/>
        </p:nvCxnSpPr>
        <p:spPr>
          <a:xfrm>
            <a:off x="1640367" y="3562752"/>
            <a:ext cx="626433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079969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7D2069-43FA-49C5-9F0E-58E1EB237AEF}" type="datetimeFigureOut">
              <a:rPr lang="en-US" smtClean="0"/>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26" name="Straight Connector 25"/>
          <p:cNvCxnSpPr/>
          <p:nvPr/>
        </p:nvCxnSpPr>
        <p:spPr>
          <a:xfrm>
            <a:off x="1647749" y="2093366"/>
            <a:ext cx="1088852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9354291"/>
      </p:ext>
    </p:extLst>
  </p:cSld>
  <p:clrMapOvr>
    <a:masterClrMapping/>
  </p:clrMapOvr>
  <p:transition spd="med">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697659" y="905503"/>
            <a:ext cx="1831174" cy="5281208"/>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637295" y="905503"/>
            <a:ext cx="8872674" cy="528120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5854CA-19F4-4771-B6A2-DA5C0742B220}" type="datetimeFigureOut">
              <a:rPr lang="en-US" smtClean="0"/>
              <a:t>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0697659" y="905503"/>
            <a:ext cx="0" cy="5281208"/>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60489206"/>
      </p:ext>
    </p:extLst>
  </p:cSld>
  <p:clrMapOvr>
    <a:masterClrMapping/>
  </p:clrMapOvr>
  <p:transition spd="med">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288740"/>
            <a:ext cx="13817600" cy="465340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943344"/>
            <a:ext cx="13817600" cy="842010"/>
          </a:xfrm>
          <a:prstGeom prst="rect">
            <a:avLst/>
          </a:prstGeom>
        </p:spPr>
      </p:pic>
      <p:sp>
        <p:nvSpPr>
          <p:cNvPr id="2" name="Title Placeholder 1"/>
          <p:cNvSpPr>
            <a:spLocks noGrp="1"/>
          </p:cNvSpPr>
          <p:nvPr>
            <p:ph type="title"/>
          </p:nvPr>
        </p:nvSpPr>
        <p:spPr>
          <a:xfrm>
            <a:off x="1645123" y="911789"/>
            <a:ext cx="10883712" cy="118913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645123" y="2284497"/>
            <a:ext cx="10883712" cy="3910695"/>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61357" y="374420"/>
            <a:ext cx="3967477" cy="350428"/>
          </a:xfrm>
          <a:prstGeom prst="rect">
            <a:avLst/>
          </a:prstGeom>
        </p:spPr>
        <p:txBody>
          <a:bodyPr vert="horz" lIns="91440" tIns="45720" rIns="91440" bIns="45720" rtlCol="0" anchor="ctr"/>
          <a:lstStyle>
            <a:lvl1pPr algn="r">
              <a:defRPr sz="1133">
                <a:solidFill>
                  <a:schemeClr val="tx1">
                    <a:tint val="75000"/>
                  </a:schemeClr>
                </a:solidFill>
              </a:defRPr>
            </a:lvl1pPr>
          </a:lstStyle>
          <a:p>
            <a:fld id="{A3BB3B3F-C0CE-47CB-BCED-F49A710726FF}" type="datetimeFigureOut">
              <a:rPr lang="en-US" smtClean="0"/>
              <a:t>11/9/2023</a:t>
            </a:fld>
            <a:endParaRPr lang="en-US" dirty="0"/>
          </a:p>
        </p:txBody>
      </p:sp>
      <p:sp>
        <p:nvSpPr>
          <p:cNvPr id="5" name="Footer Placeholder 4"/>
          <p:cNvSpPr>
            <a:spLocks noGrp="1"/>
          </p:cNvSpPr>
          <p:nvPr>
            <p:ph type="ftr" sz="quarter" idx="3"/>
          </p:nvPr>
        </p:nvSpPr>
        <p:spPr>
          <a:xfrm>
            <a:off x="1645123" y="373215"/>
            <a:ext cx="6730681" cy="350428"/>
          </a:xfrm>
          <a:prstGeom prst="rect">
            <a:avLst/>
          </a:prstGeom>
        </p:spPr>
        <p:txBody>
          <a:bodyPr vert="horz" lIns="91440" tIns="45720" rIns="91440" bIns="45720" rtlCol="0" anchor="ctr"/>
          <a:lstStyle>
            <a:lvl1pPr algn="l">
              <a:defRPr sz="1133">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44069" y="905503"/>
            <a:ext cx="919155" cy="570722"/>
          </a:xfrm>
          <a:prstGeom prst="rect">
            <a:avLst/>
          </a:prstGeom>
        </p:spPr>
        <p:txBody>
          <a:bodyPr vert="horz" lIns="91440" tIns="45720" rIns="91440" bIns="45720" rtlCol="0" anchor="t"/>
          <a:lstStyle>
            <a:lvl1pPr algn="r">
              <a:defRPr sz="3173">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945535"/>
            <a:ext cx="138176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7037961"/>
      </p:ext>
    </p:extLst>
  </p:cSld>
  <p:clrMap bg1="lt1" tx1="dk1" bg2="lt2" tx2="dk2" accent1="accent1" accent2="accent2" accent3="accent3" accent4="accent4" accent5="accent5" accent6="accent6" hlink="hlink" folHlink="folHlink"/>
  <p:sldLayoutIdLst>
    <p:sldLayoutId id="2147484275" r:id="rId1"/>
    <p:sldLayoutId id="2147484276" r:id="rId2"/>
    <p:sldLayoutId id="2147484277" r:id="rId3"/>
    <p:sldLayoutId id="2147484278" r:id="rId4"/>
    <p:sldLayoutId id="2147484279" r:id="rId5"/>
    <p:sldLayoutId id="2147484280" r:id="rId6"/>
    <p:sldLayoutId id="2147484281" r:id="rId7"/>
    <p:sldLayoutId id="2147484282" r:id="rId8"/>
    <p:sldLayoutId id="2147484283" r:id="rId9"/>
    <p:sldLayoutId id="2147484284" r:id="rId10"/>
    <p:sldLayoutId id="2147484285" r:id="rId11"/>
  </p:sldLayoutIdLst>
  <p:transition spd="med">
    <p:wipe/>
  </p:transition>
  <p:hf sldNum="0" hdr="0" ftr="0" dt="0"/>
  <p:txStyles>
    <p:titleStyle>
      <a:lvl1pPr algn="l" defTabSz="1036290" rtl="0" eaLnBrk="1" latinLnBrk="0" hangingPunct="1">
        <a:lnSpc>
          <a:spcPct val="90000"/>
        </a:lnSpc>
        <a:spcBef>
          <a:spcPct val="0"/>
        </a:spcBef>
        <a:buNone/>
        <a:defRPr sz="3627" b="0" i="0" kern="1200" cap="all">
          <a:solidFill>
            <a:schemeClr val="tx1"/>
          </a:solidFill>
          <a:effectLst/>
          <a:latin typeface="+mj-lt"/>
          <a:ea typeface="+mj-ea"/>
          <a:cs typeface="+mj-cs"/>
        </a:defRPr>
      </a:lvl1pPr>
    </p:titleStyle>
    <p:bodyStyle>
      <a:lvl1pPr marL="259072" indent="-259072" algn="l" defTabSz="1036290" rtl="0" eaLnBrk="1" latinLnBrk="0" hangingPunct="1">
        <a:lnSpc>
          <a:spcPct val="120000"/>
        </a:lnSpc>
        <a:spcBef>
          <a:spcPts val="1133"/>
        </a:spcBef>
        <a:buClr>
          <a:schemeClr val="accent1"/>
        </a:buClr>
        <a:buSzPct val="100000"/>
        <a:buFont typeface="Arial" panose="020B0604020202020204" pitchFamily="34" charset="0"/>
        <a:buChar char="•"/>
        <a:defRPr sz="2267" kern="1200">
          <a:solidFill>
            <a:schemeClr val="tx1"/>
          </a:solidFill>
          <a:effectLst/>
          <a:latin typeface="+mn-lt"/>
          <a:ea typeface="+mn-ea"/>
          <a:cs typeface="+mn-cs"/>
        </a:defRPr>
      </a:lvl1pPr>
      <a:lvl2pPr marL="777217" indent="-259072" algn="l" defTabSz="1036290" rtl="0" eaLnBrk="1" latinLnBrk="0" hangingPunct="1">
        <a:lnSpc>
          <a:spcPct val="120000"/>
        </a:lnSpc>
        <a:spcBef>
          <a:spcPts val="567"/>
        </a:spcBef>
        <a:buClr>
          <a:schemeClr val="accent1"/>
        </a:buClr>
        <a:buSzPct val="100000"/>
        <a:buFont typeface="Arial" panose="020B0604020202020204" pitchFamily="34" charset="0"/>
        <a:buChar char="•"/>
        <a:defRPr sz="2040" kern="1200" cap="none" baseline="0">
          <a:solidFill>
            <a:schemeClr val="tx1"/>
          </a:solidFill>
          <a:effectLst/>
          <a:latin typeface="+mn-lt"/>
          <a:ea typeface="+mn-ea"/>
          <a:cs typeface="+mn-cs"/>
        </a:defRPr>
      </a:lvl2pPr>
      <a:lvl3pPr marL="1295362" indent="-259072" algn="l" defTabSz="1036290" rtl="0" eaLnBrk="1" latinLnBrk="0" hangingPunct="1">
        <a:lnSpc>
          <a:spcPct val="120000"/>
        </a:lnSpc>
        <a:spcBef>
          <a:spcPts val="567"/>
        </a:spcBef>
        <a:buClr>
          <a:schemeClr val="accent1"/>
        </a:buClr>
        <a:buSzPct val="100000"/>
        <a:buFont typeface="Arial" panose="020B0604020202020204" pitchFamily="34" charset="0"/>
        <a:buChar char="•"/>
        <a:defRPr sz="1813" kern="1200">
          <a:solidFill>
            <a:schemeClr val="tx1"/>
          </a:solidFill>
          <a:effectLst/>
          <a:latin typeface="+mn-lt"/>
          <a:ea typeface="+mn-ea"/>
          <a:cs typeface="+mn-cs"/>
        </a:defRPr>
      </a:lvl3pPr>
      <a:lvl4pPr marL="1813507" indent="-259072" algn="l" defTabSz="1036290" rtl="0" eaLnBrk="1" latinLnBrk="0" hangingPunct="1">
        <a:lnSpc>
          <a:spcPct val="120000"/>
        </a:lnSpc>
        <a:spcBef>
          <a:spcPts val="567"/>
        </a:spcBef>
        <a:buClr>
          <a:schemeClr val="accent1"/>
        </a:buClr>
        <a:buSzPct val="100000"/>
        <a:buFont typeface="Arial" panose="020B0604020202020204" pitchFamily="34" charset="0"/>
        <a:buChar char="•"/>
        <a:defRPr sz="1587" kern="1200" cap="none" baseline="0">
          <a:solidFill>
            <a:schemeClr val="tx1"/>
          </a:solidFill>
          <a:effectLst/>
          <a:latin typeface="+mn-lt"/>
          <a:ea typeface="+mn-ea"/>
          <a:cs typeface="+mn-cs"/>
        </a:defRPr>
      </a:lvl4pPr>
      <a:lvl5pPr marL="2331651" indent="-259072" algn="l" defTabSz="1036290" rtl="0" eaLnBrk="1" latinLnBrk="0" hangingPunct="1">
        <a:lnSpc>
          <a:spcPct val="120000"/>
        </a:lnSpc>
        <a:spcBef>
          <a:spcPts val="567"/>
        </a:spcBef>
        <a:buClr>
          <a:schemeClr val="accent1"/>
        </a:buClr>
        <a:buSzPct val="100000"/>
        <a:buFont typeface="Arial" panose="020B0604020202020204" pitchFamily="34" charset="0"/>
        <a:buChar char="•"/>
        <a:defRPr sz="1360" kern="1200">
          <a:solidFill>
            <a:schemeClr val="tx1"/>
          </a:solidFill>
          <a:effectLst/>
          <a:latin typeface="+mn-lt"/>
          <a:ea typeface="+mn-ea"/>
          <a:cs typeface="+mn-cs"/>
        </a:defRPr>
      </a:lvl5pPr>
      <a:lvl6pPr marL="2849796" indent="-259072" algn="l" defTabSz="1036290" rtl="0" eaLnBrk="1" latinLnBrk="0" hangingPunct="1">
        <a:lnSpc>
          <a:spcPct val="120000"/>
        </a:lnSpc>
        <a:spcBef>
          <a:spcPts val="567"/>
        </a:spcBef>
        <a:buClr>
          <a:schemeClr val="accent1"/>
        </a:buClr>
        <a:buSzPct val="100000"/>
        <a:buFont typeface="Arial" panose="020B0604020202020204" pitchFamily="34" charset="0"/>
        <a:buChar char="•"/>
        <a:defRPr sz="1360" kern="1200">
          <a:solidFill>
            <a:schemeClr val="tx1"/>
          </a:solidFill>
          <a:effectLst/>
          <a:latin typeface="+mn-lt"/>
          <a:ea typeface="+mn-ea"/>
          <a:cs typeface="+mn-cs"/>
        </a:defRPr>
      </a:lvl6pPr>
      <a:lvl7pPr marL="3367941" indent="-259072" algn="l" defTabSz="1036290" rtl="0" eaLnBrk="1" latinLnBrk="0" hangingPunct="1">
        <a:lnSpc>
          <a:spcPct val="120000"/>
        </a:lnSpc>
        <a:spcBef>
          <a:spcPts val="567"/>
        </a:spcBef>
        <a:buClr>
          <a:schemeClr val="accent1"/>
        </a:buClr>
        <a:buSzPct val="100000"/>
        <a:buFont typeface="Arial" panose="020B0604020202020204" pitchFamily="34" charset="0"/>
        <a:buChar char="•"/>
        <a:defRPr sz="1360" kern="1200">
          <a:solidFill>
            <a:schemeClr val="tx1"/>
          </a:solidFill>
          <a:effectLst/>
          <a:latin typeface="+mn-lt"/>
          <a:ea typeface="+mn-ea"/>
          <a:cs typeface="+mn-cs"/>
        </a:defRPr>
      </a:lvl7pPr>
      <a:lvl8pPr marL="3886086" indent="-259072" algn="l" defTabSz="1036290" rtl="0" eaLnBrk="1" latinLnBrk="0" hangingPunct="1">
        <a:lnSpc>
          <a:spcPct val="120000"/>
        </a:lnSpc>
        <a:spcBef>
          <a:spcPts val="567"/>
        </a:spcBef>
        <a:buClr>
          <a:schemeClr val="accent1"/>
        </a:buClr>
        <a:buSzPct val="100000"/>
        <a:buFont typeface="Arial" panose="020B0604020202020204" pitchFamily="34" charset="0"/>
        <a:buChar char="•"/>
        <a:defRPr sz="1360" kern="1200" baseline="0">
          <a:solidFill>
            <a:schemeClr val="tx1"/>
          </a:solidFill>
          <a:effectLst/>
          <a:latin typeface="+mn-lt"/>
          <a:ea typeface="+mn-ea"/>
          <a:cs typeface="+mn-cs"/>
        </a:defRPr>
      </a:lvl8pPr>
      <a:lvl9pPr marL="4404230" indent="-259072" algn="l" defTabSz="1036290" rtl="0" eaLnBrk="1" latinLnBrk="0" hangingPunct="1">
        <a:lnSpc>
          <a:spcPct val="120000"/>
        </a:lnSpc>
        <a:spcBef>
          <a:spcPts val="567"/>
        </a:spcBef>
        <a:buClr>
          <a:schemeClr val="accent1"/>
        </a:buClr>
        <a:buSzPct val="100000"/>
        <a:buFont typeface="Arial" panose="020B0604020202020204" pitchFamily="34" charset="0"/>
        <a:buChar char="•"/>
        <a:defRPr sz="1360" kern="1200" baseline="0">
          <a:solidFill>
            <a:schemeClr val="tx1"/>
          </a:solidFill>
          <a:effectLst/>
          <a:latin typeface="+mn-lt"/>
          <a:ea typeface="+mn-ea"/>
          <a:cs typeface="+mn-cs"/>
        </a:defRPr>
      </a:lvl9pPr>
    </p:bodyStyle>
    <p:otherStyle>
      <a:defPPr>
        <a:defRPr lang="en-US"/>
      </a:defPPr>
      <a:lvl1pPr marL="0" algn="l" defTabSz="1036290" rtl="0" eaLnBrk="1" latinLnBrk="0" hangingPunct="1">
        <a:defRPr sz="2040" kern="1200">
          <a:solidFill>
            <a:schemeClr val="tx1"/>
          </a:solidFill>
          <a:latin typeface="+mn-lt"/>
          <a:ea typeface="+mn-ea"/>
          <a:cs typeface="+mn-cs"/>
        </a:defRPr>
      </a:lvl1pPr>
      <a:lvl2pPr marL="518145" algn="l" defTabSz="1036290" rtl="0" eaLnBrk="1" latinLnBrk="0" hangingPunct="1">
        <a:defRPr sz="2040" kern="1200">
          <a:solidFill>
            <a:schemeClr val="tx1"/>
          </a:solidFill>
          <a:latin typeface="+mn-lt"/>
          <a:ea typeface="+mn-ea"/>
          <a:cs typeface="+mn-cs"/>
        </a:defRPr>
      </a:lvl2pPr>
      <a:lvl3pPr marL="1036290" algn="l" defTabSz="1036290" rtl="0" eaLnBrk="1" latinLnBrk="0" hangingPunct="1">
        <a:defRPr sz="2040" kern="1200">
          <a:solidFill>
            <a:schemeClr val="tx1"/>
          </a:solidFill>
          <a:latin typeface="+mn-lt"/>
          <a:ea typeface="+mn-ea"/>
          <a:cs typeface="+mn-cs"/>
        </a:defRPr>
      </a:lvl3pPr>
      <a:lvl4pPr marL="1554434" algn="l" defTabSz="1036290" rtl="0" eaLnBrk="1" latinLnBrk="0" hangingPunct="1">
        <a:defRPr sz="2040" kern="1200">
          <a:solidFill>
            <a:schemeClr val="tx1"/>
          </a:solidFill>
          <a:latin typeface="+mn-lt"/>
          <a:ea typeface="+mn-ea"/>
          <a:cs typeface="+mn-cs"/>
        </a:defRPr>
      </a:lvl4pPr>
      <a:lvl5pPr marL="2072579" algn="l" defTabSz="1036290" rtl="0" eaLnBrk="1" latinLnBrk="0" hangingPunct="1">
        <a:defRPr sz="2040" kern="1200">
          <a:solidFill>
            <a:schemeClr val="tx1"/>
          </a:solidFill>
          <a:latin typeface="+mn-lt"/>
          <a:ea typeface="+mn-ea"/>
          <a:cs typeface="+mn-cs"/>
        </a:defRPr>
      </a:lvl5pPr>
      <a:lvl6pPr marL="2590724" algn="l" defTabSz="1036290" rtl="0" eaLnBrk="1" latinLnBrk="0" hangingPunct="1">
        <a:defRPr sz="2040" kern="1200">
          <a:solidFill>
            <a:schemeClr val="tx1"/>
          </a:solidFill>
          <a:latin typeface="+mn-lt"/>
          <a:ea typeface="+mn-ea"/>
          <a:cs typeface="+mn-cs"/>
        </a:defRPr>
      </a:lvl6pPr>
      <a:lvl7pPr marL="3108869" algn="l" defTabSz="1036290" rtl="0" eaLnBrk="1" latinLnBrk="0" hangingPunct="1">
        <a:defRPr sz="2040" kern="1200">
          <a:solidFill>
            <a:schemeClr val="tx1"/>
          </a:solidFill>
          <a:latin typeface="+mn-lt"/>
          <a:ea typeface="+mn-ea"/>
          <a:cs typeface="+mn-cs"/>
        </a:defRPr>
      </a:lvl7pPr>
      <a:lvl8pPr marL="3627013" algn="l" defTabSz="1036290" rtl="0" eaLnBrk="1" latinLnBrk="0" hangingPunct="1">
        <a:defRPr sz="2040" kern="1200">
          <a:solidFill>
            <a:schemeClr val="tx1"/>
          </a:solidFill>
          <a:latin typeface="+mn-lt"/>
          <a:ea typeface="+mn-ea"/>
          <a:cs typeface="+mn-cs"/>
        </a:defRPr>
      </a:lvl8pPr>
      <a:lvl9pPr marL="4145158" algn="l" defTabSz="1036290" rtl="0" eaLnBrk="1" latinLnBrk="0" hangingPunct="1">
        <a:defRPr sz="20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audio" Target="../media/audio1.wav"/><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audio" Target="../media/audio1.wav"/><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audio" Target="../media/audio1.wav"/><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audio" Target="../media/audio1.wav"/><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187C22-3960-4EA8-BC97-CFFBE98C63AC}"/>
              </a:ext>
            </a:extLst>
          </p:cNvPr>
          <p:cNvSpPr>
            <a:spLocks noGrp="1"/>
          </p:cNvSpPr>
          <p:nvPr>
            <p:ph idx="1"/>
          </p:nvPr>
        </p:nvSpPr>
        <p:spPr/>
        <p:txBody>
          <a:bodyPr>
            <a:normAutofit/>
          </a:bodyPr>
          <a:lstStyle/>
          <a:p>
            <a:pPr marL="0" indent="0" algn="ctr">
              <a:buNone/>
            </a:pPr>
            <a:r>
              <a:rPr lang="en-US" sz="6000" b="1" dirty="0"/>
              <a:t>WELCOME </a:t>
            </a:r>
          </a:p>
          <a:p>
            <a:pPr marL="0" indent="0" algn="ctr">
              <a:buNone/>
            </a:pPr>
            <a:r>
              <a:rPr lang="en-US" sz="6000" b="1" dirty="0"/>
              <a:t>TO </a:t>
            </a:r>
          </a:p>
          <a:p>
            <a:pPr marL="0" indent="0" algn="ctr">
              <a:buNone/>
            </a:pPr>
            <a:r>
              <a:rPr lang="en-US" sz="6000" b="1" dirty="0"/>
              <a:t>MY PRESENTATION</a:t>
            </a:r>
          </a:p>
        </p:txBody>
      </p:sp>
    </p:spTree>
    <p:extLst>
      <p:ext uri="{BB962C8B-B14F-4D97-AF65-F5344CB8AC3E}">
        <p14:creationId xmlns:p14="http://schemas.microsoft.com/office/powerpoint/2010/main" val="3256969508"/>
      </p:ext>
    </p:extLst>
  </p:cSld>
  <p:clrMapOvr>
    <a:masterClrMapping/>
  </p:clrMapOvr>
  <p:transition spd="med">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5F031-2450-D408-6B83-986CBEDA78A1}"/>
              </a:ext>
            </a:extLst>
          </p:cNvPr>
          <p:cNvSpPr>
            <a:spLocks noGrp="1"/>
          </p:cNvSpPr>
          <p:nvPr>
            <p:ph type="title"/>
          </p:nvPr>
        </p:nvSpPr>
        <p:spPr>
          <a:xfrm>
            <a:off x="1623511" y="207022"/>
            <a:ext cx="10570578" cy="1630832"/>
          </a:xfrm>
        </p:spPr>
        <p:txBody>
          <a:bodyPr/>
          <a:lstStyle/>
          <a:p>
            <a:br>
              <a:rPr lang="en-US" b="1" dirty="0"/>
            </a:br>
            <a:r>
              <a:rPr lang="en-US" b="1" dirty="0"/>
              <a:t>Elevating Housekeeping Excellence</a:t>
            </a:r>
            <a:br>
              <a:rPr lang="en-GB" sz="1958" dirty="0">
                <a:latin typeface="Open Sans" panose="020B0606030504020204" pitchFamily="34" charset="0"/>
                <a:ea typeface="Calibri" panose="020F0502020204030204" pitchFamily="34" charset="0"/>
                <a:cs typeface="Times New Roman" panose="02020603050405020304" pitchFamily="18" charset="0"/>
              </a:rPr>
            </a:br>
            <a:endParaRPr lang="en-GB" dirty="0"/>
          </a:p>
        </p:txBody>
      </p:sp>
      <p:sp>
        <p:nvSpPr>
          <p:cNvPr id="8" name="Title 1">
            <a:extLst>
              <a:ext uri="{FF2B5EF4-FFF2-40B4-BE49-F238E27FC236}">
                <a16:creationId xmlns:a16="http://schemas.microsoft.com/office/drawing/2014/main" id="{61DB4909-A2A8-4D72-9637-5EEC7291C79C}"/>
              </a:ext>
            </a:extLst>
          </p:cNvPr>
          <p:cNvSpPr txBox="1">
            <a:spLocks/>
          </p:cNvSpPr>
          <p:nvPr/>
        </p:nvSpPr>
        <p:spPr>
          <a:xfrm>
            <a:off x="1813293" y="2777693"/>
            <a:ext cx="10570578" cy="1630832"/>
          </a:xfrm>
          <a:prstGeom prst="rect">
            <a:avLst/>
          </a:prstGeom>
        </p:spPr>
        <p:txBody>
          <a:bodyPr vert="horz" lIns="91440" tIns="45720" rIns="91440" bIns="45720" rtlCol="0" anchor="t">
            <a:normAutofit/>
          </a:bodyPr>
          <a:lstStyle>
            <a:lvl1pPr algn="l" defTabSz="1036290" rtl="0" eaLnBrk="1" latinLnBrk="0" hangingPunct="1">
              <a:lnSpc>
                <a:spcPct val="90000"/>
              </a:lnSpc>
              <a:spcBef>
                <a:spcPct val="0"/>
              </a:spcBef>
              <a:buNone/>
              <a:defRPr sz="3627" b="0" i="0" kern="1200" cap="all">
                <a:solidFill>
                  <a:schemeClr val="tx1"/>
                </a:solidFill>
                <a:effectLst/>
                <a:latin typeface="+mj-lt"/>
                <a:ea typeface="+mj-ea"/>
                <a:cs typeface="+mj-cs"/>
              </a:defRPr>
            </a:lvl1pPr>
          </a:lstStyle>
          <a:p>
            <a:pPr algn="ctr"/>
            <a:r>
              <a:rPr lang="en-US" sz="3200" b="1" dirty="0"/>
              <a:t>A Training Presentation Based on the Room Cleaning Checklist</a:t>
            </a:r>
            <a:endParaRPr lang="en-GB" sz="3200" b="1" dirty="0"/>
          </a:p>
        </p:txBody>
      </p:sp>
    </p:spTree>
    <p:extLst>
      <p:ext uri="{BB962C8B-B14F-4D97-AF65-F5344CB8AC3E}">
        <p14:creationId xmlns:p14="http://schemas.microsoft.com/office/powerpoint/2010/main" val="1911094179"/>
      </p:ext>
    </p:extLst>
  </p:cSld>
  <p:clrMapOvr>
    <a:masterClrMapping/>
  </p:clrMapOvr>
  <p:transition spd="med">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5D768-7FFF-4C31-8076-8A11ADAE88A2}"/>
              </a:ext>
            </a:extLst>
          </p:cNvPr>
          <p:cNvSpPr>
            <a:spLocks noGrp="1"/>
          </p:cNvSpPr>
          <p:nvPr>
            <p:ph type="title"/>
          </p:nvPr>
        </p:nvSpPr>
        <p:spPr>
          <a:xfrm>
            <a:off x="1393139" y="300970"/>
            <a:ext cx="10570578" cy="1630832"/>
          </a:xfrm>
        </p:spPr>
        <p:txBody>
          <a:bodyPr>
            <a:normAutofit fontScale="90000"/>
          </a:bodyPr>
          <a:lstStyle/>
          <a:p>
            <a:pPr algn="ctr"/>
            <a:br>
              <a:rPr lang="en-GB" dirty="0"/>
            </a:br>
            <a:br>
              <a:rPr lang="en-GB" dirty="0"/>
            </a:br>
            <a:r>
              <a:rPr lang="en-US" b="1" dirty="0"/>
              <a:t>Table Of Contents</a:t>
            </a:r>
            <a:br>
              <a:rPr lang="en-US" dirty="0"/>
            </a:br>
            <a:endParaRPr lang="en-US" b="1" dirty="0"/>
          </a:p>
        </p:txBody>
      </p:sp>
      <p:sp>
        <p:nvSpPr>
          <p:cNvPr id="3" name="Content Placeholder 2">
            <a:extLst>
              <a:ext uri="{FF2B5EF4-FFF2-40B4-BE49-F238E27FC236}">
                <a16:creationId xmlns:a16="http://schemas.microsoft.com/office/drawing/2014/main" id="{C9C69163-D99C-4786-AFF0-097B4622DCF8}"/>
              </a:ext>
            </a:extLst>
          </p:cNvPr>
          <p:cNvSpPr>
            <a:spLocks noGrp="1"/>
          </p:cNvSpPr>
          <p:nvPr>
            <p:ph idx="1"/>
          </p:nvPr>
        </p:nvSpPr>
        <p:spPr>
          <a:xfrm>
            <a:off x="1393139" y="2179548"/>
            <a:ext cx="11140452" cy="5308620"/>
          </a:xfrm>
        </p:spPr>
        <p:txBody>
          <a:bodyPr>
            <a:normAutofit/>
          </a:bodyPr>
          <a:lstStyle/>
          <a:p>
            <a:r>
              <a:rPr lang="en-US" sz="1800" dirty="0"/>
              <a:t>Introduction</a:t>
            </a:r>
          </a:p>
          <a:p>
            <a:r>
              <a:rPr lang="en-US" sz="1800" dirty="0"/>
              <a:t>Our Obligation to Uphold Brand Standards</a:t>
            </a:r>
          </a:p>
          <a:p>
            <a:r>
              <a:rPr lang="en-US" sz="1800" dirty="0"/>
              <a:t>Procedures for Health and Safety</a:t>
            </a:r>
          </a:p>
          <a:p>
            <a:r>
              <a:rPr lang="en-US" sz="1800" dirty="0"/>
              <a:t>Overview of the room cleaning check list</a:t>
            </a:r>
          </a:p>
          <a:p>
            <a:r>
              <a:rPr lang="en-US" sz="1800" dirty="0"/>
              <a:t>Model of Employee Engagement</a:t>
            </a:r>
          </a:p>
          <a:p>
            <a:r>
              <a:rPr lang="en-US" sz="1800" dirty="0"/>
              <a:t>Communication for Cohesive Teams</a:t>
            </a:r>
          </a:p>
          <a:p>
            <a:r>
              <a:rPr lang="en-US" sz="1800" dirty="0"/>
              <a:t>Recognition and Compensation</a:t>
            </a:r>
          </a:p>
          <a:p>
            <a:r>
              <a:rPr lang="en-US" sz="1800" dirty="0"/>
              <a:t>Opportunities for skill development</a:t>
            </a:r>
          </a:p>
          <a:p>
            <a:r>
              <a:rPr lang="en-US" sz="1800" dirty="0"/>
              <a:t>Optimal Working Conditions </a:t>
            </a:r>
          </a:p>
          <a:p>
            <a:r>
              <a:rPr lang="en-US" sz="1800" dirty="0"/>
              <a:t>Conclusion and Team Empowerment</a:t>
            </a:r>
          </a:p>
          <a:p>
            <a:pPr marL="0" indent="0">
              <a:buNone/>
            </a:pPr>
            <a:endParaRPr lang="en-US" dirty="0"/>
          </a:p>
        </p:txBody>
      </p:sp>
    </p:spTree>
    <p:extLst>
      <p:ext uri="{BB962C8B-B14F-4D97-AF65-F5344CB8AC3E}">
        <p14:creationId xmlns:p14="http://schemas.microsoft.com/office/powerpoint/2010/main" val="2087408177"/>
      </p:ext>
    </p:extLst>
  </p:cSld>
  <p:clrMapOvr>
    <a:masterClrMapping/>
  </p:clrMapOvr>
  <p:transition spd="med">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5D768-7FFF-4C31-8076-8A11ADAE88A2}"/>
              </a:ext>
            </a:extLst>
          </p:cNvPr>
          <p:cNvSpPr>
            <a:spLocks noGrp="1"/>
          </p:cNvSpPr>
          <p:nvPr>
            <p:ph type="title"/>
          </p:nvPr>
        </p:nvSpPr>
        <p:spPr>
          <a:xfrm>
            <a:off x="1393139" y="300970"/>
            <a:ext cx="10570578" cy="1630832"/>
          </a:xfrm>
        </p:spPr>
        <p:txBody>
          <a:bodyPr>
            <a:normAutofit fontScale="90000"/>
          </a:bodyPr>
          <a:lstStyle/>
          <a:p>
            <a:pPr algn="ctr"/>
            <a:br>
              <a:rPr lang="en-GB" dirty="0"/>
            </a:br>
            <a:r>
              <a:rPr lang="en-US" sz="4000" b="1" dirty="0"/>
              <a:t>Introduction</a:t>
            </a:r>
            <a:br>
              <a:rPr lang="en-US" sz="4000" dirty="0"/>
            </a:br>
            <a:br>
              <a:rPr lang="en-GB" dirty="0"/>
            </a:br>
            <a:endParaRPr lang="en-US" b="1" dirty="0"/>
          </a:p>
        </p:txBody>
      </p:sp>
      <p:sp>
        <p:nvSpPr>
          <p:cNvPr id="3" name="Content Placeholder 2">
            <a:extLst>
              <a:ext uri="{FF2B5EF4-FFF2-40B4-BE49-F238E27FC236}">
                <a16:creationId xmlns:a16="http://schemas.microsoft.com/office/drawing/2014/main" id="{C9C69163-D99C-4786-AFF0-097B4622DCF8}"/>
              </a:ext>
            </a:extLst>
          </p:cNvPr>
          <p:cNvSpPr>
            <a:spLocks noGrp="1"/>
          </p:cNvSpPr>
          <p:nvPr>
            <p:ph idx="1"/>
          </p:nvPr>
        </p:nvSpPr>
        <p:spPr>
          <a:xfrm>
            <a:off x="1393139" y="2179548"/>
            <a:ext cx="11140452" cy="5308620"/>
          </a:xfrm>
        </p:spPr>
        <p:txBody>
          <a:bodyPr>
            <a:normAutofit/>
          </a:bodyPr>
          <a:lstStyle/>
          <a:p>
            <a:pPr marL="0" indent="0">
              <a:buNone/>
            </a:pPr>
            <a:r>
              <a:rPr lang="en-US" b="1" dirty="0"/>
              <a:t>Objective: </a:t>
            </a:r>
          </a:p>
          <a:p>
            <a:r>
              <a:rPr lang="en-US" dirty="0"/>
              <a:t>Improving Performance Through Teamwork</a:t>
            </a:r>
          </a:p>
          <a:p>
            <a:r>
              <a:rPr lang="en-US" dirty="0"/>
              <a:t>Detailed explanation of the room cleaning checklist.</a:t>
            </a:r>
          </a:p>
          <a:p>
            <a:r>
              <a:rPr lang="en-US" dirty="0"/>
              <a:t>the significance of adhering to brand guidelines.</a:t>
            </a:r>
          </a:p>
          <a:p>
            <a:r>
              <a:rPr lang="en-US" dirty="0"/>
              <a:t>connection to improved performance through employee engagement.</a:t>
            </a:r>
          </a:p>
          <a:p>
            <a:pPr marL="0" indent="0">
              <a:buNone/>
            </a:pPr>
            <a:endParaRPr lang="en-US" dirty="0"/>
          </a:p>
        </p:txBody>
      </p:sp>
    </p:spTree>
    <p:extLst>
      <p:ext uri="{BB962C8B-B14F-4D97-AF65-F5344CB8AC3E}">
        <p14:creationId xmlns:p14="http://schemas.microsoft.com/office/powerpoint/2010/main" val="1899819811"/>
      </p:ext>
    </p:extLst>
  </p:cSld>
  <p:clrMapOvr>
    <a:masterClrMapping/>
  </p:clrMapOvr>
  <p:transition spd="med">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719CC-D07C-47BD-AF70-9C6C1837D162}"/>
              </a:ext>
            </a:extLst>
          </p:cNvPr>
          <p:cNvSpPr>
            <a:spLocks noGrp="1"/>
          </p:cNvSpPr>
          <p:nvPr>
            <p:ph type="title"/>
          </p:nvPr>
        </p:nvSpPr>
        <p:spPr/>
        <p:txBody>
          <a:bodyPr>
            <a:noAutofit/>
          </a:bodyPr>
          <a:lstStyle/>
          <a:p>
            <a:pPr algn="ctr"/>
            <a:br>
              <a:rPr lang="en-US" sz="2800" b="1" dirty="0"/>
            </a:br>
            <a:r>
              <a:rPr lang="en-US" sz="2800" b="1" dirty="0"/>
              <a:t>Our Obligation to Uphold Brand Standards</a:t>
            </a:r>
            <a:br>
              <a:rPr lang="en-US" sz="2800" b="1" dirty="0"/>
            </a:br>
            <a:endParaRPr lang="en-US" sz="2800" b="1" dirty="0"/>
          </a:p>
        </p:txBody>
      </p:sp>
      <p:sp>
        <p:nvSpPr>
          <p:cNvPr id="3" name="Content Placeholder 2">
            <a:extLst>
              <a:ext uri="{FF2B5EF4-FFF2-40B4-BE49-F238E27FC236}">
                <a16:creationId xmlns:a16="http://schemas.microsoft.com/office/drawing/2014/main" id="{64EEED97-A87A-471B-A401-240A1E875259}"/>
              </a:ext>
            </a:extLst>
          </p:cNvPr>
          <p:cNvSpPr>
            <a:spLocks noGrp="1"/>
          </p:cNvSpPr>
          <p:nvPr>
            <p:ph idx="1"/>
          </p:nvPr>
        </p:nvSpPr>
        <p:spPr>
          <a:xfrm>
            <a:off x="1645123" y="2284497"/>
            <a:ext cx="10759662" cy="3910695"/>
          </a:xfrm>
        </p:spPr>
        <p:txBody>
          <a:bodyPr>
            <a:normAutofit/>
          </a:bodyPr>
          <a:lstStyle/>
          <a:p>
            <a:pPr marL="0" indent="0" algn="just">
              <a:buNone/>
            </a:pPr>
            <a:r>
              <a:rPr lang="en-US" dirty="0"/>
              <a:t>Our property's brand standards act as the beating heart, defining our character and setting the tone for exceptional guest experiences. It involves keeping a promise, not merely checking off items on a checklist. Our duty is not a burden; rather, it is a chance for us to highlight what makes us unique (Cousins et al., 2023). It's an opportunity to go above and above, leaving visitors feeling more than just satisfied but impressed. Maintaining brand standards is an investment in our customers' loyalty since they come back because we continuously meet their expectations (</a:t>
            </a:r>
            <a:r>
              <a:rPr lang="en-US" dirty="0" err="1"/>
              <a:t>Solichin</a:t>
            </a:r>
            <a:r>
              <a:rPr lang="en-US" dirty="0"/>
              <a:t> et al., 2019).</a:t>
            </a:r>
          </a:p>
          <a:p>
            <a:pPr marL="0" indent="0">
              <a:buNone/>
            </a:pPr>
            <a:endParaRPr lang="en-US" sz="4800" dirty="0"/>
          </a:p>
        </p:txBody>
      </p:sp>
    </p:spTree>
    <p:extLst>
      <p:ext uri="{BB962C8B-B14F-4D97-AF65-F5344CB8AC3E}">
        <p14:creationId xmlns:p14="http://schemas.microsoft.com/office/powerpoint/2010/main" val="707396667"/>
      </p:ext>
    </p:extLst>
  </p:cSld>
  <p:clrMapOvr>
    <a:masterClrMapping/>
  </p:clrMapOvr>
  <p:transition spd="med">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719CC-D07C-47BD-AF70-9C6C1837D162}"/>
              </a:ext>
            </a:extLst>
          </p:cNvPr>
          <p:cNvSpPr>
            <a:spLocks noGrp="1"/>
          </p:cNvSpPr>
          <p:nvPr>
            <p:ph type="title"/>
          </p:nvPr>
        </p:nvSpPr>
        <p:spPr/>
        <p:txBody>
          <a:bodyPr>
            <a:noAutofit/>
          </a:bodyPr>
          <a:lstStyle/>
          <a:p>
            <a:pPr algn="ctr"/>
            <a:br>
              <a:rPr lang="en-US" sz="2800" b="1" dirty="0"/>
            </a:br>
            <a:r>
              <a:rPr lang="en-US" sz="2800" b="1" dirty="0"/>
              <a:t>Procedures for Health and Safety</a:t>
            </a:r>
            <a:br>
              <a:rPr lang="en-US" sz="2800" b="1" dirty="0"/>
            </a:br>
            <a:br>
              <a:rPr lang="en-US" sz="2800" b="1" dirty="0"/>
            </a:br>
            <a:endParaRPr lang="en-US" sz="2800" b="1" dirty="0"/>
          </a:p>
        </p:txBody>
      </p:sp>
      <p:sp>
        <p:nvSpPr>
          <p:cNvPr id="3" name="Content Placeholder 2">
            <a:extLst>
              <a:ext uri="{FF2B5EF4-FFF2-40B4-BE49-F238E27FC236}">
                <a16:creationId xmlns:a16="http://schemas.microsoft.com/office/drawing/2014/main" id="{64EEED97-A87A-471B-A401-240A1E875259}"/>
              </a:ext>
            </a:extLst>
          </p:cNvPr>
          <p:cNvSpPr>
            <a:spLocks noGrp="1"/>
          </p:cNvSpPr>
          <p:nvPr>
            <p:ph idx="1"/>
          </p:nvPr>
        </p:nvSpPr>
        <p:spPr>
          <a:xfrm>
            <a:off x="914400" y="2284497"/>
            <a:ext cx="12004765" cy="4576114"/>
          </a:xfrm>
        </p:spPr>
        <p:txBody>
          <a:bodyPr numCol="2">
            <a:normAutofit fontScale="70000" lnSpcReduction="20000"/>
          </a:bodyPr>
          <a:lstStyle/>
          <a:p>
            <a:pPr marL="0" indent="0">
              <a:buNone/>
            </a:pPr>
            <a:r>
              <a:rPr lang="en-US" b="1" dirty="0"/>
              <a:t>Risk assessment: </a:t>
            </a:r>
            <a:endParaRPr lang="en-US" dirty="0"/>
          </a:p>
          <a:p>
            <a:pPr lvl="0"/>
            <a:r>
              <a:rPr lang="en-US" dirty="0"/>
              <a:t>Identifying probable environmental threats.</a:t>
            </a:r>
          </a:p>
          <a:p>
            <a:pPr lvl="0"/>
            <a:r>
              <a:rPr lang="en-US" dirty="0"/>
              <a:t>Determining the degree of risk each risk carries.</a:t>
            </a:r>
          </a:p>
          <a:p>
            <a:pPr marL="0" indent="0">
              <a:buNone/>
            </a:pPr>
            <a:r>
              <a:rPr lang="en-US" b="1" dirty="0"/>
              <a:t>Plan for an emergency response:</a:t>
            </a:r>
            <a:endParaRPr lang="en-US" dirty="0"/>
          </a:p>
          <a:p>
            <a:pPr lvl="0"/>
            <a:r>
              <a:rPr lang="en-US" dirty="0"/>
              <a:t>Creating a concise plan for handling emergencies.</a:t>
            </a:r>
          </a:p>
          <a:p>
            <a:pPr lvl="0"/>
            <a:r>
              <a:rPr lang="en-US" dirty="0"/>
              <a:t>Informing all necessary parties about the plan.</a:t>
            </a:r>
          </a:p>
          <a:p>
            <a:pPr lvl="0"/>
            <a:r>
              <a:rPr lang="en-US" dirty="0"/>
              <a:t>Holding frequent exercises to guarantee that everyone is aware of what to do in an emergency (Cousins et al., 2023).</a:t>
            </a:r>
          </a:p>
          <a:p>
            <a:pPr marL="0" indent="0">
              <a:buNone/>
            </a:pPr>
            <a:r>
              <a:rPr lang="en-US" b="1" dirty="0"/>
              <a:t>First Aid:</a:t>
            </a:r>
            <a:endParaRPr lang="en-US" dirty="0"/>
          </a:p>
          <a:p>
            <a:pPr lvl="0"/>
            <a:r>
              <a:rPr lang="en-US" dirty="0"/>
              <a:t>Making first aid supplies available in places where people can get to them.</a:t>
            </a:r>
          </a:p>
          <a:p>
            <a:pPr lvl="0"/>
            <a:r>
              <a:rPr lang="en-US" dirty="0"/>
              <a:t>Assuring that staff members are educated on fundamental first-aid techniques (</a:t>
            </a:r>
            <a:r>
              <a:rPr lang="en-US" dirty="0" err="1"/>
              <a:t>Solichin</a:t>
            </a:r>
            <a:r>
              <a:rPr lang="en-US" dirty="0"/>
              <a:t> et al., 2019).</a:t>
            </a:r>
          </a:p>
          <a:p>
            <a:pPr marL="0" indent="0">
              <a:buNone/>
            </a:pPr>
            <a:r>
              <a:rPr lang="en-US" sz="2400" b="1" dirty="0"/>
              <a:t>Hygiene Practices: </a:t>
            </a:r>
            <a:endParaRPr lang="en-US" sz="2400" dirty="0"/>
          </a:p>
          <a:p>
            <a:pPr lvl="0"/>
            <a:r>
              <a:rPr lang="en-US" sz="2400" dirty="0"/>
              <a:t>Making facilities for handwashing accessible. </a:t>
            </a:r>
          </a:p>
          <a:p>
            <a:pPr lvl="0"/>
            <a:r>
              <a:rPr lang="en-US" sz="2400" dirty="0"/>
              <a:t>Encouraging the practice of proper personal hygiene.</a:t>
            </a:r>
          </a:p>
          <a:p>
            <a:pPr lvl="0"/>
            <a:r>
              <a:rPr lang="en-US" sz="2400" dirty="0"/>
              <a:t>Following hygienic and cleaning procedures.</a:t>
            </a:r>
          </a:p>
          <a:p>
            <a:pPr marL="0" indent="0">
              <a:buNone/>
            </a:pPr>
            <a:r>
              <a:rPr lang="en-US" sz="2400" b="1" dirty="0"/>
              <a:t>Educating and Training:</a:t>
            </a:r>
            <a:endParaRPr lang="en-US" sz="2400" dirty="0"/>
          </a:p>
          <a:p>
            <a:pPr lvl="0"/>
            <a:r>
              <a:rPr lang="en-US" sz="2400" dirty="0"/>
              <a:t>Regularly informing people about health and safety procedures.</a:t>
            </a:r>
          </a:p>
          <a:p>
            <a:pPr lvl="0"/>
            <a:r>
              <a:rPr lang="en-US" sz="2400" dirty="0"/>
              <a:t>Assuring thorough safety training for all new hires.</a:t>
            </a:r>
          </a:p>
          <a:p>
            <a:pPr lvl="0"/>
            <a:endParaRPr lang="en-US" dirty="0"/>
          </a:p>
          <a:p>
            <a:endParaRPr lang="en-US" dirty="0"/>
          </a:p>
        </p:txBody>
      </p:sp>
    </p:spTree>
    <p:extLst>
      <p:ext uri="{BB962C8B-B14F-4D97-AF65-F5344CB8AC3E}">
        <p14:creationId xmlns:p14="http://schemas.microsoft.com/office/powerpoint/2010/main" val="624914112"/>
      </p:ext>
    </p:extLst>
  </p:cSld>
  <p:clrMapOvr>
    <a:masterClrMapping/>
  </p:clrMapOvr>
  <p:transition spd="med">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C9D3A-4CAD-4170-843D-A314FAA37455}"/>
              </a:ext>
            </a:extLst>
          </p:cNvPr>
          <p:cNvSpPr>
            <a:spLocks noGrp="1"/>
          </p:cNvSpPr>
          <p:nvPr>
            <p:ph type="title"/>
          </p:nvPr>
        </p:nvSpPr>
        <p:spPr>
          <a:xfrm>
            <a:off x="968967" y="545890"/>
            <a:ext cx="10441301" cy="1417955"/>
          </a:xfrm>
        </p:spPr>
        <p:txBody>
          <a:bodyPr>
            <a:normAutofit/>
          </a:bodyPr>
          <a:lstStyle/>
          <a:p>
            <a:pPr algn="ctr"/>
            <a:br>
              <a:rPr lang="en-GB" sz="2800" b="1" dirty="0"/>
            </a:br>
            <a:r>
              <a:rPr lang="en-US" sz="2800" b="1" dirty="0"/>
              <a:t>Overview of the room cleaning check list</a:t>
            </a:r>
            <a:br>
              <a:rPr lang="en-US" sz="2800" b="1" dirty="0"/>
            </a:br>
            <a:endParaRPr lang="en-GB" sz="2800" b="1" dirty="0"/>
          </a:p>
        </p:txBody>
      </p:sp>
      <p:sp>
        <p:nvSpPr>
          <p:cNvPr id="3" name="Content Placeholder 2">
            <a:extLst>
              <a:ext uri="{FF2B5EF4-FFF2-40B4-BE49-F238E27FC236}">
                <a16:creationId xmlns:a16="http://schemas.microsoft.com/office/drawing/2014/main" id="{59FF3E7E-B9A2-4263-B066-DB462AC74F3C}"/>
              </a:ext>
            </a:extLst>
          </p:cNvPr>
          <p:cNvSpPr>
            <a:spLocks noGrp="1"/>
          </p:cNvSpPr>
          <p:nvPr>
            <p:ph idx="1"/>
          </p:nvPr>
        </p:nvSpPr>
        <p:spPr>
          <a:xfrm>
            <a:off x="569757" y="2150650"/>
            <a:ext cx="12440849" cy="4864103"/>
          </a:xfrm>
        </p:spPr>
        <p:txBody>
          <a:bodyPr numCol="2">
            <a:normAutofit fontScale="25000" lnSpcReduction="20000"/>
          </a:bodyPr>
          <a:lstStyle/>
          <a:p>
            <a:pPr marL="0" indent="0">
              <a:buNone/>
            </a:pPr>
            <a:r>
              <a:rPr lang="en-US" sz="4800" b="1" dirty="0"/>
              <a:t>Surface Cleaning:</a:t>
            </a:r>
            <a:endParaRPr lang="en-US" sz="4800" dirty="0"/>
          </a:p>
          <a:p>
            <a:r>
              <a:rPr lang="en-US" sz="4800" dirty="0"/>
              <a:t>Wiping down surfaces with a suitable cleaning solution.</a:t>
            </a:r>
          </a:p>
          <a:p>
            <a:r>
              <a:rPr lang="en-US" sz="4800" dirty="0"/>
              <a:t>Cleaning and sanitize light switches, doorknobs, and other frequently touched areas (Dung et al., 2023).</a:t>
            </a:r>
          </a:p>
          <a:p>
            <a:pPr marL="0" indent="0">
              <a:buNone/>
            </a:pPr>
            <a:r>
              <a:rPr lang="en-US" sz="4800" b="1" dirty="0"/>
              <a:t>Floor Cleaning:</a:t>
            </a:r>
            <a:endParaRPr lang="en-US" sz="4800" dirty="0"/>
          </a:p>
          <a:p>
            <a:r>
              <a:rPr lang="en-US" sz="4800" dirty="0"/>
              <a:t>Vacuuming or sweeping the floor to remove dirt and debris (</a:t>
            </a:r>
            <a:r>
              <a:rPr lang="en-US" sz="4800" dirty="0" err="1"/>
              <a:t>Foroudi</a:t>
            </a:r>
            <a:r>
              <a:rPr lang="en-US" sz="4800" dirty="0"/>
              <a:t>, 2019).</a:t>
            </a:r>
          </a:p>
          <a:p>
            <a:r>
              <a:rPr lang="en-US" sz="4800" dirty="0"/>
              <a:t>Moping the floor with a suitable floor cleaner.</a:t>
            </a:r>
          </a:p>
          <a:p>
            <a:pPr marL="0" indent="0">
              <a:buNone/>
            </a:pPr>
            <a:r>
              <a:rPr lang="en-US" sz="4800" b="1" dirty="0"/>
              <a:t>Windows and Mirrors:</a:t>
            </a:r>
            <a:endParaRPr lang="en-US" sz="4800" dirty="0"/>
          </a:p>
          <a:p>
            <a:r>
              <a:rPr lang="en-US" sz="4800" dirty="0"/>
              <a:t>Cleaning windows and mirrors with a glass cleaner.</a:t>
            </a:r>
          </a:p>
          <a:p>
            <a:r>
              <a:rPr lang="en-US" sz="4800" dirty="0"/>
              <a:t>Checking for streaks and ensure a clear view.</a:t>
            </a:r>
          </a:p>
          <a:p>
            <a:pPr marL="0" indent="0">
              <a:buNone/>
            </a:pPr>
            <a:r>
              <a:rPr lang="en-US" sz="4800" b="1" dirty="0"/>
              <a:t>Trash Removal:</a:t>
            </a:r>
            <a:endParaRPr lang="en-US" sz="4800" dirty="0"/>
          </a:p>
          <a:p>
            <a:r>
              <a:rPr lang="en-US" sz="4800" dirty="0"/>
              <a:t>Emptying and replace trash bags.</a:t>
            </a:r>
          </a:p>
          <a:p>
            <a:r>
              <a:rPr lang="en-US" sz="4800" dirty="0"/>
              <a:t>Wiping down the inside and outside of trash cans.</a:t>
            </a:r>
          </a:p>
          <a:p>
            <a:pPr marL="0" indent="0">
              <a:buNone/>
            </a:pPr>
            <a:r>
              <a:rPr lang="en-US" sz="4800" b="1" dirty="0"/>
              <a:t>Air Freshening:</a:t>
            </a:r>
            <a:endParaRPr lang="en-US" sz="4800" dirty="0"/>
          </a:p>
          <a:p>
            <a:r>
              <a:rPr lang="en-US" sz="4800" dirty="0"/>
              <a:t>Using air fresheners or open windows to ensure a pleasant scent.</a:t>
            </a:r>
          </a:p>
          <a:p>
            <a:endParaRPr lang="en-US" sz="4800" dirty="0"/>
          </a:p>
          <a:p>
            <a:endParaRPr lang="en-US" sz="4800" dirty="0"/>
          </a:p>
          <a:p>
            <a:pPr marL="0" indent="0">
              <a:buNone/>
            </a:pPr>
            <a:r>
              <a:rPr lang="en-US" sz="4800" b="1" dirty="0"/>
              <a:t>Organization:</a:t>
            </a:r>
            <a:endParaRPr lang="en-US" sz="4800" dirty="0"/>
          </a:p>
          <a:p>
            <a:r>
              <a:rPr lang="en-US" sz="4800" dirty="0"/>
              <a:t>Organizing items on surfaces and in drawers.</a:t>
            </a:r>
          </a:p>
          <a:p>
            <a:r>
              <a:rPr lang="en-US" sz="4800" dirty="0"/>
              <a:t>Decluttering and remove unnecessary items (Liu et al., 2023).</a:t>
            </a:r>
          </a:p>
          <a:p>
            <a:pPr marL="0" indent="0">
              <a:buNone/>
            </a:pPr>
            <a:r>
              <a:rPr lang="en-US" sz="4800" b="1" dirty="0"/>
              <a:t>Ventilation:</a:t>
            </a:r>
            <a:endParaRPr lang="en-US" sz="4800" dirty="0"/>
          </a:p>
          <a:p>
            <a:r>
              <a:rPr lang="en-US" sz="4800" dirty="0"/>
              <a:t>Ensuring proper ventilation by opening windows.</a:t>
            </a:r>
          </a:p>
          <a:p>
            <a:r>
              <a:rPr lang="en-US" sz="4800" dirty="0"/>
              <a:t>Cleaning air vents and filters if applicable.</a:t>
            </a:r>
          </a:p>
          <a:p>
            <a:pPr marL="0" indent="0">
              <a:buNone/>
            </a:pPr>
            <a:r>
              <a:rPr lang="en-US" sz="4800" b="1" dirty="0"/>
              <a:t>Bathroom Cleaning:</a:t>
            </a:r>
            <a:endParaRPr lang="en-US" sz="4800" dirty="0"/>
          </a:p>
          <a:p>
            <a:r>
              <a:rPr lang="en-US" sz="4800" dirty="0"/>
              <a:t>Cleaning and sanitizing bathroom surfaces, including countertops and sinks (Dung et al., 2023).</a:t>
            </a:r>
          </a:p>
          <a:p>
            <a:r>
              <a:rPr lang="en-US" sz="4800" dirty="0" err="1"/>
              <a:t>Scrubing</a:t>
            </a:r>
            <a:r>
              <a:rPr lang="en-US" sz="4800" dirty="0"/>
              <a:t> and disinfecting the toilet.</a:t>
            </a:r>
          </a:p>
          <a:p>
            <a:r>
              <a:rPr lang="en-US" sz="4800" dirty="0"/>
              <a:t>Cleaning the shower or bathtub.</a:t>
            </a:r>
          </a:p>
          <a:p>
            <a:pPr marL="0" indent="0">
              <a:buNone/>
            </a:pPr>
            <a:r>
              <a:rPr lang="en-US" sz="4800" b="1" dirty="0"/>
              <a:t>Personal Items:</a:t>
            </a:r>
            <a:endParaRPr lang="en-US" sz="4800" dirty="0"/>
          </a:p>
          <a:p>
            <a:r>
              <a:rPr lang="en-US" sz="4800" dirty="0"/>
              <a:t>Putting away personal items and belongings.</a:t>
            </a:r>
          </a:p>
          <a:p>
            <a:r>
              <a:rPr lang="en-US" sz="4800" dirty="0"/>
              <a:t>Checking for lost items and return them to their proper places (Polo-Peña et al., 2023).</a:t>
            </a:r>
          </a:p>
          <a:p>
            <a:endParaRPr lang="en-US" dirty="0"/>
          </a:p>
          <a:p>
            <a:endParaRPr lang="en-US" dirty="0"/>
          </a:p>
          <a:p>
            <a:pPr marL="0" indent="0" algn="just">
              <a:lnSpc>
                <a:spcPct val="100000"/>
              </a:lnSpc>
              <a:spcBef>
                <a:spcPts val="0"/>
              </a:spcBef>
              <a:buNone/>
            </a:pPr>
            <a:endParaRPr lang="en-GB" dirty="0"/>
          </a:p>
          <a:p>
            <a:pPr marL="0" indent="0" algn="just">
              <a:buNone/>
            </a:pPr>
            <a:endParaRPr lang="en-GB" dirty="0"/>
          </a:p>
          <a:p>
            <a:pPr marL="0" indent="0" algn="just">
              <a:buNone/>
            </a:pPr>
            <a:endParaRPr lang="en-GB" dirty="0"/>
          </a:p>
          <a:p>
            <a:pPr marL="0" indent="0" algn="just">
              <a:buNone/>
            </a:pPr>
            <a:endParaRPr lang="en-GB" dirty="0"/>
          </a:p>
        </p:txBody>
      </p:sp>
    </p:spTree>
    <p:extLst>
      <p:ext uri="{BB962C8B-B14F-4D97-AF65-F5344CB8AC3E}">
        <p14:creationId xmlns:p14="http://schemas.microsoft.com/office/powerpoint/2010/main" val="3033287059"/>
      </p:ext>
    </p:extLst>
  </p:cSld>
  <p:clrMapOvr>
    <a:masterClrMapping/>
  </p:clrMapOvr>
  <mc:AlternateContent xmlns:mc="http://schemas.openxmlformats.org/markup-compatibility/2006" xmlns:p14="http://schemas.microsoft.com/office/powerpoint/2010/main">
    <mc:Choice Requires="p14">
      <p:transition spd="slow" p14:dur="2500">
        <p:wipe/>
        <p:sndAc>
          <p:stSnd>
            <p:snd r:embed="rId3" name="applause.wav"/>
          </p:stSnd>
        </p:sndAc>
      </p:transition>
    </mc:Choice>
    <mc:Fallback xmlns="">
      <p:transition spd="slow">
        <p:wipe/>
        <p:sndAc>
          <p:stSnd>
            <p:snd r:embed="rId7" name="applause.wav"/>
          </p:stSnd>
        </p:sndAc>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C9D3A-4CAD-4170-843D-A314FAA37455}"/>
              </a:ext>
            </a:extLst>
          </p:cNvPr>
          <p:cNvSpPr>
            <a:spLocks noGrp="1"/>
          </p:cNvSpPr>
          <p:nvPr>
            <p:ph type="title"/>
          </p:nvPr>
        </p:nvSpPr>
        <p:spPr>
          <a:xfrm>
            <a:off x="968967" y="545890"/>
            <a:ext cx="10441301" cy="1417955"/>
          </a:xfrm>
        </p:spPr>
        <p:txBody>
          <a:bodyPr>
            <a:normAutofit/>
          </a:bodyPr>
          <a:lstStyle/>
          <a:p>
            <a:pPr algn="ctr"/>
            <a:br>
              <a:rPr lang="en-US" sz="2800" b="1" dirty="0"/>
            </a:br>
            <a:br>
              <a:rPr lang="en-US" sz="2800" b="1" dirty="0"/>
            </a:br>
            <a:r>
              <a:rPr lang="en-US" sz="2800" b="1" dirty="0"/>
              <a:t>Model of Employee Engagement</a:t>
            </a:r>
            <a:endParaRPr lang="en-GB" sz="2800" b="1" dirty="0"/>
          </a:p>
        </p:txBody>
      </p:sp>
      <p:sp>
        <p:nvSpPr>
          <p:cNvPr id="3" name="Content Placeholder 2">
            <a:extLst>
              <a:ext uri="{FF2B5EF4-FFF2-40B4-BE49-F238E27FC236}">
                <a16:creationId xmlns:a16="http://schemas.microsoft.com/office/drawing/2014/main" id="{59FF3E7E-B9A2-4263-B066-DB462AC74F3C}"/>
              </a:ext>
            </a:extLst>
          </p:cNvPr>
          <p:cNvSpPr>
            <a:spLocks noGrp="1"/>
          </p:cNvSpPr>
          <p:nvPr>
            <p:ph idx="1"/>
          </p:nvPr>
        </p:nvSpPr>
        <p:spPr>
          <a:xfrm>
            <a:off x="968966" y="2170881"/>
            <a:ext cx="11963263" cy="4609481"/>
          </a:xfrm>
        </p:spPr>
        <p:txBody>
          <a:bodyPr numCol="2">
            <a:normAutofit fontScale="70000" lnSpcReduction="20000"/>
          </a:bodyPr>
          <a:lstStyle/>
          <a:p>
            <a:r>
              <a:rPr lang="en-US" b="1" dirty="0"/>
              <a:t>Personal Growth and Development:</a:t>
            </a:r>
            <a:endParaRPr lang="en-US" dirty="0"/>
          </a:p>
          <a:p>
            <a:r>
              <a:rPr lang="en-US" dirty="0"/>
              <a:t>Opportunities for skill development and career advancement (</a:t>
            </a:r>
            <a:r>
              <a:rPr lang="en-US" dirty="0" err="1"/>
              <a:t>Iffat</a:t>
            </a:r>
            <a:r>
              <a:rPr lang="en-US" dirty="0"/>
              <a:t> &amp; </a:t>
            </a:r>
            <a:r>
              <a:rPr lang="en-US" dirty="0" err="1"/>
              <a:t>Sumartik</a:t>
            </a:r>
            <a:r>
              <a:rPr lang="en-US" dirty="0"/>
              <a:t>, 2023).</a:t>
            </a:r>
          </a:p>
          <a:p>
            <a:r>
              <a:rPr lang="en-US" dirty="0"/>
              <a:t>Training programs and mentorship opportunities.</a:t>
            </a:r>
          </a:p>
          <a:p>
            <a:r>
              <a:rPr lang="en-US" b="1" dirty="0"/>
              <a:t>Recognition and Appreciation:</a:t>
            </a:r>
            <a:endParaRPr lang="en-US" dirty="0"/>
          </a:p>
          <a:p>
            <a:r>
              <a:rPr lang="en-US" dirty="0"/>
              <a:t>Regular feedback on performance.</a:t>
            </a:r>
          </a:p>
          <a:p>
            <a:r>
              <a:rPr lang="en-US" dirty="0"/>
              <a:t>Recognition for achievements and milestones.</a:t>
            </a:r>
          </a:p>
          <a:p>
            <a:r>
              <a:rPr lang="en-US" dirty="0"/>
              <a:t>A culture of appreciation and acknowledgement (Singh, 2019).</a:t>
            </a:r>
          </a:p>
          <a:p>
            <a:r>
              <a:rPr lang="en-US" b="1" dirty="0"/>
              <a:t>Teamwork and Collaboration:</a:t>
            </a:r>
            <a:endParaRPr lang="en-US" dirty="0"/>
          </a:p>
          <a:p>
            <a:r>
              <a:rPr lang="en-US" dirty="0"/>
              <a:t>Positive relationships with colleagues.</a:t>
            </a:r>
          </a:p>
          <a:p>
            <a:r>
              <a:rPr lang="en-US" dirty="0"/>
              <a:t>Opportunities for collaborative work.</a:t>
            </a:r>
          </a:p>
          <a:p>
            <a:r>
              <a:rPr lang="en-US" dirty="0"/>
              <a:t>A sense of belonging and camaraderie within teams.</a:t>
            </a:r>
          </a:p>
          <a:p>
            <a:r>
              <a:rPr lang="en-US" sz="2400" b="1" dirty="0"/>
              <a:t>Fair Compensation and Benefits:</a:t>
            </a:r>
            <a:endParaRPr lang="en-US" sz="2400" dirty="0"/>
          </a:p>
          <a:p>
            <a:r>
              <a:rPr lang="en-US" sz="2400" dirty="0"/>
              <a:t>Competitive and fair salary.</a:t>
            </a:r>
          </a:p>
          <a:p>
            <a:r>
              <a:rPr lang="en-US" sz="2400" dirty="0"/>
              <a:t>Comprehensive benefits packages.</a:t>
            </a:r>
          </a:p>
          <a:p>
            <a:r>
              <a:rPr lang="en-US" sz="2400" dirty="0"/>
              <a:t>Recognition of hard work through rewards and bonuses.</a:t>
            </a:r>
          </a:p>
          <a:p>
            <a:pPr marL="0" indent="0">
              <a:buNone/>
            </a:pPr>
            <a:r>
              <a:rPr lang="en-US" sz="2400" b="1" dirty="0"/>
              <a:t>Job Security:</a:t>
            </a:r>
            <a:endParaRPr lang="en-US" sz="2400" dirty="0"/>
          </a:p>
          <a:p>
            <a:r>
              <a:rPr lang="en-US" sz="2400" dirty="0"/>
              <a:t>A sense of stability and job security.</a:t>
            </a:r>
          </a:p>
          <a:p>
            <a:r>
              <a:rPr lang="en-US" sz="2400" dirty="0"/>
              <a:t>Clear career paths and advancement opportunities.</a:t>
            </a:r>
          </a:p>
          <a:p>
            <a:r>
              <a:rPr lang="en-US" sz="2400" dirty="0"/>
              <a:t>Fair and consistent application of policies.</a:t>
            </a:r>
          </a:p>
          <a:p>
            <a:endParaRPr lang="en-US" dirty="0"/>
          </a:p>
        </p:txBody>
      </p:sp>
    </p:spTree>
    <p:extLst>
      <p:ext uri="{BB962C8B-B14F-4D97-AF65-F5344CB8AC3E}">
        <p14:creationId xmlns:p14="http://schemas.microsoft.com/office/powerpoint/2010/main" val="777908163"/>
      </p:ext>
    </p:extLst>
  </p:cSld>
  <p:clrMapOvr>
    <a:masterClrMapping/>
  </p:clrMapOvr>
  <mc:AlternateContent xmlns:mc="http://schemas.openxmlformats.org/markup-compatibility/2006" xmlns:p14="http://schemas.microsoft.com/office/powerpoint/2010/main">
    <mc:Choice Requires="p14">
      <p:transition spd="slow" p14:dur="2500">
        <p:wipe/>
        <p:sndAc>
          <p:stSnd>
            <p:snd r:embed="rId3" name="applause.wav"/>
          </p:stSnd>
        </p:sndAc>
      </p:transition>
    </mc:Choice>
    <mc:Fallback xmlns="">
      <p:transition spd="slow">
        <p:wipe/>
        <p:sndAc>
          <p:stSnd>
            <p:snd r:embed="rId7" name="applause.wav"/>
          </p:stSnd>
        </p:sndAc>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C9D3A-4CAD-4170-843D-A314FAA37455}"/>
              </a:ext>
            </a:extLst>
          </p:cNvPr>
          <p:cNvSpPr>
            <a:spLocks noGrp="1"/>
          </p:cNvSpPr>
          <p:nvPr>
            <p:ph type="title"/>
          </p:nvPr>
        </p:nvSpPr>
        <p:spPr>
          <a:xfrm>
            <a:off x="968967" y="545890"/>
            <a:ext cx="10441301" cy="1417955"/>
          </a:xfrm>
        </p:spPr>
        <p:txBody>
          <a:bodyPr>
            <a:normAutofit/>
          </a:bodyPr>
          <a:lstStyle/>
          <a:p>
            <a:pPr algn="ctr"/>
            <a:br>
              <a:rPr lang="en-US" sz="2800" b="1" dirty="0"/>
            </a:br>
            <a:br>
              <a:rPr lang="en-US" sz="2800" b="1" dirty="0"/>
            </a:br>
            <a:r>
              <a:rPr lang="en-US" sz="2800" b="1" dirty="0"/>
              <a:t>Communication for Cohesive Teams</a:t>
            </a:r>
          </a:p>
        </p:txBody>
      </p:sp>
      <p:sp>
        <p:nvSpPr>
          <p:cNvPr id="3" name="Content Placeholder 2">
            <a:extLst>
              <a:ext uri="{FF2B5EF4-FFF2-40B4-BE49-F238E27FC236}">
                <a16:creationId xmlns:a16="http://schemas.microsoft.com/office/drawing/2014/main" id="{59FF3E7E-B9A2-4263-B066-DB462AC74F3C}"/>
              </a:ext>
            </a:extLst>
          </p:cNvPr>
          <p:cNvSpPr>
            <a:spLocks noGrp="1"/>
          </p:cNvSpPr>
          <p:nvPr>
            <p:ph idx="1"/>
          </p:nvPr>
        </p:nvSpPr>
        <p:spPr>
          <a:xfrm>
            <a:off x="700112" y="2170880"/>
            <a:ext cx="12417375" cy="4651951"/>
          </a:xfrm>
        </p:spPr>
        <p:txBody>
          <a:bodyPr>
            <a:noAutofit/>
          </a:bodyPr>
          <a:lstStyle/>
          <a:p>
            <a:pPr marL="0" indent="0">
              <a:buNone/>
            </a:pPr>
            <a:r>
              <a:rPr lang="en-US" sz="1400" b="1" dirty="0"/>
              <a:t>Clear Goals and Objectives:</a:t>
            </a:r>
            <a:endParaRPr lang="en-US" sz="1400" dirty="0"/>
          </a:p>
          <a:p>
            <a:r>
              <a:rPr lang="en-US" sz="1400" dirty="0"/>
              <a:t>The team's aims and objectives should be understood by all members.</a:t>
            </a:r>
          </a:p>
          <a:p>
            <a:r>
              <a:rPr lang="en-US" sz="1400" dirty="0"/>
              <a:t>Communicating the larger mission and how each team member contributes to it (</a:t>
            </a:r>
            <a:r>
              <a:rPr lang="en-US" sz="1400" dirty="0" err="1"/>
              <a:t>Iffat</a:t>
            </a:r>
            <a:r>
              <a:rPr lang="en-US" sz="1400" dirty="0"/>
              <a:t> &amp; </a:t>
            </a:r>
            <a:r>
              <a:rPr lang="en-US" sz="1400" dirty="0" err="1"/>
              <a:t>Sumartik</a:t>
            </a:r>
            <a:r>
              <a:rPr lang="en-US" sz="1400" dirty="0"/>
              <a:t>, 2023).</a:t>
            </a:r>
          </a:p>
          <a:p>
            <a:pPr marL="0" indent="0">
              <a:buNone/>
            </a:pPr>
            <a:r>
              <a:rPr lang="en-US" sz="1400" b="1" dirty="0"/>
              <a:t>Open and Transparent Communication:</a:t>
            </a:r>
            <a:endParaRPr lang="en-US" sz="1400" dirty="0"/>
          </a:p>
          <a:p>
            <a:r>
              <a:rPr lang="en-US" sz="1400" dirty="0"/>
              <a:t>Creating an atmosphere that encourages team members to voice their opinions.</a:t>
            </a:r>
          </a:p>
          <a:p>
            <a:r>
              <a:rPr lang="en-US" sz="1400" dirty="0"/>
              <a:t>Encouraging open discussions and transparent sharing of information.</a:t>
            </a:r>
          </a:p>
          <a:p>
            <a:pPr marL="0" indent="0">
              <a:buNone/>
            </a:pPr>
            <a:r>
              <a:rPr lang="en-US" sz="1400" b="1" dirty="0"/>
              <a:t>Digital Communication Tools:</a:t>
            </a:r>
            <a:endParaRPr lang="en-US" sz="1400" dirty="0"/>
          </a:p>
          <a:p>
            <a:r>
              <a:rPr lang="en-US" sz="1400" dirty="0"/>
              <a:t>Utilizing digital communication tools for remote or virtual teams.</a:t>
            </a:r>
          </a:p>
          <a:p>
            <a:r>
              <a:rPr lang="en-US" sz="1400" dirty="0"/>
              <a:t>Ensuring that team members are comfortable with the tools and provide training if needed.</a:t>
            </a:r>
          </a:p>
          <a:p>
            <a:pPr marL="0" indent="0">
              <a:buNone/>
            </a:pPr>
            <a:r>
              <a:rPr lang="en-US" sz="1400" b="1" dirty="0"/>
              <a:t>Team Building Activities:</a:t>
            </a:r>
            <a:endParaRPr lang="en-US" sz="1400" dirty="0"/>
          </a:p>
          <a:p>
            <a:r>
              <a:rPr lang="en-US" sz="1400" dirty="0"/>
              <a:t>Organizing team-building activities to strengthen relationships.</a:t>
            </a:r>
          </a:p>
          <a:p>
            <a:r>
              <a:rPr lang="en-US" sz="1400" dirty="0"/>
              <a:t>Activities can include workshops, retreats, or informal gatherings.</a:t>
            </a:r>
          </a:p>
        </p:txBody>
      </p:sp>
    </p:spTree>
    <p:extLst>
      <p:ext uri="{BB962C8B-B14F-4D97-AF65-F5344CB8AC3E}">
        <p14:creationId xmlns:p14="http://schemas.microsoft.com/office/powerpoint/2010/main" val="527962139"/>
      </p:ext>
    </p:extLst>
  </p:cSld>
  <p:clrMapOvr>
    <a:masterClrMapping/>
  </p:clrMapOvr>
  <mc:AlternateContent xmlns:mc="http://schemas.openxmlformats.org/markup-compatibility/2006" xmlns:p14="http://schemas.microsoft.com/office/powerpoint/2010/main">
    <mc:Choice Requires="p14">
      <p:transition spd="slow" p14:dur="2500">
        <p:wipe/>
        <p:sndAc>
          <p:stSnd>
            <p:snd r:embed="rId3" name="applause.wav"/>
          </p:stSnd>
        </p:sndAc>
      </p:transition>
    </mc:Choice>
    <mc:Fallback xmlns="">
      <p:transition spd="slow">
        <p:wipe/>
        <p:sndAc>
          <p:stSnd>
            <p:snd r:embed="rId7" name="applause.wav"/>
          </p:stSnd>
        </p:sndAc>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E80AF-6DD4-498A-9B00-1A431FAB12F8}"/>
              </a:ext>
            </a:extLst>
          </p:cNvPr>
          <p:cNvSpPr>
            <a:spLocks noGrp="1"/>
          </p:cNvSpPr>
          <p:nvPr>
            <p:ph type="title"/>
          </p:nvPr>
        </p:nvSpPr>
        <p:spPr/>
        <p:txBody>
          <a:bodyPr>
            <a:normAutofit/>
          </a:bodyPr>
          <a:lstStyle/>
          <a:p>
            <a:pPr algn="ctr"/>
            <a:br>
              <a:rPr lang="en-US" sz="2800" b="1" dirty="0"/>
            </a:br>
            <a:r>
              <a:rPr lang="en-US" sz="2800" b="1" dirty="0"/>
              <a:t>Recognition and Rewards</a:t>
            </a:r>
            <a:endParaRPr lang="en-US"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196563B-777D-47B3-8B90-1764C4CEC7A9}"/>
              </a:ext>
            </a:extLst>
          </p:cNvPr>
          <p:cNvSpPr>
            <a:spLocks noGrp="1"/>
          </p:cNvSpPr>
          <p:nvPr>
            <p:ph idx="1"/>
          </p:nvPr>
        </p:nvSpPr>
        <p:spPr>
          <a:xfrm>
            <a:off x="992777" y="2284497"/>
            <a:ext cx="11874137" cy="4717194"/>
          </a:xfrm>
        </p:spPr>
        <p:txBody>
          <a:bodyPr numCol="2">
            <a:normAutofit fontScale="70000" lnSpcReduction="20000"/>
          </a:bodyPr>
          <a:lstStyle/>
          <a:p>
            <a:pPr marL="0" indent="0">
              <a:buNone/>
            </a:pPr>
            <a:r>
              <a:rPr lang="en-US" sz="1900" b="1" dirty="0"/>
              <a:t>Timely Recognition:</a:t>
            </a:r>
            <a:endParaRPr lang="en-US" sz="1900" dirty="0"/>
          </a:p>
          <a:p>
            <a:r>
              <a:rPr lang="en-US" sz="1900" dirty="0"/>
              <a:t>Providing timely recognition for achievements and contributions.</a:t>
            </a:r>
          </a:p>
          <a:p>
            <a:r>
              <a:rPr lang="en-US" sz="1900" dirty="0"/>
              <a:t>Immediate acknowledgement reinforces positive </a:t>
            </a:r>
            <a:r>
              <a:rPr lang="en-US" sz="1900" dirty="0" err="1"/>
              <a:t>behaviour</a:t>
            </a:r>
            <a:r>
              <a:rPr lang="en-US" sz="1900" dirty="0"/>
              <a:t> and boosts morale (Singh, 2019).</a:t>
            </a:r>
          </a:p>
          <a:p>
            <a:pPr marL="0" indent="0">
              <a:buNone/>
            </a:pPr>
            <a:r>
              <a:rPr lang="en-US" sz="1900" b="1" dirty="0"/>
              <a:t>Public Acknowledgment:</a:t>
            </a:r>
            <a:endParaRPr lang="en-US" sz="1900" dirty="0"/>
          </a:p>
          <a:p>
            <a:r>
              <a:rPr lang="en-US" sz="1900" dirty="0"/>
              <a:t>Celebrating achievements publicly within the team or organization.</a:t>
            </a:r>
          </a:p>
          <a:p>
            <a:r>
              <a:rPr lang="en-US" sz="1900" dirty="0"/>
              <a:t>Using team meetings, newsletters, or social platforms to highlight successes (Sari et al., 2022).</a:t>
            </a:r>
          </a:p>
          <a:p>
            <a:pPr marL="0" indent="0">
              <a:buNone/>
            </a:pPr>
            <a:r>
              <a:rPr lang="en-US" sz="1900" b="1" dirty="0"/>
              <a:t>Professional Development Opportunities:</a:t>
            </a:r>
            <a:endParaRPr lang="en-US" sz="1900" dirty="0"/>
          </a:p>
          <a:p>
            <a:r>
              <a:rPr lang="en-US" sz="1900" dirty="0"/>
              <a:t>Offering opportunities for skill development or training.</a:t>
            </a:r>
          </a:p>
          <a:p>
            <a:r>
              <a:rPr lang="en-US" sz="1900" dirty="0"/>
              <a:t>Investing in employees' professional growth is a valuable form of recognition (Jayanti, 2023).</a:t>
            </a:r>
          </a:p>
          <a:p>
            <a:pPr marL="0" indent="0">
              <a:buNone/>
            </a:pPr>
            <a:r>
              <a:rPr lang="en-US" sz="2000" b="1" dirty="0"/>
              <a:t>Promotions and Advancements:</a:t>
            </a:r>
            <a:endParaRPr lang="en-US" sz="2000" dirty="0"/>
          </a:p>
          <a:p>
            <a:r>
              <a:rPr lang="en-US" sz="2000" dirty="0"/>
              <a:t>Recognizing outstanding performance with promotions or advancements.</a:t>
            </a:r>
          </a:p>
          <a:p>
            <a:r>
              <a:rPr lang="en-US" sz="2000" dirty="0"/>
              <a:t>Communicating the criteria for career progression.</a:t>
            </a:r>
          </a:p>
          <a:p>
            <a:pPr marL="0" indent="0">
              <a:buNone/>
            </a:pPr>
            <a:r>
              <a:rPr lang="en-US" sz="2000" b="1" dirty="0"/>
              <a:t>Performance Bonuses:</a:t>
            </a:r>
            <a:endParaRPr lang="en-US" sz="2000" dirty="0"/>
          </a:p>
          <a:p>
            <a:r>
              <a:rPr lang="en-US" sz="2000" dirty="0"/>
              <a:t>Considering performance-based bonuses for achieving specific goals.</a:t>
            </a:r>
          </a:p>
          <a:p>
            <a:r>
              <a:rPr lang="en-US" sz="2000" dirty="0"/>
              <a:t>Communicating the criteria for earning bonuses.</a:t>
            </a:r>
          </a:p>
          <a:p>
            <a:pPr marL="0" indent="0">
              <a:buNone/>
            </a:pPr>
            <a:r>
              <a:rPr lang="en-US" sz="2000" b="1" dirty="0"/>
              <a:t>Celebratory Events:</a:t>
            </a:r>
            <a:endParaRPr lang="en-US" sz="2000" dirty="0"/>
          </a:p>
          <a:p>
            <a:r>
              <a:rPr lang="en-US" sz="2000" dirty="0"/>
              <a:t>Organizing team or company-wide events to celebrate milestones.</a:t>
            </a:r>
          </a:p>
          <a:p>
            <a:r>
              <a:rPr lang="en-US" sz="2000" dirty="0"/>
              <a:t>Events could include parties, outings, or special dinners.</a:t>
            </a:r>
          </a:p>
          <a:p>
            <a:pPr marL="0" indent="0">
              <a:buNone/>
            </a:pPr>
            <a:r>
              <a:rPr lang="en-US" sz="2000" b="1" dirty="0"/>
              <a:t>Recognition Platforms:</a:t>
            </a:r>
            <a:endParaRPr lang="en-US" sz="2000" dirty="0"/>
          </a:p>
          <a:p>
            <a:r>
              <a:rPr lang="en-US" sz="2000" dirty="0"/>
              <a:t>Using technology to implement recognition platforms where employees can receive virtual badges or points.</a:t>
            </a:r>
          </a:p>
          <a:p>
            <a:r>
              <a:rPr lang="en-US" sz="2000" dirty="0"/>
              <a:t>Gamification elements can make recognition more engaging (Sari et al., 2022).</a:t>
            </a:r>
          </a:p>
          <a:p>
            <a:endParaRPr lang="en-US" sz="2000" dirty="0"/>
          </a:p>
          <a:p>
            <a:endParaRPr lang="en-US" sz="1900" dirty="0"/>
          </a:p>
          <a:p>
            <a:endParaRPr lang="en-US" dirty="0"/>
          </a:p>
        </p:txBody>
      </p:sp>
    </p:spTree>
    <p:extLst>
      <p:ext uri="{BB962C8B-B14F-4D97-AF65-F5344CB8AC3E}">
        <p14:creationId xmlns:p14="http://schemas.microsoft.com/office/powerpoint/2010/main" val="2862627127"/>
      </p:ext>
    </p:extLst>
  </p:cSld>
  <p:clrMapOvr>
    <a:masterClrMapping/>
  </p:clrMapOvr>
  <p:transition spd="med">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E80AF-6DD4-498A-9B00-1A431FAB12F8}"/>
              </a:ext>
            </a:extLst>
          </p:cNvPr>
          <p:cNvSpPr>
            <a:spLocks noGrp="1"/>
          </p:cNvSpPr>
          <p:nvPr>
            <p:ph type="title"/>
          </p:nvPr>
        </p:nvSpPr>
        <p:spPr/>
        <p:txBody>
          <a:bodyPr>
            <a:normAutofit fontScale="90000"/>
          </a:bodyPr>
          <a:lstStyle/>
          <a:p>
            <a:pPr algn="ctr"/>
            <a:br>
              <a:rPr lang="en-US" b="1" dirty="0"/>
            </a:br>
            <a:r>
              <a:rPr lang="en-US" b="1" dirty="0"/>
              <a:t>Opportunities for skill development</a:t>
            </a:r>
            <a:br>
              <a:rPr lang="en-US" b="1" dirty="0"/>
            </a:br>
            <a:endParaRPr lang="en-US" b="1" dirty="0"/>
          </a:p>
        </p:txBody>
      </p:sp>
      <p:sp>
        <p:nvSpPr>
          <p:cNvPr id="3" name="Content Placeholder 2">
            <a:extLst>
              <a:ext uri="{FF2B5EF4-FFF2-40B4-BE49-F238E27FC236}">
                <a16:creationId xmlns:a16="http://schemas.microsoft.com/office/drawing/2014/main" id="{B196563B-777D-47B3-8B90-1764C4CEC7A9}"/>
              </a:ext>
            </a:extLst>
          </p:cNvPr>
          <p:cNvSpPr>
            <a:spLocks noGrp="1"/>
          </p:cNvSpPr>
          <p:nvPr>
            <p:ph idx="1"/>
          </p:nvPr>
        </p:nvSpPr>
        <p:spPr>
          <a:xfrm>
            <a:off x="1645123" y="2284497"/>
            <a:ext cx="10883712" cy="4299183"/>
          </a:xfrm>
        </p:spPr>
        <p:txBody>
          <a:bodyPr>
            <a:normAutofit fontScale="77500" lnSpcReduction="20000"/>
          </a:bodyPr>
          <a:lstStyle/>
          <a:p>
            <a:pPr marL="0" indent="0">
              <a:buNone/>
            </a:pPr>
            <a:r>
              <a:rPr lang="en-US" sz="2400" b="1" dirty="0"/>
              <a:t>Workplace Training Programs:</a:t>
            </a:r>
            <a:endParaRPr lang="en-US" sz="2400" dirty="0"/>
          </a:p>
          <a:p>
            <a:r>
              <a:rPr lang="en-US" sz="2627" dirty="0"/>
              <a:t>Participating in training programs offered by your employer.</a:t>
            </a:r>
          </a:p>
          <a:p>
            <a:r>
              <a:rPr lang="en-US" sz="2627" dirty="0"/>
              <a:t>These programs may focus on specific skills or be part of leadership development (Jayanti, 2023).</a:t>
            </a:r>
          </a:p>
          <a:p>
            <a:pPr marL="0" lvl="0" indent="0">
              <a:buNone/>
            </a:pPr>
            <a:r>
              <a:rPr lang="en-US" sz="2400" b="1" dirty="0"/>
              <a:t>Conferences and Workshops:</a:t>
            </a:r>
            <a:endParaRPr lang="en-US" sz="2400" dirty="0"/>
          </a:p>
          <a:p>
            <a:r>
              <a:rPr lang="en-US" sz="2627" dirty="0"/>
              <a:t>Attending conferences and workshops in your industry.</a:t>
            </a:r>
          </a:p>
          <a:p>
            <a:r>
              <a:rPr lang="en-US" sz="2627" dirty="0"/>
              <a:t>These events provide opportunities to learn from experts and network with professionals.</a:t>
            </a:r>
          </a:p>
          <a:p>
            <a:pPr marL="0" lvl="0" indent="0">
              <a:buNone/>
            </a:pPr>
            <a:r>
              <a:rPr lang="en-US" sz="2400" b="1" dirty="0"/>
              <a:t>Skill-Based Platforms:</a:t>
            </a:r>
            <a:endParaRPr lang="en-US" sz="2400" dirty="0"/>
          </a:p>
          <a:p>
            <a:r>
              <a:rPr lang="en-US" sz="2627" dirty="0"/>
              <a:t>Joining platforms like </a:t>
            </a:r>
            <a:r>
              <a:rPr lang="en-US" sz="2627" dirty="0" err="1"/>
              <a:t>Skillshare</a:t>
            </a:r>
            <a:r>
              <a:rPr lang="en-US" sz="2627" dirty="0"/>
              <a:t>, Khan Academy, or </a:t>
            </a:r>
            <a:r>
              <a:rPr lang="en-US" sz="2627" dirty="0" err="1"/>
              <a:t>Codecademy</a:t>
            </a:r>
            <a:r>
              <a:rPr lang="en-US" sz="2627" dirty="0"/>
              <a:t>.</a:t>
            </a:r>
          </a:p>
          <a:p>
            <a:r>
              <a:rPr lang="en-US" sz="2627" dirty="0"/>
              <a:t>These platforms offer a wide range of courses on various skills (</a:t>
            </a:r>
            <a:r>
              <a:rPr lang="en-US" sz="2627" dirty="0" err="1"/>
              <a:t>Jernsand</a:t>
            </a:r>
            <a:r>
              <a:rPr lang="en-US" sz="2627" dirty="0"/>
              <a:t> et al., 2023).</a:t>
            </a:r>
          </a:p>
          <a:p>
            <a:endParaRPr lang="en-US" dirty="0"/>
          </a:p>
        </p:txBody>
      </p:sp>
    </p:spTree>
    <p:extLst>
      <p:ext uri="{BB962C8B-B14F-4D97-AF65-F5344CB8AC3E}">
        <p14:creationId xmlns:p14="http://schemas.microsoft.com/office/powerpoint/2010/main" val="1793882366"/>
      </p:ext>
    </p:extLst>
  </p:cSld>
  <p:clrMapOvr>
    <a:masterClrMapping/>
  </p:clrMapOvr>
  <p:transition spd="med">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C9D3A-4CAD-4170-843D-A314FAA37455}"/>
              </a:ext>
            </a:extLst>
          </p:cNvPr>
          <p:cNvSpPr>
            <a:spLocks noGrp="1"/>
          </p:cNvSpPr>
          <p:nvPr>
            <p:ph type="title"/>
          </p:nvPr>
        </p:nvSpPr>
        <p:spPr>
          <a:xfrm>
            <a:off x="968967" y="545890"/>
            <a:ext cx="10441301" cy="1417955"/>
          </a:xfrm>
        </p:spPr>
        <p:txBody>
          <a:bodyPr>
            <a:noAutofit/>
          </a:bodyPr>
          <a:lstStyle/>
          <a:p>
            <a:pPr algn="ctr"/>
            <a:br>
              <a:rPr lang="en-GB" sz="2800" b="1" dirty="0"/>
            </a:br>
            <a:br>
              <a:rPr lang="en-GB" sz="2800" b="1" dirty="0"/>
            </a:br>
            <a:r>
              <a:rPr lang="en-GB" sz="2800" b="1" dirty="0"/>
              <a:t> </a:t>
            </a:r>
            <a:r>
              <a:rPr lang="en-US" sz="2800" b="1" dirty="0"/>
              <a:t>Optimal Working Conditions </a:t>
            </a:r>
            <a:br>
              <a:rPr lang="en-US" sz="2800" b="1" dirty="0"/>
            </a:br>
            <a:endParaRPr lang="en-GB" sz="2800" b="1" dirty="0"/>
          </a:p>
        </p:txBody>
      </p:sp>
      <p:sp>
        <p:nvSpPr>
          <p:cNvPr id="3" name="Content Placeholder 2">
            <a:extLst>
              <a:ext uri="{FF2B5EF4-FFF2-40B4-BE49-F238E27FC236}">
                <a16:creationId xmlns:a16="http://schemas.microsoft.com/office/drawing/2014/main" id="{59FF3E7E-B9A2-4263-B066-DB462AC74F3C}"/>
              </a:ext>
            </a:extLst>
          </p:cNvPr>
          <p:cNvSpPr>
            <a:spLocks noGrp="1"/>
          </p:cNvSpPr>
          <p:nvPr>
            <p:ph idx="1"/>
          </p:nvPr>
        </p:nvSpPr>
        <p:spPr>
          <a:xfrm>
            <a:off x="700112" y="2170880"/>
            <a:ext cx="12558687" cy="4935314"/>
          </a:xfrm>
        </p:spPr>
        <p:txBody>
          <a:bodyPr numCol="2">
            <a:normAutofit fontScale="62500" lnSpcReduction="20000"/>
          </a:bodyPr>
          <a:lstStyle/>
          <a:p>
            <a:pPr marL="0" indent="0">
              <a:buNone/>
            </a:pPr>
            <a:r>
              <a:rPr lang="en-US" b="1" dirty="0"/>
              <a:t>Comfortable Workspace:</a:t>
            </a:r>
            <a:endParaRPr lang="en-US" dirty="0"/>
          </a:p>
          <a:p>
            <a:r>
              <a:rPr lang="en-US" dirty="0"/>
              <a:t>Providing ergonomic furniture and equipment.</a:t>
            </a:r>
          </a:p>
          <a:p>
            <a:r>
              <a:rPr lang="en-US" dirty="0"/>
              <a:t>Ensuring proper lighting and ventilation.</a:t>
            </a:r>
          </a:p>
          <a:p>
            <a:r>
              <a:rPr lang="en-US" dirty="0"/>
              <a:t>Personalized workspaces that employees can adapt to their needs (</a:t>
            </a:r>
            <a:r>
              <a:rPr lang="en-US" dirty="0" err="1"/>
              <a:t>Jernsand</a:t>
            </a:r>
            <a:r>
              <a:rPr lang="en-US" dirty="0"/>
              <a:t> et al., 2023).</a:t>
            </a:r>
          </a:p>
          <a:p>
            <a:pPr marL="0" indent="0">
              <a:buNone/>
            </a:pPr>
            <a:r>
              <a:rPr lang="en-US" b="1" dirty="0"/>
              <a:t>Flexible Work Arrangements:</a:t>
            </a:r>
            <a:endParaRPr lang="en-US" dirty="0"/>
          </a:p>
          <a:p>
            <a:r>
              <a:rPr lang="en-US" dirty="0"/>
              <a:t>Allowing for flexible work hours or remote work options.</a:t>
            </a:r>
          </a:p>
          <a:p>
            <a:r>
              <a:rPr lang="en-US" dirty="0"/>
              <a:t>Flexibility promotes work-life balance and accommodates diverse needs (</a:t>
            </a:r>
            <a:r>
              <a:rPr lang="en-US" dirty="0" err="1"/>
              <a:t>Noaman</a:t>
            </a:r>
            <a:r>
              <a:rPr lang="en-US" dirty="0"/>
              <a:t> et al., 2020).</a:t>
            </a:r>
          </a:p>
          <a:p>
            <a:pPr marL="0" indent="0">
              <a:buNone/>
            </a:pPr>
            <a:r>
              <a:rPr lang="en-US" b="1" dirty="0"/>
              <a:t>Open Communication:</a:t>
            </a:r>
            <a:endParaRPr lang="en-US" dirty="0"/>
          </a:p>
          <a:p>
            <a:r>
              <a:rPr lang="en-US" dirty="0"/>
              <a:t>Encouraging open and transparent communication.</a:t>
            </a:r>
          </a:p>
          <a:p>
            <a:r>
              <a:rPr lang="en-US" dirty="0"/>
              <a:t>Creating channels for feedback and suggestions.</a:t>
            </a:r>
          </a:p>
          <a:p>
            <a:r>
              <a:rPr lang="en-US" b="1" dirty="0"/>
              <a:t>Collaborative Culture:</a:t>
            </a:r>
            <a:endParaRPr lang="en-US" dirty="0"/>
          </a:p>
          <a:p>
            <a:r>
              <a:rPr lang="en-US" dirty="0"/>
              <a:t>Fostering a culture of collaboration and teamwork.</a:t>
            </a:r>
          </a:p>
          <a:p>
            <a:r>
              <a:rPr lang="en-US" dirty="0"/>
              <a:t>Providing spaces for team interactions and idea-sharing.</a:t>
            </a:r>
          </a:p>
          <a:p>
            <a:pPr marL="0" indent="0">
              <a:buNone/>
            </a:pPr>
            <a:r>
              <a:rPr lang="en-US" b="1" dirty="0"/>
              <a:t>Technology and Tools:</a:t>
            </a:r>
            <a:endParaRPr lang="en-US" dirty="0"/>
          </a:p>
          <a:p>
            <a:r>
              <a:rPr lang="en-US" dirty="0"/>
              <a:t>Ensuring employees have access to up-to-date technology.</a:t>
            </a:r>
          </a:p>
          <a:p>
            <a:r>
              <a:rPr lang="en-US" dirty="0"/>
              <a:t>Providing tools that enhance productivity and efficiency.</a:t>
            </a:r>
          </a:p>
          <a:p>
            <a:pPr marL="0" indent="0">
              <a:buNone/>
            </a:pPr>
            <a:r>
              <a:rPr lang="en-US" b="1" dirty="0"/>
              <a:t>Career Advancement Opportunities:</a:t>
            </a:r>
            <a:endParaRPr lang="en-US" dirty="0"/>
          </a:p>
          <a:p>
            <a:r>
              <a:rPr lang="en-US" dirty="0"/>
              <a:t>Creating clear paths for career advancement.</a:t>
            </a:r>
          </a:p>
          <a:p>
            <a:r>
              <a:rPr lang="en-US" dirty="0"/>
              <a:t>Providing opportunities for promotions and skill progression (</a:t>
            </a:r>
            <a:r>
              <a:rPr lang="en-US" dirty="0" err="1"/>
              <a:t>Lopiano</a:t>
            </a:r>
            <a:r>
              <a:rPr lang="en-US" dirty="0"/>
              <a:t> &amp; </a:t>
            </a:r>
            <a:r>
              <a:rPr lang="en-US" dirty="0" err="1"/>
              <a:t>Zotos</a:t>
            </a:r>
            <a:r>
              <a:rPr lang="en-US" dirty="0"/>
              <a:t>, 2023).</a:t>
            </a:r>
          </a:p>
          <a:p>
            <a:pPr marL="0" indent="0">
              <a:buNone/>
            </a:pPr>
            <a:r>
              <a:rPr lang="en-US" b="1" dirty="0"/>
              <a:t>Inclusive Environment:</a:t>
            </a:r>
            <a:endParaRPr lang="en-US" dirty="0"/>
          </a:p>
          <a:p>
            <a:r>
              <a:rPr lang="en-US" dirty="0"/>
              <a:t>Promoting diversity and inclusion.</a:t>
            </a:r>
          </a:p>
          <a:p>
            <a:r>
              <a:rPr lang="en-US" dirty="0"/>
              <a:t>Ensuring everyone feels valued and included.</a:t>
            </a:r>
          </a:p>
          <a:p>
            <a:pPr marL="0" indent="0" algn="just">
              <a:lnSpc>
                <a:spcPct val="100000"/>
              </a:lnSpc>
              <a:spcBef>
                <a:spcPts val="0"/>
              </a:spcBef>
              <a:buNone/>
            </a:pPr>
            <a:endParaRPr lang="en-GB" dirty="0"/>
          </a:p>
          <a:p>
            <a:pPr marL="0" indent="0" algn="just">
              <a:buNone/>
            </a:pPr>
            <a:endParaRPr lang="en-GB" dirty="0"/>
          </a:p>
          <a:p>
            <a:pPr marL="0" indent="0" algn="just">
              <a:buNone/>
            </a:pPr>
            <a:endParaRPr lang="en-GB" dirty="0"/>
          </a:p>
          <a:p>
            <a:pPr marL="0" indent="0" algn="just">
              <a:buNone/>
            </a:pPr>
            <a:endParaRPr lang="en-GB" dirty="0"/>
          </a:p>
        </p:txBody>
      </p:sp>
    </p:spTree>
    <p:extLst>
      <p:ext uri="{BB962C8B-B14F-4D97-AF65-F5344CB8AC3E}">
        <p14:creationId xmlns:p14="http://schemas.microsoft.com/office/powerpoint/2010/main" val="805174917"/>
      </p:ext>
    </p:extLst>
  </p:cSld>
  <p:clrMapOvr>
    <a:masterClrMapping/>
  </p:clrMapOvr>
  <mc:AlternateContent xmlns:mc="http://schemas.openxmlformats.org/markup-compatibility/2006" xmlns:p14="http://schemas.microsoft.com/office/powerpoint/2010/main">
    <mc:Choice Requires="p14">
      <p:transition spd="slow" p14:dur="2500">
        <p:wipe/>
        <p:sndAc>
          <p:stSnd>
            <p:snd r:embed="rId3" name="applause.wav"/>
          </p:stSnd>
        </p:sndAc>
      </p:transition>
    </mc:Choice>
    <mc:Fallback xmlns="">
      <p:transition spd="slow">
        <p:wipe/>
        <p:sndAc>
          <p:stSnd>
            <p:snd r:embed="rId7" name="applause.wav"/>
          </p:stSnd>
        </p:sndAc>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C9D3A-4CAD-4170-843D-A314FAA37455}"/>
              </a:ext>
            </a:extLst>
          </p:cNvPr>
          <p:cNvSpPr>
            <a:spLocks noGrp="1"/>
          </p:cNvSpPr>
          <p:nvPr>
            <p:ph type="title"/>
          </p:nvPr>
        </p:nvSpPr>
        <p:spPr>
          <a:xfrm>
            <a:off x="968967" y="545890"/>
            <a:ext cx="10441301" cy="1417955"/>
          </a:xfrm>
        </p:spPr>
        <p:txBody>
          <a:bodyPr>
            <a:noAutofit/>
          </a:bodyPr>
          <a:lstStyle/>
          <a:p>
            <a:pPr algn="ctr"/>
            <a:br>
              <a:rPr lang="en-GB" sz="2800" b="1" dirty="0"/>
            </a:br>
            <a:r>
              <a:rPr lang="en-US" sz="2800" b="1" dirty="0"/>
              <a:t>Conclusion and Team Empowerment</a:t>
            </a:r>
            <a:br>
              <a:rPr lang="en-US" sz="2800" b="1" dirty="0"/>
            </a:br>
            <a:endParaRPr lang="en-GB" sz="2800" b="1" dirty="0"/>
          </a:p>
        </p:txBody>
      </p:sp>
      <p:sp>
        <p:nvSpPr>
          <p:cNvPr id="3" name="Content Placeholder 2">
            <a:extLst>
              <a:ext uri="{FF2B5EF4-FFF2-40B4-BE49-F238E27FC236}">
                <a16:creationId xmlns:a16="http://schemas.microsoft.com/office/drawing/2014/main" id="{59FF3E7E-B9A2-4263-B066-DB462AC74F3C}"/>
              </a:ext>
            </a:extLst>
          </p:cNvPr>
          <p:cNvSpPr>
            <a:spLocks noGrp="1"/>
          </p:cNvSpPr>
          <p:nvPr>
            <p:ph idx="1"/>
          </p:nvPr>
        </p:nvSpPr>
        <p:spPr>
          <a:xfrm>
            <a:off x="700112" y="2170880"/>
            <a:ext cx="12417375" cy="5358765"/>
          </a:xfrm>
        </p:spPr>
        <p:txBody>
          <a:bodyPr>
            <a:normAutofit/>
          </a:bodyPr>
          <a:lstStyle/>
          <a:p>
            <a:pPr marL="0" indent="0" algn="just">
              <a:buNone/>
            </a:pPr>
            <a:r>
              <a:rPr lang="en-US" dirty="0"/>
              <a:t>In conclusion, team empowerment is a dynamic process that involves providing individuals with the tools, resources, and autonomy to contribute effectively to the team's goals. It's about fostering a culture of trust, collaboration, and continuous improvement. As teams evolve in response to changing demands, team empowerment becomes increasingly essential for achieving success (</a:t>
            </a:r>
            <a:r>
              <a:rPr lang="en-US" dirty="0" err="1"/>
              <a:t>Lopiano</a:t>
            </a:r>
            <a:r>
              <a:rPr lang="en-US" dirty="0"/>
              <a:t> &amp; </a:t>
            </a:r>
            <a:r>
              <a:rPr lang="en-US" dirty="0" err="1"/>
              <a:t>Zotos</a:t>
            </a:r>
            <a:r>
              <a:rPr lang="en-US" dirty="0"/>
              <a:t>, 2023). Empowered teams benefit from increased creativity, higher morale, and enhanced problem-solving capabilities. When team members feel a sense of ownership and are encouraged to take initiative, they become more engaged and motivated (</a:t>
            </a:r>
            <a:r>
              <a:rPr lang="en-US" dirty="0" err="1"/>
              <a:t>Noaman</a:t>
            </a:r>
            <a:r>
              <a:rPr lang="en-US" dirty="0"/>
              <a:t> et al., 2020). This engagement, in turn, often leads to higher levels of productivity and innovation.</a:t>
            </a:r>
          </a:p>
        </p:txBody>
      </p:sp>
    </p:spTree>
    <p:extLst>
      <p:ext uri="{BB962C8B-B14F-4D97-AF65-F5344CB8AC3E}">
        <p14:creationId xmlns:p14="http://schemas.microsoft.com/office/powerpoint/2010/main" val="2483330248"/>
      </p:ext>
    </p:extLst>
  </p:cSld>
  <p:clrMapOvr>
    <a:masterClrMapping/>
  </p:clrMapOvr>
  <mc:AlternateContent xmlns:mc="http://schemas.openxmlformats.org/markup-compatibility/2006" xmlns:p14="http://schemas.microsoft.com/office/powerpoint/2010/main">
    <mc:Choice Requires="p14">
      <p:transition spd="slow" p14:dur="2500">
        <p:wipe/>
        <p:sndAc>
          <p:stSnd>
            <p:snd r:embed="rId3" name="applause.wav"/>
          </p:stSnd>
        </p:sndAc>
      </p:transition>
    </mc:Choice>
    <mc:Fallback xmlns="">
      <p:transition spd="slow">
        <p:wipe/>
        <p:sndAc>
          <p:stSnd>
            <p:snd r:embed="rId7" name="applause.wav"/>
          </p:stSnd>
        </p:sndAc>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C9D3A-4CAD-4170-843D-A314FAA37455}"/>
              </a:ext>
            </a:extLst>
          </p:cNvPr>
          <p:cNvSpPr>
            <a:spLocks noGrp="1"/>
          </p:cNvSpPr>
          <p:nvPr>
            <p:ph type="title"/>
          </p:nvPr>
        </p:nvSpPr>
        <p:spPr>
          <a:xfrm>
            <a:off x="968967" y="545890"/>
            <a:ext cx="10441301" cy="1417955"/>
          </a:xfrm>
        </p:spPr>
        <p:txBody>
          <a:bodyPr/>
          <a:lstStyle/>
          <a:p>
            <a:br>
              <a:rPr lang="en-GB" b="1" dirty="0"/>
            </a:br>
            <a:r>
              <a:rPr lang="en-GB" b="1" dirty="0"/>
              <a:t>Bibliography</a:t>
            </a:r>
          </a:p>
        </p:txBody>
      </p:sp>
      <p:sp>
        <p:nvSpPr>
          <p:cNvPr id="3" name="Content Placeholder 2">
            <a:extLst>
              <a:ext uri="{FF2B5EF4-FFF2-40B4-BE49-F238E27FC236}">
                <a16:creationId xmlns:a16="http://schemas.microsoft.com/office/drawing/2014/main" id="{59FF3E7E-B9A2-4263-B066-DB462AC74F3C}"/>
              </a:ext>
            </a:extLst>
          </p:cNvPr>
          <p:cNvSpPr>
            <a:spLocks noGrp="1"/>
          </p:cNvSpPr>
          <p:nvPr>
            <p:ph idx="1"/>
          </p:nvPr>
        </p:nvSpPr>
        <p:spPr>
          <a:xfrm>
            <a:off x="700112" y="2170880"/>
            <a:ext cx="12417375" cy="4678155"/>
          </a:xfrm>
        </p:spPr>
        <p:txBody>
          <a:bodyPr>
            <a:normAutofit/>
          </a:bodyPr>
          <a:lstStyle/>
          <a:p>
            <a:pPr marL="0" indent="0" algn="just">
              <a:lnSpc>
                <a:spcPct val="100000"/>
              </a:lnSpc>
              <a:spcBef>
                <a:spcPts val="0"/>
              </a:spcBef>
              <a:buNone/>
            </a:pPr>
            <a:endParaRPr lang="en-GB" dirty="0"/>
          </a:p>
          <a:p>
            <a:pPr marL="0" indent="0" algn="just">
              <a:buNone/>
            </a:pPr>
            <a:endParaRPr lang="en-GB" dirty="0"/>
          </a:p>
        </p:txBody>
      </p:sp>
      <p:pic>
        <p:nvPicPr>
          <p:cNvPr id="9" name="Picture 8">
            <a:extLst>
              <a:ext uri="{FF2B5EF4-FFF2-40B4-BE49-F238E27FC236}">
                <a16:creationId xmlns:a16="http://schemas.microsoft.com/office/drawing/2014/main" id="{251E231E-D709-455E-B6DE-AA240ECD7221}"/>
              </a:ext>
            </a:extLst>
          </p:cNvPr>
          <p:cNvPicPr>
            <a:picLocks noChangeAspect="1"/>
          </p:cNvPicPr>
          <p:nvPr/>
        </p:nvPicPr>
        <p:blipFill>
          <a:blip r:embed="rId4"/>
          <a:stretch>
            <a:fillRect/>
          </a:stretch>
        </p:blipFill>
        <p:spPr>
          <a:xfrm>
            <a:off x="843670" y="2142565"/>
            <a:ext cx="12130258" cy="4706470"/>
          </a:xfrm>
          <a:prstGeom prst="rect">
            <a:avLst/>
          </a:prstGeom>
        </p:spPr>
      </p:pic>
    </p:spTree>
    <p:extLst>
      <p:ext uri="{BB962C8B-B14F-4D97-AF65-F5344CB8AC3E}">
        <p14:creationId xmlns:p14="http://schemas.microsoft.com/office/powerpoint/2010/main" val="4021803557"/>
      </p:ext>
    </p:extLst>
  </p:cSld>
  <p:clrMapOvr>
    <a:masterClrMapping/>
  </p:clrMapOvr>
  <mc:AlternateContent xmlns:mc="http://schemas.openxmlformats.org/markup-compatibility/2006" xmlns:p14="http://schemas.microsoft.com/office/powerpoint/2010/main">
    <mc:Choice Requires="p14">
      <p:transition spd="slow" p14:dur="2500">
        <p:wipe/>
        <p:sndAc>
          <p:stSnd>
            <p:snd r:embed="rId3" name="applause.wav"/>
          </p:stSnd>
        </p:sndAc>
      </p:transition>
    </mc:Choice>
    <mc:Fallback xmlns="">
      <p:transition spd="slow">
        <p:wipe/>
        <p:sndAc>
          <p:stSnd>
            <p:snd r:embed="rId7" name="applause.wav"/>
          </p:stSnd>
        </p:sndAc>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FFB826-2632-C473-C247-2DE74722DDA5}"/>
              </a:ext>
            </a:extLst>
          </p:cNvPr>
          <p:cNvSpPr>
            <a:spLocks noGrp="1"/>
          </p:cNvSpPr>
          <p:nvPr>
            <p:ph idx="1"/>
          </p:nvPr>
        </p:nvSpPr>
        <p:spPr>
          <a:xfrm>
            <a:off x="1688149" y="2443199"/>
            <a:ext cx="10441301" cy="3609343"/>
          </a:xfrm>
        </p:spPr>
        <p:txBody>
          <a:bodyPr>
            <a:normAutofit/>
          </a:bodyPr>
          <a:lstStyle/>
          <a:p>
            <a:pPr marL="0" indent="0" algn="ctr">
              <a:buNone/>
            </a:pPr>
            <a:r>
              <a:rPr lang="en-GB" sz="4400" b="1" dirty="0"/>
              <a:t>THANK </a:t>
            </a:r>
          </a:p>
          <a:p>
            <a:pPr marL="0" indent="0" algn="ctr">
              <a:buNone/>
            </a:pPr>
            <a:r>
              <a:rPr lang="en-GB" sz="4400" b="1" dirty="0"/>
              <a:t>YOU </a:t>
            </a:r>
          </a:p>
          <a:p>
            <a:pPr marL="0" indent="0" algn="ctr">
              <a:buNone/>
            </a:pPr>
            <a:r>
              <a:rPr lang="en-GB" sz="4400" b="1" dirty="0"/>
              <a:t>FOR WATCHING </a:t>
            </a:r>
          </a:p>
        </p:txBody>
      </p:sp>
    </p:spTree>
    <p:extLst>
      <p:ext uri="{BB962C8B-B14F-4D97-AF65-F5344CB8AC3E}">
        <p14:creationId xmlns:p14="http://schemas.microsoft.com/office/powerpoint/2010/main" val="3616797641"/>
      </p:ext>
    </p:extLst>
  </p:cSld>
  <p:clrMapOvr>
    <a:masterClrMapping/>
  </p:clrMapOvr>
  <p:transition spd="med">
    <p:wipe/>
  </p:transition>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13774</TotalTime>
  <Words>3590</Words>
  <Application>Microsoft Office PowerPoint</Application>
  <PresentationFormat>Custom</PresentationFormat>
  <Paragraphs>203</Paragraphs>
  <Slides>15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Gill Sans MT</vt:lpstr>
      <vt:lpstr>Open Sans</vt:lpstr>
      <vt:lpstr>Gallery</vt:lpstr>
      <vt:lpstr>PowerPoint Presentation</vt:lpstr>
      <vt:lpstr> Elevating Housekeeping Excellence </vt:lpstr>
      <vt:lpstr>  Table Of Contents </vt:lpstr>
      <vt:lpstr> Introduction  </vt:lpstr>
      <vt:lpstr> Our Obligation to Uphold Brand Standards </vt:lpstr>
      <vt:lpstr> Procedures for Health and Safety  </vt:lpstr>
      <vt:lpstr> Overview of the room cleaning check list </vt:lpstr>
      <vt:lpstr>  Model of Employee Engagement</vt:lpstr>
      <vt:lpstr>  Communication for Cohesive Teams</vt:lpstr>
      <vt:lpstr> Recognition and Rewards</vt:lpstr>
      <vt:lpstr> Opportunities for skill development </vt:lpstr>
      <vt:lpstr>   Optimal Working Conditions  </vt:lpstr>
      <vt:lpstr> Conclusion and Team Empowerment </vt:lpstr>
      <vt:lpstr> 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Katie Smith</dc:title>
  <dc:creator>Katie</dc:creator>
  <cp:lastModifiedBy>Nina Andriyivna Sokhan Kalashnikova (2234899)</cp:lastModifiedBy>
  <cp:revision>66</cp:revision>
  <dcterms:created xsi:type="dcterms:W3CDTF">2019-06-07T18:08:15Z</dcterms:created>
  <dcterms:modified xsi:type="dcterms:W3CDTF">2023-11-09T20:30:53Z</dcterms:modified>
</cp:coreProperties>
</file>