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4"/>
  </p:notesMasterIdLst>
  <p:handoutMasterIdLst>
    <p:handoutMasterId r:id="rId25"/>
  </p:handoutMasterIdLst>
  <p:sldIdLst>
    <p:sldId id="278" r:id="rId2"/>
    <p:sldId id="282" r:id="rId3"/>
    <p:sldId id="266" r:id="rId4"/>
    <p:sldId id="317" r:id="rId5"/>
    <p:sldId id="314" r:id="rId6"/>
    <p:sldId id="315" r:id="rId7"/>
    <p:sldId id="316" r:id="rId8"/>
    <p:sldId id="274" r:id="rId9"/>
    <p:sldId id="313" r:id="rId10"/>
    <p:sldId id="289" r:id="rId11"/>
    <p:sldId id="306" r:id="rId12"/>
    <p:sldId id="305" r:id="rId13"/>
    <p:sldId id="307" r:id="rId14"/>
    <p:sldId id="321" r:id="rId15"/>
    <p:sldId id="311" r:id="rId16"/>
    <p:sldId id="312" r:id="rId17"/>
    <p:sldId id="318" r:id="rId18"/>
    <p:sldId id="319" r:id="rId19"/>
    <p:sldId id="323" r:id="rId20"/>
    <p:sldId id="292" r:id="rId21"/>
    <p:sldId id="291" r:id="rId22"/>
    <p:sldId id="293" r:id="rId2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48" d="100"/>
          <a:sy n="48" d="100"/>
        </p:scale>
        <p:origin x="2016" y="48"/>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19/06/2019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19/06/2019</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a:t>
            </a:fld>
            <a:endParaRPr lang="en-GB" altLang="en-US"/>
          </a:p>
        </p:txBody>
      </p:sp>
    </p:spTree>
    <p:extLst>
      <p:ext uri="{BB962C8B-B14F-4D97-AF65-F5344CB8AC3E}">
        <p14:creationId xmlns:p14="http://schemas.microsoft.com/office/powerpoint/2010/main" val="292514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Holbeche</a:t>
            </a:r>
            <a:r>
              <a:rPr lang="en-GB" dirty="0"/>
              <a:t>, L. (2005). </a:t>
            </a:r>
            <a:r>
              <a:rPr lang="en-GB" i="1" dirty="0"/>
              <a:t>High Performance organization: creating dynamic stability and sustainable success</a:t>
            </a:r>
            <a:r>
              <a:rPr lang="en-GB" dirty="0"/>
              <a:t>. London: Routledge. </a:t>
            </a:r>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2</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dirty="0"/>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US" dirty="0"/>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endParaRPr lang="en-US" dirty="0"/>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9</a:t>
            </a:fld>
            <a:endParaRPr lang="en-GB" altLang="en-US"/>
          </a:p>
        </p:txBody>
      </p:sp>
    </p:spTree>
    <p:extLst>
      <p:ext uri="{BB962C8B-B14F-4D97-AF65-F5344CB8AC3E}">
        <p14:creationId xmlns:p14="http://schemas.microsoft.com/office/powerpoint/2010/main" val="3460694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10</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11</a:t>
            </a:fld>
            <a:endParaRPr lang="en-GB" altLang="en-US"/>
          </a:p>
        </p:txBody>
      </p:sp>
    </p:spTree>
    <p:extLst>
      <p:ext uri="{BB962C8B-B14F-4D97-AF65-F5344CB8AC3E}">
        <p14:creationId xmlns:p14="http://schemas.microsoft.com/office/powerpoint/2010/main" val="1628000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20630219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values reflect what is important to us. They are a shorthand way of describing our individual motivations. Together with our beliefs, they are the causal factors that drive our decision-making.</a:t>
            </a:r>
          </a:p>
          <a:p>
            <a:r>
              <a:rPr lang="en-GB" dirty="0" smtClean="0"/>
              <a:t>Values can be positive or fear-based (limiting). For example, honesty, trust and accountability are positive values, whereas blame, revenge and manipulation are potentially limiting, or fear-based, values.</a:t>
            </a:r>
          </a:p>
          <a:p>
            <a:r>
              <a:rPr lang="en-GB" dirty="0" smtClean="0"/>
              <a:t>Personal mastery involves overcoming or eliminating our fear-based beliefs. When our beliefs or behaviours are out of alignment with what is really important to us - our values, we lack authenticity.</a:t>
            </a:r>
          </a:p>
          <a:p>
            <a:r>
              <a:rPr lang="en-GB" dirty="0" smtClean="0"/>
              <a:t>Every human being on the planet grows and develops within seven well defined areas. These areas are defined in the Barrett Seven Levels of Consciousness Model Each area focuses on a particular need that is common to all people. The level of growth and development of an individual depends on their ability to satisfy these needs.</a:t>
            </a:r>
          </a:p>
          <a:p>
            <a:r>
              <a:rPr lang="en-GB" dirty="0" smtClean="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to Assignment</a:t>
            </a:r>
            <a:r>
              <a:rPr lang="en-GB" baseline="0" dirty="0" smtClean="0"/>
              <a:t> 2:</a:t>
            </a:r>
          </a:p>
          <a:p>
            <a:endParaRPr lang="en-GB" baseline="0" dirty="0" smtClean="0"/>
          </a:p>
          <a:p>
            <a:r>
              <a:rPr lang="en-GB" dirty="0" smtClean="0"/>
              <a:t>An explanation of how you would need to behave to fit in with cultural norms and be successful in the organisation. </a:t>
            </a:r>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2464945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31560542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23892168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WEF (2017)</a:t>
            </a:r>
          </a:p>
          <a:p>
            <a:endParaRPr lang="en-GB" dirty="0" smtClean="0"/>
          </a:p>
          <a:p>
            <a:r>
              <a:rPr lang="en-GB" dirty="0" smtClean="0"/>
              <a:t>When it comes to success, it’s easy to think that people blessed with brains are inevitably going to leave the rest of us in the dust. But new research from Stanford University will change your mind (and your attitude).</a:t>
            </a:r>
          </a:p>
          <a:p>
            <a:r>
              <a:rPr lang="en-GB" dirty="0" smtClean="0"/>
              <a:t>Psychologist Carol </a:t>
            </a:r>
            <a:r>
              <a:rPr lang="en-GB" dirty="0" err="1" smtClean="0"/>
              <a:t>Dweck</a:t>
            </a:r>
            <a:r>
              <a:rPr lang="en-GB" dirty="0" smtClean="0"/>
              <a:t> has spent her entire career studying attitude and performance, and her latest study shows that your attitude is a better predictor of your success than your IQ.</a:t>
            </a:r>
          </a:p>
          <a:p>
            <a:r>
              <a:rPr lang="en-GB" dirty="0" err="1" smtClean="0"/>
              <a:t>Dweck</a:t>
            </a:r>
            <a:r>
              <a:rPr lang="en-GB" dirty="0" smtClean="0"/>
              <a:t> found that people’s core attitudes fall into one of two categories: a fixed </a:t>
            </a:r>
            <a:r>
              <a:rPr lang="en-GB" dirty="0" err="1" smtClean="0"/>
              <a:t>mindset</a:t>
            </a:r>
            <a:r>
              <a:rPr lang="en-GB" dirty="0" smtClean="0"/>
              <a:t> or a growth </a:t>
            </a:r>
            <a:r>
              <a:rPr lang="en-GB" dirty="0" err="1" smtClean="0"/>
              <a:t>mindset</a:t>
            </a:r>
            <a:r>
              <a:rPr lang="en-GB" dirty="0" smtClean="0"/>
              <a:t>.</a:t>
            </a:r>
          </a:p>
          <a:p>
            <a:endParaRPr lang="en-GB" dirty="0" smtClean="0"/>
          </a:p>
          <a:p>
            <a:r>
              <a:rPr lang="en-GB" dirty="0" smtClean="0"/>
              <a:t>With a fixed </a:t>
            </a:r>
            <a:r>
              <a:rPr lang="en-GB" dirty="0" err="1" smtClean="0"/>
              <a:t>mindset</a:t>
            </a:r>
            <a:r>
              <a:rPr lang="en-GB" dirty="0" smtClean="0"/>
              <a:t>, you believe you are who you are and you cannot change. This creates problems when you’re challenged because anything that appears to be more than you can</a:t>
            </a:r>
          </a:p>
          <a:p>
            <a:r>
              <a:rPr lang="en-GB" dirty="0" smtClean="0"/>
              <a:t>People with a growth </a:t>
            </a:r>
            <a:r>
              <a:rPr lang="en-GB" dirty="0" err="1" smtClean="0"/>
              <a:t>mindset</a:t>
            </a:r>
            <a:r>
              <a:rPr lang="en-GB" dirty="0" smtClean="0"/>
              <a:t> believe that they can improve with effort. They outperform those with a fixed </a:t>
            </a:r>
            <a:r>
              <a:rPr lang="en-GB" dirty="0" err="1" smtClean="0"/>
              <a:t>mindset</a:t>
            </a:r>
            <a:r>
              <a:rPr lang="en-GB" dirty="0" smtClean="0"/>
              <a:t>, even when they have a lower IQ, because they embrace challenges, treating them as opportunities to learn something new.</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23173470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In some cases, personal and professional ethics may clash and cause a moral conflict. For example: </a:t>
            </a:r>
          </a:p>
          <a:p>
            <a:pPr marL="548640" indent="-411480" eaLnBrk="1" fontAlgn="auto" hangingPunct="1">
              <a:spcAft>
                <a:spcPts val="0"/>
              </a:spcAft>
              <a:buClr>
                <a:schemeClr val="tx1">
                  <a:shade val="95000"/>
                </a:schemeClr>
              </a:buClr>
              <a:buFont typeface="Wingdings 2"/>
              <a:buNone/>
              <a:defRPr/>
            </a:pPr>
            <a:r>
              <a:rPr lang="en-US" dirty="0" smtClean="0"/>
              <a:t>	</a:t>
            </a:r>
          </a:p>
          <a:p>
            <a:pPr marL="548640" indent="-411480" eaLnBrk="1" fontAlgn="auto" hangingPunct="1">
              <a:spcAft>
                <a:spcPts val="0"/>
              </a:spcAft>
              <a:buClr>
                <a:schemeClr val="tx1">
                  <a:shade val="95000"/>
                </a:schemeClr>
              </a:buClr>
              <a:buFont typeface="Wingdings 2"/>
              <a:buNone/>
              <a:defRPr/>
            </a:pPr>
            <a:r>
              <a:rPr lang="en-US" sz="1100" dirty="0" smtClean="0"/>
              <a:t>A police officer may personally believe that a law that he is required to enforce is wrong. However, under the Code of Conduct for the Police, he is required to obey all lawful and reasonable instructions to enforce that law.</a:t>
            </a:r>
          </a:p>
          <a:p>
            <a:pPr marL="548640" indent="-411480" eaLnBrk="1" fontAlgn="auto" hangingPunct="1">
              <a:spcAft>
                <a:spcPts val="0"/>
              </a:spcAft>
              <a:buClr>
                <a:schemeClr val="tx1">
                  <a:shade val="95000"/>
                </a:schemeClr>
              </a:buClr>
              <a:buFont typeface="Wingdings 2"/>
              <a:buNone/>
              <a:defRPr/>
            </a:pPr>
            <a:endParaRPr lang="en-US" dirty="0" smtClean="0"/>
          </a:p>
          <a:p>
            <a:pPr marL="137160" indent="0" eaLnBrk="1" fontAlgn="auto" hangingPunct="1">
              <a:spcAft>
                <a:spcPts val="0"/>
              </a:spcAft>
              <a:buClr>
                <a:schemeClr val="tx1">
                  <a:shade val="95000"/>
                </a:schemeClr>
              </a:buClr>
              <a:buFont typeface="Wingdings 2"/>
              <a:buNone/>
              <a:defRPr/>
            </a:pPr>
            <a:r>
              <a:rPr lang="en-US" dirty="0" smtClean="0"/>
              <a:t>More often than not people at work resolve moral conflicts by drawing a line between their professional and individual roles.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1908573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21</a:t>
            </a:fld>
            <a:endParaRPr lang="en-GB" altLang="en-US"/>
          </a:p>
        </p:txBody>
      </p:sp>
    </p:spTree>
    <p:extLst>
      <p:ext uri="{BB962C8B-B14F-4D97-AF65-F5344CB8AC3E}">
        <p14:creationId xmlns:p14="http://schemas.microsoft.com/office/powerpoint/2010/main" val="399194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Ethical principles underpin all professional codes of conduct. &amp; may differ depending on the profession; for example, medical practitioners will differ from those that relate to lawyers or real estate agents. </a:t>
            </a:r>
          </a:p>
          <a:p>
            <a:pPr marL="137160" indent="0" eaLnBrk="1" fontAlgn="auto" hangingPunct="1">
              <a:spcAft>
                <a:spcPts val="0"/>
              </a:spcAft>
              <a:buClr>
                <a:schemeClr val="tx1">
                  <a:shade val="95000"/>
                </a:schemeClr>
              </a:buClr>
              <a:buFont typeface="Wingdings 2"/>
              <a:buNone/>
              <a:defRPr/>
            </a:pPr>
            <a:r>
              <a:rPr lang="en-US" dirty="0" smtClean="0"/>
              <a:t>However, there are some universal ethical principles that apply across all professions, including: </a:t>
            </a:r>
          </a:p>
          <a:p>
            <a:pPr marL="548640" indent="-411480" eaLnBrk="1" fontAlgn="auto" hangingPunct="1">
              <a:spcAft>
                <a:spcPts val="0"/>
              </a:spcAft>
              <a:buClr>
                <a:schemeClr val="tx1">
                  <a:shade val="95000"/>
                </a:schemeClr>
              </a:buClr>
              <a:buFont typeface="Wingdings 2"/>
              <a:buNone/>
              <a:defRPr/>
            </a:pPr>
            <a:r>
              <a:rPr lang="en-US" dirty="0" smtClean="0"/>
              <a:t>• honesty </a:t>
            </a:r>
          </a:p>
          <a:p>
            <a:pPr marL="548640" indent="-411480" eaLnBrk="1" fontAlgn="auto" hangingPunct="1">
              <a:spcAft>
                <a:spcPts val="0"/>
              </a:spcAft>
              <a:buClr>
                <a:schemeClr val="tx1">
                  <a:shade val="95000"/>
                </a:schemeClr>
              </a:buClr>
              <a:buFont typeface="Wingdings 2"/>
              <a:buNone/>
              <a:defRPr/>
            </a:pPr>
            <a:r>
              <a:rPr lang="en-US" dirty="0" smtClean="0"/>
              <a:t>• trustworthiness </a:t>
            </a:r>
          </a:p>
          <a:p>
            <a:pPr marL="548640" indent="-411480" eaLnBrk="1" fontAlgn="auto" hangingPunct="1">
              <a:spcAft>
                <a:spcPts val="0"/>
              </a:spcAft>
              <a:buClr>
                <a:schemeClr val="tx1">
                  <a:shade val="95000"/>
                </a:schemeClr>
              </a:buClr>
              <a:buFont typeface="Wingdings 2"/>
              <a:buNone/>
              <a:defRPr/>
            </a:pPr>
            <a:r>
              <a:rPr lang="en-US" dirty="0" smtClean="0"/>
              <a:t>• loyalty </a:t>
            </a:r>
          </a:p>
          <a:p>
            <a:pPr marL="548640" indent="-411480" eaLnBrk="1" fontAlgn="auto" hangingPunct="1">
              <a:spcAft>
                <a:spcPts val="0"/>
              </a:spcAft>
              <a:buClr>
                <a:schemeClr val="tx1">
                  <a:shade val="95000"/>
                </a:schemeClr>
              </a:buClr>
              <a:buFont typeface="Wingdings 2"/>
              <a:buNone/>
              <a:defRPr/>
            </a:pPr>
            <a:r>
              <a:rPr lang="en-US" dirty="0" smtClean="0"/>
              <a:t>• respect for others </a:t>
            </a:r>
          </a:p>
          <a:p>
            <a:pPr marL="548640" indent="-411480" eaLnBrk="1" fontAlgn="auto" hangingPunct="1">
              <a:spcAft>
                <a:spcPts val="0"/>
              </a:spcAft>
              <a:buClr>
                <a:schemeClr val="tx1">
                  <a:shade val="95000"/>
                </a:schemeClr>
              </a:buClr>
              <a:buFont typeface="Wingdings 2"/>
              <a:buNone/>
              <a:defRPr/>
            </a:pPr>
            <a:r>
              <a:rPr lang="en-US" dirty="0" smtClean="0"/>
              <a:t>• adherence to the law </a:t>
            </a:r>
          </a:p>
          <a:p>
            <a:pPr marL="548640" indent="-411480" eaLnBrk="1" fontAlgn="auto" hangingPunct="1">
              <a:spcAft>
                <a:spcPts val="0"/>
              </a:spcAft>
              <a:buClr>
                <a:schemeClr val="tx1">
                  <a:shade val="95000"/>
                </a:schemeClr>
              </a:buClr>
              <a:buFont typeface="Wingdings 2"/>
              <a:buNone/>
              <a:defRPr/>
            </a:pPr>
            <a:r>
              <a:rPr lang="en-US" dirty="0" smtClean="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smtClean="0"/>
              <a:t>• accountability.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3348346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B4CB6B42-4A1C-42A0-BEE0-78A9D282983D}" type="datetime1">
              <a:rPr lang="en-GB" smtClean="0"/>
              <a:pPr>
                <a:defRPr/>
              </a:pPr>
              <a:t>19/06/2019</a:t>
            </a:fld>
            <a:endParaRPr lang="en-GB"/>
          </a:p>
        </p:txBody>
      </p:sp>
      <p:sp>
        <p:nvSpPr>
          <p:cNvPr id="5" name="Footer Placeholder 4"/>
          <p:cNvSpPr>
            <a:spLocks noGrp="1"/>
          </p:cNvSpPr>
          <p:nvPr>
            <p:ph type="ftr" sz="quarter" idx="11"/>
          </p:nvPr>
        </p:nvSpPr>
        <p:spPr/>
        <p:txBody>
          <a:bodyPr/>
          <a:lstStyle/>
          <a:p>
            <a:pPr>
              <a:defRPr/>
            </a:pPr>
            <a:r>
              <a:rPr lang="en-GB" smtClean="0"/>
              <a:t>TSD50011011</a:t>
            </a:r>
            <a:endParaRPr lang="en-GB"/>
          </a:p>
        </p:txBody>
      </p:sp>
      <p:sp>
        <p:nvSpPr>
          <p:cNvPr id="6" name="Slide Number Placeholder 5"/>
          <p:cNvSpPr>
            <a:spLocks noGrp="1"/>
          </p:cNvSpPr>
          <p:nvPr>
            <p:ph type="sldNum" sz="quarter" idx="12"/>
          </p:nvPr>
        </p:nvSpPr>
        <p:spPr/>
        <p:txBody>
          <a:bodyPr/>
          <a:lstStyle/>
          <a:p>
            <a:fld id="{613E44B1-C2AE-4C25-9CD7-7CCAF8D6BB5D}" type="slidenum">
              <a:rPr lang="en-GB" altLang="en-US" smtClean="0"/>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285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569C268-EFDB-4C2F-B4CC-8294582000CE}" type="datetime1">
              <a:rPr lang="en-GB" smtClean="0"/>
              <a:pPr>
                <a:defRPr/>
              </a:pPr>
              <a:t>19/06/2019</a:t>
            </a:fld>
            <a:endParaRPr lang="en-GB"/>
          </a:p>
        </p:txBody>
      </p:sp>
      <p:sp>
        <p:nvSpPr>
          <p:cNvPr id="5" name="Footer Placeholder 4"/>
          <p:cNvSpPr>
            <a:spLocks noGrp="1"/>
          </p:cNvSpPr>
          <p:nvPr>
            <p:ph type="ftr" sz="quarter" idx="11"/>
          </p:nvPr>
        </p:nvSpPr>
        <p:spPr/>
        <p:txBody>
          <a:bodyPr/>
          <a:lstStyle/>
          <a:p>
            <a:pPr>
              <a:defRPr/>
            </a:pPr>
            <a:r>
              <a:rPr lang="en-GB" smtClean="0"/>
              <a:t>TSD50011011</a:t>
            </a:r>
            <a:endParaRPr lang="en-GB"/>
          </a:p>
        </p:txBody>
      </p:sp>
      <p:sp>
        <p:nvSpPr>
          <p:cNvPr id="6" name="Slide Number Placeholder 5"/>
          <p:cNvSpPr>
            <a:spLocks noGrp="1"/>
          </p:cNvSpPr>
          <p:nvPr>
            <p:ph type="sldNum" sz="quarter" idx="12"/>
          </p:nvPr>
        </p:nvSpPr>
        <p:spPr/>
        <p:txBody>
          <a:bodyPr/>
          <a:lstStyle/>
          <a:p>
            <a:fld id="{6DA5739A-AE90-41A2-8784-2E0E5CD5D62E}" type="slidenum">
              <a:rPr lang="en-GB" altLang="en-US" smtClean="0"/>
              <a:pPr/>
              <a:t>‹#›</a:t>
            </a:fld>
            <a:endParaRPr lang="en-GB" altLang="en-US"/>
          </a:p>
        </p:txBody>
      </p:sp>
    </p:spTree>
    <p:extLst>
      <p:ext uri="{BB962C8B-B14F-4D97-AF65-F5344CB8AC3E}">
        <p14:creationId xmlns:p14="http://schemas.microsoft.com/office/powerpoint/2010/main" val="2695365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67C15E5-F5E2-4DA7-8800-29609ABE386D}" type="datetime1">
              <a:rPr lang="en-GB" smtClean="0"/>
              <a:pPr>
                <a:defRPr/>
              </a:pPr>
              <a:t>19/06/2019</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A99552E-1074-446D-8E88-8A413AEFB863}" type="slidenum">
              <a:rPr lang="en-GB" altLang="en-US" smtClean="0"/>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178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F83EBCCF-F5B8-4643-A0E5-5C9F0567C7EA}" type="datetime1">
              <a:rPr lang="en-GB" smtClean="0"/>
              <a:pPr>
                <a:defRPr/>
              </a:pPr>
              <a:t>19/06/2019</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F178957-827C-445B-B401-E26D82BD4A2E}" type="slidenum">
              <a:rPr lang="en-GB" altLang="en-US" smtClean="0"/>
              <a:pPr/>
              <a:t>‹#›</a:t>
            </a:fld>
            <a:endParaRPr lang="en-GB" altLang="en-US"/>
          </a:p>
        </p:txBody>
      </p:sp>
    </p:spTree>
    <p:extLst>
      <p:ext uri="{BB962C8B-B14F-4D97-AF65-F5344CB8AC3E}">
        <p14:creationId xmlns:p14="http://schemas.microsoft.com/office/powerpoint/2010/main" val="1249556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346967B6-4265-4F4F-A305-E93F0F908AE2}" type="datetime1">
              <a:rPr lang="en-GB" smtClean="0"/>
              <a:pPr>
                <a:defRPr/>
              </a:pPr>
              <a:t>19/06/2019</a:t>
            </a:fld>
            <a:endParaRPr lang="en-GB"/>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61B498F2-8252-48C3-BB25-63F03DAC0A56}" type="slidenum">
              <a:rPr lang="en-GB" altLang="en-US" smtClean="0"/>
              <a:pPr/>
              <a:t>‹#›</a:t>
            </a:fld>
            <a:endParaRPr lang="en-GB" altLang="en-US"/>
          </a:p>
        </p:txBody>
      </p:sp>
    </p:spTree>
    <p:extLst>
      <p:ext uri="{BB962C8B-B14F-4D97-AF65-F5344CB8AC3E}">
        <p14:creationId xmlns:p14="http://schemas.microsoft.com/office/powerpoint/2010/main" val="240392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9CD9F659-5D61-480C-B75E-997CF9ECDFB2}" type="datetime1">
              <a:rPr lang="en-GB" smtClean="0"/>
              <a:pPr>
                <a:defRPr/>
              </a:pPr>
              <a:t>19/06/2019</a:t>
            </a:fld>
            <a:endParaRPr lang="en-GB"/>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1131791A-1B96-45BD-97AE-BCDD2F885E12}" type="slidenum">
              <a:rPr lang="en-GB" altLang="en-US" smtClean="0"/>
              <a:pPr/>
              <a:t>‹#›</a:t>
            </a:fld>
            <a:endParaRPr lang="en-GB" altLang="en-US"/>
          </a:p>
        </p:txBody>
      </p:sp>
    </p:spTree>
    <p:extLst>
      <p:ext uri="{BB962C8B-B14F-4D97-AF65-F5344CB8AC3E}">
        <p14:creationId xmlns:p14="http://schemas.microsoft.com/office/powerpoint/2010/main" val="3110268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F1D60E83-AC1D-4D57-9F73-5C81139CF090}" type="datetime1">
              <a:rPr lang="en-GB" smtClean="0"/>
              <a:pPr>
                <a:defRPr/>
              </a:pPr>
              <a:t>19/06/2019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fld id="{4DB1113F-17E8-4F13-B73A-CC10FC4B3136}" type="slidenum">
              <a:rPr lang="en-GB" altLang="en-US" smtClean="0"/>
              <a:pPr/>
              <a:t>‹#›</a:t>
            </a:fld>
            <a:endParaRPr lang="en-GB" altLang="en-US"/>
          </a:p>
        </p:txBody>
      </p:sp>
    </p:spTree>
    <p:extLst>
      <p:ext uri="{BB962C8B-B14F-4D97-AF65-F5344CB8AC3E}">
        <p14:creationId xmlns:p14="http://schemas.microsoft.com/office/powerpoint/2010/main" val="1543106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E979FD40-5E8F-4D3E-ADDC-BED0E6730DFE}" type="datetime1">
              <a:rPr lang="en-GB" smtClean="0"/>
              <a:pPr>
                <a:defRPr/>
              </a:pPr>
              <a:t>19/06/2019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18ACF00-3DD0-4CE1-9E43-7B8F6FC72754}" type="slidenum">
              <a:rPr lang="en-GB" altLang="en-US" smtClean="0"/>
              <a:pPr/>
              <a:t>‹#›</a:t>
            </a:fld>
            <a:endParaRPr lang="en-GB" altLang="en-US"/>
          </a:p>
        </p:txBody>
      </p:sp>
    </p:spTree>
    <p:extLst>
      <p:ext uri="{BB962C8B-B14F-4D97-AF65-F5344CB8AC3E}">
        <p14:creationId xmlns:p14="http://schemas.microsoft.com/office/powerpoint/2010/main" val="2372681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4FD0A25F-A97C-474F-8C0A-A30B98CB50F6}" type="datetime1">
              <a:rPr lang="en-GB" smtClean="0"/>
              <a:pPr>
                <a:defRPr/>
              </a:pPr>
              <a:t>19/06/2019</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E8C06CD-503A-408B-8599-C2C78CA36088}" type="slidenum">
              <a:rPr lang="en-GB" altLang="en-US" smtClean="0"/>
              <a:pPr/>
              <a:t>‹#›</a:t>
            </a:fld>
            <a:endParaRPr lang="en-GB" altLang="en-US"/>
          </a:p>
        </p:txBody>
      </p:sp>
    </p:spTree>
    <p:extLst>
      <p:ext uri="{BB962C8B-B14F-4D97-AF65-F5344CB8AC3E}">
        <p14:creationId xmlns:p14="http://schemas.microsoft.com/office/powerpoint/2010/main" val="2702401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40F8D5F5-FD43-4C0F-9FAC-B0F0C05C5409}" type="datetime1">
              <a:rPr lang="en-GB" smtClean="0"/>
              <a:pPr>
                <a:defRPr/>
              </a:pPr>
              <a:t>19/06/2019</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EF088ECF-54A5-449A-99AC-5B0AFEA6499E}" type="slidenum">
              <a:rPr lang="en-GB" altLang="en-US" smtClean="0"/>
              <a:pPr/>
              <a:t>‹#›</a:t>
            </a:fld>
            <a:endParaRPr lang="en-GB" altLang="en-US"/>
          </a:p>
        </p:txBody>
      </p:sp>
    </p:spTree>
    <p:extLst>
      <p:ext uri="{BB962C8B-B14F-4D97-AF65-F5344CB8AC3E}">
        <p14:creationId xmlns:p14="http://schemas.microsoft.com/office/powerpoint/2010/main" val="834889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AA52699E-C47B-4253-A294-9F708589E45C}" type="datetime1">
              <a:rPr lang="en-GB" smtClean="0"/>
              <a:pPr>
                <a:defRPr/>
              </a:pPr>
              <a:t>19/06/2019</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FD6F38-1EF5-4440-B552-89FA2FFCFA0D}" type="slidenum">
              <a:rPr lang="en-GB" altLang="en-US" smtClean="0"/>
              <a:pPr/>
              <a:t>‹#›</a:t>
            </a:fld>
            <a:endParaRPr lang="en-GB" altLang="en-US"/>
          </a:p>
        </p:txBody>
      </p:sp>
    </p:spTree>
    <p:extLst>
      <p:ext uri="{BB962C8B-B14F-4D97-AF65-F5344CB8AC3E}">
        <p14:creationId xmlns:p14="http://schemas.microsoft.com/office/powerpoint/2010/main" val="3303273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EFD0A9AD-AA6F-4229-A7B7-1CBDAA680C8F}" type="datetime1">
              <a:rPr lang="en-GB" smtClean="0"/>
              <a:pPr>
                <a:defRPr/>
              </a:pPr>
              <a:t>19/06/2019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2B74AF6-6C7D-47A0-89FF-2B6981B7205D}" type="slidenum">
              <a:rPr lang="en-GB" altLang="en-US" smtClean="0"/>
              <a:pPr/>
              <a:t>‹#›</a:t>
            </a:fld>
            <a:endParaRPr lang="en-GB" alt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39336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zsrTeyb7eAhVGgxoKHbwgBTQQjRx6BAgBEAU&amp;url=https://www.psav.com/our-story/core-values&amp;psig=AOvVaw1IutTQT63UgfyruH9NkkIX&amp;ust=15415524526016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F6q2X8MHeAhXCxIUKHYueCDsQjRx6BAgBEAU&amp;url=https://isha.sadhguru.org/in/en/wisdom/article/youth-faith-belief&amp;psig=AOvVaw0j4SWl4H_N5dYptMbzvaUn&amp;ust=1541665973785099"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actors9.com/values-clipart/classy-values-clipart-beliefs-and-clipartxtras/&amp;psig=AOvVaw3wXuV3n-PJP3zS2yxC6SN1&amp;ust=1541701041235494"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corp.keurig.ca/en-CA/Sustainability/canada/PeopleAndCommunities.aspx&amp;psig=AOvVaw3wXuV3n-PJP3zS2yxC6SN1&amp;ust=1541701041235494"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aluescentre.com/our-products/products-individuals/personal-values-assessment-pv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8T_jwq9ph8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www.sophia.org/online-courses/introduction-to-ethics&amp;psig=AOvVaw3FBfgwm3OTCJxr_pwR3nZ4&amp;ust=1541557359370499"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1B68-23CE-4346-8096-8D066085F6E1}"/>
              </a:ext>
            </a:extLst>
          </p:cNvPr>
          <p:cNvSpPr>
            <a:spLocks noGrp="1"/>
          </p:cNvSpPr>
          <p:nvPr>
            <p:ph type="ctrTitle"/>
          </p:nvPr>
        </p:nvSpPr>
        <p:spPr>
          <a:xfrm>
            <a:off x="467544" y="156311"/>
            <a:ext cx="8229600" cy="1616505"/>
          </a:xfrm>
        </p:spPr>
        <p:txBody>
          <a:bodyPr>
            <a:normAutofit/>
          </a:bodyPr>
          <a:lstStyle/>
          <a:p>
            <a:pPr eaLnBrk="1" fontAlgn="auto" hangingPunct="1">
              <a:spcAft>
                <a:spcPts val="0"/>
              </a:spcAft>
              <a:defRPr/>
            </a:pPr>
            <a:r>
              <a:rPr lang="en-US" dirty="0" smtClean="0"/>
              <a:t>Values</a:t>
            </a:r>
            <a:endParaRPr lang="en-US" dirty="0"/>
          </a:p>
        </p:txBody>
      </p:sp>
      <p:sp>
        <p:nvSpPr>
          <p:cNvPr id="4099" name="Subtitle 3">
            <a:extLst>
              <a:ext uri="{FF2B5EF4-FFF2-40B4-BE49-F238E27FC236}">
                <a16:creationId xmlns:a16="http://schemas.microsoft.com/office/drawing/2014/main" id="{ECCC9BCA-F102-4D3E-A26E-728BA46C946C}"/>
              </a:ext>
            </a:extLst>
          </p:cNvPr>
          <p:cNvSpPr>
            <a:spLocks noGrp="1"/>
          </p:cNvSpPr>
          <p:nvPr>
            <p:ph type="subTitle" idx="1"/>
          </p:nvPr>
        </p:nvSpPr>
        <p:spPr>
          <a:xfrm>
            <a:off x="1571625" y="2143125"/>
            <a:ext cx="6400800" cy="1752600"/>
          </a:xfrm>
        </p:spPr>
        <p:txBody>
          <a:bodyPr/>
          <a:lstStyle/>
          <a:p>
            <a:pPr eaLnBrk="1" hangingPunct="1"/>
            <a:endParaRPr lang="en-US" altLang="en-US" dirty="0"/>
          </a:p>
        </p:txBody>
      </p:sp>
      <p:sp>
        <p:nvSpPr>
          <p:cNvPr id="5" name="Subtitle 2">
            <a:extLst>
              <a:ext uri="{FF2B5EF4-FFF2-40B4-BE49-F238E27FC236}">
                <a16:creationId xmlns:a16="http://schemas.microsoft.com/office/drawing/2014/main" id="{01BC7F1F-A6EB-468F-9DD0-E1CA21FEC792}"/>
              </a:ext>
            </a:extLst>
          </p:cNvPr>
          <p:cNvSpPr txBox="1">
            <a:spLocks/>
          </p:cNvSpPr>
          <p:nvPr/>
        </p:nvSpPr>
        <p:spPr>
          <a:xfrm>
            <a:off x="1714500" y="2643188"/>
            <a:ext cx="6400800" cy="1752600"/>
          </a:xfrm>
          <a:prstGeom prst="rect">
            <a:avLst/>
          </a:prstGeom>
        </p:spPr>
        <p:txBody>
          <a:bodyPr>
            <a:normAutofit/>
          </a:bodyPr>
          <a:lstStyle/>
          <a:p>
            <a:pPr algn="ctr" fontAlgn="auto">
              <a:spcBef>
                <a:spcPct val="20000"/>
              </a:spcBef>
              <a:spcAft>
                <a:spcPts val="0"/>
              </a:spcAft>
              <a:buClr>
                <a:schemeClr val="tx1">
                  <a:shade val="95000"/>
                </a:schemeClr>
              </a:buClr>
              <a:buSzPct val="65000"/>
              <a:buFont typeface="Wingdings 2"/>
              <a:buNone/>
              <a:defRPr/>
            </a:pPr>
            <a:r>
              <a:rPr lang="en-GB" sz="2800" dirty="0">
                <a:latin typeface="+mn-lt"/>
                <a:cs typeface="+mn-cs"/>
              </a:rPr>
              <a:t>BMSK5005</a:t>
            </a:r>
          </a:p>
        </p:txBody>
      </p:sp>
      <p:pic>
        <p:nvPicPr>
          <p:cNvPr id="1026" name="Picture 2" descr="Image result for values">
            <a:hlinkClick r:id="rId3"/>
            <a:extLst>
              <a:ext uri="{FF2B5EF4-FFF2-40B4-BE49-F238E27FC236}">
                <a16:creationId xmlns:a16="http://schemas.microsoft.com/office/drawing/2014/main" id="{433822B9-A750-4505-AE34-9EF6215DC22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1571604" y="3357562"/>
            <a:ext cx="6429343" cy="2610703"/>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Building a High Performance Culture</a:t>
            </a:r>
          </a:p>
        </p:txBody>
      </p:sp>
      <p:sp>
        <p:nvSpPr>
          <p:cNvPr id="4" name="Content Placeholder 3"/>
          <p:cNvSpPr>
            <a:spLocks noGrp="1"/>
          </p:cNvSpPr>
          <p:nvPr>
            <p:ph idx="1"/>
          </p:nvPr>
        </p:nvSpPr>
        <p:spPr>
          <a:xfrm>
            <a:off x="628650" y="1063004"/>
            <a:ext cx="7886700" cy="5079177"/>
          </a:xfrm>
        </p:spPr>
        <p:txBody>
          <a:bodyPr>
            <a:normAutofit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itchFamily="34" charset="0"/>
                <a:cs typeface="Arial" pitchFamily="34" charset="0"/>
              </a:rPr>
              <a:t>What is Discretionary Behaviour? </a:t>
            </a:r>
            <a:endParaRPr lang="en-US" sz="4000"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20000"/>
          </a:bodyPr>
          <a:lstStyle/>
          <a:p>
            <a:r>
              <a:rPr lang="en-GB" sz="2800" dirty="0">
                <a:latin typeface="Arial" pitchFamily="34" charset="0"/>
                <a:cs typeface="Arial" pitchFamily="34" charset="0"/>
              </a:rPr>
              <a:t>the degree of choice people have over how they perform their tasks and responsibilities, it is something which is given voluntarily and cannot be forced</a:t>
            </a:r>
          </a:p>
          <a:p>
            <a:pPr marL="0" indent="0">
              <a:buNone/>
            </a:pPr>
            <a:endParaRPr lang="en-GB" sz="2800" dirty="0">
              <a:latin typeface="Arial" pitchFamily="34" charset="0"/>
              <a:cs typeface="Arial" pitchFamily="34" charset="0"/>
            </a:endParaRPr>
          </a:p>
          <a:p>
            <a:r>
              <a:rPr lang="en-GB" sz="2800" dirty="0">
                <a:latin typeface="Arial" pitchFamily="34" charset="0"/>
                <a:cs typeface="Arial" pitchFamily="34" charset="0"/>
              </a:rPr>
              <a:t>associated with working beyond contract, going the extra mile</a:t>
            </a:r>
          </a:p>
          <a:p>
            <a:endParaRPr lang="en-GB" sz="2800" dirty="0">
              <a:latin typeface="Arial" pitchFamily="34" charset="0"/>
              <a:cs typeface="Arial" pitchFamily="34" charset="0"/>
            </a:endParaRPr>
          </a:p>
          <a:p>
            <a:r>
              <a:rPr lang="en-GB" sz="2800" dirty="0">
                <a:latin typeface="Arial" pitchFamily="34" charset="0"/>
                <a:cs typeface="Arial" pitchFamily="34" charset="0"/>
              </a:rPr>
              <a:t>closely linked to ‘organisational citizenship behaviour’ (OCBs).</a:t>
            </a:r>
          </a:p>
          <a:p>
            <a:pPr>
              <a:buNone/>
            </a:pPr>
            <a:r>
              <a:rPr lang="en-GB" dirty="0">
                <a:latin typeface="Arial" pitchFamily="34" charset="0"/>
                <a:cs typeface="Arial" pitchFamily="34" charset="0"/>
              </a:rPr>
              <a:t> </a:t>
            </a:r>
          </a:p>
          <a:p>
            <a:endParaRPr lang="en-US"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p:txBody>
          <a:bodyPr>
            <a:normAutofit/>
          </a:bodyPr>
          <a:lstStyle/>
          <a:p>
            <a:r>
              <a:rPr lang="en-GB" dirty="0"/>
              <a:t>Organisational Citizenship Behaviour (OCB)</a:t>
            </a:r>
          </a:p>
        </p:txBody>
      </p: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p:txBody>
          <a:bodyPr>
            <a:normAutofit fontScale="92500" lnSpcReduction="20000"/>
          </a:bodyPr>
          <a:lstStyle/>
          <a:p>
            <a:r>
              <a:rPr lang="en-GB" sz="2000" dirty="0"/>
              <a:t>Helping and co-operating with others</a:t>
            </a:r>
          </a:p>
          <a:p>
            <a:r>
              <a:rPr lang="en-GB" sz="2000" dirty="0"/>
              <a:t>Showing consideration, courtesy and tact in relation to others</a:t>
            </a:r>
          </a:p>
          <a:p>
            <a:r>
              <a:rPr lang="en-GB" sz="2000" dirty="0"/>
              <a:t>General support for the organisation</a:t>
            </a:r>
          </a:p>
          <a:p>
            <a:r>
              <a:rPr lang="en-GB" sz="2000" dirty="0"/>
              <a:t>Putting in extra effort despite individual conditions</a:t>
            </a:r>
          </a:p>
          <a:p>
            <a:r>
              <a:rPr lang="en-GB" sz="2000" dirty="0"/>
              <a:t>Making suggestions for improvements</a:t>
            </a:r>
          </a:p>
          <a:p>
            <a:r>
              <a:rPr lang="en-GB" sz="2000" dirty="0"/>
              <a:t>Attending meetings</a:t>
            </a:r>
          </a:p>
          <a:p>
            <a:r>
              <a:rPr lang="en-GB" sz="2000" dirty="0"/>
              <a:t>Keeping up to date with developments in organisations</a:t>
            </a:r>
          </a:p>
          <a:p>
            <a:r>
              <a:rPr lang="en-GB" sz="2000" dirty="0"/>
              <a:t>Participating in activities that help the image of the organisation</a:t>
            </a:r>
          </a:p>
          <a:p>
            <a:endParaRPr lang="en-GB" sz="2000" dirty="0"/>
          </a:p>
          <a:p>
            <a:r>
              <a:rPr lang="en-GB" sz="2000" dirty="0"/>
              <a:t>Result from feelings of reciprocity –as a result of perceived fair treatment from employer</a:t>
            </a:r>
          </a:p>
        </p:txBody>
      </p:sp>
    </p:spTree>
    <p:extLst>
      <p:ext uri="{BB962C8B-B14F-4D97-AF65-F5344CB8AC3E}">
        <p14:creationId xmlns:p14="http://schemas.microsoft.com/office/powerpoint/2010/main" val="2312910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457200" y="474134"/>
            <a:ext cx="8229600" cy="1143000"/>
          </a:xfrm>
        </p:spPr>
        <p:txBody>
          <a:bodyPr/>
          <a:lstStyle/>
          <a:p>
            <a:pPr eaLnBrk="1" hangingPunct="1"/>
            <a:r>
              <a:rPr lang="en-GB" b="1" dirty="0"/>
              <a:t>The psychological contract</a:t>
            </a:r>
          </a:p>
        </p:txBody>
      </p:sp>
      <p:sp>
        <p:nvSpPr>
          <p:cNvPr id="22533" name="Rectangle 3"/>
          <p:cNvSpPr>
            <a:spLocks noGrp="1" noChangeArrowheads="1"/>
          </p:cNvSpPr>
          <p:nvPr>
            <p:ph idx="1"/>
          </p:nvPr>
        </p:nvSpPr>
        <p:spPr>
          <a:xfrm>
            <a:off x="448147" y="1717303"/>
            <a:ext cx="8229600" cy="4525963"/>
          </a:xfrm>
        </p:spPr>
        <p:txBody>
          <a:bodyPr/>
          <a:lstStyle/>
          <a:p>
            <a:pPr eaLnBrk="1" hangingPunct="1"/>
            <a:r>
              <a:rPr lang="en-GB" dirty="0"/>
              <a:t>A series of mutual expectations and satisfaction of needs arising from the people </a:t>
            </a:r>
            <a:r>
              <a:rPr lang="en-GB" dirty="0">
                <a:latin typeface="Times New Roman"/>
                <a:cs typeface="Times New Roman"/>
              </a:rPr>
              <a:t>– </a:t>
            </a:r>
            <a:r>
              <a:rPr lang="en-GB" dirty="0"/>
              <a:t>organisation relationship.</a:t>
            </a:r>
          </a:p>
          <a:p>
            <a:pPr eaLnBrk="1" hangingPunct="1"/>
            <a:r>
              <a:rPr lang="en-GB" dirty="0"/>
              <a:t>Rights, privileges, duties and obligations which are not part of a formal agreement, but have an important influence of behaviour.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474134"/>
            <a:ext cx="8229600" cy="1143000"/>
          </a:xfrm>
        </p:spPr>
        <p:txBody>
          <a:bodyPr/>
          <a:lstStyle/>
          <a:p>
            <a:pPr eaLnBrk="1" hangingPunct="1"/>
            <a:r>
              <a:rPr lang="en-GB" b="1" dirty="0"/>
              <a:t>Individuals’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1356608" y="1551348"/>
            <a:ext cx="6430784" cy="413825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474134"/>
            <a:ext cx="8229600" cy="1143000"/>
          </a:xfrm>
        </p:spPr>
        <p:txBody>
          <a:bodyPr>
            <a:normAutofit/>
          </a:bodyPr>
          <a:lstStyle/>
          <a:p>
            <a:pPr eaLnBrk="1" hangingPunct="1"/>
            <a:r>
              <a:rPr lang="en-GB" b="1" dirty="0"/>
              <a:t>Organisational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 (Continued)</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904875" y="1851474"/>
            <a:ext cx="7334250" cy="379095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457200" y="188640"/>
            <a:ext cx="8229600" cy="1143000"/>
          </a:xfrm>
        </p:spPr>
        <p:txBody>
          <a:bodyPr/>
          <a:lstStyle/>
          <a:p>
            <a:pPr eaLnBrk="1" hangingPunct="1"/>
            <a:r>
              <a:rPr lang="en-GB" sz="3200" b="1" dirty="0"/>
              <a:t>Process of balancing expectations of organisation/individual</a:t>
            </a:r>
          </a:p>
        </p:txBody>
      </p:sp>
      <p:sp>
        <p:nvSpPr>
          <p:cNvPr id="23557" name="Rectangle 3"/>
          <p:cNvSpPr>
            <a:spLocks noGrp="1" noChangeArrowheads="1"/>
          </p:cNvSpPr>
          <p:nvPr>
            <p:ph idx="1"/>
          </p:nvPr>
        </p:nvSpPr>
        <p:spPr>
          <a:xfrm>
            <a:off x="452269" y="1331640"/>
            <a:ext cx="8229600" cy="4708525"/>
          </a:xfrm>
        </p:spPr>
        <p:txBody>
          <a:bodyPr>
            <a:normAutofit fontScale="25000" lnSpcReduction="20000"/>
          </a:bodyPr>
          <a:lstStyle/>
          <a:p>
            <a:pPr eaLnBrk="1" hangingPunct="1">
              <a:lnSpc>
                <a:spcPts val="2400"/>
              </a:lnSpc>
            </a:pPr>
            <a:r>
              <a:rPr lang="en-GB" sz="9600" dirty="0"/>
              <a:t>Caring</a:t>
            </a:r>
          </a:p>
          <a:p>
            <a:pPr marL="711200" lvl="1" indent="-355600" eaLnBrk="1" hangingPunct="1">
              <a:lnSpc>
                <a:spcPts val="2400"/>
              </a:lnSpc>
            </a:pPr>
            <a:r>
              <a:rPr lang="en-GB" sz="9600" dirty="0"/>
              <a:t>Demonstrating genuine concern for individuals.</a:t>
            </a:r>
          </a:p>
          <a:p>
            <a:pPr eaLnBrk="1" hangingPunct="1">
              <a:lnSpc>
                <a:spcPts val="2400"/>
              </a:lnSpc>
            </a:pPr>
            <a:r>
              <a:rPr lang="en-GB" sz="9600" dirty="0"/>
              <a:t>Communicating</a:t>
            </a:r>
          </a:p>
          <a:p>
            <a:pPr marL="711200" lvl="1" indent="-355600" eaLnBrk="1" hangingPunct="1">
              <a:lnSpc>
                <a:spcPts val="2400"/>
              </a:lnSpc>
            </a:pPr>
            <a:r>
              <a:rPr lang="en-GB" sz="9600" dirty="0"/>
              <a:t>Talking about what the company hopes to achieve.</a:t>
            </a:r>
          </a:p>
          <a:p>
            <a:pPr eaLnBrk="1" hangingPunct="1">
              <a:lnSpc>
                <a:spcPts val="2400"/>
              </a:lnSpc>
            </a:pPr>
            <a:r>
              <a:rPr lang="en-GB" sz="9600" dirty="0"/>
              <a:t>Listening</a:t>
            </a:r>
          </a:p>
          <a:p>
            <a:pPr marL="711200" lvl="1" indent="-355600" eaLnBrk="1" hangingPunct="1">
              <a:lnSpc>
                <a:spcPts val="2400"/>
              </a:lnSpc>
            </a:pPr>
            <a:r>
              <a:rPr lang="en-GB" sz="9600" dirty="0"/>
              <a:t>Hearing the words and the meaning behind them.</a:t>
            </a:r>
          </a:p>
          <a:p>
            <a:pPr eaLnBrk="1" hangingPunct="1">
              <a:lnSpc>
                <a:spcPts val="2400"/>
              </a:lnSpc>
            </a:pPr>
            <a:r>
              <a:rPr lang="en-GB" sz="9600" dirty="0"/>
              <a:t>Knowing</a:t>
            </a:r>
          </a:p>
          <a:p>
            <a:pPr marL="711200" lvl="1" indent="-355600" eaLnBrk="1" hangingPunct="1">
              <a:lnSpc>
                <a:spcPts val="2400"/>
              </a:lnSpc>
            </a:pPr>
            <a:r>
              <a:rPr lang="en-GB" sz="9600" dirty="0"/>
              <a:t>The individuals who work for you.</a:t>
            </a:r>
          </a:p>
          <a:p>
            <a:pPr eaLnBrk="1" hangingPunct="1">
              <a:lnSpc>
                <a:spcPts val="2400"/>
              </a:lnSpc>
            </a:pPr>
            <a:r>
              <a:rPr lang="en-GB" sz="9600" dirty="0"/>
              <a:t>Rewarding</a:t>
            </a:r>
          </a:p>
          <a:p>
            <a:pPr marL="711200" lvl="1" indent="-355600" eaLnBrk="1" hangingPunct="1">
              <a:lnSpc>
                <a:spcPts val="2400"/>
              </a:lnSpc>
            </a:pPr>
            <a:r>
              <a:rPr lang="en-GB" sz="9600" dirty="0"/>
              <a:t>Not necessarily with money, but recognition.</a:t>
            </a:r>
          </a:p>
          <a:p>
            <a:pPr eaLnBrk="1" hangingPunct="1">
              <a:lnSpc>
                <a:spcPts val="2500"/>
              </a:lnSpc>
              <a:buFontTx/>
              <a:buNone/>
            </a:pPr>
            <a:r>
              <a:rPr lang="en-GB" sz="2000" dirty="0"/>
              <a:t>								</a:t>
            </a:r>
            <a:r>
              <a:rPr lang="en-GB" sz="2400" dirty="0"/>
              <a:t>Stalker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E20-7F93-4741-AD65-A4E0CDE1ADEB}"/>
              </a:ext>
            </a:extLst>
          </p:cNvPr>
          <p:cNvSpPr>
            <a:spLocks noGrp="1"/>
          </p:cNvSpPr>
          <p:nvPr>
            <p:ph type="title"/>
          </p:nvPr>
        </p:nvSpPr>
        <p:spPr>
          <a:xfrm>
            <a:off x="457200" y="116632"/>
            <a:ext cx="8229600" cy="648072"/>
          </a:xfrm>
        </p:spPr>
        <p:txBody>
          <a:bodyPr>
            <a:normAutofit fontScale="90000"/>
          </a:bodyPr>
          <a:lstStyle/>
          <a:p>
            <a:r>
              <a:rPr lang="en-GB" dirty="0"/>
              <a:t>The Barrett Model</a:t>
            </a:r>
          </a:p>
        </p:txBody>
      </p:sp>
      <p:sp>
        <p:nvSpPr>
          <p:cNvPr id="3" name="Content Placeholder 2">
            <a:extLst>
              <a:ext uri="{FF2B5EF4-FFF2-40B4-BE49-F238E27FC236}">
                <a16:creationId xmlns:a16="http://schemas.microsoft.com/office/drawing/2014/main" id="{6F2675ED-E2AE-4877-A144-167DF9A33965}"/>
              </a:ext>
            </a:extLst>
          </p:cNvPr>
          <p:cNvSpPr>
            <a:spLocks noGrp="1"/>
          </p:cNvSpPr>
          <p:nvPr>
            <p:ph idx="1"/>
          </p:nvPr>
        </p:nvSpPr>
        <p:spPr>
          <a:xfrm>
            <a:off x="683568" y="1124745"/>
            <a:ext cx="8229600" cy="5184576"/>
          </a:xfrm>
        </p:spPr>
        <p:txBody>
          <a:bodyPr>
            <a:normAutofit fontScale="85000" lnSpcReduction="20000"/>
          </a:bodyPr>
          <a:lstStyle/>
          <a:p>
            <a:pPr marL="136525" indent="0" algn="ctr">
              <a:buNone/>
            </a:pPr>
            <a:endParaRPr lang="en-GB" sz="2400" dirty="0" smtClean="0"/>
          </a:p>
          <a:p>
            <a:pPr marL="136525" indent="0" algn="ctr">
              <a:buNone/>
            </a:pPr>
            <a:endParaRPr lang="en-GB" sz="2400" dirty="0"/>
          </a:p>
          <a:p>
            <a:pPr marL="136525" indent="0" algn="ctr">
              <a:buNone/>
            </a:pPr>
            <a:r>
              <a:rPr lang="en-GB" sz="2400" dirty="0" smtClean="0"/>
              <a:t>Values</a:t>
            </a:r>
            <a:r>
              <a:rPr lang="en-GB" sz="2400" dirty="0"/>
              <a:t> stand at the very core of human  </a:t>
            </a:r>
            <a:endParaRPr lang="en-GB" sz="2400" dirty="0" smtClean="0"/>
          </a:p>
          <a:p>
            <a:pPr marL="136525" indent="0" algn="ctr">
              <a:buNone/>
            </a:pPr>
            <a:r>
              <a:rPr lang="en-GB" sz="2400" dirty="0" smtClean="0"/>
              <a:t>decision‐making</a:t>
            </a:r>
            <a:r>
              <a:rPr lang="en-GB" sz="2400" dirty="0"/>
              <a:t>. When we work in an </a:t>
            </a:r>
            <a:r>
              <a:rPr lang="en-GB" sz="2400" dirty="0" smtClean="0"/>
              <a:t>organisation </a:t>
            </a:r>
          </a:p>
          <a:p>
            <a:pPr marL="136525" indent="0" algn="ctr">
              <a:buNone/>
            </a:pPr>
            <a:r>
              <a:rPr lang="en-GB" sz="2400" dirty="0" smtClean="0"/>
              <a:t>whose</a:t>
            </a:r>
            <a:r>
              <a:rPr lang="en-GB" sz="2400" dirty="0"/>
              <a:t> culture aligns with our personal values, we </a:t>
            </a:r>
            <a:endParaRPr lang="en-GB" sz="2400" dirty="0" smtClean="0"/>
          </a:p>
          <a:p>
            <a:pPr marL="136525" indent="0" algn="ctr">
              <a:buNone/>
            </a:pPr>
            <a:r>
              <a:rPr lang="en-GB" sz="2400" dirty="0" smtClean="0"/>
              <a:t>feel</a:t>
            </a:r>
            <a:r>
              <a:rPr lang="en-GB" sz="2400" dirty="0"/>
              <a:t> liberated. We are  able to bring our full selves to work. We </a:t>
            </a:r>
            <a:r>
              <a:rPr lang="en-GB" sz="2400" dirty="0" smtClean="0"/>
              <a:t>not</a:t>
            </a:r>
          </a:p>
          <a:p>
            <a:pPr marL="136525" indent="0" algn="ctr">
              <a:buNone/>
            </a:pPr>
            <a:r>
              <a:rPr lang="en-GB" sz="2400" dirty="0" smtClean="0"/>
              <a:t> </a:t>
            </a:r>
            <a:r>
              <a:rPr lang="en-GB" sz="2400" dirty="0" smtClean="0"/>
              <a:t>only</a:t>
            </a:r>
            <a:r>
              <a:rPr lang="en-GB" sz="2400" dirty="0"/>
              <a:t> bring our energy, our creativity, and  </a:t>
            </a:r>
            <a:endParaRPr lang="en-GB" sz="2400" dirty="0" smtClean="0"/>
          </a:p>
          <a:p>
            <a:pPr marL="136525" indent="0" algn="ctr">
              <a:buNone/>
            </a:pPr>
            <a:r>
              <a:rPr lang="en-GB" sz="2400" dirty="0" smtClean="0"/>
              <a:t>our</a:t>
            </a:r>
            <a:r>
              <a:rPr lang="en-GB" sz="2400" dirty="0"/>
              <a:t> enthusiasm, we also bring our </a:t>
            </a:r>
            <a:endParaRPr lang="en-GB" sz="2400" dirty="0" smtClean="0"/>
          </a:p>
          <a:p>
            <a:pPr marL="136525" indent="0" algn="ctr">
              <a:buNone/>
            </a:pPr>
            <a:r>
              <a:rPr lang="en-GB" sz="2400" dirty="0" smtClean="0"/>
              <a:t>commitment</a:t>
            </a:r>
            <a:r>
              <a:rPr lang="en-GB" sz="2400" dirty="0"/>
              <a:t> to the well‐being of our </a:t>
            </a:r>
            <a:endParaRPr lang="en-GB" sz="2400" dirty="0" smtClean="0"/>
          </a:p>
          <a:p>
            <a:pPr marL="136525" indent="0" algn="ctr">
              <a:buNone/>
            </a:pPr>
            <a:r>
              <a:rPr lang="en-GB" sz="2400" dirty="0" smtClean="0"/>
              <a:t>associates</a:t>
            </a:r>
            <a:r>
              <a:rPr lang="en-GB" sz="2400" dirty="0"/>
              <a:t> and  the success of the </a:t>
            </a:r>
            <a:endParaRPr lang="en-GB" sz="2400" dirty="0" smtClean="0"/>
          </a:p>
          <a:p>
            <a:pPr marL="136525" indent="0" algn="ctr">
              <a:buNone/>
            </a:pPr>
            <a:r>
              <a:rPr lang="en-GB" sz="2400" dirty="0" smtClean="0"/>
              <a:t>organisation</a:t>
            </a:r>
            <a:r>
              <a:rPr lang="en-GB" sz="2400" dirty="0"/>
              <a:t>. Unleashing this energy is </a:t>
            </a:r>
            <a:endParaRPr lang="en-GB" sz="2400" dirty="0" smtClean="0"/>
          </a:p>
          <a:p>
            <a:pPr marL="136525" indent="0" algn="ctr">
              <a:buNone/>
            </a:pPr>
            <a:r>
              <a:rPr lang="en-GB" sz="2400" dirty="0" smtClean="0"/>
              <a:t>tantamount</a:t>
            </a:r>
            <a:r>
              <a:rPr lang="en-GB" sz="2400" dirty="0"/>
              <a:t> to liberating the  corporate soul. </a:t>
            </a:r>
            <a:endParaRPr lang="en-GB" sz="2400" dirty="0" smtClean="0"/>
          </a:p>
          <a:p>
            <a:pPr marL="136525" indent="0" algn="ctr">
              <a:buNone/>
            </a:pPr>
            <a:r>
              <a:rPr lang="en-GB" sz="2400" dirty="0" smtClean="0"/>
              <a:t>(Barrett, 2010)</a:t>
            </a:r>
            <a:endParaRPr lang="en-GB" sz="2400" dirty="0"/>
          </a:p>
        </p:txBody>
      </p:sp>
      <p:sp>
        <p:nvSpPr>
          <p:cNvPr id="4" name="Footer Placeholder 3">
            <a:extLst>
              <a:ext uri="{FF2B5EF4-FFF2-40B4-BE49-F238E27FC236}">
                <a16:creationId xmlns:a16="http://schemas.microsoft.com/office/drawing/2014/main" id="{D6F8EFB1-670F-4E9D-B654-ADE9E79DC634}"/>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3902600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p:txBody>
          <a:bodyPr>
            <a:normAutofit/>
          </a:bodyPr>
          <a:lstStyle/>
          <a:p>
            <a:pPr eaLnBrk="1" fontAlgn="auto" hangingPunct="1">
              <a:spcAft>
                <a:spcPts val="0"/>
              </a:spcAft>
              <a:defRPr/>
            </a:pPr>
            <a:r>
              <a:rPr lang="en-US" dirty="0"/>
              <a:t>What is a personal value?</a:t>
            </a:r>
            <a:br>
              <a:rPr lang="en-US" dirty="0"/>
            </a:br>
            <a:endParaRPr lang="en-US" dirty="0"/>
          </a:p>
        </p:txBody>
      </p:sp>
      <p:sp>
        <p:nvSpPr>
          <p:cNvPr id="6" name="Content Placeholder 3">
            <a:extLst>
              <a:ext uri="{FF2B5EF4-FFF2-40B4-BE49-F238E27FC236}">
                <a16:creationId xmlns:a16="http://schemas.microsoft.com/office/drawing/2014/main" id="{E557F3B9-2A01-412B-95D3-686F890C7F1C}"/>
              </a:ext>
            </a:extLst>
          </p:cNvPr>
          <p:cNvSpPr>
            <a:spLocks noGrp="1"/>
          </p:cNvSpPr>
          <p:nvPr>
            <p:ph sz="half" idx="2"/>
          </p:nvPr>
        </p:nvSpPr>
        <p:spPr>
          <a:xfrm>
            <a:off x="785813" y="1988840"/>
            <a:ext cx="7786687" cy="4869160"/>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Values are stable long-lasting beliefs about what is important to a person. They become </a:t>
            </a:r>
            <a:r>
              <a:rPr lang="en-US" dirty="0">
                <a:solidFill>
                  <a:srgbClr val="FF0000"/>
                </a:solidFill>
              </a:rPr>
              <a:t>standards</a:t>
            </a:r>
            <a:r>
              <a:rPr lang="en-US" dirty="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a:t>A belief will develop into a value when the person’s </a:t>
            </a:r>
            <a:r>
              <a:rPr lang="en-US" dirty="0">
                <a:solidFill>
                  <a:srgbClr val="FF0000"/>
                </a:solidFill>
              </a:rPr>
              <a:t>commitment</a:t>
            </a:r>
            <a:r>
              <a:rPr lang="en-US" dirty="0"/>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pic>
        <p:nvPicPr>
          <p:cNvPr id="13317" name="Picture 5" descr="Image result for belief">
            <a:hlinkClick r:id="rId3"/>
            <a:extLst>
              <a:ext uri="{FF2B5EF4-FFF2-40B4-BE49-F238E27FC236}">
                <a16:creationId xmlns:a16="http://schemas.microsoft.com/office/drawing/2014/main" id="{69765064-64EE-4A61-917C-FFDA0A71D47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2285984" y="4000504"/>
            <a:ext cx="4833411" cy="2719367"/>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1A44-B009-4202-AE20-7D7E6F1971E1}"/>
              </a:ext>
            </a:extLst>
          </p:cNvPr>
          <p:cNvSpPr>
            <a:spLocks noGrp="1"/>
          </p:cNvSpPr>
          <p:nvPr>
            <p:ph type="title"/>
          </p:nvPr>
        </p:nvSpPr>
        <p:spPr>
          <a:xfrm>
            <a:off x="421481" y="-18752"/>
            <a:ext cx="8229600" cy="1143000"/>
          </a:xfrm>
        </p:spPr>
        <p:txBody>
          <a:bodyPr/>
          <a:lstStyle/>
          <a:p>
            <a:pPr>
              <a:defRPr/>
            </a:pPr>
            <a:r>
              <a:rPr lang="en-GB" dirty="0"/>
              <a:t>Organisational values</a:t>
            </a:r>
            <a:endParaRPr lang="en-US" dirty="0"/>
          </a:p>
        </p:txBody>
      </p:sp>
      <p:sp>
        <p:nvSpPr>
          <p:cNvPr id="35843" name="TextBox 3">
            <a:extLst>
              <a:ext uri="{FF2B5EF4-FFF2-40B4-BE49-F238E27FC236}">
                <a16:creationId xmlns:a16="http://schemas.microsoft.com/office/drawing/2014/main" id="{EAE2CCA3-DDD7-41DE-9FB5-3838E08782D9}"/>
              </a:ext>
            </a:extLst>
          </p:cNvPr>
          <p:cNvSpPr txBox="1">
            <a:spLocks noChangeArrowheads="1"/>
          </p:cNvSpPr>
          <p:nvPr/>
        </p:nvSpPr>
        <p:spPr bwMode="auto">
          <a:xfrm>
            <a:off x="1500187" y="1074515"/>
            <a:ext cx="607218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dirty="0">
                <a:solidFill>
                  <a:schemeClr val="bg1">
                    <a:lumMod val="75000"/>
                    <a:lumOff val="25000"/>
                  </a:schemeClr>
                </a:solidFill>
              </a:rPr>
              <a:t>Organisational values are defined as essential tenets and guiding </a:t>
            </a:r>
            <a:r>
              <a:rPr lang="en-GB" altLang="en-US" sz="2400" b="1" dirty="0" smtClean="0">
                <a:solidFill>
                  <a:schemeClr val="bg1">
                    <a:lumMod val="75000"/>
                    <a:lumOff val="25000"/>
                  </a:schemeClr>
                </a:solidFill>
              </a:rPr>
              <a:t>principles </a:t>
            </a:r>
            <a:r>
              <a:rPr lang="en-GB" altLang="en-US" sz="2400" b="1" dirty="0">
                <a:solidFill>
                  <a:schemeClr val="bg1">
                    <a:lumMod val="75000"/>
                    <a:lumOff val="25000"/>
                  </a:schemeClr>
                </a:solidFill>
              </a:rPr>
              <a:t>not specific cultural or operating practices. Some of the most common values found in organisations are: integrity; respect; customer focus; quality; creative/ innovative; accountability and fairness</a:t>
            </a:r>
            <a:r>
              <a:rPr lang="en-GB" altLang="en-US" sz="2000" b="1" dirty="0">
                <a:solidFill>
                  <a:schemeClr val="bg1">
                    <a:lumMod val="75000"/>
                    <a:lumOff val="25000"/>
                  </a:schemeClr>
                </a:solidFill>
              </a:rPr>
              <a:t>.</a:t>
            </a:r>
            <a:endParaRPr lang="en-US" altLang="en-US" sz="2000" b="1" dirty="0">
              <a:solidFill>
                <a:schemeClr val="bg1">
                  <a:lumMod val="75000"/>
                  <a:lumOff val="25000"/>
                </a:schemeClr>
              </a:solidFill>
            </a:endParaRPr>
          </a:p>
        </p:txBody>
      </p:sp>
      <p:pic>
        <p:nvPicPr>
          <p:cNvPr id="35844" name="Picture 2" descr="Related image">
            <a:hlinkClick r:id="rId3"/>
            <a:extLst>
              <a:ext uri="{FF2B5EF4-FFF2-40B4-BE49-F238E27FC236}">
                <a16:creationId xmlns:a16="http://schemas.microsoft.com/office/drawing/2014/main" id="{80B33AB6-E301-48DF-83FC-7E6186C87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4552950"/>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8620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p:txBody>
          <a:bodyPr/>
          <a:lstStyle/>
          <a:p>
            <a:pPr>
              <a:defRPr/>
            </a:pPr>
            <a:r>
              <a:rPr lang="en-GB" dirty="0"/>
              <a:t>Organisational values</a:t>
            </a:r>
            <a:endParaRPr lang="en-US" dirty="0"/>
          </a:p>
        </p:txBody>
      </p:sp>
      <p:sp>
        <p:nvSpPr>
          <p:cNvPr id="4" name="TextBox 3">
            <a:extLst>
              <a:ext uri="{FF2B5EF4-FFF2-40B4-BE49-F238E27FC236}">
                <a16:creationId xmlns:a16="http://schemas.microsoft.com/office/drawing/2014/main" id="{9078CDA8-778E-4B0C-8D0F-634594B6B84A}"/>
              </a:ext>
            </a:extLst>
          </p:cNvPr>
          <p:cNvSpPr txBox="1"/>
          <p:nvPr/>
        </p:nvSpPr>
        <p:spPr>
          <a:xfrm>
            <a:off x="1071563" y="1500188"/>
            <a:ext cx="7143750" cy="1323975"/>
          </a:xfrm>
          <a:prstGeom prst="rect">
            <a:avLst/>
          </a:prstGeom>
          <a:noFill/>
        </p:spPr>
        <p:txBody>
          <a:bodyPr>
            <a:spAutoFit/>
          </a:bodyPr>
          <a:lstStyle/>
          <a:p>
            <a:pPr algn="ctr">
              <a:defRPr/>
            </a:pPr>
            <a:r>
              <a:rPr lang="en-GB" sz="2000" b="1" dirty="0">
                <a:solidFill>
                  <a:schemeClr val="bg2">
                    <a:lumMod val="20000"/>
                    <a:lumOff val="80000"/>
                  </a:schemeClr>
                </a:solidFill>
                <a:latin typeface="Arial" charset="0"/>
                <a:cs typeface="Arial" charset="0"/>
              </a:rPr>
              <a:t>Identifying individuals and companies values can help to create “win – win” outcome as individuals find meaning to their work and organisations get a committed work force that functions well.</a:t>
            </a:r>
            <a:endParaRPr lang="en-US" sz="2000" b="1" dirty="0">
              <a:solidFill>
                <a:schemeClr val="bg2">
                  <a:lumMod val="20000"/>
                  <a:lumOff val="80000"/>
                </a:schemeClr>
              </a:solidFill>
              <a:latin typeface="Arial" charset="0"/>
              <a:cs typeface="Arial" charset="0"/>
            </a:endParaRPr>
          </a:p>
        </p:txBody>
      </p:sp>
      <p:sp>
        <p:nvSpPr>
          <p:cNvPr id="5" name="TextBox 4">
            <a:extLst>
              <a:ext uri="{FF2B5EF4-FFF2-40B4-BE49-F238E27FC236}">
                <a16:creationId xmlns:a16="http://schemas.microsoft.com/office/drawing/2014/main" id="{45B4FCD3-6B87-4A1F-ACA8-F97F254B8D35}"/>
              </a:ext>
            </a:extLst>
          </p:cNvPr>
          <p:cNvSpPr txBox="1"/>
          <p:nvPr/>
        </p:nvSpPr>
        <p:spPr>
          <a:xfrm>
            <a:off x="428625" y="4290681"/>
            <a:ext cx="4143375" cy="230822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en-GB" dirty="0"/>
              <a:t>Value led organisations outperform others; growth in revenue, rate of job creation is higher, growth in stocks is higher, profit performance is higher and turn over is lower</a:t>
            </a:r>
          </a:p>
          <a:p>
            <a:pPr algn="ctr">
              <a:defRPr/>
            </a:pPr>
            <a:r>
              <a:rPr lang="en-GB" dirty="0" err="1"/>
              <a:t>Kotter</a:t>
            </a:r>
            <a:r>
              <a:rPr lang="en-GB" dirty="0"/>
              <a:t> and </a:t>
            </a:r>
            <a:r>
              <a:rPr lang="en-GB" dirty="0" err="1"/>
              <a:t>Heskett</a:t>
            </a:r>
            <a:r>
              <a:rPr lang="en-GB" dirty="0"/>
              <a:t> ( reported in </a:t>
            </a:r>
            <a:r>
              <a:rPr lang="en-GB" dirty="0" err="1"/>
              <a:t>Dearlove</a:t>
            </a:r>
            <a:r>
              <a:rPr lang="en-GB" dirty="0"/>
              <a:t> and Coomber,1999)  </a:t>
            </a:r>
            <a:endParaRPr lang="en-US" dirty="0"/>
          </a:p>
        </p:txBody>
      </p:sp>
      <p:sp>
        <p:nvSpPr>
          <p:cNvPr id="6" name="TextBox 5">
            <a:extLst>
              <a:ext uri="{FF2B5EF4-FFF2-40B4-BE49-F238E27FC236}">
                <a16:creationId xmlns:a16="http://schemas.microsoft.com/office/drawing/2014/main" id="{DF8911ED-E046-4E06-9332-F867AF4AD036}"/>
              </a:ext>
            </a:extLst>
          </p:cNvPr>
          <p:cNvSpPr txBox="1"/>
          <p:nvPr/>
        </p:nvSpPr>
        <p:spPr>
          <a:xfrm>
            <a:off x="5508104" y="4290681"/>
            <a:ext cx="2928958" cy="1754326"/>
          </a:xfrm>
          <a:prstGeom prst="rect">
            <a:avLst/>
          </a:prstGeom>
        </p:spPr>
        <p:style>
          <a:lnRef idx="0">
            <a:schemeClr val="accent5"/>
          </a:lnRef>
          <a:fillRef idx="3">
            <a:schemeClr val="accent5"/>
          </a:fillRef>
          <a:effectRef idx="3">
            <a:schemeClr val="accent5"/>
          </a:effectRef>
          <a:fontRef idx="minor">
            <a:schemeClr val="lt1"/>
          </a:fontRef>
        </p:style>
        <p:txBody>
          <a:bodyPr>
            <a:spAutoFit/>
          </a:bodyPr>
          <a:lstStyle/>
          <a:p>
            <a:pPr algn="ctr">
              <a:defRPr/>
            </a:pPr>
            <a:r>
              <a:rPr lang="en-GB" dirty="0"/>
              <a:t>Being </a:t>
            </a:r>
            <a:r>
              <a:rPr lang="en-GB" dirty="0" smtClean="0"/>
              <a:t>a </a:t>
            </a:r>
            <a:r>
              <a:rPr lang="en-GB" dirty="0"/>
              <a:t>values led organisation also leads to attracting people who have the same values and keep people who feel fully committed</a:t>
            </a:r>
            <a:endParaRPr lang="en-US" dirty="0"/>
          </a:p>
        </p:txBody>
      </p:sp>
      <p:cxnSp>
        <p:nvCxnSpPr>
          <p:cNvPr id="8" name="Straight Arrow Connector 7">
            <a:extLst>
              <a:ext uri="{FF2B5EF4-FFF2-40B4-BE49-F238E27FC236}">
                <a16:creationId xmlns:a16="http://schemas.microsoft.com/office/drawing/2014/main" id="{AC822E02-6817-47AC-AE9C-EA3392D6ED24}"/>
              </a:ext>
            </a:extLst>
          </p:cNvPr>
          <p:cNvCxnSpPr/>
          <p:nvPr/>
        </p:nvCxnSpPr>
        <p:spPr>
          <a:xfrm rot="5400000">
            <a:off x="2541661" y="3036093"/>
            <a:ext cx="1428750" cy="10001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BD429D9C-086C-4BD0-8739-6BED05B5D0F5}"/>
              </a:ext>
            </a:extLst>
          </p:cNvPr>
          <p:cNvCxnSpPr/>
          <p:nvPr/>
        </p:nvCxnSpPr>
        <p:spPr>
          <a:xfrm>
            <a:off x="5143500" y="2928938"/>
            <a:ext cx="1357313" cy="1214437"/>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79247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96D1-B271-49E2-9374-2A52C4E2CD9C}"/>
              </a:ext>
            </a:extLst>
          </p:cNvPr>
          <p:cNvSpPr>
            <a:spLocks noGrp="1"/>
          </p:cNvSpPr>
          <p:nvPr>
            <p:ph type="title"/>
          </p:nvPr>
        </p:nvSpPr>
        <p:spPr/>
        <p:txBody>
          <a:bodyPr>
            <a:normAutofit/>
          </a:bodyPr>
          <a:lstStyle/>
          <a:p>
            <a:pPr>
              <a:defRPr/>
            </a:pPr>
            <a:r>
              <a:rPr lang="en-GB" dirty="0"/>
              <a:t>Aligning individual and organisational values</a:t>
            </a:r>
            <a:endParaRPr lang="en-US" dirty="0"/>
          </a:p>
        </p:txBody>
      </p:sp>
      <p:sp>
        <p:nvSpPr>
          <p:cNvPr id="36867" name="TextBox 3">
            <a:extLst>
              <a:ext uri="{FF2B5EF4-FFF2-40B4-BE49-F238E27FC236}">
                <a16:creationId xmlns:a16="http://schemas.microsoft.com/office/drawing/2014/main" id="{A623B62E-F9C0-42FA-B540-7A7D3F368E30}"/>
              </a:ext>
            </a:extLst>
          </p:cNvPr>
          <p:cNvSpPr txBox="1">
            <a:spLocks noChangeArrowheads="1"/>
          </p:cNvSpPr>
          <p:nvPr/>
        </p:nvSpPr>
        <p:spPr bwMode="auto">
          <a:xfrm>
            <a:off x="142875" y="2071688"/>
            <a:ext cx="5286375"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dirty="0">
                <a:solidFill>
                  <a:srgbClr val="002060"/>
                </a:solidFill>
              </a:rPr>
              <a:t>Individual’s values drive their behaviours as its emotionally connected to them not just ‘What's In It For Me’ (WIIFM)- giving the feel- good factor. </a:t>
            </a:r>
          </a:p>
          <a:p>
            <a:pPr eaLnBrk="1" hangingPunct="1"/>
            <a:r>
              <a:rPr lang="en-GB" altLang="en-US" sz="2000" b="1" dirty="0">
                <a:solidFill>
                  <a:srgbClr val="002060"/>
                </a:solidFill>
              </a:rPr>
              <a:t>Applying the same principal to organisations as 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dirty="0">
                <a:solidFill>
                  <a:srgbClr val="002060"/>
                </a:solidFill>
              </a:rPr>
              <a:t>As shared values provide a reference point.</a:t>
            </a:r>
            <a:endParaRPr lang="en-US" altLang="en-US" sz="2000" b="1" dirty="0">
              <a:solidFill>
                <a:srgbClr val="002060"/>
              </a:solidFill>
            </a:endParaRPr>
          </a:p>
        </p:txBody>
      </p:sp>
      <p:pic>
        <p:nvPicPr>
          <p:cNvPr id="65538" name="Picture 2" descr="Related image">
            <a:hlinkClick r:id="rId3"/>
            <a:extLst>
              <a:ext uri="{FF2B5EF4-FFF2-40B4-BE49-F238E27FC236}">
                <a16:creationId xmlns:a16="http://schemas.microsoft.com/office/drawing/2014/main" id="{FC976A6B-028A-4F76-A6B4-F53F8132B7CF}"/>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500694" y="2143116"/>
            <a:ext cx="2895600" cy="3643338"/>
          </a:xfrm>
          <a:prstGeom prst="rect">
            <a:avLst/>
          </a:prstGeom>
          <a:noFill/>
        </p:spPr>
      </p:pic>
    </p:spTree>
    <p:extLst>
      <p:ext uri="{BB962C8B-B14F-4D97-AF65-F5344CB8AC3E}">
        <p14:creationId xmlns:p14="http://schemas.microsoft.com/office/powerpoint/2010/main" val="1471967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Barrett Model</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24744"/>
            <a:ext cx="5616623" cy="5183981"/>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594690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p:txBody>
          <a:bodyPr/>
          <a:lstStyle/>
          <a:p>
            <a:r>
              <a:rPr lang="en-GB" dirty="0"/>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p:txBody>
          <a:bodyPr/>
          <a:lstStyle/>
          <a:p>
            <a:r>
              <a:rPr lang="en-GB" dirty="0">
                <a:hlinkClick r:id="rId3"/>
              </a:rPr>
              <a:t>https://www.valuescentre.com/our-products/products-individuals/personal-values-assessment-pva</a:t>
            </a:r>
            <a:endParaRPr lang="en-GB" dirty="0"/>
          </a:p>
          <a:p>
            <a:endParaRPr lang="en-GB" dirty="0"/>
          </a:p>
          <a:p>
            <a:r>
              <a:rPr lang="en-GB" dirty="0"/>
              <a:t>Identify 10 values that best describe you</a:t>
            </a:r>
          </a:p>
          <a:p>
            <a:r>
              <a:rPr lang="en-GB" dirty="0"/>
              <a:t>Complete the assessment at home</a:t>
            </a:r>
          </a:p>
          <a:p>
            <a:r>
              <a:rPr lang="en-GB" dirty="0"/>
              <a:t>You can use the report in assignment two</a:t>
            </a:r>
          </a:p>
        </p:txBody>
      </p:sp>
      <p:sp>
        <p:nvSpPr>
          <p:cNvPr id="4" name="Footer Placeholder 3">
            <a:extLst>
              <a:ext uri="{FF2B5EF4-FFF2-40B4-BE49-F238E27FC236}">
                <a16:creationId xmlns:a16="http://schemas.microsoft.com/office/drawing/2014/main" id="{2EEE5444-2571-4C95-AF9C-E096F6E6DC94}"/>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1379174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37FF-4E0F-49FB-8093-45ED0CA2EEA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836A242-3260-4CB5-A5F0-56FD86F10A05}"/>
              </a:ext>
            </a:extLst>
          </p:cNvPr>
          <p:cNvSpPr>
            <a:spLocks noGrp="1"/>
          </p:cNvSpPr>
          <p:nvPr>
            <p:ph idx="1"/>
          </p:nvPr>
        </p:nvSpPr>
        <p:spPr/>
        <p:txBody>
          <a:bodyPr/>
          <a:lstStyle/>
          <a:p>
            <a:r>
              <a:rPr lang="en-GB" dirty="0"/>
              <a:t>Compare your values with those for the chosen organisation</a:t>
            </a:r>
          </a:p>
          <a:p>
            <a:r>
              <a:rPr lang="en-GB" dirty="0"/>
              <a:t>Is there a conflict between your values and that of the organisation?</a:t>
            </a:r>
          </a:p>
          <a:p>
            <a:r>
              <a:rPr lang="en-GB" dirty="0"/>
              <a:t>How will you need to behave to ensure that you fit in with the cultural norms and be successful in the organisation?</a:t>
            </a:r>
          </a:p>
        </p:txBody>
      </p:sp>
      <p:sp>
        <p:nvSpPr>
          <p:cNvPr id="4" name="Footer Placeholder 3">
            <a:extLst>
              <a:ext uri="{FF2B5EF4-FFF2-40B4-BE49-F238E27FC236}">
                <a16:creationId xmlns:a16="http://schemas.microsoft.com/office/drawing/2014/main" id="{3C46939D-2DB4-4D81-B283-ED7BE34D4B4C}"/>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2497328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919E-C29D-4550-8AFA-7CE62747E46A}"/>
              </a:ext>
            </a:extLst>
          </p:cNvPr>
          <p:cNvSpPr>
            <a:spLocks noGrp="1"/>
          </p:cNvSpPr>
          <p:nvPr>
            <p:ph type="title"/>
          </p:nvPr>
        </p:nvSpPr>
        <p:spPr>
          <a:xfrm>
            <a:off x="457200" y="44624"/>
            <a:ext cx="8229600" cy="864096"/>
          </a:xfrm>
        </p:spPr>
        <p:txBody>
          <a:bodyPr/>
          <a:lstStyle/>
          <a:p>
            <a:r>
              <a:rPr lang="en-GB" dirty="0"/>
              <a:t>Cognitive Biases</a:t>
            </a:r>
          </a:p>
        </p:txBody>
      </p:sp>
      <p:sp>
        <p:nvSpPr>
          <p:cNvPr id="3" name="Content Placeholder 2">
            <a:extLst>
              <a:ext uri="{FF2B5EF4-FFF2-40B4-BE49-F238E27FC236}">
                <a16:creationId xmlns:a16="http://schemas.microsoft.com/office/drawing/2014/main" id="{2F4BAA4D-5641-40D1-8D10-189DB3E809E9}"/>
              </a:ext>
            </a:extLst>
          </p:cNvPr>
          <p:cNvSpPr>
            <a:spLocks noGrp="1"/>
          </p:cNvSpPr>
          <p:nvPr>
            <p:ph idx="1"/>
          </p:nvPr>
        </p:nvSpPr>
        <p:spPr>
          <a:xfrm>
            <a:off x="457200" y="2276872"/>
            <a:ext cx="8291264" cy="4392488"/>
          </a:xfrm>
        </p:spPr>
        <p:txBody>
          <a:bodyPr/>
          <a:lstStyle/>
          <a:p>
            <a:r>
              <a:rPr lang="en-GB" dirty="0"/>
              <a:t>We are each entitled to our own personal world view.</a:t>
            </a:r>
          </a:p>
          <a:p>
            <a:r>
              <a:rPr lang="en-GB" dirty="0"/>
              <a:t>Unfortunately, when it comes to interpreting information and making objective sense of reality, human brains are hard-wired to make all kinds of mental mistakes that can impact our ability to make rational judgments.</a:t>
            </a:r>
          </a:p>
          <a:p>
            <a:r>
              <a:rPr lang="en-GB" dirty="0"/>
              <a:t>In total, there are 180+ cognitive biases that mess with how we process data, think critically, and perceive reality</a:t>
            </a:r>
            <a:r>
              <a:rPr lang="en-GB" dirty="0" smtClean="0"/>
              <a:t>.</a:t>
            </a:r>
          </a:p>
          <a:p>
            <a:r>
              <a:rPr lang="en-GB" dirty="0" smtClean="0"/>
              <a:t>(WEF, 2018)</a:t>
            </a:r>
            <a:endParaRPr lang="en-GB" dirty="0"/>
          </a:p>
          <a:p>
            <a:endParaRPr lang="en-GB" dirty="0"/>
          </a:p>
        </p:txBody>
      </p:sp>
    </p:spTree>
    <p:extLst>
      <p:ext uri="{BB962C8B-B14F-4D97-AF65-F5344CB8AC3E}">
        <p14:creationId xmlns:p14="http://schemas.microsoft.com/office/powerpoint/2010/main" val="1176306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Michael </a:t>
            </a:r>
            <a:r>
              <a:rPr lang="en-GB" dirty="0" err="1" smtClean="0"/>
              <a:t>Shermer</a:t>
            </a:r>
            <a:r>
              <a:rPr lang="en-GB" dirty="0" smtClean="0"/>
              <a:t> – Why People believe weird things</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www.youtube.com/watch?v=8T_jwq9ph8k</a:t>
            </a:r>
            <a:endParaRPr lang="en-GB" dirty="0" smtClean="0"/>
          </a:p>
          <a:p>
            <a:endParaRPr lang="en-GB" dirty="0"/>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083435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692696"/>
            <a:ext cx="8229600" cy="5040560"/>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372565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3C44-ED73-4B76-A5A0-2A84C7624AEC}"/>
              </a:ext>
            </a:extLst>
          </p:cNvPr>
          <p:cNvSpPr>
            <a:spLocks noGrp="1"/>
          </p:cNvSpPr>
          <p:nvPr>
            <p:ph type="title"/>
          </p:nvPr>
        </p:nvSpPr>
        <p:spPr>
          <a:xfrm>
            <a:off x="827584" y="1196752"/>
            <a:ext cx="6973356" cy="446290"/>
          </a:xfrm>
        </p:spPr>
        <p:txBody>
          <a:bodyPr>
            <a:normAutofit fontScale="90000"/>
          </a:bodyPr>
          <a:lstStyle/>
          <a:p>
            <a:pPr eaLnBrk="1" fontAlgn="auto" hangingPunct="1">
              <a:spcAft>
                <a:spcPts val="0"/>
              </a:spcAft>
              <a:defRPr/>
            </a:pPr>
            <a:r>
              <a:rPr lang="en-US" dirty="0" smtClean="0"/>
              <a:t/>
            </a:r>
            <a:br>
              <a:rPr lang="en-US" dirty="0" smtClean="0"/>
            </a:br>
            <a:r>
              <a:rPr lang="en-US" dirty="0"/>
              <a:t/>
            </a:r>
            <a:br>
              <a:rPr lang="en-US" dirty="0"/>
            </a:br>
            <a:r>
              <a:rPr lang="en-US" sz="3100" dirty="0" smtClean="0"/>
              <a:t>The </a:t>
            </a:r>
            <a:r>
              <a:rPr lang="en-US" sz="3100" dirty="0"/>
              <a:t>difference between personal and professional ethics </a:t>
            </a:r>
            <a:br>
              <a:rPr lang="en-US" sz="3100" dirty="0"/>
            </a:br>
            <a:endParaRPr lang="en-US" sz="3100" dirty="0"/>
          </a:p>
        </p:txBody>
      </p:sp>
      <p:sp>
        <p:nvSpPr>
          <p:cNvPr id="3" name="Content Placeholder 2">
            <a:extLst>
              <a:ext uri="{FF2B5EF4-FFF2-40B4-BE49-F238E27FC236}">
                <a16:creationId xmlns:a16="http://schemas.microsoft.com/office/drawing/2014/main" id="{21960C92-6A57-4A43-8880-F2656D08A591}"/>
              </a:ext>
            </a:extLst>
          </p:cNvPr>
          <p:cNvSpPr>
            <a:spLocks noGrp="1"/>
          </p:cNvSpPr>
          <p:nvPr>
            <p:ph idx="1"/>
          </p:nvPr>
        </p:nvSpPr>
        <p:spPr>
          <a:xfrm>
            <a:off x="428625" y="1857375"/>
            <a:ext cx="8229600" cy="4708525"/>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dirty="0"/>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dirty="0"/>
          </a:p>
          <a:p>
            <a:pPr marL="137160" indent="0" eaLnBrk="1" fontAlgn="auto" hangingPunct="1">
              <a:spcAft>
                <a:spcPts val="0"/>
              </a:spcAft>
              <a:buClr>
                <a:schemeClr val="tx1">
                  <a:shade val="95000"/>
                </a:schemeClr>
              </a:buClr>
              <a:buNone/>
              <a:defRPr/>
            </a:pPr>
            <a:endParaRPr lang="en-US" dirty="0"/>
          </a:p>
        </p:txBody>
      </p:sp>
      <p:pic>
        <p:nvPicPr>
          <p:cNvPr id="60418" name="Picture 2">
            <a:extLst>
              <a:ext uri="{FF2B5EF4-FFF2-40B4-BE49-F238E27FC236}">
                <a16:creationId xmlns:a16="http://schemas.microsoft.com/office/drawing/2014/main" id="{D6940A43-3CEA-47AD-923E-B4D43A1AF886}"/>
              </a:ext>
            </a:extLst>
          </p:cNvPr>
          <p:cNvPicPr>
            <a:picLocks noChangeAspect="1" noChangeArrowheads="1"/>
          </p:cNvPicPr>
          <p:nvPr/>
        </p:nvPicPr>
        <p:blipFill>
          <a:blip r:embed="rId3">
            <a:duotone>
              <a:schemeClr val="bg2">
                <a:shade val="45000"/>
                <a:satMod val="135000"/>
              </a:schemeClr>
              <a:prstClr val="white"/>
            </a:duotone>
          </a:blip>
          <a:srcRect/>
          <a:stretch>
            <a:fillRect/>
          </a:stretch>
        </p:blipFill>
        <p:spPr bwMode="auto">
          <a:xfrm rot="1571023">
            <a:off x="7338495" y="293206"/>
            <a:ext cx="1457321" cy="1334167"/>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2856-790A-479C-AB6D-8A1151D2F883}"/>
              </a:ext>
            </a:extLst>
          </p:cNvPr>
          <p:cNvSpPr>
            <a:spLocks noGrp="1"/>
          </p:cNvSpPr>
          <p:nvPr>
            <p:ph type="title"/>
          </p:nvPr>
        </p:nvSpPr>
        <p:spPr/>
        <p:txBody>
          <a:bodyPr>
            <a:normAutofit/>
          </a:bodyPr>
          <a:lstStyle/>
          <a:p>
            <a:pPr eaLnBrk="1" fontAlgn="auto" hangingPunct="1">
              <a:spcAft>
                <a:spcPts val="0"/>
              </a:spcAft>
              <a:defRPr/>
            </a:pPr>
            <a:r>
              <a:rPr lang="en-US" dirty="0"/>
              <a:t>Personal ethics </a:t>
            </a:r>
            <a:br>
              <a:rPr lang="en-US" dirty="0"/>
            </a:br>
            <a:endParaRPr lang="en-US" dirty="0"/>
          </a:p>
        </p:txBody>
      </p:sp>
      <p:sp>
        <p:nvSpPr>
          <p:cNvPr id="29699" name="Rectangle 4">
            <a:extLst>
              <a:ext uri="{FF2B5EF4-FFF2-40B4-BE49-F238E27FC236}">
                <a16:creationId xmlns:a16="http://schemas.microsoft.com/office/drawing/2014/main" id="{11DA46A8-0299-41C7-9EC5-10B1C17EAB5C}"/>
              </a:ext>
            </a:extLst>
          </p:cNvPr>
          <p:cNvSpPr>
            <a:spLocks noChangeArrowheads="1"/>
          </p:cNvSpPr>
          <p:nvPr/>
        </p:nvSpPr>
        <p:spPr bwMode="auto">
          <a:xfrm>
            <a:off x="428625" y="1028700"/>
            <a:ext cx="592931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latin typeface="Verdana" panose="020B0604030504040204" pitchFamily="34" charset="0"/>
              </a:rPr>
              <a:t>As with beliefs and values, personal ethics can differ widely from person to person.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In other words, personal ethics are standards by which a person judges behaviour as being ‘right’ or ‘wrong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Ethical expectations often take the form of principles such as: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 concern for the well-being of others </a:t>
            </a:r>
          </a:p>
          <a:p>
            <a:pPr eaLnBrk="1" hangingPunct="1"/>
            <a:r>
              <a:rPr lang="en-US" altLang="en-US">
                <a:latin typeface="Verdana" panose="020B0604030504040204" pitchFamily="34" charset="0"/>
              </a:rPr>
              <a:t>• respect for others </a:t>
            </a:r>
          </a:p>
          <a:p>
            <a:pPr eaLnBrk="1" hangingPunct="1"/>
            <a:r>
              <a:rPr lang="en-US" altLang="en-US">
                <a:latin typeface="Verdana" panose="020B0604030504040204" pitchFamily="34" charset="0"/>
              </a:rPr>
              <a:t>• trustworthiness and honesty </a:t>
            </a:r>
          </a:p>
          <a:p>
            <a:pPr eaLnBrk="1" hangingPunct="1"/>
            <a:r>
              <a:rPr lang="en-US" altLang="en-US">
                <a:latin typeface="Verdana" panose="020B0604030504040204" pitchFamily="34" charset="0"/>
              </a:rPr>
              <a:t>• compliance with the law </a:t>
            </a:r>
          </a:p>
          <a:p>
            <a:pPr eaLnBrk="1" hangingPunct="1"/>
            <a:r>
              <a:rPr lang="en-US" altLang="en-US">
                <a:latin typeface="Verdana" panose="020B0604030504040204" pitchFamily="34" charset="0"/>
              </a:rPr>
              <a:t>• preventing harm to others. </a:t>
            </a:r>
          </a:p>
        </p:txBody>
      </p:sp>
      <p:pic>
        <p:nvPicPr>
          <p:cNvPr id="29700" name="Picture 2">
            <a:extLst>
              <a:ext uri="{FF2B5EF4-FFF2-40B4-BE49-F238E27FC236}">
                <a16:creationId xmlns:a16="http://schemas.microsoft.com/office/drawing/2014/main" id="{1B86AFDF-CF53-4CA5-B011-5E2BAE3C6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0" y="1928813"/>
            <a:ext cx="2217738" cy="298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0CB1-6194-4B99-8484-DE37CADBC3E5}"/>
              </a:ext>
            </a:extLst>
          </p:cNvPr>
          <p:cNvSpPr>
            <a:spLocks noGrp="1"/>
          </p:cNvSpPr>
          <p:nvPr>
            <p:ph type="title"/>
          </p:nvPr>
        </p:nvSpPr>
        <p:spPr/>
        <p:txBody>
          <a:bodyPr>
            <a:normAutofit fontScale="90000"/>
          </a:bodyPr>
          <a:lstStyle/>
          <a:p>
            <a:pPr eaLnBrk="1" fontAlgn="auto" hangingPunct="1">
              <a:spcAft>
                <a:spcPts val="0"/>
              </a:spcAft>
              <a:defRPr/>
            </a:pPr>
            <a:r>
              <a:rPr lang="en-US" dirty="0"/>
              <a:t>Professional ethics and codes of conduct </a:t>
            </a:r>
            <a:br>
              <a:rPr lang="en-US" dirty="0"/>
            </a:br>
            <a:endParaRPr lang="en-US" dirty="0"/>
          </a:p>
        </p:txBody>
      </p:sp>
      <p:sp>
        <p:nvSpPr>
          <p:cNvPr id="3" name="Content Placeholder 2">
            <a:extLst>
              <a:ext uri="{FF2B5EF4-FFF2-40B4-BE49-F238E27FC236}">
                <a16:creationId xmlns:a16="http://schemas.microsoft.com/office/drawing/2014/main" id="{4515DD67-7FD3-49F7-A8A6-9C43308FA7FE}"/>
              </a:ext>
            </a:extLst>
          </p:cNvPr>
          <p:cNvSpPr>
            <a:spLocks noGrp="1"/>
          </p:cNvSpPr>
          <p:nvPr>
            <p:ph idx="1"/>
          </p:nvPr>
        </p:nvSpPr>
        <p:spPr>
          <a:xfrm>
            <a:off x="457200" y="1214438"/>
            <a:ext cx="8229600" cy="5094287"/>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Professional ethics are principles that govern the </a:t>
            </a:r>
            <a:r>
              <a:rPr lang="en-US" dirty="0" err="1"/>
              <a:t>behaviour</a:t>
            </a:r>
            <a:r>
              <a:rPr lang="en-US" dirty="0"/>
              <a:t> of a person or group in a business environment. 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a:t>Ethical principles </a:t>
            </a:r>
          </a:p>
          <a:p>
            <a:pPr marL="548640" indent="-411480" eaLnBrk="1" fontAlgn="auto" hangingPunct="1">
              <a:spcAft>
                <a:spcPts val="0"/>
              </a:spcAft>
              <a:buClr>
                <a:schemeClr val="tx1">
                  <a:shade val="95000"/>
                </a:schemeClr>
              </a:buClr>
              <a:buFont typeface="Wingdings 2"/>
              <a:buNone/>
              <a:defRPr/>
            </a:pPr>
            <a:r>
              <a:rPr lang="en-US" dirty="0" smtClean="0"/>
              <a:t>• </a:t>
            </a:r>
            <a:r>
              <a:rPr lang="en-US" dirty="0"/>
              <a:t>honesty </a:t>
            </a:r>
          </a:p>
          <a:p>
            <a:pPr marL="548640" indent="-411480" eaLnBrk="1" fontAlgn="auto" hangingPunct="1">
              <a:spcAft>
                <a:spcPts val="0"/>
              </a:spcAft>
              <a:buClr>
                <a:schemeClr val="tx1">
                  <a:shade val="95000"/>
                </a:schemeClr>
              </a:buClr>
              <a:buFont typeface="Wingdings 2"/>
              <a:buNone/>
              <a:defRPr/>
            </a:pPr>
            <a:r>
              <a:rPr lang="en-US" dirty="0"/>
              <a:t>• trustworthiness </a:t>
            </a:r>
          </a:p>
          <a:p>
            <a:pPr marL="548640" indent="-411480" eaLnBrk="1" fontAlgn="auto" hangingPunct="1">
              <a:spcAft>
                <a:spcPts val="0"/>
              </a:spcAft>
              <a:buClr>
                <a:schemeClr val="tx1">
                  <a:shade val="95000"/>
                </a:schemeClr>
              </a:buClr>
              <a:buFont typeface="Wingdings 2"/>
              <a:buNone/>
              <a:defRPr/>
            </a:pPr>
            <a:r>
              <a:rPr lang="en-US" dirty="0"/>
              <a:t>• loyalty </a:t>
            </a:r>
          </a:p>
          <a:p>
            <a:pPr marL="548640" indent="-411480" eaLnBrk="1" fontAlgn="auto" hangingPunct="1">
              <a:spcAft>
                <a:spcPts val="0"/>
              </a:spcAft>
              <a:buClr>
                <a:schemeClr val="tx1">
                  <a:shade val="95000"/>
                </a:schemeClr>
              </a:buClr>
              <a:buFont typeface="Wingdings 2"/>
              <a:buNone/>
              <a:defRPr/>
            </a:pPr>
            <a:r>
              <a:rPr lang="en-US" dirty="0"/>
              <a:t>• respect for others </a:t>
            </a:r>
          </a:p>
          <a:p>
            <a:pPr marL="548640" indent="-411480" eaLnBrk="1" fontAlgn="auto" hangingPunct="1">
              <a:spcAft>
                <a:spcPts val="0"/>
              </a:spcAft>
              <a:buClr>
                <a:schemeClr val="tx1">
                  <a:shade val="95000"/>
                </a:schemeClr>
              </a:buClr>
              <a:buFont typeface="Wingdings 2"/>
              <a:buNone/>
              <a:defRPr/>
            </a:pPr>
            <a:r>
              <a:rPr lang="en-US" dirty="0"/>
              <a:t>• adherence to the law </a:t>
            </a:r>
          </a:p>
          <a:p>
            <a:pPr marL="548640" indent="-411480" eaLnBrk="1" fontAlgn="auto" hangingPunct="1">
              <a:spcAft>
                <a:spcPts val="0"/>
              </a:spcAft>
              <a:buClr>
                <a:schemeClr val="tx1">
                  <a:shade val="95000"/>
                </a:schemeClr>
              </a:buClr>
              <a:buFont typeface="Wingdings 2"/>
              <a:buNone/>
              <a:defRPr/>
            </a:pPr>
            <a:r>
              <a:rPr lang="en-US" dirty="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a:t>• accountability. </a:t>
            </a:r>
          </a:p>
          <a:p>
            <a:pPr marL="548640" indent="-411480" eaLnBrk="1" fontAlgn="auto" hangingPunct="1">
              <a:spcAft>
                <a:spcPts val="0"/>
              </a:spcAft>
              <a:buClr>
                <a:schemeClr val="tx1">
                  <a:shade val="95000"/>
                </a:schemeClr>
              </a:buClr>
              <a:buFont typeface="Wingdings 2"/>
              <a:buChar char=""/>
              <a:defRPr/>
            </a:pPr>
            <a:endParaRPr lang="en-US" dirty="0"/>
          </a:p>
        </p:txBody>
      </p:sp>
      <p:sp>
        <p:nvSpPr>
          <p:cNvPr id="31748" name="AutoShape 2" descr="Image result for ethics">
            <a:hlinkClick r:id="rId3"/>
            <a:extLst>
              <a:ext uri="{FF2B5EF4-FFF2-40B4-BE49-F238E27FC236}">
                <a16:creationId xmlns:a16="http://schemas.microsoft.com/office/drawing/2014/main" id="{444C6B8C-AEFE-4BD2-B8BD-E6C95A583508}"/>
              </a:ext>
            </a:extLst>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sp>
        <p:nvSpPr>
          <p:cNvPr id="31749" name="AutoShape 4" descr="Image result for ethics">
            <a:hlinkClick r:id="rId3"/>
            <a:extLst>
              <a:ext uri="{FF2B5EF4-FFF2-40B4-BE49-F238E27FC236}">
                <a16:creationId xmlns:a16="http://schemas.microsoft.com/office/drawing/2014/main" id="{0B4C75B5-0EDB-4CCE-B388-8D683FA9AE36}"/>
              </a:ext>
            </a:extLst>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pic>
        <p:nvPicPr>
          <p:cNvPr id="31750" name="Picture 6" descr="Image result for ethics">
            <a:hlinkClick r:id="rId3"/>
            <a:extLst>
              <a:ext uri="{FF2B5EF4-FFF2-40B4-BE49-F238E27FC236}">
                <a16:creationId xmlns:a16="http://schemas.microsoft.com/office/drawing/2014/main" id="{9F941149-1439-440F-BB39-B97D10D518F2}"/>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6143625" y="4143375"/>
            <a:ext cx="2366963" cy="236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4309</TotalTime>
  <Words>1535</Words>
  <Application>Microsoft Office PowerPoint</Application>
  <PresentationFormat>On-screen Show (4:3)</PresentationFormat>
  <Paragraphs>185</Paragraphs>
  <Slides>22</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Times New Roman</vt:lpstr>
      <vt:lpstr>Verdana</vt:lpstr>
      <vt:lpstr>Wingdings 2</vt:lpstr>
      <vt:lpstr>Retrospect</vt:lpstr>
      <vt:lpstr>Values</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Process of balancing expectations of organisation/individual</vt:lpstr>
      <vt:lpstr>The Barrett Model</vt:lpstr>
      <vt:lpstr>What is a personal value? </vt:lpstr>
      <vt:lpstr>Organisational values</vt:lpstr>
      <vt:lpstr>Organisational values</vt:lpstr>
      <vt:lpstr>Aligning individual and organisational values</vt:lpstr>
      <vt:lpstr>Barrett Model</vt:lpstr>
      <vt:lpstr>Assessing your own Values</vt:lpstr>
      <vt:lpstr>Activity</vt:lpstr>
      <vt:lpstr>Cognitive Biases</vt:lpstr>
      <vt:lpstr>Michael Shermer – Why People believe weird things</vt:lpstr>
      <vt:lpstr>PowerPoint Presentation</vt:lpstr>
      <vt:lpstr>  The difference between personal and professional ethics  </vt:lpstr>
      <vt:lpstr>Personal ethics  </vt:lpstr>
      <vt:lpstr>Professional ethics and codes of conduct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UWTSD</cp:lastModifiedBy>
  <cp:revision>62</cp:revision>
  <dcterms:created xsi:type="dcterms:W3CDTF">2014-02-11T12:45:58Z</dcterms:created>
  <dcterms:modified xsi:type="dcterms:W3CDTF">2019-06-19T08:24:55Z</dcterms:modified>
</cp:coreProperties>
</file>