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72" r:id="rId6"/>
    <p:sldId id="270" r:id="rId7"/>
    <p:sldId id="273" r:id="rId8"/>
    <p:sldId id="266" r:id="rId9"/>
    <p:sldId id="268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238173-2F98-475D-36CF-440D5E5E6DBB}" v="122" dt="2026-06-20T12:15:16.981"/>
    <p1510:client id="{D20703D8-433E-A84A-2DB1-E7F19B103B87}" v="196" dt="2026-06-19T15:22:47.301"/>
    <p1510:client id="{F73C2FA5-30C4-DE99-E961-3A149A024CBF}" v="173" dt="2026-06-18T22:09:40.6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qualitysafety.bmj.com/content/23/2/106" TargetMode="External"/><Relationship Id="rId2" Type="http://schemas.openxmlformats.org/officeDocument/2006/relationships/hyperlink" Target="https://bmjopen.bmj.com/content/7/11/e01770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stol-inquiry.org.uk/final_report/the_report.pdf" TargetMode="External"/><Relationship Id="rId5" Type="http://schemas.openxmlformats.org/officeDocument/2006/relationships/hyperlink" Target="https://www.health.org.uk/sites/default/files/upload/publications/2021/QualityImprovementMadeSimple.pdf" TargetMode="External"/><Relationship Id="rId4" Type="http://schemas.openxmlformats.org/officeDocument/2006/relationships/hyperlink" Target="https://assets.publishing.service.gov.uk/media/5a7c9bec40f0b65b3de09fde/0898_i.pdf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120824/" TargetMode="External"/><Relationship Id="rId2" Type="http://schemas.openxmlformats.org/officeDocument/2006/relationships/hyperlink" Target="https://www.bmj.com/content/363/bmj.k490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publications/i/item/9789240032705" TargetMode="External"/><Relationship Id="rId5" Type="http://schemas.openxmlformats.org/officeDocument/2006/relationships/hyperlink" Target="https://pubmed.ncbi.nlm.nih.gov/11823355/" TargetMode="External"/><Relationship Id="rId4" Type="http://schemas.openxmlformats.org/officeDocument/2006/relationships/hyperlink" Target="https://www.england.nhs.uk/patient-safety/the-nhs-patient-safety-strateg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9" name="Rectangle 378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2074" y="559905"/>
            <a:ext cx="6542503" cy="2058657"/>
          </a:xfrm>
        </p:spPr>
        <p:txBody>
          <a:bodyPr anchor="b">
            <a:normAutofit/>
          </a:bodyPr>
          <a:lstStyle/>
          <a:p>
            <a:r>
              <a:rPr lang="en-GB" sz="3200" dirty="0"/>
              <a:t>Patient Safety Failures at Bristol Royal Infirmary: Root Causes, Governance Issues and Implications for Quality Improvement</a:t>
            </a:r>
            <a:endParaRPr lang="en-US" sz="29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7101" y="4078423"/>
            <a:ext cx="4978399" cy="2058657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>
                <a:ea typeface="+mn-lt"/>
                <a:cs typeface="+mn-lt"/>
              </a:rPr>
              <a:t>Student Name: Desislava Markova</a:t>
            </a:r>
            <a:endParaRPr lang="en-US" dirty="0"/>
          </a:p>
          <a:p>
            <a:pPr algn="l"/>
            <a:r>
              <a:rPr lang="en-US" dirty="0">
                <a:ea typeface="+mn-lt"/>
                <a:cs typeface="+mn-lt"/>
              </a:rPr>
              <a:t>Student ID: 2512936</a:t>
            </a:r>
            <a:endParaRPr lang="en-US" dirty="0"/>
          </a:p>
          <a:p>
            <a:pPr algn="l"/>
            <a:r>
              <a:rPr lang="en-US" dirty="0">
                <a:ea typeface="+mn-lt"/>
                <a:cs typeface="+mn-lt"/>
              </a:rPr>
              <a:t>Module Name: </a:t>
            </a:r>
            <a:r>
              <a:rPr lang="en-US" dirty="0">
                <a:latin typeface="Arial"/>
                <a:ea typeface="+mn-lt"/>
                <a:cs typeface="Arial"/>
              </a:rPr>
              <a:t>Quality Assurance and Service Improvements</a:t>
            </a:r>
            <a:endParaRPr lang="en-US" dirty="0">
              <a:ea typeface="+mn-lt"/>
              <a:cs typeface="+mn-lt"/>
            </a:endParaRPr>
          </a:p>
          <a:p>
            <a:pPr algn="l"/>
            <a:endParaRPr lang="en-US" dirty="0"/>
          </a:p>
          <a:p>
            <a:pPr algn="l"/>
            <a:endParaRPr lang="en-US" dirty="0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F3286C86-9ADE-FDE1-6811-5D6540CC12E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Doctor">
            <a:extLst>
              <a:ext uri="{FF2B5EF4-FFF2-40B4-BE49-F238E27FC236}">
                <a16:creationId xmlns:a16="http://schemas.microsoft.com/office/drawing/2014/main" id="{D8E413CF-FE3A-41B1-B561-6A2FDFE0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14C2221-2B8C-494D-9442-F812DF4E8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9582BE-6B74-EB3C-97B5-327939ECE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3931"/>
            <a:ext cx="3143250" cy="2601119"/>
          </a:xfrm>
        </p:spPr>
        <p:txBody>
          <a:bodyPr anchor="t">
            <a:normAutofit/>
          </a:bodyPr>
          <a:lstStyle/>
          <a:p>
            <a:pPr algn="ctr"/>
            <a:r>
              <a:rPr lang="en-US" sz="4000">
                <a:ea typeface="+mj-lt"/>
                <a:cs typeface="+mj-lt"/>
              </a:rPr>
              <a:t>Introduction to the Case Study</a:t>
            </a:r>
            <a:endParaRPr lang="en-US" sz="4000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9F561FB2-5498-526A-600B-C3248701CC0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981200" y="2429670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0C61E-8EDB-A4B8-7638-B54E528DD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3954" y="351407"/>
            <a:ext cx="8075568" cy="6868695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buFont typeface="Wingdings" panose="020B0604020202020204" pitchFamily="34" charset="0"/>
              <a:buChar char="ü"/>
            </a:pPr>
            <a:r>
              <a:rPr lang="en-US" sz="2400" dirty="0">
                <a:latin typeface="Arial"/>
                <a:ea typeface="+mn-lt"/>
                <a:cs typeface="Arial"/>
              </a:rPr>
              <a:t>The Bristol Royal Infirmary Inquiry investigated </a:t>
            </a:r>
            <a:r>
              <a:rPr lang="en-US" sz="2400" dirty="0" err="1">
                <a:latin typeface="Arial"/>
                <a:ea typeface="+mn-lt"/>
                <a:cs typeface="Arial"/>
              </a:rPr>
              <a:t>paediatric</a:t>
            </a:r>
            <a:r>
              <a:rPr lang="en-US" sz="2400" dirty="0">
                <a:latin typeface="Arial"/>
                <a:ea typeface="+mn-lt"/>
                <a:cs typeface="Arial"/>
              </a:rPr>
              <a:t> cardiac surgery services between 1984 and 1995 following concerns about unusually high mortality rates among children undergoing complex heart surgery (Kennedy, 2001).</a:t>
            </a:r>
          </a:p>
          <a:p>
            <a:pPr>
              <a:buFont typeface="Wingdings" panose="020B0604020202020204" pitchFamily="34" charset="0"/>
              <a:buChar char="ü"/>
            </a:pP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sz="2400" dirty="0">
                <a:latin typeface="Arial"/>
                <a:ea typeface="+mn-lt"/>
                <a:cs typeface="Arial"/>
              </a:rPr>
              <a:t>Evidence showed that outcomes at Bristol were significantly poorer than those achieved in comparable specialist cardiac </a:t>
            </a:r>
            <a:r>
              <a:rPr lang="en-US" sz="2400" dirty="0" err="1">
                <a:latin typeface="Arial"/>
                <a:ea typeface="+mn-lt"/>
                <a:cs typeface="Arial"/>
              </a:rPr>
              <a:t>centres</a:t>
            </a:r>
            <a:r>
              <a:rPr lang="en-US" sz="2400" dirty="0">
                <a:latin typeface="Arial"/>
                <a:ea typeface="+mn-lt"/>
                <a:cs typeface="Arial"/>
              </a:rPr>
              <a:t> across the United Kingdom (Kennedy, 2001).</a:t>
            </a:r>
          </a:p>
          <a:p>
            <a:pPr>
              <a:buFont typeface="Wingdings" panose="020B0604020202020204" pitchFamily="34" charset="0"/>
              <a:buChar char="ü"/>
            </a:pP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sz="2400">
                <a:latin typeface="Arial"/>
                <a:ea typeface="+mn-lt"/>
                <a:cs typeface="Arial"/>
              </a:rPr>
              <a:t>Despite concerns being raised by healthcare professionals and external reviewers, corrective action was delayed and unsafe practice continued for several years (Kennedy, 2001).</a:t>
            </a: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sz="2400" dirty="0">
                <a:latin typeface="Arial"/>
                <a:ea typeface="+mn-lt"/>
                <a:cs typeface="Arial"/>
              </a:rPr>
              <a:t>The Inquiry concluded that the failures reflected wider </a:t>
            </a:r>
            <a:r>
              <a:rPr lang="en-US" sz="24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2400" dirty="0">
                <a:latin typeface="Arial"/>
                <a:ea typeface="+mn-lt"/>
                <a:cs typeface="Arial"/>
              </a:rPr>
              <a:t> and systemic weaknesses rather than the actions of a single clinician (Kennedy, 2001).</a:t>
            </a:r>
          </a:p>
          <a:p>
            <a:pPr>
              <a:buNone/>
            </a:pP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US" sz="1500" dirty="0"/>
            </a:br>
            <a:endParaRPr lang="en-US" sz="24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endParaRPr lang="en-US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20042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3A74F9-D0F8-6E85-04F4-C4BEA0503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ea typeface="+mj-lt"/>
                <a:cs typeface="+mj-lt"/>
              </a:rPr>
              <a:t>What Went Wrong?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0892A-062F-0AF6-000A-AA99E3CE0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9339" y="305583"/>
            <a:ext cx="7949718" cy="679084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Mortality data were collected but not effectively analyzed or acted upon (Kennedy, 2001).</a:t>
            </a: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Clinical audit systems were underdeveloped and failed to identify poor performance promptly (Health Foundation, 2021).</a:t>
            </a: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Communication between clinicians, managers and regulators was ineffective (Walshe and Smith, 2016).</a:t>
            </a: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Professional hierarchies discouraged staff from challenging senior clinicians and raising concerns (Mannion and Davies, 2018; Braithwaite et al., 2017).</a:t>
            </a: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Governance systems failed to ensure accountability and oversight of clinical outcomes (Francis, 2013).</a:t>
            </a:r>
          </a:p>
          <a:p>
            <a:pPr marL="342900" indent="-342900"/>
            <a:r>
              <a:rPr lang="en-US" sz="2000" dirty="0">
                <a:latin typeface="Arial"/>
                <a:ea typeface="+mn-lt"/>
                <a:cs typeface="Arial"/>
              </a:rPr>
              <a:t>These events did not occur because of a single mistake. Instead, multiple weaknesses aligned and allowed poor outcomes to continue over a prolonged period (NHS England 2023).</a:t>
            </a: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</a:t>
            </a:r>
            <a:r>
              <a:rPr lang="en-US" sz="20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2000" dirty="0">
                <a:latin typeface="Arial"/>
                <a:ea typeface="+mn-lt"/>
                <a:cs typeface="Arial"/>
              </a:rPr>
              <a:t> learning was limited and opportunities to learn from poor outcomes were missed (Dixon-Woods et al., 2014).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ptos" panose="020B0004020202020204"/>
              <a:cs typeface="Arial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04235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A2E41-0943-B6E0-1A42-BA41AF189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8745" y="-275046"/>
            <a:ext cx="5251316" cy="1807305"/>
          </a:xfrm>
        </p:spPr>
        <p:txBody>
          <a:bodyPr>
            <a:normAutofit/>
          </a:bodyPr>
          <a:lstStyle/>
          <a:p>
            <a:r>
              <a:rPr lang="en-US" sz="4100">
                <a:ea typeface="+mj-lt"/>
                <a:cs typeface="+mj-lt"/>
              </a:rPr>
              <a:t>Root Causes Using the Swiss Cheese Model</a:t>
            </a: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D716F-EFDE-4214-5FE8-2DEAF254C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027" y="1144265"/>
            <a:ext cx="7666668" cy="506574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latin typeface="Arial"/>
                <a:ea typeface="+mn-lt"/>
                <a:cs typeface="Arial"/>
              </a:rPr>
              <a:t>The Swiss Cheese Model suggests that adverse events occur when multiple system failures align across different </a:t>
            </a:r>
            <a:r>
              <a:rPr lang="en-US" sz="24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2400" dirty="0">
                <a:latin typeface="Arial"/>
                <a:ea typeface="+mn-lt"/>
                <a:cs typeface="Arial"/>
              </a:rPr>
              <a:t> levels (World Health Organization 2021)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 dirty="0">
                <a:latin typeface="Arial"/>
                <a:ea typeface="+mn-lt"/>
                <a:cs typeface="Arial"/>
              </a:rPr>
              <a:t>• Professional hierarchies limited communication and discouraged staff from questioning clinical decisions (Mannion and Davies, 2018).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 dirty="0">
                <a:latin typeface="Arial"/>
                <a:ea typeface="+mn-lt"/>
                <a:cs typeface="Arial"/>
              </a:rPr>
              <a:t>• Regulatory oversight was insufficient to detect and address concerns before significant harm occurred (Francis, 2013).</a:t>
            </a: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</p:txBody>
      </p:sp>
      <p:pic>
        <p:nvPicPr>
          <p:cNvPr id="5" name="Picture 4" descr="Assorted types of cheese">
            <a:extLst>
              <a:ext uri="{FF2B5EF4-FFF2-40B4-BE49-F238E27FC236}">
                <a16:creationId xmlns:a16="http://schemas.microsoft.com/office/drawing/2014/main" id="{EF502872-848E-AE5A-A206-C4E9810306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62" r="24946"/>
          <a:stretch>
            <a:fillRect/>
          </a:stretch>
        </p:blipFill>
        <p:spPr>
          <a:xfrm>
            <a:off x="7352162" y="10"/>
            <a:ext cx="4839838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87324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41DA70F-1D3E-BCAF-16D7-FF1A6C2621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600"/>
            <a:ext cx="11927840" cy="6712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242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FD49F7-9933-7A52-BF2D-C5554A27C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540" y="-232138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Applying the Swiss Cheese Model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B528AAF-C587-62F6-69A3-1F51658272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0974947"/>
              </p:ext>
            </p:extLst>
          </p:nvPr>
        </p:nvGraphicFramePr>
        <p:xfrm>
          <a:off x="316302" y="992037"/>
          <a:ext cx="11575813" cy="5588378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2970417">
                  <a:extLst>
                    <a:ext uri="{9D8B030D-6E8A-4147-A177-3AD203B41FA5}">
                      <a16:colId xmlns:a16="http://schemas.microsoft.com/office/drawing/2014/main" val="2152776193"/>
                    </a:ext>
                  </a:extLst>
                </a:gridCol>
                <a:gridCol w="3864484">
                  <a:extLst>
                    <a:ext uri="{9D8B030D-6E8A-4147-A177-3AD203B41FA5}">
                      <a16:colId xmlns:a16="http://schemas.microsoft.com/office/drawing/2014/main" val="2445941187"/>
                    </a:ext>
                  </a:extLst>
                </a:gridCol>
                <a:gridCol w="4740912">
                  <a:extLst>
                    <a:ext uri="{9D8B030D-6E8A-4147-A177-3AD203B41FA5}">
                      <a16:colId xmlns:a16="http://schemas.microsoft.com/office/drawing/2014/main" val="2539693807"/>
                    </a:ext>
                  </a:extLst>
                </a:gridCol>
              </a:tblGrid>
              <a:tr h="7296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dirty="0">
                          <a:latin typeface="Arial"/>
                          <a:cs typeface="Arial"/>
                        </a:rPr>
                        <a:t>Layer of </a:t>
                      </a:r>
                      <a:r>
                        <a:rPr lang="en-US" sz="1800" b="1" dirty="0" err="1">
                          <a:latin typeface="Arial"/>
                          <a:cs typeface="Arial"/>
                        </a:rPr>
                        <a:t>Defence</a:t>
                      </a: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>
                          <a:latin typeface="Arial"/>
                          <a:cs typeface="Arial"/>
                        </a:rPr>
                        <a:t>Intended Function</a:t>
                      </a: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>
                          <a:latin typeface="Arial"/>
                          <a:cs typeface="Arial"/>
                        </a:rPr>
                        <a:t>Hole (Failure Point)</a:t>
                      </a: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3778135270"/>
                  </a:ext>
                </a:extLst>
              </a:tr>
              <a:tr h="8874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Clinical Audit Systems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Monitor surgical outcomes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rial"/>
                          <a:cs typeface="Arial"/>
                        </a:rPr>
                        <a:t>Mortality data were collected but not effectively </a:t>
                      </a:r>
                      <a:r>
                        <a:rPr lang="en-US" sz="1800" dirty="0" err="1">
                          <a:latin typeface="Arial"/>
                          <a:cs typeface="Arial"/>
                        </a:rPr>
                        <a:t>analysed</a:t>
                      </a:r>
                      <a:r>
                        <a:rPr lang="en-US" sz="1800" dirty="0">
                          <a:latin typeface="Arial"/>
                          <a:cs typeface="Arial"/>
                        </a:rPr>
                        <a:t> or acted upon (Kennedy, 2001)</a:t>
                      </a: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1155392101"/>
                  </a:ext>
                </a:extLst>
              </a:tr>
              <a:tr h="11635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Staff Communication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Escalate concerns and share patient safety information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Professional culture discouraged challenge and open communication regarding poor outcomes (Mannion and Davies, 2018; Kennedy, 2001)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4153359209"/>
                  </a:ext>
                </a:extLst>
              </a:tr>
              <a:tr h="9268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Clinical Governance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Ensure accountability and quality assurance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Governance systems failed to identify and respond to concerns promptly (Kennedy, 2001; Francis, 2013)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2335447633"/>
                  </a:ext>
                </a:extLst>
              </a:tr>
              <a:tr h="9268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External Regulation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Identify poor performance and protect patients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rial"/>
                          <a:cs typeface="Arial"/>
                        </a:rPr>
                        <a:t>External scrutiny and intervention occurred too late to prevent harm (Kennedy, </a:t>
                      </a:r>
                      <a:r>
                        <a:rPr lang="en-US" sz="1800">
                          <a:latin typeface="Arial"/>
                          <a:cs typeface="Arial"/>
                        </a:rPr>
                        <a:t>2001; </a:t>
                      </a: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Walshe and Smith, 2016).</a:t>
                      </a:r>
                      <a:endParaRPr lang="en-US" sz="180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2926724564"/>
                  </a:ext>
                </a:extLst>
              </a:tr>
              <a:tr h="9268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Leadership and Supervision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Support safe clinical decision-making and service improvement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rial"/>
                          <a:cs typeface="Arial"/>
                        </a:rPr>
                        <a:t>Leaders failed to respond effectively to warning signs and evidence of poor outcomes (Francis, 2013; West et al., 2017)</a:t>
                      </a: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25281327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64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Slide Background">
            <a:extLst>
              <a:ext uri="{FF2B5EF4-FFF2-40B4-BE49-F238E27FC236}">
                <a16:creationId xmlns:a16="http://schemas.microsoft.com/office/drawing/2014/main" id="{924D84CD-5280-4B52-B96E-8EDAA2B20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3E65D517-46E4-8037-A63D-629DE1253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8C22D7-819E-0C24-207A-EBD1788AA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48" y="-313738"/>
            <a:ext cx="10477600" cy="1157242"/>
          </a:xfrm>
          <a:prstGeom prst="ellipse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kern="1200">
                <a:latin typeface="+mj-lt"/>
                <a:ea typeface="+mj-ea"/>
                <a:cs typeface="+mj-cs"/>
              </a:rPr>
              <a:t>Benchmarking 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F16935F-D1D8-C1B8-1DF3-B16B8F768A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2465730"/>
              </p:ext>
            </p:extLst>
          </p:nvPr>
        </p:nvGraphicFramePr>
        <p:xfrm>
          <a:off x="184354" y="602225"/>
          <a:ext cx="11690902" cy="617664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39068">
                  <a:extLst>
                    <a:ext uri="{9D8B030D-6E8A-4147-A177-3AD203B41FA5}">
                      <a16:colId xmlns:a16="http://schemas.microsoft.com/office/drawing/2014/main" val="3208390042"/>
                    </a:ext>
                  </a:extLst>
                </a:gridCol>
                <a:gridCol w="4192886">
                  <a:extLst>
                    <a:ext uri="{9D8B030D-6E8A-4147-A177-3AD203B41FA5}">
                      <a16:colId xmlns:a16="http://schemas.microsoft.com/office/drawing/2014/main" val="2028480152"/>
                    </a:ext>
                  </a:extLst>
                </a:gridCol>
                <a:gridCol w="4258948">
                  <a:extLst>
                    <a:ext uri="{9D8B030D-6E8A-4147-A177-3AD203B41FA5}">
                      <a16:colId xmlns:a16="http://schemas.microsoft.com/office/drawing/2014/main" val="2819706844"/>
                    </a:ext>
                  </a:extLst>
                </a:gridCol>
              </a:tblGrid>
              <a:tr h="51472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b="1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b="1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b="1" dirty="0" err="1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480256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98394171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5552669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8640831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1477114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8719593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8492766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 err="1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8367453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4978738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98127633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A061EB7-1EDB-F7D2-7CDA-BA095C106C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7893476"/>
              </p:ext>
            </p:extLst>
          </p:nvPr>
        </p:nvGraphicFramePr>
        <p:xfrm>
          <a:off x="0" y="868680"/>
          <a:ext cx="12192000" cy="59186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94958437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41823270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023820536"/>
                    </a:ext>
                  </a:extLst>
                </a:gridCol>
              </a:tblGrid>
              <a:tr h="4227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Indicator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Bristol Royal Infirmary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UK Specialist Cardiac Centres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1949356"/>
                  </a:ext>
                </a:extLst>
              </a:tr>
              <a:tr h="422764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2851111"/>
                  </a:ext>
                </a:extLst>
              </a:tr>
              <a:tr h="7398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Excess deaths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30–35 excess deaths in children under 1 year (Kennedy, 2001)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No comparable excess mortality reported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4586006"/>
                  </a:ext>
                </a:extLst>
              </a:tr>
              <a:tr h="10569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Mortality in infants (&lt;1 year)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Approximately twice the national average during 1991–1995 (Mayor, 2001; Kennedy, 2001)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Lower mortality rates (Mayor, 2001)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9071807"/>
                  </a:ext>
                </a:extLst>
              </a:tr>
              <a:tr h="7398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Open-heart surgery mortality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28.7% (41 deaths/143 operations) (Spiegelhalter, 2002)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11.2% average mortality (Spiegelhalter, 2002)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8242347"/>
                  </a:ext>
                </a:extLst>
              </a:tr>
              <a:tr h="7398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Clinical audit use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Mortality data collected but not acted upon effectively (Kennedy, 2001)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Routine audit and outcome monitoring (Health Foundation, 2021)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6189803"/>
                  </a:ext>
                </a:extLst>
              </a:tr>
              <a:tr h="7398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Response to concerns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Concerns raised from 1986 onwards with delayed action (Kennedy, 2001)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Earlier intervention and escalation systems (Health Foundation, 2021)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1566001"/>
                  </a:ext>
                </a:extLst>
              </a:tr>
              <a:tr h="10569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Governance effectiveness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Weak governance and accountability arrangements (Kennedy, 2001; Francis, 2013)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More developed governance structures and oversight mechanisms (Walshe and Smith, 2016)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07827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6322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01011AF-97C5-0CC6-0DD4-4045AE70481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9379" b="1111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FE5953-CA15-471B-C9C6-072D9DA7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7070" y="387212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Structure of Component 2 Report</a:t>
            </a:r>
            <a:endParaRPr lang="en-US"/>
          </a:p>
          <a:p>
            <a:endParaRPr lang="en-US"/>
          </a:p>
          <a:p>
            <a:endParaRPr lang="en-US" dirty="0"/>
          </a:p>
        </p:txBody>
      </p:sp>
      <p:sp>
        <p:nvSpPr>
          <p:cNvPr id="48" name="Content Placeholder 47">
            <a:extLst>
              <a:ext uri="{FF2B5EF4-FFF2-40B4-BE49-F238E27FC236}">
                <a16:creationId xmlns:a16="http://schemas.microsoft.com/office/drawing/2014/main" id="{3AEE442E-E5A9-1BE7-9E1C-CEEFF7E81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9" y="572015"/>
            <a:ext cx="11781501" cy="628091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600" dirty="0">
              <a:latin typeface="Arial"/>
              <a:cs typeface="Arial"/>
            </a:endParaRPr>
          </a:p>
          <a:p>
            <a:r>
              <a:rPr lang="en-US" sz="1800">
                <a:latin typeface="Arial"/>
                <a:ea typeface="+mn-lt"/>
                <a:cs typeface="Arial"/>
              </a:rPr>
              <a:t>Introduction</a:t>
            </a:r>
            <a:br>
              <a:rPr lang="en-US" sz="1800" dirty="0">
                <a:latin typeface="Arial"/>
                <a:ea typeface="+mn-lt"/>
                <a:cs typeface="Arial"/>
              </a:rPr>
            </a:br>
            <a:r>
              <a:rPr lang="en-US" sz="1800">
                <a:latin typeface="Arial"/>
                <a:ea typeface="+mn-lt"/>
                <a:cs typeface="Arial"/>
              </a:rPr>
              <a:t>• Introduces the Bristol Royal Infirmary Inquiry and explains why the quality failure remains significant for healthcare improvement.</a:t>
            </a:r>
            <a:endParaRPr lang="en-US" sz="180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Fishbone Diagram - it identifies multiple contributory factors, including governance, leadership, communication and </a:t>
            </a:r>
            <a:r>
              <a:rPr lang="en-US" sz="18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1800" dirty="0">
                <a:latin typeface="Arial"/>
                <a:ea typeface="+mn-lt"/>
                <a:cs typeface="Arial"/>
              </a:rPr>
              <a:t> culture failures (Walshe and Smith, 2016; NHS England, 2023).</a:t>
            </a:r>
          </a:p>
          <a:p>
            <a:r>
              <a:rPr lang="en-US" sz="1800">
                <a:latin typeface="Arial"/>
                <a:ea typeface="+mn-lt"/>
                <a:cs typeface="Arial"/>
              </a:rPr>
              <a:t>5 Whys Analysis - it helps identify the underlying root causes behind poor clinical outcomes and governance failures (Health Foundation, 2021; Francis, 2013).</a:t>
            </a:r>
            <a:endParaRPr lang="en-US" sz="1800">
              <a:latin typeface="Arial"/>
              <a:cs typeface="Arial"/>
            </a:endParaRPr>
          </a:p>
          <a:p>
            <a:r>
              <a:rPr lang="en-US" sz="1800">
                <a:latin typeface="Arial"/>
                <a:ea typeface="+mn-lt"/>
                <a:cs typeface="Arial"/>
              </a:rPr>
              <a:t>Donabedian Model - it evaluates healthcare quality through the analysis of structures, processes and outcomes (Walshe and Smith, 2016).</a:t>
            </a:r>
            <a:endParaRPr lang="en-US" sz="180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PESTLE Analysis - it examines the political, economic, social, technological, legal and environmental factors influencing </a:t>
            </a:r>
            <a:r>
              <a:rPr lang="en-US" sz="18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1800" dirty="0">
                <a:latin typeface="Arial"/>
                <a:ea typeface="+mn-lt"/>
                <a:cs typeface="Arial"/>
              </a:rPr>
              <a:t> performance and healthcare quality (Walshe and Smith, 2016; NHS England, 2023).</a:t>
            </a:r>
            <a:endParaRPr lang="en-US" sz="1800">
              <a:latin typeface="Arial"/>
              <a:cs typeface="Arial"/>
            </a:endParaRPr>
          </a:p>
          <a:p>
            <a:r>
              <a:rPr lang="en-US" sz="1800">
                <a:latin typeface="Arial"/>
                <a:ea typeface="+mn-lt"/>
                <a:cs typeface="Arial"/>
              </a:rPr>
              <a:t>Recommendations - Developed from the root cause analysis to address governance, audit, leadership and patient safety issues identified by the Inquiry (Kennedy, 2001; Francis, 2013).</a:t>
            </a:r>
            <a:endParaRPr lang="en-US" sz="180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Kotter's 8-Step Change Model - it provides a structured framework for implementing large-scale </a:t>
            </a:r>
            <a:r>
              <a:rPr lang="en-US" sz="18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1800" dirty="0">
                <a:latin typeface="Arial"/>
                <a:ea typeface="+mn-lt"/>
                <a:cs typeface="Arial"/>
              </a:rPr>
              <a:t> and cultural change within healthcare </a:t>
            </a:r>
            <a:r>
              <a:rPr lang="en-US" sz="1800" dirty="0" err="1">
                <a:latin typeface="Arial"/>
                <a:ea typeface="+mn-lt"/>
                <a:cs typeface="Arial"/>
              </a:rPr>
              <a:t>organisations</a:t>
            </a:r>
            <a:r>
              <a:rPr lang="en-US" sz="1800" dirty="0">
                <a:latin typeface="Arial"/>
                <a:ea typeface="+mn-lt"/>
                <a:cs typeface="Arial"/>
              </a:rPr>
              <a:t> (West et al., 2017).</a:t>
            </a:r>
            <a:endParaRPr lang="en-US" sz="1800">
              <a:latin typeface="Arial"/>
              <a:cs typeface="Arial"/>
            </a:endParaRPr>
          </a:p>
          <a:p>
            <a:r>
              <a:rPr lang="en-US" sz="1800">
                <a:latin typeface="Arial"/>
                <a:ea typeface="+mn-lt"/>
                <a:cs typeface="Arial"/>
              </a:rPr>
              <a:t>PDSA Cycle - it supports continuous testing, monitoring and refinement of quality improvement initiatives within complex healthcare systems (Health Foundation, 2021; NHS England, 2023).</a:t>
            </a:r>
            <a:endParaRPr lang="en-US" sz="180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Conclusion - </a:t>
            </a:r>
            <a:r>
              <a:rPr lang="en-US" sz="1800" dirty="0" err="1">
                <a:latin typeface="Arial"/>
                <a:ea typeface="+mn-lt"/>
                <a:cs typeface="Arial"/>
              </a:rPr>
              <a:t>Summarises</a:t>
            </a:r>
            <a:r>
              <a:rPr lang="en-US" sz="1800" dirty="0">
                <a:latin typeface="Arial"/>
                <a:ea typeface="+mn-lt"/>
                <a:cs typeface="Arial"/>
              </a:rPr>
              <a:t> the key findings, recommendations and lessons for future healthcare quality improvement.</a:t>
            </a:r>
            <a:endParaRPr lang="en-US" sz="1800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7825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1A141-09AD-BA5A-BD73-9F87A5A46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38724"/>
            <a:ext cx="10515600" cy="981434"/>
          </a:xfrm>
        </p:spPr>
        <p:txBody>
          <a:bodyPr/>
          <a:lstStyle/>
          <a:p>
            <a:r>
              <a:rPr lang="en-US">
                <a:ea typeface="+mj-lt"/>
                <a:cs typeface="+mj-l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59A04-2FD0-0F89-3187-F0495CD55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07" y="735008"/>
            <a:ext cx="11716991" cy="63134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Braithwaite, J., Herkes, J., Ludlow, K., Testa, L. and </a:t>
            </a:r>
            <a:r>
              <a:rPr lang="en-US" sz="20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Lamprell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G. (2017) ‘Association between </a:t>
            </a:r>
            <a:r>
              <a:rPr lang="en-US" sz="20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organisational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and workplace cultures, and patient outcomes: Systematic review’, BMJ Open, 7(11), e017708. Available at: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2"/>
              </a:rPr>
              <a:t>https://bmjopen.bmj.com/content/7/11/e017708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10 June 2026).</a:t>
            </a:r>
            <a:endParaRPr lang="en-US" dirty="0">
              <a:latin typeface="Arial"/>
              <a:cs typeface="Arial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Dixon-Woods, M., Baker, R., Charles, K., Dawson, J., </a:t>
            </a:r>
            <a:r>
              <a:rPr lang="en-US" sz="20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Jerzembek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G., Martin, G., McCarthy, I., McKee, L., Minion, J., </a:t>
            </a:r>
            <a:r>
              <a:rPr lang="en-US" sz="20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Ozieranski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P. and Willars, J. (2014) ‘Culture and </a:t>
            </a:r>
            <a:r>
              <a:rPr lang="en-US" sz="20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behaviour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in the English National Health Service: Overview of lessons from a large multimethod study’, BMJ Quality &amp; Safety, 23(2), pp. 106–115. Available at: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3"/>
              </a:rPr>
              <a:t>https://qualitysafety.bmj.com/content/23/2/106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14 June 2026).</a:t>
            </a:r>
            <a:endParaRPr lang="en-US" dirty="0">
              <a:latin typeface="Arial"/>
              <a:cs typeface="Arial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Francis, R. (2013) Report of the Mid Staffordshire NHS Foundation Trust Public Inquiry. London: The Stationery Office. Available at: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4"/>
              </a:rPr>
              <a:t>https://assets.publishing.service.gov.uk/media/5a7c9bec40f0b65b3de09fde/0898_i.pdf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</a:t>
            </a:r>
            <a:r>
              <a:rPr lang="en-US" sz="2000">
                <a:highlight>
                  <a:srgbClr val="FFFFFF"/>
                </a:highlight>
                <a:latin typeface="Arial"/>
                <a:ea typeface="+mn-lt"/>
                <a:cs typeface="Arial"/>
              </a:rPr>
              <a:t>12 June 2026).</a:t>
            </a:r>
            <a:endParaRPr lang="en-US">
              <a:latin typeface="Arial"/>
              <a:cs typeface="Arial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Health Foundation (2021) Quality Improvement Made Simple: What Everyone Should Know About Healthcare Quality Improvement. London: The Health Foundation. Available at: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5"/>
              </a:rPr>
              <a:t>https://www.health.org.uk/sites/default/files/upload/publications/2021/QualityImprovementMadeSimple.pdf</a:t>
            </a:r>
            <a:r>
              <a:rPr lang="en-US" sz="200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10 June 2026).</a:t>
            </a:r>
            <a:endParaRPr lang="en-US">
              <a:latin typeface="Arial"/>
              <a:cs typeface="Arial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Kennedy, I. (2001) The Report of the Public Inquiry into Children's Heart Surgery at the Bristol Royal Infirmary 1984–1995: Learning from Bristol. London: The Stationery Office. Available at: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6"/>
              </a:rPr>
              <a:t>https://www.bristol-inquiry.org.uk/final_report/the_report.pdf</a:t>
            </a:r>
            <a:r>
              <a:rPr lang="en-US" sz="200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5 June 2026).</a:t>
            </a:r>
            <a:endParaRPr lang="en-US">
              <a:latin typeface="Arial"/>
              <a:cs typeface="Arial"/>
            </a:endParaRPr>
          </a:p>
          <a:p>
            <a:pPr>
              <a:buNone/>
            </a:pPr>
            <a:endParaRPr lang="en-US" sz="20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US" sz="2000" dirty="0"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644455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2D3AD-E727-C3E5-FB3A-64DF1DB34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780" y="195688"/>
            <a:ext cx="11959388" cy="66673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ea typeface="+mn-lt"/>
                <a:cs typeface="+mn-lt"/>
              </a:rPr>
              <a:t>Mannion, R. and Davies, H. (2018) ‘Understanding </a:t>
            </a:r>
            <a:r>
              <a:rPr lang="en-US" sz="2000" dirty="0" err="1">
                <a:highlight>
                  <a:srgbClr val="FFFFFF"/>
                </a:highlight>
                <a:ea typeface="+mn-lt"/>
                <a:cs typeface="+mn-lt"/>
              </a:rPr>
              <a:t>organisational</a:t>
            </a:r>
            <a:r>
              <a:rPr lang="en-US" sz="2000" dirty="0">
                <a:highlight>
                  <a:srgbClr val="FFFFFF"/>
                </a:highlight>
                <a:ea typeface="+mn-lt"/>
                <a:cs typeface="+mn-lt"/>
              </a:rPr>
              <a:t> culture for healthcare quality improvement’, BMJ, 363, k4907. Available at: </a:t>
            </a:r>
            <a:r>
              <a:rPr lang="en-US" sz="2000" dirty="0">
                <a:highlight>
                  <a:srgbClr val="FFFFFF"/>
                </a:highlight>
                <a:ea typeface="+mn-lt"/>
                <a:cs typeface="+mn-lt"/>
                <a:hlinkClick r:id="rId2"/>
              </a:rPr>
              <a:t>https://www.bmj.com/content/363/bmj.k4907</a:t>
            </a:r>
            <a:r>
              <a:rPr lang="en-US" sz="2000" dirty="0">
                <a:highlight>
                  <a:srgbClr val="FFFFFF"/>
                </a:highlight>
                <a:ea typeface="+mn-lt"/>
                <a:cs typeface="+mn-lt"/>
              </a:rPr>
              <a:t> (Accessed: 10 June 2026).</a:t>
            </a:r>
            <a:endParaRPr lang="en-US" dirty="0"/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ea typeface="+mn-lt"/>
                <a:cs typeface="+mn-lt"/>
              </a:rPr>
              <a:t>Mayor, S. (2001) ‘Mortality for </a:t>
            </a:r>
            <a:r>
              <a:rPr lang="en-US" sz="2000" dirty="0" err="1">
                <a:highlight>
                  <a:srgbClr val="FFFFFF"/>
                </a:highlight>
                <a:ea typeface="+mn-lt"/>
                <a:cs typeface="+mn-lt"/>
              </a:rPr>
              <a:t>paediatric</a:t>
            </a:r>
            <a:r>
              <a:rPr lang="en-US" sz="2000" dirty="0">
                <a:highlight>
                  <a:srgbClr val="FFFFFF"/>
                </a:highlight>
                <a:ea typeface="+mn-lt"/>
                <a:cs typeface="+mn-lt"/>
              </a:rPr>
              <a:t> cardiac surgery at Bristol was twice that at other </a:t>
            </a:r>
            <a:r>
              <a:rPr lang="en-US" sz="2000" dirty="0" err="1">
                <a:highlight>
                  <a:srgbClr val="FFFFFF"/>
                </a:highlight>
                <a:ea typeface="+mn-lt"/>
                <a:cs typeface="+mn-lt"/>
              </a:rPr>
              <a:t>centres</a:t>
            </a:r>
            <a:r>
              <a:rPr lang="en-US" sz="2000" dirty="0">
                <a:highlight>
                  <a:srgbClr val="FFFFFF"/>
                </a:highlight>
                <a:ea typeface="+mn-lt"/>
                <a:cs typeface="+mn-lt"/>
              </a:rPr>
              <a:t>’, BMJ, 323(7318), p. 890. Available at: </a:t>
            </a:r>
            <a:r>
              <a:rPr lang="en-US" sz="2000" dirty="0">
                <a:highlight>
                  <a:srgbClr val="FFFFFF"/>
                </a:highlight>
                <a:ea typeface="+mn-lt"/>
                <a:cs typeface="+mn-lt"/>
                <a:hlinkClick r:id="rId3"/>
              </a:rPr>
              <a:t>https://pmc.ncbi.nlm.nih.gov/articles/PMC1120824/</a:t>
            </a:r>
            <a:r>
              <a:rPr lang="en-US" sz="2000" dirty="0">
                <a:highlight>
                  <a:srgbClr val="FFFFFF"/>
                </a:highlight>
                <a:ea typeface="+mn-lt"/>
                <a:cs typeface="+mn-lt"/>
              </a:rPr>
              <a:t> (Accessed: 5 June 2026).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US" sz="2000">
                <a:highlight>
                  <a:srgbClr val="FFFFFF"/>
                </a:highlight>
                <a:ea typeface="+mn-lt"/>
                <a:cs typeface="+mn-lt"/>
              </a:rPr>
              <a:t>NHS England (2023) The NHS Patient Safety Strategy: Safer Culture, Safer Systems, Safer Patients. Available at: </a:t>
            </a:r>
            <a:r>
              <a:rPr lang="en-US" sz="2000" dirty="0">
                <a:highlight>
                  <a:srgbClr val="FFFFFF"/>
                </a:highlight>
                <a:ea typeface="+mn-lt"/>
                <a:cs typeface="+mn-lt"/>
                <a:hlinkClick r:id="rId4"/>
              </a:rPr>
              <a:t>https://www.england.nhs.uk/patient-safety/the-nhs-patient-safety-strategy/</a:t>
            </a:r>
            <a:r>
              <a:rPr lang="en-US" sz="2000">
                <a:highlight>
                  <a:srgbClr val="FFFFFF"/>
                </a:highlight>
                <a:ea typeface="+mn-lt"/>
                <a:cs typeface="+mn-lt"/>
              </a:rPr>
              <a:t> (Accessed: 16 June 2026).</a:t>
            </a:r>
            <a:endParaRPr lang="en-US"/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ea typeface="+mn-lt"/>
                <a:cs typeface="+mn-lt"/>
              </a:rPr>
              <a:t>Spiegelhalter, D.J. (2002) ‘Mortality and volume of cases in </a:t>
            </a:r>
            <a:r>
              <a:rPr lang="en-US" sz="2000" dirty="0" err="1">
                <a:highlight>
                  <a:srgbClr val="FFFFFF"/>
                </a:highlight>
                <a:ea typeface="+mn-lt"/>
                <a:cs typeface="+mn-lt"/>
              </a:rPr>
              <a:t>paediatric</a:t>
            </a:r>
            <a:r>
              <a:rPr lang="en-US" sz="2000" dirty="0">
                <a:highlight>
                  <a:srgbClr val="FFFFFF"/>
                </a:highlight>
                <a:ea typeface="+mn-lt"/>
                <a:cs typeface="+mn-lt"/>
              </a:rPr>
              <a:t> cardiac surgery in England and Wales: retrospective study’, BMJ, 324(7332), pp. 261–263. Available at: </a:t>
            </a:r>
            <a:r>
              <a:rPr lang="en-US" sz="2000" dirty="0">
                <a:highlight>
                  <a:srgbClr val="FFFFFF"/>
                </a:highlight>
                <a:ea typeface="+mn-lt"/>
                <a:cs typeface="+mn-lt"/>
                <a:hlinkClick r:id="rId5"/>
              </a:rPr>
              <a:t>https://pubmed.ncbi.nlm.nih.gov/11823355/</a:t>
            </a:r>
            <a:r>
              <a:rPr lang="en-US" sz="2000" dirty="0">
                <a:highlight>
                  <a:srgbClr val="FFFFFF"/>
                </a:highlight>
                <a:ea typeface="+mn-lt"/>
                <a:cs typeface="+mn-lt"/>
              </a:rPr>
              <a:t>  (Accessed: 16 June 2026).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ea typeface="+mn-lt"/>
                <a:cs typeface="+mn-lt"/>
              </a:rPr>
              <a:t>Walshe, K. and Smith, J. (eds.) (2016) Healthcare Management. 3rd </a:t>
            </a:r>
            <a:r>
              <a:rPr lang="en-US" sz="2000" dirty="0" err="1">
                <a:highlight>
                  <a:srgbClr val="FFFFFF"/>
                </a:highlight>
                <a:ea typeface="+mn-lt"/>
                <a:cs typeface="+mn-lt"/>
              </a:rPr>
              <a:t>edn</a:t>
            </a:r>
            <a:r>
              <a:rPr lang="en-US" sz="2000" dirty="0">
                <a:highlight>
                  <a:srgbClr val="FFFFFF"/>
                </a:highlight>
                <a:ea typeface="+mn-lt"/>
                <a:cs typeface="+mn-lt"/>
              </a:rPr>
              <a:t>. Maidenhead: Open University Press. </a:t>
            </a:r>
          </a:p>
          <a:p>
            <a:pPr>
              <a:buNone/>
            </a:pPr>
            <a:r>
              <a:rPr lang="en-US" sz="2000">
                <a:highlight>
                  <a:srgbClr val="FFFFFF"/>
                </a:highlight>
                <a:ea typeface="+mn-lt"/>
                <a:cs typeface="+mn-lt"/>
              </a:rPr>
              <a:t>World Health Organization (2021) Global Patient Safety Action Plan 2021–2030. Geneva: World Health Organization. Available at: </a:t>
            </a:r>
            <a:r>
              <a:rPr lang="en-US" sz="2000" dirty="0">
                <a:highlight>
                  <a:srgbClr val="FFFFFF"/>
                </a:highlight>
                <a:ea typeface="+mn-lt"/>
                <a:cs typeface="+mn-lt"/>
                <a:hlinkClick r:id="rId6"/>
              </a:rPr>
              <a:t>https://www.who.int/publications/i/item/9789240032705</a:t>
            </a:r>
            <a:r>
              <a:rPr lang="en-US" sz="2000">
                <a:highlight>
                  <a:srgbClr val="FFFFFF"/>
                </a:highlight>
                <a:ea typeface="+mn-lt"/>
                <a:cs typeface="+mn-lt"/>
              </a:rPr>
              <a:t> (Accessed: 16 June 2026).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endParaRPr lang="en-US" sz="2000" dirty="0"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939577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40</TotalTime>
  <Words>1576</Words>
  <Application>Microsoft Office PowerPoint</Application>
  <PresentationFormat>Widescreen</PresentationFormat>
  <Paragraphs>92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Wingdings</vt:lpstr>
      <vt:lpstr>office theme</vt:lpstr>
      <vt:lpstr>Patient Safety Failures at Bristol Royal Infirmary: Root Causes, Governance Issues and Implications for Quality Improvement</vt:lpstr>
      <vt:lpstr>Introduction to the Case Study</vt:lpstr>
      <vt:lpstr>What Went Wrong?</vt:lpstr>
      <vt:lpstr>Root Causes Using the Swiss Cheese Model</vt:lpstr>
      <vt:lpstr>PowerPoint Presentation</vt:lpstr>
      <vt:lpstr>Applying the Swiss Cheese Model</vt:lpstr>
      <vt:lpstr>Benchmarking </vt:lpstr>
      <vt:lpstr>Structure of Component 2 Report  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Desi Markova</cp:lastModifiedBy>
  <cp:revision>571</cp:revision>
  <dcterms:created xsi:type="dcterms:W3CDTF">2026-06-08T17:14:43Z</dcterms:created>
  <dcterms:modified xsi:type="dcterms:W3CDTF">2026-06-20T14:00:15Z</dcterms:modified>
</cp:coreProperties>
</file>