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6E3915-DE2F-4E25-9D7C-1F4214A8FA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6A0D264-69ED-490F-AB28-9B9A111238C9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Production Concept emphasises production efficiency and accessibility (Kotler, 2015).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F8D03D-9BAB-41DC-B04F-487DB9017776}" type="parTrans" cxnId="{85AB98A6-2FA4-4895-95EB-1A3FBDCA94C3}">
      <dgm:prSet/>
      <dgm:spPr/>
      <dgm:t>
        <a:bodyPr/>
        <a:lstStyle/>
        <a:p>
          <a:endParaRPr lang="en-GB"/>
        </a:p>
      </dgm:t>
    </dgm:pt>
    <dgm:pt modelId="{6568E84E-05F9-4B8A-A61B-B450E6F30AEC}" type="sibTrans" cxnId="{85AB98A6-2FA4-4895-95EB-1A3FBDCA94C3}">
      <dgm:prSet/>
      <dgm:spPr/>
      <dgm:t>
        <a:bodyPr/>
        <a:lstStyle/>
        <a:p>
          <a:endParaRPr lang="en-GB"/>
        </a:p>
      </dgm:t>
    </dgm:pt>
    <dgm:pt modelId="{BEAD7C7A-C9F0-425C-93AC-2C0DAFA374B1}">
      <dgm:prSet custT="1"/>
      <dgm:spPr>
        <a:solidFill>
          <a:srgbClr val="FF0000"/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 2025, the ability to be affordable and dependable matters most to all customers.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A9042E-6A17-482A-8C16-1131F31307F3}" type="parTrans" cxnId="{9C87D20A-405D-4E75-BF45-EA12496D7016}">
      <dgm:prSet/>
      <dgm:spPr/>
      <dgm:t>
        <a:bodyPr/>
        <a:lstStyle/>
        <a:p>
          <a:endParaRPr lang="en-GB"/>
        </a:p>
      </dgm:t>
    </dgm:pt>
    <dgm:pt modelId="{3633941A-D5D7-43F2-A5F5-828217C62827}" type="sibTrans" cxnId="{9C87D20A-405D-4E75-BF45-EA12496D7016}">
      <dgm:prSet/>
      <dgm:spPr/>
      <dgm:t>
        <a:bodyPr/>
        <a:lstStyle/>
        <a:p>
          <a:endParaRPr lang="en-GB"/>
        </a:p>
      </dgm:t>
    </dgm:pt>
    <dgm:pt modelId="{047101D9-0CDD-44F1-B1A9-C62EB1262A46}" type="pres">
      <dgm:prSet presAssocID="{506E3915-DE2F-4E25-9D7C-1F4214A8FA6D}" presName="linear" presStyleCnt="0">
        <dgm:presLayoutVars>
          <dgm:animLvl val="lvl"/>
          <dgm:resizeHandles val="exact"/>
        </dgm:presLayoutVars>
      </dgm:prSet>
      <dgm:spPr/>
    </dgm:pt>
    <dgm:pt modelId="{F0138846-6302-41D1-AC33-FF23CB1D2D6E}" type="pres">
      <dgm:prSet presAssocID="{F6A0D264-69ED-490F-AB28-9B9A111238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0805BFB-0F03-4364-89BF-B2672735AF2C}" type="pres">
      <dgm:prSet presAssocID="{6568E84E-05F9-4B8A-A61B-B450E6F30AEC}" presName="spacer" presStyleCnt="0"/>
      <dgm:spPr/>
    </dgm:pt>
    <dgm:pt modelId="{AF41DCDA-547A-4CBC-BDD1-5B1CC561582E}" type="pres">
      <dgm:prSet presAssocID="{BEAD7C7A-C9F0-425C-93AC-2C0DAFA374B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C87D20A-405D-4E75-BF45-EA12496D7016}" srcId="{506E3915-DE2F-4E25-9D7C-1F4214A8FA6D}" destId="{BEAD7C7A-C9F0-425C-93AC-2C0DAFA374B1}" srcOrd="1" destOrd="0" parTransId="{D2A9042E-6A17-482A-8C16-1131F31307F3}" sibTransId="{3633941A-D5D7-43F2-A5F5-828217C62827}"/>
    <dgm:cxn modelId="{45AE814E-53B3-496F-B61F-BCA963B4DEB1}" type="presOf" srcId="{F6A0D264-69ED-490F-AB28-9B9A111238C9}" destId="{F0138846-6302-41D1-AC33-FF23CB1D2D6E}" srcOrd="0" destOrd="0" presId="urn:microsoft.com/office/officeart/2005/8/layout/vList2"/>
    <dgm:cxn modelId="{90927E72-7FED-46CA-B68C-F8BD448BBB94}" type="presOf" srcId="{BEAD7C7A-C9F0-425C-93AC-2C0DAFA374B1}" destId="{AF41DCDA-547A-4CBC-BDD1-5B1CC561582E}" srcOrd="0" destOrd="0" presId="urn:microsoft.com/office/officeart/2005/8/layout/vList2"/>
    <dgm:cxn modelId="{85AB98A6-2FA4-4895-95EB-1A3FBDCA94C3}" srcId="{506E3915-DE2F-4E25-9D7C-1F4214A8FA6D}" destId="{F6A0D264-69ED-490F-AB28-9B9A111238C9}" srcOrd="0" destOrd="0" parTransId="{F7F8D03D-9BAB-41DC-B04F-487DB9017776}" sibTransId="{6568E84E-05F9-4B8A-A61B-B450E6F30AEC}"/>
    <dgm:cxn modelId="{317BFBC4-A6A6-4C5A-9F03-CA71505ED610}" type="presOf" srcId="{506E3915-DE2F-4E25-9D7C-1F4214A8FA6D}" destId="{047101D9-0CDD-44F1-B1A9-C62EB1262A46}" srcOrd="0" destOrd="0" presId="urn:microsoft.com/office/officeart/2005/8/layout/vList2"/>
    <dgm:cxn modelId="{B1B3C811-31AD-41B7-B1CF-45F7F74EA75B}" type="presParOf" srcId="{047101D9-0CDD-44F1-B1A9-C62EB1262A46}" destId="{F0138846-6302-41D1-AC33-FF23CB1D2D6E}" srcOrd="0" destOrd="0" presId="urn:microsoft.com/office/officeart/2005/8/layout/vList2"/>
    <dgm:cxn modelId="{3A0F66CF-E99B-460A-A1DB-4B30680CDEA7}" type="presParOf" srcId="{047101D9-0CDD-44F1-B1A9-C62EB1262A46}" destId="{30805BFB-0F03-4364-89BF-B2672735AF2C}" srcOrd="1" destOrd="0" presId="urn:microsoft.com/office/officeart/2005/8/layout/vList2"/>
    <dgm:cxn modelId="{6A7EA87B-7B0A-4E32-A284-3AA912A37E0F}" type="presParOf" srcId="{047101D9-0CDD-44F1-B1A9-C62EB1262A46}" destId="{AF41DCDA-547A-4CBC-BDD1-5B1CC561582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EBC7B1-8D5F-40D4-ADB6-15DBC9B18F71}" type="doc">
      <dgm:prSet loTypeId="urn:microsoft.com/office/officeart/2005/8/layout/vList2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89C97ECA-BD3F-4567-906A-879E4D824C4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Prioritisation of cost-reduction through productive efficiency.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F02871-D6AD-46FF-9424-529AC89F1566}" type="parTrans" cxnId="{F02A099D-50B9-41B9-9F19-08803490F0E1}">
      <dgm:prSet/>
      <dgm:spPr/>
      <dgm:t>
        <a:bodyPr/>
        <a:lstStyle/>
        <a:p>
          <a:endParaRPr lang="en-GB"/>
        </a:p>
      </dgm:t>
    </dgm:pt>
    <dgm:pt modelId="{11510ABE-CDC7-48ED-B9DD-FA798B592FAF}" type="sibTrans" cxnId="{F02A099D-50B9-41B9-9F19-08803490F0E1}">
      <dgm:prSet/>
      <dgm:spPr/>
      <dgm:t>
        <a:bodyPr/>
        <a:lstStyle/>
        <a:p>
          <a:endParaRPr lang="en-GB"/>
        </a:p>
      </dgm:t>
    </dgm:pt>
    <dgm:pt modelId="{C70038CB-831E-49A5-B778-57C72EE670F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Mass production will also deliver a standardised product (Zang,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3312C5-B280-42AC-B812-284127D21A3C}" type="parTrans" cxnId="{E59F7072-7CFD-4137-BB15-52A988F26D75}">
      <dgm:prSet/>
      <dgm:spPr/>
      <dgm:t>
        <a:bodyPr/>
        <a:lstStyle/>
        <a:p>
          <a:endParaRPr lang="en-GB"/>
        </a:p>
      </dgm:t>
    </dgm:pt>
    <dgm:pt modelId="{8F2AB038-D728-4C6C-B98C-1BA1D96B70A5}" type="sibTrans" cxnId="{E59F7072-7CFD-4137-BB15-52A988F26D75}">
      <dgm:prSet/>
      <dgm:spPr/>
      <dgm:t>
        <a:bodyPr/>
        <a:lstStyle/>
        <a:p>
          <a:endParaRPr lang="en-GB"/>
        </a:p>
      </dgm:t>
    </dgm:pt>
    <dgm:pt modelId="{819B1E66-0D0D-4297-A149-952678644EBD}" type="pres">
      <dgm:prSet presAssocID="{F6EBC7B1-8D5F-40D4-ADB6-15DBC9B18F71}" presName="linear" presStyleCnt="0">
        <dgm:presLayoutVars>
          <dgm:animLvl val="lvl"/>
          <dgm:resizeHandles val="exact"/>
        </dgm:presLayoutVars>
      </dgm:prSet>
      <dgm:spPr/>
    </dgm:pt>
    <dgm:pt modelId="{D17F392B-56D8-450D-8D54-6D5600BBD6D4}" type="pres">
      <dgm:prSet presAssocID="{89C97ECA-BD3F-4567-906A-879E4D824C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3E3BA0-5A8E-4CAB-AFAD-63A167559C33}" type="pres">
      <dgm:prSet presAssocID="{11510ABE-CDC7-48ED-B9DD-FA798B592FAF}" presName="spacer" presStyleCnt="0"/>
      <dgm:spPr/>
    </dgm:pt>
    <dgm:pt modelId="{7AAC5047-ADD0-49B6-852B-FDBD25F690F9}" type="pres">
      <dgm:prSet presAssocID="{C70038CB-831E-49A5-B778-57C72EE670F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6C1D329-0DA3-4CBC-8590-B3D45E56AC4D}" type="presOf" srcId="{F6EBC7B1-8D5F-40D4-ADB6-15DBC9B18F71}" destId="{819B1E66-0D0D-4297-A149-952678644EBD}" srcOrd="0" destOrd="0" presId="urn:microsoft.com/office/officeart/2005/8/layout/vList2"/>
    <dgm:cxn modelId="{1AEF6C70-053B-45C0-A016-A9C8EF45114E}" type="presOf" srcId="{C70038CB-831E-49A5-B778-57C72EE670F4}" destId="{7AAC5047-ADD0-49B6-852B-FDBD25F690F9}" srcOrd="0" destOrd="0" presId="urn:microsoft.com/office/officeart/2005/8/layout/vList2"/>
    <dgm:cxn modelId="{E59F7072-7CFD-4137-BB15-52A988F26D75}" srcId="{F6EBC7B1-8D5F-40D4-ADB6-15DBC9B18F71}" destId="{C70038CB-831E-49A5-B778-57C72EE670F4}" srcOrd="1" destOrd="0" parTransId="{C13312C5-B280-42AC-B812-284127D21A3C}" sibTransId="{8F2AB038-D728-4C6C-B98C-1BA1D96B70A5}"/>
    <dgm:cxn modelId="{F02A099D-50B9-41B9-9F19-08803490F0E1}" srcId="{F6EBC7B1-8D5F-40D4-ADB6-15DBC9B18F71}" destId="{89C97ECA-BD3F-4567-906A-879E4D824C49}" srcOrd="0" destOrd="0" parTransId="{C5F02871-D6AD-46FF-9424-529AC89F1566}" sibTransId="{11510ABE-CDC7-48ED-B9DD-FA798B592FAF}"/>
    <dgm:cxn modelId="{1EE6E0C3-B7C5-4003-B335-86A5E9423FBD}" type="presOf" srcId="{89C97ECA-BD3F-4567-906A-879E4D824C49}" destId="{D17F392B-56D8-450D-8D54-6D5600BBD6D4}" srcOrd="0" destOrd="0" presId="urn:microsoft.com/office/officeart/2005/8/layout/vList2"/>
    <dgm:cxn modelId="{3C9C1F13-0EB5-4C37-B405-5CCF633A3F95}" type="presParOf" srcId="{819B1E66-0D0D-4297-A149-952678644EBD}" destId="{D17F392B-56D8-450D-8D54-6D5600BBD6D4}" srcOrd="0" destOrd="0" presId="urn:microsoft.com/office/officeart/2005/8/layout/vList2"/>
    <dgm:cxn modelId="{0476046B-8DA0-4659-86D6-711B2299CF19}" type="presParOf" srcId="{819B1E66-0D0D-4297-A149-952678644EBD}" destId="{3E3E3BA0-5A8E-4CAB-AFAD-63A167559C33}" srcOrd="1" destOrd="0" presId="urn:microsoft.com/office/officeart/2005/8/layout/vList2"/>
    <dgm:cxn modelId="{5AE8F743-2764-4FEF-93D3-71A267D070AA}" type="presParOf" srcId="{819B1E66-0D0D-4297-A149-952678644EBD}" destId="{7AAC5047-ADD0-49B6-852B-FDBD25F690F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1EF005-8318-4429-AEE6-D6D62404AFD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6B3CB532-38E8-44F8-B9F5-4A1ADA88C68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Responsive to inflation and limited resources.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8700BD-BBB9-4003-B66D-24A1056F4680}" type="parTrans" cxnId="{C3C420EA-2C04-4E23-B118-3C0C42B5B047}">
      <dgm:prSet/>
      <dgm:spPr/>
      <dgm:t>
        <a:bodyPr/>
        <a:lstStyle/>
        <a:p>
          <a:endParaRPr lang="en-GB"/>
        </a:p>
      </dgm:t>
    </dgm:pt>
    <dgm:pt modelId="{73DF2998-6AB4-410D-8AC4-D01B94FA143F}" type="sibTrans" cxnId="{C3C420EA-2C04-4E23-B118-3C0C42B5B047}">
      <dgm:prSet/>
      <dgm:spPr/>
      <dgm:t>
        <a:bodyPr/>
        <a:lstStyle/>
        <a:p>
          <a:endParaRPr lang="en-GB"/>
        </a:p>
      </dgm:t>
    </dgm:pt>
    <dgm:pt modelId="{AA02A659-EADA-4584-B1B3-ABFD965A730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Allows for sustainable large-scale production through technology (Lee &amp; Kotler, 2022).</a:t>
          </a:r>
          <a:endParaRPr lang="en-GB" sz="1600" dirty="0"/>
        </a:p>
      </dgm:t>
    </dgm:pt>
    <dgm:pt modelId="{78CDDE8E-8BF4-4EA2-9AA6-E81E8F39A49D}" type="parTrans" cxnId="{C9092C85-4B62-4E47-8ECF-EFAB9B82CDC6}">
      <dgm:prSet/>
      <dgm:spPr/>
      <dgm:t>
        <a:bodyPr/>
        <a:lstStyle/>
        <a:p>
          <a:endParaRPr lang="en-GB"/>
        </a:p>
      </dgm:t>
    </dgm:pt>
    <dgm:pt modelId="{4FF3F644-79B0-46B3-BCC3-6A512102F7F8}" type="sibTrans" cxnId="{C9092C85-4B62-4E47-8ECF-EFAB9B82CDC6}">
      <dgm:prSet/>
      <dgm:spPr/>
      <dgm:t>
        <a:bodyPr/>
        <a:lstStyle/>
        <a:p>
          <a:endParaRPr lang="en-GB"/>
        </a:p>
      </dgm:t>
    </dgm:pt>
    <dgm:pt modelId="{78E33155-222F-4502-A617-7657E0FAD44A}" type="pres">
      <dgm:prSet presAssocID="{201EF005-8318-4429-AEE6-D6D62404AFD0}" presName="linear" presStyleCnt="0">
        <dgm:presLayoutVars>
          <dgm:animLvl val="lvl"/>
          <dgm:resizeHandles val="exact"/>
        </dgm:presLayoutVars>
      </dgm:prSet>
      <dgm:spPr/>
    </dgm:pt>
    <dgm:pt modelId="{10BE6A2C-23A7-46B3-9AAC-05125A698F86}" type="pres">
      <dgm:prSet presAssocID="{6B3CB532-38E8-44F8-B9F5-4A1ADA88C6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F0FC735-4CB4-48CB-9FEC-6EE8C7B75FB4}" type="pres">
      <dgm:prSet presAssocID="{73DF2998-6AB4-410D-8AC4-D01B94FA143F}" presName="spacer" presStyleCnt="0"/>
      <dgm:spPr/>
    </dgm:pt>
    <dgm:pt modelId="{18EC875B-8FEE-45FC-B8A6-2A80F7E6D0F8}" type="pres">
      <dgm:prSet presAssocID="{AA02A659-EADA-4584-B1B3-ABFD965A730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D2FA23E-0781-4D7E-985C-6D6042B05EAE}" type="presOf" srcId="{6B3CB532-38E8-44F8-B9F5-4A1ADA88C684}" destId="{10BE6A2C-23A7-46B3-9AAC-05125A698F86}" srcOrd="0" destOrd="0" presId="urn:microsoft.com/office/officeart/2005/8/layout/vList2"/>
    <dgm:cxn modelId="{F8C87A47-4950-49B6-A118-5B2F4C320CF0}" type="presOf" srcId="{AA02A659-EADA-4584-B1B3-ABFD965A7302}" destId="{18EC875B-8FEE-45FC-B8A6-2A80F7E6D0F8}" srcOrd="0" destOrd="0" presId="urn:microsoft.com/office/officeart/2005/8/layout/vList2"/>
    <dgm:cxn modelId="{C9092C85-4B62-4E47-8ECF-EFAB9B82CDC6}" srcId="{201EF005-8318-4429-AEE6-D6D62404AFD0}" destId="{AA02A659-EADA-4584-B1B3-ABFD965A7302}" srcOrd="1" destOrd="0" parTransId="{78CDDE8E-8BF4-4EA2-9AA6-E81E8F39A49D}" sibTransId="{4FF3F644-79B0-46B3-BCC3-6A512102F7F8}"/>
    <dgm:cxn modelId="{41CCA7C0-8980-4F30-A03D-4F7C5EB8210A}" type="presOf" srcId="{201EF005-8318-4429-AEE6-D6D62404AFD0}" destId="{78E33155-222F-4502-A617-7657E0FAD44A}" srcOrd="0" destOrd="0" presId="urn:microsoft.com/office/officeart/2005/8/layout/vList2"/>
    <dgm:cxn modelId="{C3C420EA-2C04-4E23-B118-3C0C42B5B047}" srcId="{201EF005-8318-4429-AEE6-D6D62404AFD0}" destId="{6B3CB532-38E8-44F8-B9F5-4A1ADA88C684}" srcOrd="0" destOrd="0" parTransId="{D08700BD-BBB9-4003-B66D-24A1056F4680}" sibTransId="{73DF2998-6AB4-410D-8AC4-D01B94FA143F}"/>
    <dgm:cxn modelId="{8A4BE790-8128-4981-9F73-A66ECF15E9FD}" type="presParOf" srcId="{78E33155-222F-4502-A617-7657E0FAD44A}" destId="{10BE6A2C-23A7-46B3-9AAC-05125A698F86}" srcOrd="0" destOrd="0" presId="urn:microsoft.com/office/officeart/2005/8/layout/vList2"/>
    <dgm:cxn modelId="{E7673EF4-C42F-4558-BF5D-82BC0E19A5D6}" type="presParOf" srcId="{78E33155-222F-4502-A617-7657E0FAD44A}" destId="{9F0FC735-4CB4-48CB-9FEC-6EE8C7B75FB4}" srcOrd="1" destOrd="0" presId="urn:microsoft.com/office/officeart/2005/8/layout/vList2"/>
    <dgm:cxn modelId="{E0FBDE60-5533-43AD-9AF7-B2B9AF240BAD}" type="presParOf" srcId="{78E33155-222F-4502-A617-7657E0FAD44A}" destId="{18EC875B-8FEE-45FC-B8A6-2A80F7E6D0F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6DDBF9-6B14-4788-A2A3-0717E94181D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BD9C6CC-4C4D-42B4-BDAA-1ED4F4EF865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production concept combines traditional practices with cutting-edge innovation.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5E632C-6DE0-45EE-9B41-439EE1E55049}" type="parTrans" cxnId="{A556ACD8-8ED2-4A17-AB4D-1F4EDAF65241}">
      <dgm:prSet/>
      <dgm:spPr/>
      <dgm:t>
        <a:bodyPr/>
        <a:lstStyle/>
        <a:p>
          <a:endParaRPr lang="en-GB"/>
        </a:p>
      </dgm:t>
    </dgm:pt>
    <dgm:pt modelId="{E3511086-6D15-44C8-A6D1-63F1500B1F3C}" type="sibTrans" cxnId="{A556ACD8-8ED2-4A17-AB4D-1F4EDAF65241}">
      <dgm:prSet/>
      <dgm:spPr/>
      <dgm:t>
        <a:bodyPr/>
        <a:lstStyle/>
        <a:p>
          <a:endParaRPr lang="en-GB"/>
        </a:p>
      </dgm:t>
    </dgm:pt>
    <dgm:pt modelId="{29B52844-349D-472C-97F2-6EE58A53933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production concept has and will always be important for a business that needs to balance cost with sustainability (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Burke, Zhang &amp; Wang, 2023).</a:t>
          </a:r>
        </a:p>
      </dgm:t>
    </dgm:pt>
    <dgm:pt modelId="{DD81E85C-61F1-403E-992F-577C0916A6F8}" type="parTrans" cxnId="{591C8A4D-AB1D-4EC0-8FF7-7AB38D78B688}">
      <dgm:prSet/>
      <dgm:spPr/>
      <dgm:t>
        <a:bodyPr/>
        <a:lstStyle/>
        <a:p>
          <a:endParaRPr lang="en-GB"/>
        </a:p>
      </dgm:t>
    </dgm:pt>
    <dgm:pt modelId="{03BB85FE-16D6-4140-96AF-00C29F012F3B}" type="sibTrans" cxnId="{591C8A4D-AB1D-4EC0-8FF7-7AB38D78B688}">
      <dgm:prSet/>
      <dgm:spPr/>
      <dgm:t>
        <a:bodyPr/>
        <a:lstStyle/>
        <a:p>
          <a:endParaRPr lang="en-GB"/>
        </a:p>
      </dgm:t>
    </dgm:pt>
    <dgm:pt modelId="{CE21D9DE-FF8A-401A-A5A3-6A0503E70A16}" type="pres">
      <dgm:prSet presAssocID="{6F6DDBF9-6B14-4788-A2A3-0717E94181D6}" presName="linear" presStyleCnt="0">
        <dgm:presLayoutVars>
          <dgm:animLvl val="lvl"/>
          <dgm:resizeHandles val="exact"/>
        </dgm:presLayoutVars>
      </dgm:prSet>
      <dgm:spPr/>
    </dgm:pt>
    <dgm:pt modelId="{91AA79FE-2579-4DF8-A091-957EAA8C952F}" type="pres">
      <dgm:prSet presAssocID="{EBD9C6CC-4C4D-42B4-BDAA-1ED4F4EF865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8691AF6-B300-4574-9B6D-F8EAE92C9033}" type="pres">
      <dgm:prSet presAssocID="{E3511086-6D15-44C8-A6D1-63F1500B1F3C}" presName="spacer" presStyleCnt="0"/>
      <dgm:spPr/>
    </dgm:pt>
    <dgm:pt modelId="{D3EA4310-4C93-484B-A93E-1D139268092E}" type="pres">
      <dgm:prSet presAssocID="{29B52844-349D-472C-97F2-6EE58A53933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5980D19-7A74-4FC6-BF99-91BD29E727C3}" type="presOf" srcId="{29B52844-349D-472C-97F2-6EE58A53933D}" destId="{D3EA4310-4C93-484B-A93E-1D139268092E}" srcOrd="0" destOrd="0" presId="urn:microsoft.com/office/officeart/2005/8/layout/vList2"/>
    <dgm:cxn modelId="{591C8A4D-AB1D-4EC0-8FF7-7AB38D78B688}" srcId="{6F6DDBF9-6B14-4788-A2A3-0717E94181D6}" destId="{29B52844-349D-472C-97F2-6EE58A53933D}" srcOrd="1" destOrd="0" parTransId="{DD81E85C-61F1-403E-992F-577C0916A6F8}" sibTransId="{03BB85FE-16D6-4140-96AF-00C29F012F3B}"/>
    <dgm:cxn modelId="{02FD3C9F-C46B-409C-8D32-B1C154BB022D}" type="presOf" srcId="{6F6DDBF9-6B14-4788-A2A3-0717E94181D6}" destId="{CE21D9DE-FF8A-401A-A5A3-6A0503E70A16}" srcOrd="0" destOrd="0" presId="urn:microsoft.com/office/officeart/2005/8/layout/vList2"/>
    <dgm:cxn modelId="{A556ACD8-8ED2-4A17-AB4D-1F4EDAF65241}" srcId="{6F6DDBF9-6B14-4788-A2A3-0717E94181D6}" destId="{EBD9C6CC-4C4D-42B4-BDAA-1ED4F4EF8655}" srcOrd="0" destOrd="0" parTransId="{135E632C-6DE0-45EE-9B41-439EE1E55049}" sibTransId="{E3511086-6D15-44C8-A6D1-63F1500B1F3C}"/>
    <dgm:cxn modelId="{C53325E6-21DE-4043-AA2C-58B08C549E17}" type="presOf" srcId="{EBD9C6CC-4C4D-42B4-BDAA-1ED4F4EF8655}" destId="{91AA79FE-2579-4DF8-A091-957EAA8C952F}" srcOrd="0" destOrd="0" presId="urn:microsoft.com/office/officeart/2005/8/layout/vList2"/>
    <dgm:cxn modelId="{74E96671-ACD2-45C9-A281-094E8F1AA089}" type="presParOf" srcId="{CE21D9DE-FF8A-401A-A5A3-6A0503E70A16}" destId="{91AA79FE-2579-4DF8-A091-957EAA8C952F}" srcOrd="0" destOrd="0" presId="urn:microsoft.com/office/officeart/2005/8/layout/vList2"/>
    <dgm:cxn modelId="{13F4DBAB-6A08-43D4-B409-92D22BF92B71}" type="presParOf" srcId="{CE21D9DE-FF8A-401A-A5A3-6A0503E70A16}" destId="{78691AF6-B300-4574-9B6D-F8EAE92C9033}" srcOrd="1" destOrd="0" presId="urn:microsoft.com/office/officeart/2005/8/layout/vList2"/>
    <dgm:cxn modelId="{943D55EA-983D-4ACD-B34D-5D55D910F079}" type="presParOf" srcId="{CE21D9DE-FF8A-401A-A5A3-6A0503E70A16}" destId="{D3EA4310-4C93-484B-A93E-1D139268092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38846-6302-41D1-AC33-FF23CB1D2D6E}">
      <dsp:nvSpPr>
        <dsp:cNvPr id="0" name=""/>
        <dsp:cNvSpPr/>
      </dsp:nvSpPr>
      <dsp:spPr>
        <a:xfrm>
          <a:off x="0" y="366337"/>
          <a:ext cx="4765949" cy="121680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emphasises production efficiency and accessibility (Kotler, 2015).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25736"/>
        <a:ext cx="4647151" cy="1098002"/>
      </dsp:txXfrm>
    </dsp:sp>
    <dsp:sp modelId="{AF41DCDA-547A-4CBC-BDD1-5B1CC561582E}">
      <dsp:nvSpPr>
        <dsp:cNvPr id="0" name=""/>
        <dsp:cNvSpPr/>
      </dsp:nvSpPr>
      <dsp:spPr>
        <a:xfrm>
          <a:off x="0" y="1770338"/>
          <a:ext cx="4765949" cy="1216800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 2025, the ability to be affordable and dependable matters most to all customers.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1829737"/>
        <a:ext cx="4647151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7F392B-56D8-450D-8D54-6D5600BBD6D4}">
      <dsp:nvSpPr>
        <dsp:cNvPr id="0" name=""/>
        <dsp:cNvSpPr/>
      </dsp:nvSpPr>
      <dsp:spPr>
        <a:xfrm>
          <a:off x="0" y="509244"/>
          <a:ext cx="4977578" cy="1216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Prioritisation of cost-reduction through productive efficiency.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568643"/>
        <a:ext cx="4858780" cy="1098002"/>
      </dsp:txXfrm>
    </dsp:sp>
    <dsp:sp modelId="{7AAC5047-ADD0-49B6-852B-FDBD25F690F9}">
      <dsp:nvSpPr>
        <dsp:cNvPr id="0" name=""/>
        <dsp:cNvSpPr/>
      </dsp:nvSpPr>
      <dsp:spPr>
        <a:xfrm>
          <a:off x="0" y="1913244"/>
          <a:ext cx="4977578" cy="1216800"/>
        </a:xfrm>
        <a:prstGeom prst="roundRect">
          <a:avLst/>
        </a:prstGeom>
        <a:gradFill rotWithShape="0">
          <a:gsLst>
            <a:gs pos="0">
              <a:schemeClr val="accent3">
                <a:hueOff val="1460120"/>
                <a:satOff val="-27164"/>
                <a:lumOff val="-82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460120"/>
                <a:satOff val="-27164"/>
                <a:lumOff val="-82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460120"/>
                <a:satOff val="-27164"/>
                <a:lumOff val="-82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Mass production will also deliver a standardised product (Zang,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1972643"/>
        <a:ext cx="4858780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E6A2C-23A7-46B3-9AAC-05125A698F86}">
      <dsp:nvSpPr>
        <dsp:cNvPr id="0" name=""/>
        <dsp:cNvSpPr/>
      </dsp:nvSpPr>
      <dsp:spPr>
        <a:xfrm>
          <a:off x="0" y="366337"/>
          <a:ext cx="4765949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Responsive to inflation and limited resources.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25736"/>
        <a:ext cx="4647151" cy="1098002"/>
      </dsp:txXfrm>
    </dsp:sp>
    <dsp:sp modelId="{18EC875B-8FEE-45FC-B8A6-2A80F7E6D0F8}">
      <dsp:nvSpPr>
        <dsp:cNvPr id="0" name=""/>
        <dsp:cNvSpPr/>
      </dsp:nvSpPr>
      <dsp:spPr>
        <a:xfrm>
          <a:off x="0" y="1770338"/>
          <a:ext cx="4765949" cy="1216800"/>
        </a:xfrm>
        <a:prstGeom prst="roundRect">
          <a:avLst/>
        </a:prstGeom>
        <a:solidFill>
          <a:schemeClr val="accent5">
            <a:hueOff val="787450"/>
            <a:satOff val="42288"/>
            <a:lumOff val="-15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Allows for sustainable large-scale production through technology (Lee &amp; Kotler, 2022).</a:t>
          </a:r>
          <a:endParaRPr lang="en-GB" sz="1600" kern="1200" dirty="0"/>
        </a:p>
      </dsp:txBody>
      <dsp:txXfrm>
        <a:off x="59399" y="1829737"/>
        <a:ext cx="4647151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A79FE-2579-4DF8-A091-957EAA8C952F}">
      <dsp:nvSpPr>
        <dsp:cNvPr id="0" name=""/>
        <dsp:cNvSpPr/>
      </dsp:nvSpPr>
      <dsp:spPr>
        <a:xfrm>
          <a:off x="0" y="366337"/>
          <a:ext cx="4765949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combines traditional practices with cutting-edge innovation.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425736"/>
        <a:ext cx="4647151" cy="1098002"/>
      </dsp:txXfrm>
    </dsp:sp>
    <dsp:sp modelId="{D3EA4310-4C93-484B-A93E-1D139268092E}">
      <dsp:nvSpPr>
        <dsp:cNvPr id="0" name=""/>
        <dsp:cNvSpPr/>
      </dsp:nvSpPr>
      <dsp:spPr>
        <a:xfrm>
          <a:off x="0" y="1770338"/>
          <a:ext cx="4765949" cy="1216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has and will always be important for a business that needs to balance cost with sustainability (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Burke, Zhang &amp; Wang, 2023).</a:t>
          </a:r>
        </a:p>
      </dsp:txBody>
      <dsp:txXfrm>
        <a:off x="59399" y="1829737"/>
        <a:ext cx="4647151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1D5F1-F1BB-9688-0141-A25AAEFF56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2B545-6C12-C90B-0CEB-C856235543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5C0B7-A70A-362F-4EF9-A4E58550C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9218C-F6A6-87A6-57D9-DEF78FD60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856A3-E589-E1FA-C4CA-37402D092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921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17995-2275-5E36-8EB2-99FDEC072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C9F96-13EE-6547-0EBF-84E4997D8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07001-785B-AE1D-71F5-696BA1098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D5284-F3E7-8925-2846-BCF9D65C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82D40-1AED-0ED2-9EDB-DB2DF1C75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57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832F-260E-38E4-4D86-4A34CCBE5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148C3A-3977-B2B4-2DCD-70F1FECA0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DBC2F-8AB9-0464-B73A-1F0DDDD34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C1A5C6-CEE5-841B-0F35-649DAE5D0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FEDCF-5D53-BD00-9940-F34B00D6B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9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255EC-A76F-939A-F5F4-EF34FD46B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6F5BD-9287-3918-478B-5AB909FC83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CF19E2-F862-D50E-A9E8-8C0AE0452C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73F822-BB37-AF6C-E49B-6AD20A026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1D9C72-4F16-2244-FCB3-7F7A117DF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06FCB-4851-3216-3DF3-9D7E5945A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577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E8D9F-2850-5163-5E85-8E1590786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E6DBAC-D002-3396-B79E-F8ABD5F92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B07E9-ADA2-699F-B5F6-DE47EE4CAA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A36C55-427B-944B-30D3-49108D96A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43FBD3-BEDC-A907-6C78-CDBF3966AE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8EB6EC-DB8E-D5F0-9576-F99CC4CEB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F2CE53-266D-7D3B-2E68-EA420997E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635867-79B5-2310-A16C-B95568A2A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981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262E4-1816-A845-7A53-636EACAC8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596C80-8713-6C81-35F8-7E3AA45D0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00ED54-2E82-7B56-222E-927AF7FBB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59CD59-C9CB-637D-7A3E-792B49E87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56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5D7FC8-433C-C249-6590-9A57C6CFD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1EA787-F5A3-0C0B-79D5-217F57915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F23E5-F9D1-9546-3056-ABB70EB0A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11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2AB9C-D248-3BE8-E685-F234FE9E5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5721D-D74F-D653-5B8A-934A456CB1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46EA5B-250A-5F8D-2801-45687091EE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83238-9DAE-365F-3862-35E7D338D6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FF5690-0D73-3E44-655C-A6E0BE41B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C9A812-1944-EE69-8489-F1AD4110D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0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D994D-A6E2-FA33-79FA-7041626A3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0E952F-D659-55D8-F3DC-5BB4B35B7F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86EFA0-DE7F-5B8B-A8D4-2807E3AAF5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EB96-2882-960D-123F-AE478D729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203A0-7BC2-D20A-D368-6D246B25A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11FD5-8A65-05FE-8222-83DD024EA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613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4EB80-1F19-4597-2FA6-16BE1AF1B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61D4B-26B6-2F47-A074-4A460FC868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48965-27AB-A4CC-BC11-775511378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A7CE4-6EA3-02BC-DD54-2241AA895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FB26E-BC0E-92C0-74FF-737FD6599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812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B45115-A768-8D9A-0F42-94A9FBE8C1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14AD78-085D-F522-59B9-F4730EDB27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A0DC58-3A52-F2AD-C35E-3B21480B8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A9B10-2444-DF31-80E8-4416DD6C4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D9C5A-676B-3EDC-9658-0A26E12DE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339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391897-3CBF-E4EA-78F5-AE38E533E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DFE39A-69D8-F36A-A769-BC039DB30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375CF-D413-647A-4B7C-F2155C697D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A24A44-4AB0-42B6-98D7-C5BD2C81FC5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4DB5-6366-6F05-14B1-D412592017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097AF-E9F0-93A6-B7EF-371392D1B4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DF4189-299A-4DC9-B88B-EEFB1086F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079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DigitalVinay/product-concept-in-marketing-management-6de42d991b6e" TargetMode="External"/><Relationship Id="rId2" Type="http://schemas.openxmlformats.org/officeDocument/2006/relationships/hyperlink" Target="https://plutuseducation.com/blog/what-is-production-concept-in-market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tudocu.vn/vn/document/truong-dai-hoc-kinh-te-dai-hoc-da-nang/quan-tri-marketing/production-concept/552594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BCB02B1-1B82-403C-B7D2-E2CED1882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CDE13A7-6382-4A67-BEBE-4FF1F37C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9978FC9-2E40-4257-8D97-FAB20CA4B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40ABB98-77BA-4C40-8121-34D196E58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AA752E-66C1-4835-8A3C-556475159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E9555AB-2295-4939-AEC9-B2CBFCB4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7499201-5A2C-48B3-9B02-5519B8829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3FC2AE7-C60C-4C48-BCAE-410BB6C3D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0EA1593-6BC9-441E-8F3C-46DD50F810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29C406-D3D4-2D64-CD3A-E8E8FAFE8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9720" y="1741337"/>
            <a:ext cx="6454098" cy="2628864"/>
          </a:xfrm>
        </p:spPr>
        <p:txBody>
          <a:bodyPr anchor="b">
            <a:normAutofit/>
          </a:bodyPr>
          <a:lstStyle/>
          <a:p>
            <a:r>
              <a:rPr lang="en-GB" sz="6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Production Concept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B753E8-721A-511F-0F17-7014CB0CDF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086" y="6107553"/>
            <a:ext cx="8502652" cy="68207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Presentation by: Costica Tocila 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7147D5D-F01F-4164-BD81-D10DC6F23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42" y="2854"/>
            <a:ext cx="2783421" cy="2406445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24C7412-3E2D-4708-8DC3-425A457A1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1483A6A-CB0B-4469-B09D-C9451F9B0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935E9D-EB55-46F3-BCCB-9CB918E870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EDC5655-C7D7-4936-91EA-E188A96DC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D0E248E-80AB-4B35-BA8D-F940FCB44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17253" y="4456669"/>
            <a:ext cx="2783421" cy="2406445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9E91B0A-66E8-4298-BAC6-004DBE491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A629C66-36BD-487E-B1CD-ED026D778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6BC2D2C-3D7D-4224-81BC-22C094C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3BDF903-22C5-4312-8776-C2ABC3EDC0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2646440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4ADD2-7C7D-EB03-497E-4BFF5E25A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101" y="834486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Introduction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205E811-29D0-25D1-5DFB-F77E89101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5901514"/>
              </p:ext>
            </p:extLst>
          </p:nvPr>
        </p:nvGraphicFramePr>
        <p:xfrm>
          <a:off x="804672" y="2421683"/>
          <a:ext cx="4765949" cy="3353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group of cars in a factory&#10;&#10;AI-generated content may be incorrect.">
            <a:extLst>
              <a:ext uri="{FF2B5EF4-FFF2-40B4-BE49-F238E27FC236}">
                <a16:creationId xmlns:a16="http://schemas.microsoft.com/office/drawing/2014/main" id="{F15D894A-86DD-F0D4-578E-DB8CF8C9CD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4248" y="1968439"/>
            <a:ext cx="4142232" cy="3390617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565118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16F233-4428-6BEE-F775-8AC573A93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044" y="1408351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Key Features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425584-7F5F-9A24-23ED-5951EEDF58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2543016"/>
              </p:ext>
            </p:extLst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9212C78-1F8C-B534-271E-C02C1C6BBE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80104" y="2217687"/>
            <a:ext cx="3661831" cy="2057483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748121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94BB8-1344-B07C-42D7-849C4AB69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574522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Why It Matters in 2025</a:t>
            </a:r>
            <a:endParaRPr lang="en-GB" sz="3600" dirty="0">
              <a:solidFill>
                <a:schemeClr val="accent3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2E27221-8910-AA81-4EB5-9AECAB7DF9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6674884"/>
              </p:ext>
            </p:extLst>
          </p:nvPr>
        </p:nvGraphicFramePr>
        <p:xfrm>
          <a:off x="804672" y="2441953"/>
          <a:ext cx="4765949" cy="3353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8551DA7-85FC-9F9A-CB88-72EF3AE699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0287" y="2579598"/>
            <a:ext cx="4142232" cy="2319649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4553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1AE436-20DF-9BBA-63BD-DBD74768A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Conclusion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1DE3599-D4CF-0CA0-249E-3B54F3C5F8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5493584"/>
              </p:ext>
            </p:extLst>
          </p:nvPr>
        </p:nvGraphicFramePr>
        <p:xfrm>
          <a:off x="804672" y="2421683"/>
          <a:ext cx="4765949" cy="3353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DF87C07-EAE1-4209-ECC5-6AEAD0E8B6A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94483" y="2492143"/>
            <a:ext cx="4756141" cy="2477474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868617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CF526-0926-24FD-C066-F0ED515AA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73" y="143658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5DA1B-8897-7CC1-A571-BCC31D50A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58" y="1790963"/>
            <a:ext cx="10344316" cy="4203936"/>
          </a:xfrm>
        </p:spPr>
        <p:txBody>
          <a:bodyPr anchor="ctr">
            <a:no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Burke, H., Zhang, A., &amp; Wang, J. X. (2023). Integrating product design and supply chain management for a circular economy.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Production Planning &amp; Control, 34(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11), 1097-1113.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2(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993-1004.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Chen, L., Jiang, M., Jia, F., &amp; Liu, G. (2022). Artificial intelligence adoption in business-to-business marketing: toward a conceptual framework.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Marketing, 37(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5), 1025-1044.</a:t>
            </a:r>
          </a:p>
          <a:p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Kuys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Ranscombe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&amp; Zhang, W. (2023). Visualising product concepts to engage manufacturers with little or no industrial design capability.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Studies, 87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101188.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Burton, S., Deans, K., Brown, L., &amp; Armstrong, G. (2015).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Pearson Higher Education AU.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N. R., &amp; Kotler, P. (2022).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in social marketing: 100 case studies from around the Globe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Tan, T. M., &amp; Salo, J. (2023). Ethical marketing in the blockchain-based sharing economy: Theoretical integration and guiding insights. </a:t>
            </a: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Ethics, 183(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4), 1113-1140.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https://plutuseducation.com/blog/what-is-production-concept-in-marketing/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https://medium.com/@DigitalVinay/product-concept-in-marketing-management-6de42d991b6e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https://www.studocu.vn/vn/document/truong-dai-hoc-kinh-te-dai-hoc-da-nang/quan-tri-marketing/production-concept/55259456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41562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404</Words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Production Concept </vt:lpstr>
      <vt:lpstr>Introduction </vt:lpstr>
      <vt:lpstr>Key Features</vt:lpstr>
      <vt:lpstr>Why It Matters in 2025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2025-10-19T16:33:33Z</dcterms:created>
  <dcterms:modified xsi:type="dcterms:W3CDTF">2025-10-19T22:29:54Z</dcterms:modified>
</cp:coreProperties>
</file>