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7"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170" autoAdjust="0"/>
  </p:normalViewPr>
  <p:slideViewPr>
    <p:cSldViewPr snapToGrid="0">
      <p:cViewPr varScale="1">
        <p:scale>
          <a:sx n="89" d="100"/>
          <a:sy n="89" d="100"/>
        </p:scale>
        <p:origin x="143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B0161-7E18-4F68-84B3-482F217E0877}" type="datetimeFigureOut">
              <a:rPr lang="en-US" smtClean="0"/>
              <a:t>10/19/2025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47F352-A0E8-4701-B6E2-9606F602A3A4}" type="slidenum">
              <a:rPr lang="en-US" smtClean="0"/>
              <a:t>‹#›</a:t>
            </a:fld>
            <a:endParaRPr lang="en-US"/>
          </a:p>
        </p:txBody>
      </p:sp>
    </p:spTree>
    <p:extLst>
      <p:ext uri="{BB962C8B-B14F-4D97-AF65-F5344CB8AC3E}">
        <p14:creationId xmlns:p14="http://schemas.microsoft.com/office/powerpoint/2010/main" val="4037092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Performance management is considered a systematic Approach to manage employee performance as per organisational objectives or requirements. Human Resource managers of an organisation are responsible for aligning employee performance with the objectives of a responsible business organisation. We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role of a receptionist as it is significant for smooth office operation, front desk task management, customer satisfaction, and generating a first impression on clients. A performance rating sheet is going to be presented here to evaluate the role of a receptionist. Then, key expectations and responsibilities of the receptionist of the organisation are going to be presented here, aligning with organisational goals. A mock performance review of the meeting will be provided to generate proper feedback and demonstrate SMART goals. </a:t>
            </a:r>
            <a:endParaRPr lang="en-US" dirty="0"/>
          </a:p>
        </p:txBody>
      </p:sp>
      <p:sp>
        <p:nvSpPr>
          <p:cNvPr id="4" name="Slide Number Placeholder 3"/>
          <p:cNvSpPr>
            <a:spLocks noGrp="1"/>
          </p:cNvSpPr>
          <p:nvPr>
            <p:ph type="sldNum" sz="quarter" idx="5"/>
          </p:nvPr>
        </p:nvSpPr>
        <p:spPr/>
        <p:txBody>
          <a:bodyPr/>
          <a:lstStyle/>
          <a:p>
            <a:fld id="{7B47F352-A0E8-4701-B6E2-9606F602A3A4}" type="slidenum">
              <a:rPr lang="en-US" smtClean="0"/>
              <a:t>2</a:t>
            </a:fld>
            <a:endParaRPr lang="en-US"/>
          </a:p>
        </p:txBody>
      </p:sp>
    </p:spTree>
    <p:extLst>
      <p:ext uri="{BB962C8B-B14F-4D97-AF65-F5344CB8AC3E}">
        <p14:creationId xmlns:p14="http://schemas.microsoft.com/office/powerpoint/2010/main" val="2866520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EEA2D-C627-0C31-9C86-690DE00A66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C7D6C4-B96B-6BC7-F6F6-B8AC928F3C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B714E8-8067-58C2-D3B0-431899E9A49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Performance management rating is a structured tool that helps to analyse the performance of a receptionist within Tesco Plc. HR managers track receptionists' performance with proper clarity, transparency, and fairness. It links responsibilities of a receptionist, like scheduling, external and internal communication, desk inquiries, and providing guidance, with the broader goals of Tesco. Using a transparent rating scale, clear performance criteria, and evidence-based performance management tools can be effective to lower bias and improve efficiency in the role of receptionist. Using the </a:t>
            </a:r>
            <a:r>
              <a:rPr lang="en-US" sz="1200" i="1" kern="1200" dirty="0">
                <a:solidFill>
                  <a:schemeClr val="tx1"/>
                </a:solidFill>
                <a:effectLst/>
                <a:latin typeface="+mn-lt"/>
                <a:ea typeface="+mn-ea"/>
                <a:cs typeface="+mn-cs"/>
              </a:rPr>
              <a:t>Performance Management Cycle of Armstrong</a:t>
            </a:r>
            <a:r>
              <a:rPr lang="en-US" sz="1200" kern="1200" dirty="0">
                <a:solidFill>
                  <a:schemeClr val="tx1"/>
                </a:solidFill>
                <a:effectLst/>
                <a:latin typeface="+mn-lt"/>
                <a:ea typeface="+mn-ea"/>
                <a:cs typeface="+mn-cs"/>
              </a:rPr>
              <a:t> can be effective for managing receptionists' performance in four different stages: performing, planning, tracking, and reviewing. It includes SMART objectives that help to develop specific, relevant, measurable, attainable, and time-bound goals to improve performance efficiency. It influences receptionists to bring regular professional development and maintain accountability. </a:t>
            </a:r>
            <a:endParaRPr lang="en-US" dirty="0"/>
          </a:p>
        </p:txBody>
      </p:sp>
      <p:sp>
        <p:nvSpPr>
          <p:cNvPr id="4" name="Slide Number Placeholder 3">
            <a:extLst>
              <a:ext uri="{FF2B5EF4-FFF2-40B4-BE49-F238E27FC236}">
                <a16:creationId xmlns:a16="http://schemas.microsoft.com/office/drawing/2014/main" id="{4EC8DC0B-F2D4-6776-83F8-F19963E661CE}"/>
              </a:ext>
            </a:extLst>
          </p:cNvPr>
          <p:cNvSpPr>
            <a:spLocks noGrp="1"/>
          </p:cNvSpPr>
          <p:nvPr>
            <p:ph type="sldNum" sz="quarter" idx="5"/>
          </p:nvPr>
        </p:nvSpPr>
        <p:spPr/>
        <p:txBody>
          <a:bodyPr/>
          <a:lstStyle/>
          <a:p>
            <a:fld id="{7B47F352-A0E8-4701-B6E2-9606F602A3A4}" type="slidenum">
              <a:rPr lang="en-US" smtClean="0"/>
              <a:t>3</a:t>
            </a:fld>
            <a:endParaRPr lang="en-US"/>
          </a:p>
        </p:txBody>
      </p:sp>
    </p:spTree>
    <p:extLst>
      <p:ext uri="{BB962C8B-B14F-4D97-AF65-F5344CB8AC3E}">
        <p14:creationId xmlns:p14="http://schemas.microsoft.com/office/powerpoint/2010/main" val="104889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452CF-54D9-6F68-BD02-3CBA5A4505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70F8B5-C8CD-20C5-2341-1F6D9C3067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EFD879-CD1F-7219-F815-7C80BBB42483}"/>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Every criterion from the table indicates key duties or responsibilities of the receptionist at Tesco. The rating scale remains within 1 to 5, which helps to detect poor to excellent performance rates of receptionists. Here, a good score indicates positive standards of the role of receptionist within Tesco. It ensures transparent, supportive, and efficient performance of receptionists, aligning with the organisational goals. As an example, analysing consumer feedback can help to evaluate the performance efficiency of receptionists. </a:t>
            </a:r>
            <a:endParaRPr lang="en-US" dirty="0"/>
          </a:p>
        </p:txBody>
      </p:sp>
      <p:sp>
        <p:nvSpPr>
          <p:cNvPr id="4" name="Slide Number Placeholder 3">
            <a:extLst>
              <a:ext uri="{FF2B5EF4-FFF2-40B4-BE49-F238E27FC236}">
                <a16:creationId xmlns:a16="http://schemas.microsoft.com/office/drawing/2014/main" id="{946E5959-8112-029B-599C-A0C90A2C5C8E}"/>
              </a:ext>
            </a:extLst>
          </p:cNvPr>
          <p:cNvSpPr>
            <a:spLocks noGrp="1"/>
          </p:cNvSpPr>
          <p:nvPr>
            <p:ph type="sldNum" sz="quarter" idx="5"/>
          </p:nvPr>
        </p:nvSpPr>
        <p:spPr/>
        <p:txBody>
          <a:bodyPr/>
          <a:lstStyle/>
          <a:p>
            <a:fld id="{7B47F352-A0E8-4701-B6E2-9606F602A3A4}" type="slidenum">
              <a:rPr lang="en-US" smtClean="0"/>
              <a:t>4</a:t>
            </a:fld>
            <a:endParaRPr lang="en-US"/>
          </a:p>
        </p:txBody>
      </p:sp>
    </p:spTree>
    <p:extLst>
      <p:ext uri="{BB962C8B-B14F-4D97-AF65-F5344CB8AC3E}">
        <p14:creationId xmlns:p14="http://schemas.microsoft.com/office/powerpoint/2010/main" val="3525990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F5B42-CA3B-67A1-F67B-6B8FCD3143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DE8735-08AB-52F2-9A5E-FA825DEE51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FBC7F9-3959-F707-A850-EF2E71142C4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performance rating sheet remains significant to manage transparency, balance objectivity, and ensure alignment of performance with the objectives of Tesco. Key criteria like Communication skills, Team collaboration, Quality of customer service, Punctuality and attendance, and Efficiency in technological usage indicate the day-to-day performance of receptionists within Tesco Plc. Implementation of the </a:t>
            </a:r>
            <a:r>
              <a:rPr lang="en-US" sz="1200" i="1" kern="1200" dirty="0">
                <a:solidFill>
                  <a:schemeClr val="tx1"/>
                </a:solidFill>
                <a:effectLst/>
                <a:latin typeface="+mn-lt"/>
                <a:ea typeface="+mn-ea"/>
                <a:cs typeface="+mn-cs"/>
              </a:rPr>
              <a:t>Goal Setting Theory</a:t>
            </a:r>
            <a:r>
              <a:rPr lang="en-US" sz="1200" kern="1200" dirty="0">
                <a:solidFill>
                  <a:schemeClr val="tx1"/>
                </a:solidFill>
                <a:effectLst/>
                <a:latin typeface="+mn-lt"/>
                <a:ea typeface="+mn-ea"/>
                <a:cs typeface="+mn-cs"/>
              </a:rPr>
              <a:t> is significant to motivate employees, like receptionists, to perform effortlessly by aligning with SMART objectives of the organisation and helping to achieve organisational goals. The structured approach ensures organisational efficacy, professional development, and improves accountability. Moreover, an unbiased assessment of the receptionist's role is crucial to analyse their performance efficiency, linking with organisational objectives. </a:t>
            </a:r>
            <a:endParaRPr lang="en-US" dirty="0"/>
          </a:p>
        </p:txBody>
      </p:sp>
      <p:sp>
        <p:nvSpPr>
          <p:cNvPr id="4" name="Slide Number Placeholder 3">
            <a:extLst>
              <a:ext uri="{FF2B5EF4-FFF2-40B4-BE49-F238E27FC236}">
                <a16:creationId xmlns:a16="http://schemas.microsoft.com/office/drawing/2014/main" id="{A64EFDA2-26B0-AAB3-A422-0093AA11802E}"/>
              </a:ext>
            </a:extLst>
          </p:cNvPr>
          <p:cNvSpPr>
            <a:spLocks noGrp="1"/>
          </p:cNvSpPr>
          <p:nvPr>
            <p:ph type="sldNum" sz="quarter" idx="5"/>
          </p:nvPr>
        </p:nvSpPr>
        <p:spPr/>
        <p:txBody>
          <a:bodyPr/>
          <a:lstStyle/>
          <a:p>
            <a:fld id="{7B47F352-A0E8-4701-B6E2-9606F602A3A4}" type="slidenum">
              <a:rPr lang="en-US" smtClean="0"/>
              <a:t>5</a:t>
            </a:fld>
            <a:endParaRPr lang="en-US"/>
          </a:p>
        </p:txBody>
      </p:sp>
    </p:spTree>
    <p:extLst>
      <p:ext uri="{BB962C8B-B14F-4D97-AF65-F5344CB8AC3E}">
        <p14:creationId xmlns:p14="http://schemas.microsoft.com/office/powerpoint/2010/main" val="2173907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8AF8C7-FA03-D4DB-3526-5C52A98EE8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B41DE1-487E-EFA9-9073-2C6947E1C0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1FCE69-E022-2643-6709-9AD2BBB6BD42}"/>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Reception of Tesco plays a significant role in aligning with organisational objectives. They are responsible for improving team collaboration and ensuring operational efficiency, aligning their performance with organisational goals. One of the key responsibilities of Tesco's receptionist is handling front desk tasks and solving customers' queries in a professional way to boost the consumers' satisfaction rate. Managing clear and transparent communication with other team members and consumers is another responsibility of receptionists at Tesco. Scheduling meetings, managing group tasks, team collaboration, and making time-based appointments are some other responsibilities of receptionists within Tesco. Connecting such responsibilities with organisational objectives brings operational efficiency, improves consumer satisfaction, and lowers task-based complexities. Moreover, implementing feedback mechanisms is crucial for HR managers to find skill gaps and strengths of receptionists. </a:t>
            </a:r>
            <a:endParaRPr lang="en-US" dirty="0"/>
          </a:p>
        </p:txBody>
      </p:sp>
      <p:sp>
        <p:nvSpPr>
          <p:cNvPr id="4" name="Slide Number Placeholder 3">
            <a:extLst>
              <a:ext uri="{FF2B5EF4-FFF2-40B4-BE49-F238E27FC236}">
                <a16:creationId xmlns:a16="http://schemas.microsoft.com/office/drawing/2014/main" id="{E2955144-5FCE-07E4-5220-CE574B676FB0}"/>
              </a:ext>
            </a:extLst>
          </p:cNvPr>
          <p:cNvSpPr>
            <a:spLocks noGrp="1"/>
          </p:cNvSpPr>
          <p:nvPr>
            <p:ph type="sldNum" sz="quarter" idx="5"/>
          </p:nvPr>
        </p:nvSpPr>
        <p:spPr/>
        <p:txBody>
          <a:bodyPr/>
          <a:lstStyle/>
          <a:p>
            <a:fld id="{7B47F352-A0E8-4701-B6E2-9606F602A3A4}" type="slidenum">
              <a:rPr lang="en-US" smtClean="0"/>
              <a:t>6</a:t>
            </a:fld>
            <a:endParaRPr lang="en-US"/>
          </a:p>
        </p:txBody>
      </p:sp>
    </p:spTree>
    <p:extLst>
      <p:ext uri="{BB962C8B-B14F-4D97-AF65-F5344CB8AC3E}">
        <p14:creationId xmlns:p14="http://schemas.microsoft.com/office/powerpoint/2010/main" val="3412765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28CB6E-ECDE-9B5A-AE9E-6328395E10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6EBF19-C799-4396-949A-9E418CCB4E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0093ED-8F39-1206-3EAD-83A4D2C1A5FB}"/>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HR principles within Tesco directly connect with the roles and responsibilities of the receptionist, which helps to improve organisational efficiency. They effectively communicate with the receptionist to improve customer service and lower operational bias. HR managers of Tesco are also responsible for skills assessment and analysing the performance of receptionists, linking with organisational goals. Besides that, adopting a structured feedback mechanism improves employee skills and behaviour by detecting areas of skill development. Moreover, they are responsible for implementing employee motivational theories that improve job satisfaction, generate higher employee retention, and help to uplift their skill to bring operational efficiency. </a:t>
            </a:r>
            <a:endParaRPr lang="en-US" dirty="0"/>
          </a:p>
        </p:txBody>
      </p:sp>
      <p:sp>
        <p:nvSpPr>
          <p:cNvPr id="4" name="Slide Number Placeholder 3">
            <a:extLst>
              <a:ext uri="{FF2B5EF4-FFF2-40B4-BE49-F238E27FC236}">
                <a16:creationId xmlns:a16="http://schemas.microsoft.com/office/drawing/2014/main" id="{36177EEA-65F4-8CC5-A6B8-36FB5683D14D}"/>
              </a:ext>
            </a:extLst>
          </p:cNvPr>
          <p:cNvSpPr>
            <a:spLocks noGrp="1"/>
          </p:cNvSpPr>
          <p:nvPr>
            <p:ph type="sldNum" sz="quarter" idx="5"/>
          </p:nvPr>
        </p:nvSpPr>
        <p:spPr/>
        <p:txBody>
          <a:bodyPr/>
          <a:lstStyle/>
          <a:p>
            <a:fld id="{7B47F352-A0E8-4701-B6E2-9606F602A3A4}" type="slidenum">
              <a:rPr lang="en-US" smtClean="0"/>
              <a:t>7</a:t>
            </a:fld>
            <a:endParaRPr lang="en-US"/>
          </a:p>
        </p:txBody>
      </p:sp>
    </p:spTree>
    <p:extLst>
      <p:ext uri="{BB962C8B-B14F-4D97-AF65-F5344CB8AC3E}">
        <p14:creationId xmlns:p14="http://schemas.microsoft.com/office/powerpoint/2010/main" val="394226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63782E-1F81-E9B8-655B-5EDA83F8CC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683430-3F9F-09A3-6CCE-A268FC462B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D27DA4-386F-23C4-D76E-CD8FD9F21073}"/>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mock meeting will highlight the real-life performance management practices of receptionists within Tesco. The meeting will be initiated with a clear introduction, and then a proper discussion on task-based rating will be conducted. Despite that, the meeting will contain an illustration of the feedback mechanism and a clear self-reflection of the receptionist. It will help to highlight the strengths of receptionists and detect areas of improvement. Besides that, receptionists will be encouraged to understand SMART objectives and align their performance with those goals to improve operational efficacy. Finally, with a professional summary and theoretical implementation, the meeting will be closed.  </a:t>
            </a:r>
          </a:p>
        </p:txBody>
      </p:sp>
      <p:sp>
        <p:nvSpPr>
          <p:cNvPr id="4" name="Slide Number Placeholder 3">
            <a:extLst>
              <a:ext uri="{FF2B5EF4-FFF2-40B4-BE49-F238E27FC236}">
                <a16:creationId xmlns:a16="http://schemas.microsoft.com/office/drawing/2014/main" id="{F077CD4B-3440-0B82-1AE5-834EFB181A88}"/>
              </a:ext>
            </a:extLst>
          </p:cNvPr>
          <p:cNvSpPr>
            <a:spLocks noGrp="1"/>
          </p:cNvSpPr>
          <p:nvPr>
            <p:ph type="sldNum" sz="quarter" idx="5"/>
          </p:nvPr>
        </p:nvSpPr>
        <p:spPr/>
        <p:txBody>
          <a:bodyPr/>
          <a:lstStyle/>
          <a:p>
            <a:fld id="{7B47F352-A0E8-4701-B6E2-9606F602A3A4}" type="slidenum">
              <a:rPr lang="en-US" smtClean="0"/>
              <a:t>8</a:t>
            </a:fld>
            <a:endParaRPr lang="en-US"/>
          </a:p>
        </p:txBody>
      </p:sp>
    </p:spTree>
    <p:extLst>
      <p:ext uri="{BB962C8B-B14F-4D97-AF65-F5344CB8AC3E}">
        <p14:creationId xmlns:p14="http://schemas.microsoft.com/office/powerpoint/2010/main" val="678734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8BF01-5AC1-73E0-BDAF-BD911E0345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B37147-A5FE-C97F-1B1E-03F299C706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201C00-C454-CCB0-8D4E-D24A76955C6C}"/>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BAB03BF-8099-3F21-4604-B45D423F9C31}"/>
              </a:ext>
            </a:extLst>
          </p:cNvPr>
          <p:cNvSpPr>
            <a:spLocks noGrp="1"/>
          </p:cNvSpPr>
          <p:nvPr>
            <p:ph type="sldNum" sz="quarter" idx="5"/>
          </p:nvPr>
        </p:nvSpPr>
        <p:spPr/>
        <p:txBody>
          <a:bodyPr/>
          <a:lstStyle/>
          <a:p>
            <a:fld id="{7B47F352-A0E8-4701-B6E2-9606F602A3A4}" type="slidenum">
              <a:rPr lang="en-US" smtClean="0"/>
              <a:t>9</a:t>
            </a:fld>
            <a:endParaRPr lang="en-US"/>
          </a:p>
        </p:txBody>
      </p:sp>
    </p:spTree>
    <p:extLst>
      <p:ext uri="{BB962C8B-B14F-4D97-AF65-F5344CB8AC3E}">
        <p14:creationId xmlns:p14="http://schemas.microsoft.com/office/powerpoint/2010/main" val="10002535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1AD32-BEBD-6585-51BE-D6395A7E44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FB0834-1231-98F0-6589-96F71DBFBB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96D865-7D2E-01D0-1070-C8875E473EBC}"/>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A restricted approach to team meetings is demonstrated through the given table. The meeting will be introduced, maintaining a soft and professional tone with a proper greeting to the existing team members. Then, HR will discuss performance-based reviews through providing performance evidence and analysing rating sheets by maintaining proper fairness and keeping transparency. Then, structured feedback will be provided that will highlight weaknesses of the receptionist and indicate key stages to develop their skills. After setting SMART goals, the meeting will be closed with a professional note.   </a:t>
            </a:r>
          </a:p>
        </p:txBody>
      </p:sp>
      <p:sp>
        <p:nvSpPr>
          <p:cNvPr id="4" name="Slide Number Placeholder 3">
            <a:extLst>
              <a:ext uri="{FF2B5EF4-FFF2-40B4-BE49-F238E27FC236}">
                <a16:creationId xmlns:a16="http://schemas.microsoft.com/office/drawing/2014/main" id="{57C02B57-74E4-402B-9604-5EFBF792EA6B}"/>
              </a:ext>
            </a:extLst>
          </p:cNvPr>
          <p:cNvSpPr>
            <a:spLocks noGrp="1"/>
          </p:cNvSpPr>
          <p:nvPr>
            <p:ph type="sldNum" sz="quarter" idx="5"/>
          </p:nvPr>
        </p:nvSpPr>
        <p:spPr/>
        <p:txBody>
          <a:bodyPr/>
          <a:lstStyle/>
          <a:p>
            <a:fld id="{7B47F352-A0E8-4701-B6E2-9606F602A3A4}" type="slidenum">
              <a:rPr lang="en-US" smtClean="0"/>
              <a:t>10</a:t>
            </a:fld>
            <a:endParaRPr lang="en-US"/>
          </a:p>
        </p:txBody>
      </p:sp>
    </p:spTree>
    <p:extLst>
      <p:ext uri="{BB962C8B-B14F-4D97-AF65-F5344CB8AC3E}">
        <p14:creationId xmlns:p14="http://schemas.microsoft.com/office/powerpoint/2010/main" val="3264815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B4C25-9CEB-932E-EE71-CC549CC3C8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1949D4-DB03-AB0B-084D-F866C990C3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CFC65B-A584-E958-318E-FF32EDCA4FEA}"/>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It has been realised from the entire analysis that the implementation of HR theories can be effective for planning, acting, monitoring, and reviewing the performance of receptionists within Tesco Plc. Besides that, using proper feedback mechanisms along with goal-setting theory is crucial for detecting performance gaps of receptionists and setting proper goals will align with their efficiencies to achieve organisational objectives. HR manager helps in resource management and collaborative task management, which is crucial to improving operational efficiency. Finally, the research indicates that effective performance management within Tesco Plc is crucial to boost consumer satisfaction, uplift engagement rate, and improve performance efficiency within the organisation.   </a:t>
            </a:r>
          </a:p>
        </p:txBody>
      </p:sp>
      <p:sp>
        <p:nvSpPr>
          <p:cNvPr id="4" name="Slide Number Placeholder 3">
            <a:extLst>
              <a:ext uri="{FF2B5EF4-FFF2-40B4-BE49-F238E27FC236}">
                <a16:creationId xmlns:a16="http://schemas.microsoft.com/office/drawing/2014/main" id="{879762AE-F1F0-B8F2-34B6-03C6A8C4CD98}"/>
              </a:ext>
            </a:extLst>
          </p:cNvPr>
          <p:cNvSpPr>
            <a:spLocks noGrp="1"/>
          </p:cNvSpPr>
          <p:nvPr>
            <p:ph type="sldNum" sz="quarter" idx="5"/>
          </p:nvPr>
        </p:nvSpPr>
        <p:spPr/>
        <p:txBody>
          <a:bodyPr/>
          <a:lstStyle/>
          <a:p>
            <a:fld id="{7B47F352-A0E8-4701-B6E2-9606F602A3A4}" type="slidenum">
              <a:rPr lang="en-US" smtClean="0"/>
              <a:t>11</a:t>
            </a:fld>
            <a:endParaRPr lang="en-US"/>
          </a:p>
        </p:txBody>
      </p:sp>
    </p:spTree>
    <p:extLst>
      <p:ext uri="{BB962C8B-B14F-4D97-AF65-F5344CB8AC3E}">
        <p14:creationId xmlns:p14="http://schemas.microsoft.com/office/powerpoint/2010/main" val="24754993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9DF26-A9B4-435C-DF8A-3B2908CE4A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4D58FB-263E-1E22-5524-2DB3DBDA83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985574-C16A-DDEF-50AB-1A5901C6E4F4}"/>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6819213-9FF1-ECAA-B8EF-A67715CDCE67}"/>
              </a:ext>
            </a:extLst>
          </p:cNvPr>
          <p:cNvSpPr>
            <a:spLocks noGrp="1"/>
          </p:cNvSpPr>
          <p:nvPr>
            <p:ph type="sldNum" sz="quarter" idx="5"/>
          </p:nvPr>
        </p:nvSpPr>
        <p:spPr/>
        <p:txBody>
          <a:bodyPr/>
          <a:lstStyle/>
          <a:p>
            <a:fld id="{7B47F352-A0E8-4701-B6E2-9606F602A3A4}" type="slidenum">
              <a:rPr lang="en-US" smtClean="0"/>
              <a:t>12</a:t>
            </a:fld>
            <a:endParaRPr lang="en-US"/>
          </a:p>
        </p:txBody>
      </p:sp>
    </p:spTree>
    <p:extLst>
      <p:ext uri="{BB962C8B-B14F-4D97-AF65-F5344CB8AC3E}">
        <p14:creationId xmlns:p14="http://schemas.microsoft.com/office/powerpoint/2010/main" val="39268930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10/19/2025</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ooks.google.com/books?hl=en&amp;lr=&amp;id=ADpUEAAAQBAJ&amp;oi=fnd&amp;pg=PP1&amp;dq=Performance+Management+Cycle+of+Armstrong+can+be+used+to+manage+performance+in+four+stages+like+act,+plan,+track,+and+review&amp;ots=uFKm6qD1Au&amp;sig=sC0Hy9Oq8mFyYrRAHfBxc_GaACU"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50935-0C45-763C-4C37-BED9217D6F6F}"/>
              </a:ext>
            </a:extLst>
          </p:cNvPr>
          <p:cNvSpPr>
            <a:spLocks noGrp="1"/>
          </p:cNvSpPr>
          <p:nvPr>
            <p:ph type="ctrTitle"/>
          </p:nvPr>
        </p:nvSpPr>
        <p:spPr>
          <a:xfrm>
            <a:off x="1317394" y="1484671"/>
            <a:ext cx="9557211" cy="2950221"/>
          </a:xfrm>
        </p:spPr>
        <p:txBody>
          <a:bodyPr>
            <a:noAutofit/>
          </a:bodyPr>
          <a:lstStyle/>
          <a:p>
            <a:pPr algn="ctr"/>
            <a:r>
              <a:rPr lang="en-US" sz="3600" b="1" dirty="0">
                <a:latin typeface="Times New Roman" panose="02020603050405020304" pitchFamily="18" charset="0"/>
                <a:cs typeface="Times New Roman" panose="02020603050405020304" pitchFamily="18" charset="0"/>
              </a:rPr>
              <a:t>PRINCIPLES OF HUMAN RESOURCE MANAGEMENT:</a:t>
            </a:r>
            <a:r>
              <a:rPr lang="en-US" sz="3600" dirty="0">
                <a:latin typeface="Times New Roman" panose="02020603050405020304" pitchFamily="18" charset="0"/>
                <a:cs typeface="Times New Roman" panose="02020603050405020304" pitchFamily="18" charset="0"/>
              </a:rPr>
              <a:t> </a:t>
            </a:r>
            <a:br>
              <a:rPr lang="en-US" sz="3600"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PERFORMANCE MANAGEMENT OF A RECEPTIONIST ROLE</a:t>
            </a:r>
            <a:br>
              <a:rPr lang="en-GB" sz="3600" b="1" dirty="0">
                <a:latin typeface="Times New Roman" panose="02020603050405020304" pitchFamily="18" charset="0"/>
                <a:cs typeface="Times New Roman" panose="02020603050405020304" pitchFamily="18" charset="0"/>
              </a:rPr>
            </a:br>
            <a:r>
              <a:rPr lang="en-GB" sz="1000" dirty="0">
                <a:latin typeface="Times New Roman" panose="02020603050405020304" pitchFamily="18" charset="0"/>
                <a:cs typeface="Times New Roman" panose="02020603050405020304" pitchFamily="18" charset="0"/>
              </a:rPr>
              <a:t>Student Name: Marian Gabriel </a:t>
            </a:r>
            <a:r>
              <a:rPr lang="en-GB" sz="1000" dirty="0" err="1">
                <a:latin typeface="Times New Roman" panose="02020603050405020304" pitchFamily="18" charset="0"/>
                <a:cs typeface="Times New Roman" panose="02020603050405020304" pitchFamily="18" charset="0"/>
              </a:rPr>
              <a:t>Apostu</a:t>
            </a:r>
            <a:br>
              <a:rPr lang="en-GB" sz="1000" dirty="0">
                <a:latin typeface="Times New Roman" panose="02020603050405020304" pitchFamily="18" charset="0"/>
                <a:cs typeface="Times New Roman" panose="02020603050405020304" pitchFamily="18" charset="0"/>
              </a:rPr>
            </a:br>
            <a:r>
              <a:rPr lang="en-GB" sz="1000" dirty="0">
                <a:latin typeface="Times New Roman" panose="02020603050405020304" pitchFamily="18" charset="0"/>
                <a:cs typeface="Times New Roman" panose="02020603050405020304" pitchFamily="18" charset="0"/>
              </a:rPr>
              <a:t>
Student ID Number:2327280</a:t>
            </a:r>
            <a:br>
              <a:rPr lang="en-GB" sz="1000" dirty="0">
                <a:latin typeface="Times New Roman" panose="02020603050405020304" pitchFamily="18" charset="0"/>
                <a:cs typeface="Times New Roman" panose="02020603050405020304" pitchFamily="18" charset="0"/>
              </a:rPr>
            </a:br>
            <a:r>
              <a:rPr lang="en-GB" sz="1000" dirty="0">
                <a:latin typeface="Times New Roman" panose="02020603050405020304" pitchFamily="18" charset="0"/>
                <a:cs typeface="Times New Roman" panose="02020603050405020304" pitchFamily="18" charset="0"/>
              </a:rPr>
              <a:t>
Module:  Principles of Human Resource Management</a:t>
            </a:r>
            <a:br>
              <a:rPr lang="en-GB" sz="1000" dirty="0">
                <a:latin typeface="Times New Roman" panose="02020603050405020304" pitchFamily="18" charset="0"/>
                <a:cs typeface="Times New Roman" panose="02020603050405020304" pitchFamily="18" charset="0"/>
              </a:rPr>
            </a:br>
            <a:r>
              <a:rPr lang="en-GB" sz="1000" dirty="0">
                <a:latin typeface="Times New Roman" panose="02020603050405020304" pitchFamily="18" charset="0"/>
                <a:cs typeface="Times New Roman" panose="02020603050405020304" pitchFamily="18" charset="0"/>
              </a:rPr>
              <a:t>
Module code:  LCBB5012 </a:t>
            </a:r>
            <a:br>
              <a:rPr lang="en-GB" sz="1000" dirty="0">
                <a:latin typeface="Times New Roman" panose="02020603050405020304" pitchFamily="18" charset="0"/>
                <a:cs typeface="Times New Roman" panose="02020603050405020304" pitchFamily="18" charset="0"/>
              </a:rPr>
            </a:br>
            <a:r>
              <a:rPr lang="en-GB" sz="1000" dirty="0">
                <a:latin typeface="Times New Roman" panose="02020603050405020304" pitchFamily="18" charset="0"/>
                <a:cs typeface="Times New Roman" panose="02020603050405020304" pitchFamily="18" charset="0"/>
              </a:rPr>
              <a:t>
Module Leader:  </a:t>
            </a:r>
            <a:r>
              <a:rPr lang="en-GB" sz="1000" dirty="0" err="1">
                <a:latin typeface="Times New Roman" panose="02020603050405020304" pitchFamily="18" charset="0"/>
                <a:cs typeface="Times New Roman" panose="02020603050405020304" pitchFamily="18" charset="0"/>
              </a:rPr>
              <a:t>Liyanage</a:t>
            </a:r>
            <a:r>
              <a:rPr lang="en-GB" sz="1000" dirty="0">
                <a:latin typeface="Times New Roman" panose="02020603050405020304" pitchFamily="18" charset="0"/>
                <a:cs typeface="Times New Roman" panose="02020603050405020304" pitchFamily="18" charset="0"/>
              </a:rPr>
              <a:t> Rodrigo</a:t>
            </a:r>
            <a:br>
              <a:rPr lang="en-GB" sz="1000" dirty="0">
                <a:latin typeface="Times New Roman" panose="02020603050405020304" pitchFamily="18" charset="0"/>
                <a:cs typeface="Times New Roman" panose="02020603050405020304" pitchFamily="18" charset="0"/>
              </a:rPr>
            </a:br>
            <a:br>
              <a:rPr lang="en-GB" sz="1000" dirty="0">
                <a:latin typeface="Times New Roman" panose="02020603050405020304" pitchFamily="18" charset="0"/>
                <a:cs typeface="Times New Roman" panose="02020603050405020304" pitchFamily="18" charset="0"/>
              </a:rPr>
            </a:br>
            <a:endParaRPr 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1858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F177E-6947-0EC5-E429-FB1B359E1863}"/>
              </a:ext>
            </a:extLst>
          </p:cNvPr>
          <p:cNvSpPr>
            <a:spLocks noGrp="1"/>
          </p:cNvSpPr>
          <p:nvPr>
            <p:ph type="title"/>
          </p:nvPr>
        </p:nvSpPr>
        <p:spPr>
          <a:xfrm>
            <a:off x="882446" y="338666"/>
            <a:ext cx="10131425"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1. Introduction to performance management (PM) </a:t>
            </a:r>
            <a:endParaRPr lang="en-US" sz="3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3DB18A5-7152-EF6D-08CB-5AB829C60DD1}"/>
              </a:ext>
            </a:extLst>
          </p:cNvPr>
          <p:cNvSpPr txBox="1"/>
          <p:nvPr/>
        </p:nvSpPr>
        <p:spPr>
          <a:xfrm>
            <a:off x="422787" y="2375036"/>
            <a:ext cx="6096000" cy="3798284"/>
          </a:xfrm>
          <a:prstGeom prst="rect">
            <a:avLst/>
          </a:prstGeom>
          <a:noFill/>
        </p:spPr>
        <p:txBody>
          <a:bodyPr wrap="square">
            <a:spAutoFit/>
          </a:bodyPr>
          <a:lstStyle/>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Performance management is a strategic process for aligning employee performance with organisational goals.</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Its purpose is to monitor employee performance and help them to achieve Tesco's objectives.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 role of a receptionist is valued here to analyse performance management at Tesco Plc.</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PM is important to ensure professional development, provide high-quality services, and uplift efficiency (</a:t>
            </a:r>
            <a:r>
              <a:rPr lang="en-US" sz="1400" u="none" strike="noStrike" dirty="0" err="1">
                <a:effectLst/>
                <a:latin typeface="Times New Roman" panose="02020603050405020304" pitchFamily="18" charset="0"/>
                <a:ea typeface="Times New Roman" panose="02020603050405020304" pitchFamily="18" charset="0"/>
              </a:rPr>
              <a:t>Permatasari</a:t>
            </a:r>
            <a:r>
              <a:rPr lang="en-US" sz="1400" u="none" strike="noStrike" dirty="0">
                <a:effectLst/>
                <a:latin typeface="Times New Roman" panose="02020603050405020304" pitchFamily="18" charset="0"/>
                <a:ea typeface="Times New Roman" panose="02020603050405020304" pitchFamily="18" charset="0"/>
              </a:rPr>
              <a:t> and </a:t>
            </a:r>
            <a:r>
              <a:rPr lang="en-US" sz="1400" u="none" strike="noStrike" dirty="0" err="1">
                <a:effectLst/>
                <a:latin typeface="Times New Roman" panose="02020603050405020304" pitchFamily="18" charset="0"/>
                <a:ea typeface="Times New Roman" panose="02020603050405020304" pitchFamily="18" charset="0"/>
              </a:rPr>
              <a:t>Tandiayuk</a:t>
            </a:r>
            <a:r>
              <a:rPr lang="en-US" sz="1400" u="none" strike="noStrike" dirty="0">
                <a:effectLst/>
                <a:latin typeface="Times New Roman" panose="02020603050405020304" pitchFamily="18" charset="0"/>
                <a:ea typeface="Times New Roman" panose="02020603050405020304" pitchFamily="18" charset="0"/>
              </a:rPr>
              <a:t>, 2023)</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A demonstration of mock performance review, rating sheet, and discussion of responsibilities is done here.   </a:t>
            </a:r>
          </a:p>
        </p:txBody>
      </p:sp>
      <p:pic>
        <p:nvPicPr>
          <p:cNvPr id="7" name="Picture 6">
            <a:extLst>
              <a:ext uri="{FF2B5EF4-FFF2-40B4-BE49-F238E27FC236}">
                <a16:creationId xmlns:a16="http://schemas.microsoft.com/office/drawing/2014/main" id="{93951E03-0E43-B182-A154-765D10FB39AD}"/>
              </a:ext>
            </a:extLst>
          </p:cNvPr>
          <p:cNvPicPr>
            <a:picLocks noChangeAspect="1"/>
          </p:cNvPicPr>
          <p:nvPr/>
        </p:nvPicPr>
        <p:blipFill>
          <a:blip r:embed="rId3"/>
          <a:stretch>
            <a:fillRect/>
          </a:stretch>
        </p:blipFill>
        <p:spPr>
          <a:xfrm>
            <a:off x="6809874" y="2596525"/>
            <a:ext cx="5162298" cy="3262854"/>
          </a:xfrm>
          <a:prstGeom prst="rect">
            <a:avLst/>
          </a:prstGeom>
        </p:spPr>
      </p:pic>
    </p:spTree>
    <p:extLst>
      <p:ext uri="{BB962C8B-B14F-4D97-AF65-F5344CB8AC3E}">
        <p14:creationId xmlns:p14="http://schemas.microsoft.com/office/powerpoint/2010/main" val="2351990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1A3E56-AD80-2BA3-01EC-FC6A819FF6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37A29B-1795-428E-47C9-3FA08CB61BBF}"/>
              </a:ext>
            </a:extLst>
          </p:cNvPr>
          <p:cNvSpPr>
            <a:spLocks noGrp="1"/>
          </p:cNvSpPr>
          <p:nvPr>
            <p:ph type="title"/>
          </p:nvPr>
        </p:nvSpPr>
        <p:spPr>
          <a:xfrm>
            <a:off x="882446" y="338666"/>
            <a:ext cx="10131425"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2. Performance management rating sheet</a:t>
            </a:r>
            <a:endParaRPr lang="en-US" sz="3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D67C92A-F0BE-24D3-8263-F5D394F22E67}"/>
              </a:ext>
            </a:extLst>
          </p:cNvPr>
          <p:cNvSpPr txBox="1"/>
          <p:nvPr/>
        </p:nvSpPr>
        <p:spPr>
          <a:xfrm>
            <a:off x="422787" y="2375036"/>
            <a:ext cx="6096000" cy="2828788"/>
          </a:xfrm>
          <a:prstGeom prst="rect">
            <a:avLst/>
          </a:prstGeom>
          <a:noFill/>
        </p:spPr>
        <p:txBody>
          <a:bodyPr wrap="square">
            <a:spAutoFit/>
          </a:bodyPr>
          <a:lstStyle/>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It is a structured tool to analyse a receptionist's performance within Tesco Plc.</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Ensuring accountability, transparency, and fairness in the work of a receptionist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 </a:t>
            </a:r>
            <a:r>
              <a:rPr lang="en-US" sz="1400" i="1" u="none" strike="noStrike" dirty="0">
                <a:effectLst/>
                <a:latin typeface="Times New Roman" panose="02020603050405020304" pitchFamily="18" charset="0"/>
                <a:ea typeface="Times New Roman" panose="02020603050405020304" pitchFamily="18" charset="0"/>
              </a:rPr>
              <a:t>Performance Management Cycle of Armstrong</a:t>
            </a:r>
            <a:r>
              <a:rPr lang="en-US" sz="1400" u="none" strike="noStrike" dirty="0">
                <a:effectLst/>
                <a:latin typeface="Times New Roman" panose="02020603050405020304" pitchFamily="18" charset="0"/>
                <a:ea typeface="Times New Roman" panose="02020603050405020304" pitchFamily="18" charset="0"/>
              </a:rPr>
              <a:t> can be used to manage performance in four stages: act, plan, track, and review (Armstrong, 2022)</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Regular improvement and professional development are noted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 receptionist of Tesco aligns with responsibilities and organisational goals </a:t>
            </a:r>
          </a:p>
        </p:txBody>
      </p:sp>
      <p:pic>
        <p:nvPicPr>
          <p:cNvPr id="3" name="image2.png">
            <a:extLst>
              <a:ext uri="{FF2B5EF4-FFF2-40B4-BE49-F238E27FC236}">
                <a16:creationId xmlns:a16="http://schemas.microsoft.com/office/drawing/2014/main" id="{885C17EB-4B8E-5FD4-8445-075F56820647}"/>
              </a:ext>
            </a:extLst>
          </p:cNvPr>
          <p:cNvPicPr/>
          <p:nvPr/>
        </p:nvPicPr>
        <p:blipFill>
          <a:blip r:embed="rId3"/>
          <a:stretch>
            <a:fillRect/>
          </a:stretch>
        </p:blipFill>
        <p:spPr>
          <a:xfrm>
            <a:off x="7015697" y="2244792"/>
            <a:ext cx="4633595" cy="3089275"/>
          </a:xfrm>
          <a:prstGeom prst="rect">
            <a:avLst/>
          </a:prstGeom>
          <a:ln w="25400">
            <a:solidFill>
              <a:srgbClr val="000000"/>
            </a:solidFill>
            <a:prstDash val="solid"/>
          </a:ln>
        </p:spPr>
      </p:pic>
    </p:spTree>
    <p:extLst>
      <p:ext uri="{BB962C8B-B14F-4D97-AF65-F5344CB8AC3E}">
        <p14:creationId xmlns:p14="http://schemas.microsoft.com/office/powerpoint/2010/main" val="1630443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5C66B-83BC-864A-D1EE-E46C2E6DA3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91D833-5BE2-15DE-8DC7-8FE374B47973}"/>
              </a:ext>
            </a:extLst>
          </p:cNvPr>
          <p:cNvSpPr>
            <a:spLocks noGrp="1"/>
          </p:cNvSpPr>
          <p:nvPr>
            <p:ph type="title"/>
          </p:nvPr>
        </p:nvSpPr>
        <p:spPr>
          <a:xfrm>
            <a:off x="882446" y="338666"/>
            <a:ext cx="10131425"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3. Criteria of performance </a:t>
            </a:r>
            <a:endParaRPr lang="en-US" sz="3200" dirty="0">
              <a:latin typeface="Times New Roman" panose="02020603050405020304" pitchFamily="18" charset="0"/>
              <a:cs typeface="Times New Roman" panose="02020603050405020304" pitchFamily="18" charset="0"/>
            </a:endParaRPr>
          </a:p>
        </p:txBody>
      </p:sp>
      <p:graphicFrame>
        <p:nvGraphicFramePr>
          <p:cNvPr id="6" name="Table 5">
            <a:extLst>
              <a:ext uri="{FF2B5EF4-FFF2-40B4-BE49-F238E27FC236}">
                <a16:creationId xmlns:a16="http://schemas.microsoft.com/office/drawing/2014/main" id="{AAD47D6E-DD10-F597-C63F-F3CC0DBFBEA4}"/>
              </a:ext>
            </a:extLst>
          </p:cNvPr>
          <p:cNvGraphicFramePr>
            <a:graphicFrameLocks noGrp="1"/>
          </p:cNvGraphicFramePr>
          <p:nvPr>
            <p:extLst>
              <p:ext uri="{D42A27DB-BD31-4B8C-83A1-F6EECF244321}">
                <p14:modId xmlns:p14="http://schemas.microsoft.com/office/powerpoint/2010/main" val="582450345"/>
              </p:ext>
            </p:extLst>
          </p:nvPr>
        </p:nvGraphicFramePr>
        <p:xfrm>
          <a:off x="1339646" y="2161806"/>
          <a:ext cx="9813628" cy="4098300"/>
        </p:xfrm>
        <a:graphic>
          <a:graphicData uri="http://schemas.openxmlformats.org/drawingml/2006/table">
            <a:tbl>
              <a:tblPr/>
              <a:tblGrid>
                <a:gridCol w="2107414">
                  <a:extLst>
                    <a:ext uri="{9D8B030D-6E8A-4147-A177-3AD203B41FA5}">
                      <a16:colId xmlns:a16="http://schemas.microsoft.com/office/drawing/2014/main" val="1636893775"/>
                    </a:ext>
                  </a:extLst>
                </a:gridCol>
                <a:gridCol w="1022254">
                  <a:extLst>
                    <a:ext uri="{9D8B030D-6E8A-4147-A177-3AD203B41FA5}">
                      <a16:colId xmlns:a16="http://schemas.microsoft.com/office/drawing/2014/main" val="870685940"/>
                    </a:ext>
                  </a:extLst>
                </a:gridCol>
                <a:gridCol w="3978921">
                  <a:extLst>
                    <a:ext uri="{9D8B030D-6E8A-4147-A177-3AD203B41FA5}">
                      <a16:colId xmlns:a16="http://schemas.microsoft.com/office/drawing/2014/main" val="633238863"/>
                    </a:ext>
                  </a:extLst>
                </a:gridCol>
                <a:gridCol w="2705039">
                  <a:extLst>
                    <a:ext uri="{9D8B030D-6E8A-4147-A177-3AD203B41FA5}">
                      <a16:colId xmlns:a16="http://schemas.microsoft.com/office/drawing/2014/main" val="1855004923"/>
                    </a:ext>
                  </a:extLst>
                </a:gridCol>
              </a:tblGrid>
              <a:tr h="316034">
                <a:tc>
                  <a:txBody>
                    <a:bodyPr/>
                    <a:lstStyle/>
                    <a:p>
                      <a:pPr marL="0" marR="0" algn="ctr">
                        <a:lnSpc>
                          <a:spcPct val="150000"/>
                        </a:lnSpc>
                        <a:spcBef>
                          <a:spcPts val="1000"/>
                        </a:spcBef>
                        <a:buNone/>
                      </a:pPr>
                      <a:r>
                        <a:rPr lang="en-US" sz="1400" b="1">
                          <a:solidFill>
                            <a:srgbClr val="000000"/>
                          </a:solidFill>
                          <a:effectLst/>
                          <a:latin typeface="Times New Roman" panose="02020603050405020304" pitchFamily="18" charset="0"/>
                          <a:ea typeface="Times New Roman" panose="02020603050405020304" pitchFamily="18" charset="0"/>
                        </a:rPr>
                        <a:t>Key criteria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2C4C9"/>
                    </a:solidFill>
                  </a:tcPr>
                </a:tc>
                <a:tc>
                  <a:txBody>
                    <a:bodyPr/>
                    <a:lstStyle/>
                    <a:p>
                      <a:pPr marL="0" marR="0" algn="ctr">
                        <a:lnSpc>
                          <a:spcPct val="150000"/>
                        </a:lnSpc>
                        <a:spcBef>
                          <a:spcPts val="1000"/>
                        </a:spcBef>
                        <a:buNone/>
                      </a:pPr>
                      <a:r>
                        <a:rPr lang="en-US" sz="1400" b="1">
                          <a:solidFill>
                            <a:srgbClr val="000000"/>
                          </a:solidFill>
                          <a:effectLst/>
                          <a:latin typeface="Times New Roman" panose="02020603050405020304" pitchFamily="18" charset="0"/>
                          <a:ea typeface="Times New Roman" panose="02020603050405020304" pitchFamily="18" charset="0"/>
                        </a:rPr>
                        <a:t>Rating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2C4C9"/>
                    </a:solidFill>
                  </a:tcPr>
                </a:tc>
                <a:tc>
                  <a:txBody>
                    <a:bodyPr/>
                    <a:lstStyle/>
                    <a:p>
                      <a:pPr marL="0" marR="0" algn="ctr">
                        <a:lnSpc>
                          <a:spcPct val="150000"/>
                        </a:lnSpc>
                        <a:spcBef>
                          <a:spcPts val="1000"/>
                        </a:spcBef>
                        <a:buNone/>
                      </a:pPr>
                      <a:r>
                        <a:rPr lang="en-US" sz="1400" b="1">
                          <a:solidFill>
                            <a:srgbClr val="000000"/>
                          </a:solidFill>
                          <a:effectLst/>
                          <a:latin typeface="Times New Roman" panose="02020603050405020304" pitchFamily="18" charset="0"/>
                          <a:ea typeface="Times New Roman" panose="02020603050405020304" pitchFamily="18" charset="0"/>
                        </a:rPr>
                        <a:t>Expected standard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2C4C9"/>
                    </a:solidFill>
                  </a:tcPr>
                </a:tc>
                <a:tc>
                  <a:txBody>
                    <a:bodyPr/>
                    <a:lstStyle/>
                    <a:p>
                      <a:pPr marL="0" marR="0" algn="ctr">
                        <a:lnSpc>
                          <a:spcPct val="150000"/>
                        </a:lnSpc>
                        <a:spcBef>
                          <a:spcPts val="1000"/>
                        </a:spcBef>
                        <a:buNone/>
                      </a:pPr>
                      <a:r>
                        <a:rPr lang="en-US" sz="1400" b="1">
                          <a:solidFill>
                            <a:srgbClr val="000000"/>
                          </a:solidFill>
                          <a:effectLst/>
                          <a:latin typeface="Times New Roman" panose="02020603050405020304" pitchFamily="18" charset="0"/>
                          <a:ea typeface="Times New Roman" panose="02020603050405020304" pitchFamily="18" charset="0"/>
                        </a:rPr>
                        <a:t>Examples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2C4C9"/>
                    </a:solidFill>
                  </a:tcPr>
                </a:tc>
                <a:extLst>
                  <a:ext uri="{0D108BD9-81ED-4DB2-BD59-A6C34878D82A}">
                    <a16:rowId xmlns:a16="http://schemas.microsoft.com/office/drawing/2014/main" val="862420931"/>
                  </a:ext>
                </a:extLst>
              </a:tr>
              <a:tr h="720678">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Communication skills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4</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dirty="0">
                          <a:solidFill>
                            <a:srgbClr val="000000"/>
                          </a:solidFill>
                          <a:effectLst/>
                          <a:latin typeface="Times New Roman" panose="02020603050405020304" pitchFamily="18" charset="0"/>
                          <a:ea typeface="Times New Roman" panose="02020603050405020304" pitchFamily="18" charset="0"/>
                        </a:rPr>
                        <a:t>Maintains professional, clear and responsive communication with a polite tone to all clients and other staff </a:t>
                      </a:r>
                      <a:endParaRPr lang="en-US" sz="1400" dirty="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Clarity in messages, face-to-face interaction, phone calls and emails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3766368825"/>
                  </a:ext>
                </a:extLst>
              </a:tr>
              <a:tr h="720678">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Team collaboration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4</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Efficient working ability with other team members and actively supporting collaborative performance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Taking part in group meetings and collecting feedback from peers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2507351421"/>
                  </a:ext>
                </a:extLst>
              </a:tr>
              <a:tr h="585797">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Quality of customer service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4</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dirty="0">
                          <a:solidFill>
                            <a:srgbClr val="000000"/>
                          </a:solidFill>
                          <a:effectLst/>
                          <a:latin typeface="Times New Roman" panose="02020603050405020304" pitchFamily="18" charset="0"/>
                          <a:ea typeface="Times New Roman" panose="02020603050405020304" pitchFamily="18" charset="0"/>
                        </a:rPr>
                        <a:t>Delivers accurate updates and efficient services with proper confidence to all visitors or customers </a:t>
                      </a:r>
                      <a:endParaRPr lang="en-US" sz="1400" dirty="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Lower complaints and positive feedback from customers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2381347301"/>
                  </a:ext>
                </a:extLst>
              </a:tr>
              <a:tr h="585797">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Punctuality and attendance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3</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Less absenteeism, and remains punctual to fulfil regular duties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Updated timesheets and records of attendance</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3848313095"/>
                  </a:ext>
                </a:extLst>
              </a:tr>
              <a:tr h="720678">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Efficiency in technological usage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2</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Efficiency in using the internal system, advanced tools, email, and connecting software </a:t>
                      </a:r>
                      <a:endParaRPr lang="en-US" sz="140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dirty="0">
                          <a:solidFill>
                            <a:srgbClr val="000000"/>
                          </a:solidFill>
                          <a:effectLst/>
                          <a:latin typeface="Times New Roman" panose="02020603050405020304" pitchFamily="18" charset="0"/>
                          <a:ea typeface="Times New Roman" panose="02020603050405020304" pitchFamily="18" charset="0"/>
                        </a:rPr>
                        <a:t>Lower rate of system error and proper appointment scheduling </a:t>
                      </a:r>
                      <a:endParaRPr lang="en-US" sz="1400" dirty="0">
                        <a:effectLst/>
                        <a:latin typeface="Times New Roman" panose="02020603050405020304" pitchFamily="18" charset="0"/>
                        <a:ea typeface="Times New Roman" panose="02020603050405020304" pitchFamily="18" charset="0"/>
                      </a:endParaRPr>
                    </a:p>
                  </a:txBody>
                  <a:tcPr marL="31223" marR="31223" marT="31223" marB="3122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3060578814"/>
                  </a:ext>
                </a:extLst>
              </a:tr>
            </a:tbl>
          </a:graphicData>
        </a:graphic>
      </p:graphicFrame>
    </p:spTree>
    <p:extLst>
      <p:ext uri="{BB962C8B-B14F-4D97-AF65-F5344CB8AC3E}">
        <p14:creationId xmlns:p14="http://schemas.microsoft.com/office/powerpoint/2010/main" val="2684616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AE0B6-0767-CC52-C08D-3BE16BDB58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53F570-A1F9-47D2-2CE8-9BD439D1E52B}"/>
              </a:ext>
            </a:extLst>
          </p:cNvPr>
          <p:cNvSpPr>
            <a:spLocks noGrp="1"/>
          </p:cNvSpPr>
          <p:nvPr>
            <p:ph type="title"/>
          </p:nvPr>
        </p:nvSpPr>
        <p:spPr>
          <a:xfrm>
            <a:off x="906510" y="158193"/>
            <a:ext cx="10836312"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4. Explaining the design of the rating sheet</a:t>
            </a:r>
            <a:endParaRPr lang="en-US" sz="3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EC57883-1265-D737-F21F-C65BE28A0BFA}"/>
              </a:ext>
            </a:extLst>
          </p:cNvPr>
          <p:cNvSpPr txBox="1"/>
          <p:nvPr/>
        </p:nvSpPr>
        <p:spPr>
          <a:xfrm>
            <a:off x="422787" y="2375036"/>
            <a:ext cx="6096000" cy="3475118"/>
          </a:xfrm>
          <a:prstGeom prst="rect">
            <a:avLst/>
          </a:prstGeom>
          <a:noFill/>
        </p:spPr>
        <p:txBody>
          <a:bodyPr wrap="square">
            <a:spAutoFit/>
          </a:bodyPr>
          <a:lstStyle/>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 rating sheet directly highlights the responsibilities of a receptionist within Tesco.</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Using the rating from 1 to 5 ensures a measurable assessment and clarity in operation.</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Feedback and evidence ensure transparency and lower potential bias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It ensures alignment of the role of receptionist with the goals of customer service and operational objectives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Using the </a:t>
            </a:r>
            <a:r>
              <a:rPr lang="en-US" sz="1400" i="1" u="none" strike="noStrike" dirty="0">
                <a:effectLst/>
                <a:latin typeface="Times New Roman" panose="02020603050405020304" pitchFamily="18" charset="0"/>
                <a:ea typeface="Times New Roman" panose="02020603050405020304" pitchFamily="18" charset="0"/>
              </a:rPr>
              <a:t>Goal Setting Theory</a:t>
            </a:r>
            <a:r>
              <a:rPr lang="en-US" sz="1400" u="none" strike="noStrike" dirty="0">
                <a:effectLst/>
                <a:latin typeface="Times New Roman" panose="02020603050405020304" pitchFamily="18" charset="0"/>
                <a:ea typeface="Times New Roman" panose="02020603050405020304" pitchFamily="18" charset="0"/>
              </a:rPr>
              <a:t>, proper behaviour can be influenced by setting organisational goals (Jeong </a:t>
            </a:r>
            <a:r>
              <a:rPr lang="en-US" sz="1400" i="1" u="none" strike="noStrike" dirty="0">
                <a:effectLst/>
                <a:latin typeface="Times New Roman" panose="02020603050405020304" pitchFamily="18" charset="0"/>
                <a:ea typeface="Times New Roman" panose="02020603050405020304" pitchFamily="18" charset="0"/>
              </a:rPr>
              <a:t>et al.</a:t>
            </a:r>
            <a:r>
              <a:rPr lang="en-US" sz="1400" u="none" strike="noStrike" dirty="0">
                <a:effectLst/>
                <a:latin typeface="Times New Roman" panose="02020603050405020304" pitchFamily="18" charset="0"/>
                <a:ea typeface="Times New Roman" panose="02020603050405020304" pitchFamily="18" charset="0"/>
              </a:rPr>
              <a:t> 2023) </a:t>
            </a:r>
          </a:p>
        </p:txBody>
      </p:sp>
      <p:pic>
        <p:nvPicPr>
          <p:cNvPr id="6146" name="Picture 2" descr="Locke's Goal Setting Theory: How To Set Your Business Goals">
            <a:extLst>
              <a:ext uri="{FF2B5EF4-FFF2-40B4-BE49-F238E27FC236}">
                <a16:creationId xmlns:a16="http://schemas.microsoft.com/office/drawing/2014/main" id="{6F9BA1A8-79AA-B6B0-DF01-53A30705AF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1826" y="2375036"/>
            <a:ext cx="4687387" cy="3475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7153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E46B84-0C5E-DF80-3971-BE6AF494AE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92AD0F-CC86-29FF-D834-AADC35EF4DA1}"/>
              </a:ext>
            </a:extLst>
          </p:cNvPr>
          <p:cNvSpPr>
            <a:spLocks noGrp="1"/>
          </p:cNvSpPr>
          <p:nvPr>
            <p:ph type="title"/>
          </p:nvPr>
        </p:nvSpPr>
        <p:spPr>
          <a:xfrm>
            <a:off x="906510" y="158193"/>
            <a:ext cx="10836312"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5. Role and responsibilities of the receptionist of Tesco </a:t>
            </a:r>
            <a:endParaRPr lang="en-US" sz="3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A1C7C4F-7F70-3C48-C4A8-7850F8521A27}"/>
              </a:ext>
            </a:extLst>
          </p:cNvPr>
          <p:cNvSpPr txBox="1"/>
          <p:nvPr/>
        </p:nvSpPr>
        <p:spPr>
          <a:xfrm>
            <a:off x="2312974" y="2029574"/>
            <a:ext cx="8023383" cy="2633863"/>
          </a:xfrm>
          <a:prstGeom prst="rect">
            <a:avLst/>
          </a:prstGeom>
          <a:noFill/>
        </p:spPr>
        <p:txBody>
          <a:bodyPr wrap="square">
            <a:spAutoFit/>
          </a:bodyPr>
          <a:lstStyle/>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Receptionists of Tesco are responsible for maintaining the code of conduct (Tesco Plc, 2024)</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They are responsible for handling front desk tasks and professionally solving customers' queries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Managing information and tasks with proper security is another responsibility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Managing transparent external and internal communication with customers and team members</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Scheduling meetings, team collaboration, and appointments are some other responsibilities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 Responsible for treating people the way they want to be treated (Tesco Plc, 2024)</a:t>
            </a:r>
          </a:p>
        </p:txBody>
      </p:sp>
      <p:pic>
        <p:nvPicPr>
          <p:cNvPr id="3" name="image1.png">
            <a:extLst>
              <a:ext uri="{FF2B5EF4-FFF2-40B4-BE49-F238E27FC236}">
                <a16:creationId xmlns:a16="http://schemas.microsoft.com/office/drawing/2014/main" id="{CBC5B8BC-024A-1008-E0F5-F775C2E2FB55}"/>
              </a:ext>
            </a:extLst>
          </p:cNvPr>
          <p:cNvPicPr/>
          <p:nvPr/>
        </p:nvPicPr>
        <p:blipFill>
          <a:blip r:embed="rId3"/>
          <a:stretch>
            <a:fillRect/>
          </a:stretch>
        </p:blipFill>
        <p:spPr>
          <a:xfrm>
            <a:off x="3124200" y="4828426"/>
            <a:ext cx="5943600" cy="1943100"/>
          </a:xfrm>
          <a:prstGeom prst="rect">
            <a:avLst/>
          </a:prstGeom>
          <a:ln w="25400">
            <a:solidFill>
              <a:srgbClr val="000000"/>
            </a:solidFill>
            <a:prstDash val="solid"/>
          </a:ln>
        </p:spPr>
      </p:pic>
    </p:spTree>
    <p:extLst>
      <p:ext uri="{BB962C8B-B14F-4D97-AF65-F5344CB8AC3E}">
        <p14:creationId xmlns:p14="http://schemas.microsoft.com/office/powerpoint/2010/main" val="2072902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A671A-29D2-DF44-9353-413B0D0210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EA191C-7843-CC15-A966-410D9C602BA5}"/>
              </a:ext>
            </a:extLst>
          </p:cNvPr>
          <p:cNvSpPr>
            <a:spLocks noGrp="1"/>
          </p:cNvSpPr>
          <p:nvPr>
            <p:ph type="title"/>
          </p:nvPr>
        </p:nvSpPr>
        <p:spPr>
          <a:xfrm>
            <a:off x="906510" y="158193"/>
            <a:ext cx="10836312"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6. Linking key roles to principles of HR</a:t>
            </a:r>
            <a:endParaRPr lang="en-US" sz="3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52317BE-D358-BC7C-0305-224DB31B7E18}"/>
              </a:ext>
            </a:extLst>
          </p:cNvPr>
          <p:cNvSpPr txBox="1"/>
          <p:nvPr/>
        </p:nvSpPr>
        <p:spPr>
          <a:xfrm>
            <a:off x="290439" y="2206594"/>
            <a:ext cx="6555529" cy="4444615"/>
          </a:xfrm>
          <a:prstGeom prst="rect">
            <a:avLst/>
          </a:prstGeom>
          <a:noFill/>
        </p:spPr>
        <p:txBody>
          <a:bodyPr wrap="square">
            <a:spAutoFit/>
          </a:bodyPr>
          <a:lstStyle/>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HR managers are responsible for developing SMART goals to set specific, measurable, attainable, and relevant goals within a time (Mohammadi-</a:t>
            </a:r>
            <a:r>
              <a:rPr lang="en-US" sz="1400" u="none" strike="noStrike" dirty="0" err="1">
                <a:effectLst/>
                <a:latin typeface="Times New Roman" panose="02020603050405020304" pitchFamily="18" charset="0"/>
                <a:ea typeface="Times New Roman" panose="02020603050405020304" pitchFamily="18" charset="0"/>
              </a:rPr>
              <a:t>Ghayeghchi</a:t>
            </a:r>
            <a:r>
              <a:rPr lang="en-US" sz="1400" u="none" strike="noStrike" dirty="0">
                <a:effectLst/>
                <a:latin typeface="Times New Roman" panose="02020603050405020304" pitchFamily="18" charset="0"/>
                <a:ea typeface="Times New Roman" panose="02020603050405020304" pitchFamily="18" charset="0"/>
              </a:rPr>
              <a:t> </a:t>
            </a:r>
            <a:r>
              <a:rPr lang="en-US" sz="1400" i="1" u="none" strike="noStrike" dirty="0">
                <a:effectLst/>
                <a:latin typeface="Times New Roman" panose="02020603050405020304" pitchFamily="18" charset="0"/>
                <a:ea typeface="Times New Roman" panose="02020603050405020304" pitchFamily="18" charset="0"/>
              </a:rPr>
              <a:t>et al.</a:t>
            </a:r>
            <a:r>
              <a:rPr lang="en-US" sz="1400" u="none" strike="noStrike" dirty="0">
                <a:effectLst/>
                <a:latin typeface="Times New Roman" panose="02020603050405020304" pitchFamily="18" charset="0"/>
                <a:ea typeface="Times New Roman" panose="02020603050405020304" pitchFamily="18" charset="0"/>
              </a:rPr>
              <a:t> 2024)</a:t>
            </a:r>
          </a:p>
          <a:p>
            <a:pPr marL="342900" marR="0" lvl="0" indent="-342900" algn="just">
              <a:lnSpc>
                <a:spcPct val="150000"/>
              </a:lnSpc>
              <a:spcBef>
                <a:spcPts val="1000"/>
              </a:spcBef>
              <a:buFont typeface="Arial" panose="020B0604020202020204" pitchFamily="34" charset="0"/>
              <a:buChar char="●"/>
            </a:pPr>
            <a:r>
              <a:rPr lang="en-US" sz="1400" u="none" strike="noStrike" dirty="0" err="1">
                <a:effectLst/>
                <a:latin typeface="Times New Roman" panose="02020603050405020304" pitchFamily="18" charset="0"/>
                <a:ea typeface="Times New Roman" panose="02020603050405020304" pitchFamily="18" charset="0"/>
              </a:rPr>
              <a:t>Emphasising</a:t>
            </a:r>
            <a:r>
              <a:rPr lang="en-US" sz="1400" u="none" strike="noStrike" dirty="0">
                <a:effectLst/>
                <a:latin typeface="Times New Roman" panose="02020603050405020304" pitchFamily="18" charset="0"/>
                <a:ea typeface="Times New Roman" panose="02020603050405020304" pitchFamily="18" charset="0"/>
              </a:rPr>
              <a:t> better customer service and communication is crucial for directly improving the operational level of Tesco.</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They are responsible for providing feedback for performance improvement by detecting skill gaps of receptionists.</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HR managers are responsible for assessing the skills and performance of receptionists, aligning with organisational goals.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They are responsible for implementing motivational theories to improve job satisfaction, ensure employee retention, and uplift their skill for improving operational efficiency.</a:t>
            </a:r>
          </a:p>
        </p:txBody>
      </p:sp>
      <p:pic>
        <p:nvPicPr>
          <p:cNvPr id="5122" name="Picture 2" descr="How to Align Human Resources (HR) with Business Strategy">
            <a:extLst>
              <a:ext uri="{FF2B5EF4-FFF2-40B4-BE49-F238E27FC236}">
                <a16:creationId xmlns:a16="http://schemas.microsoft.com/office/drawing/2014/main" id="{2B8EE97D-7638-C9CD-31A6-979C7E367F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8316" y="2356749"/>
            <a:ext cx="5025942" cy="3959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015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88D07-528C-955D-E345-F4539547E9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26B282-8160-0168-8647-FEE1B20AD03C}"/>
              </a:ext>
            </a:extLst>
          </p:cNvPr>
          <p:cNvSpPr>
            <a:spLocks noGrp="1"/>
          </p:cNvSpPr>
          <p:nvPr>
            <p:ph type="title"/>
          </p:nvPr>
        </p:nvSpPr>
        <p:spPr>
          <a:xfrm>
            <a:off x="906510" y="158193"/>
            <a:ext cx="10836312"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7. Mock meeting for performance management</a:t>
            </a:r>
            <a:endParaRPr lang="en-US" sz="3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8960A52-9762-A8B0-D5AA-80DB0208F6EB}"/>
              </a:ext>
            </a:extLst>
          </p:cNvPr>
          <p:cNvSpPr txBox="1"/>
          <p:nvPr/>
        </p:nvSpPr>
        <p:spPr>
          <a:xfrm>
            <a:off x="182154" y="2302847"/>
            <a:ext cx="6880383" cy="4377930"/>
          </a:xfrm>
          <a:prstGeom prst="rect">
            <a:avLst/>
          </a:prstGeom>
          <a:noFill/>
        </p:spPr>
        <p:txBody>
          <a:bodyPr wrap="square">
            <a:spAutoFit/>
          </a:bodyPr>
          <a:lstStyle/>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Purpose of the meeting: Setting future potential goals by reviewing the performance level of the receptionist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Key structure: Initially, a friendly introduction will be there, followed by a rating discussion</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Then, a feedback mechanism will be implemented with a self-reflection</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Then, SMART goals will be developed within the final closure discussion</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 duration of the entire meeting will be 10 minutes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Here, HR managers will focus on professional communication, employee engagement, and providing constructive feedback (Azevedo </a:t>
            </a:r>
            <a:r>
              <a:rPr lang="en-US" sz="1400" i="1" u="none" strike="noStrike" dirty="0">
                <a:effectLst/>
                <a:latin typeface="Times New Roman" panose="02020603050405020304" pitchFamily="18" charset="0"/>
                <a:ea typeface="Times New Roman" panose="02020603050405020304" pitchFamily="18" charset="0"/>
              </a:rPr>
              <a:t>et al.</a:t>
            </a:r>
            <a:r>
              <a:rPr lang="en-US" sz="1400" u="none" strike="noStrike" dirty="0">
                <a:effectLst/>
                <a:latin typeface="Times New Roman" panose="02020603050405020304" pitchFamily="18" charset="0"/>
                <a:ea typeface="Times New Roman" panose="02020603050405020304" pitchFamily="18" charset="0"/>
              </a:rPr>
              <a:t> 2021)</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Finally, the practical implementation of proper performance management theory will be done  </a:t>
            </a:r>
          </a:p>
        </p:txBody>
      </p:sp>
      <p:pic>
        <p:nvPicPr>
          <p:cNvPr id="4098" name="Picture 2" descr="How to Create SMART Goals - Next Step 4 ADHD">
            <a:extLst>
              <a:ext uri="{FF2B5EF4-FFF2-40B4-BE49-F238E27FC236}">
                <a16:creationId xmlns:a16="http://schemas.microsoft.com/office/drawing/2014/main" id="{17E1203E-2DF5-3828-5D39-0D0C2B507C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8240" y="2520695"/>
            <a:ext cx="4661606" cy="3295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604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011B3-DC41-3B4E-8B79-034435774A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277CD6-3FE4-CAB7-34DE-5E6F2ED0957E}"/>
              </a:ext>
            </a:extLst>
          </p:cNvPr>
          <p:cNvSpPr>
            <a:spLocks noGrp="1"/>
          </p:cNvSpPr>
          <p:nvPr>
            <p:ph type="title"/>
          </p:nvPr>
        </p:nvSpPr>
        <p:spPr>
          <a:xfrm>
            <a:off x="906510" y="158193"/>
            <a:ext cx="10836312"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8. Performance Review Questions (Receptionist – Tesco Plc)</a:t>
            </a:r>
            <a:endParaRPr lang="en-US" sz="3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95D10E5-B445-E9AF-06F3-DF93293AAA61}"/>
              </a:ext>
            </a:extLst>
          </p:cNvPr>
          <p:cNvSpPr txBox="1"/>
          <p:nvPr/>
        </p:nvSpPr>
        <p:spPr>
          <a:xfrm>
            <a:off x="157416" y="1431477"/>
            <a:ext cx="11877168" cy="3090398"/>
          </a:xfrm>
          <a:prstGeom prst="rect">
            <a:avLst/>
          </a:prstGeom>
          <a:noFill/>
        </p:spPr>
        <p:txBody>
          <a:bodyPr wrap="square">
            <a:spAutoFit/>
          </a:bodyPr>
          <a:lstStyle/>
          <a:p>
            <a:pPr algn="just"/>
            <a:r>
              <a:rPr lang="en-IN" sz="1400" b="1" dirty="0">
                <a:latin typeface="Times New Roman" panose="02020603050405020304" pitchFamily="18" charset="0"/>
                <a:cs typeface="Times New Roman" panose="02020603050405020304" pitchFamily="18" charset="0"/>
              </a:rPr>
              <a:t>1. Self-Reflection &amp; Performance</a:t>
            </a:r>
          </a:p>
          <a:p>
            <a:pPr marL="285750" indent="-285750" algn="just">
              <a:buFont typeface="Arial" panose="020B0604020202020204" pitchFamily="34" charset="0"/>
              <a:buChar char="•"/>
            </a:pPr>
            <a:r>
              <a:rPr lang="en-IN" sz="1400" dirty="0">
                <a:latin typeface="Times New Roman" panose="02020603050405020304" pitchFamily="18" charset="0"/>
                <a:cs typeface="Times New Roman" panose="02020603050405020304" pitchFamily="18" charset="0"/>
              </a:rPr>
              <a:t>How do you evaluate your performance in handling customer inquiries and front desk operations this quarter?</a:t>
            </a:r>
          </a:p>
          <a:p>
            <a:pPr algn="just"/>
            <a:r>
              <a:rPr lang="en-IN" sz="1400" b="1" dirty="0">
                <a:latin typeface="Times New Roman" panose="02020603050405020304" pitchFamily="18" charset="0"/>
                <a:cs typeface="Times New Roman" panose="02020603050405020304" pitchFamily="18" charset="0"/>
              </a:rPr>
              <a:t>2. Challenges &amp; Support</a:t>
            </a:r>
          </a:p>
          <a:p>
            <a:pPr marL="285750" indent="-285750" algn="just">
              <a:buFont typeface="Arial" panose="020B0604020202020204" pitchFamily="34" charset="0"/>
              <a:buChar char="•"/>
            </a:pPr>
            <a:r>
              <a:rPr lang="en-IN" sz="1400" dirty="0">
                <a:latin typeface="Times New Roman" panose="02020603050405020304" pitchFamily="18" charset="0"/>
                <a:cs typeface="Times New Roman" panose="02020603050405020304" pitchFamily="18" charset="0"/>
              </a:rPr>
              <a:t>Have you faced any recurring challenges in managing front desk operations or customer interactions?</a:t>
            </a:r>
          </a:p>
          <a:p>
            <a:pPr algn="just"/>
            <a:r>
              <a:rPr lang="en-IN" sz="1400" b="1" dirty="0">
                <a:latin typeface="Times New Roman" panose="02020603050405020304" pitchFamily="18" charset="0"/>
                <a:cs typeface="Times New Roman" panose="02020603050405020304" pitchFamily="18" charset="0"/>
              </a:rPr>
              <a:t>3. Communication &amp; Teamwork</a:t>
            </a:r>
          </a:p>
          <a:p>
            <a:pPr marL="285750" indent="-285750" algn="just">
              <a:buFont typeface="Arial" panose="020B0604020202020204" pitchFamily="34" charset="0"/>
              <a:buChar char="•"/>
            </a:pPr>
            <a:r>
              <a:rPr lang="en-IN" sz="1400" dirty="0">
                <a:latin typeface="Times New Roman" panose="02020603050405020304" pitchFamily="18" charset="0"/>
                <a:cs typeface="Times New Roman" panose="02020603050405020304" pitchFamily="18" charset="0"/>
              </a:rPr>
              <a:t>How do you ensure effective communication between departments and team members?</a:t>
            </a:r>
          </a:p>
          <a:p>
            <a:pPr algn="just"/>
            <a:r>
              <a:rPr lang="en-IN" sz="1400" b="1" dirty="0">
                <a:latin typeface="Times New Roman" panose="02020603050405020304" pitchFamily="18" charset="0"/>
                <a:cs typeface="Times New Roman" panose="02020603050405020304" pitchFamily="18" charset="0"/>
              </a:rPr>
              <a:t>4. Development &amp; Training</a:t>
            </a:r>
          </a:p>
          <a:p>
            <a:pPr marL="285750" indent="-285750" algn="just">
              <a:buFont typeface="Arial" panose="020B0604020202020204" pitchFamily="34" charset="0"/>
              <a:buChar char="•"/>
            </a:pPr>
            <a:r>
              <a:rPr lang="en-IN" sz="1400" dirty="0">
                <a:latin typeface="Times New Roman" panose="02020603050405020304" pitchFamily="18" charset="0"/>
                <a:cs typeface="Times New Roman" panose="02020603050405020304" pitchFamily="18" charset="0"/>
              </a:rPr>
              <a:t>What new skills or training do you think would enhance your role as a receptionist?</a:t>
            </a:r>
          </a:p>
          <a:p>
            <a:pPr algn="just"/>
            <a:r>
              <a:rPr lang="en-IN" sz="1400" b="1" dirty="0">
                <a:latin typeface="Times New Roman" panose="02020603050405020304" pitchFamily="18" charset="0"/>
                <a:cs typeface="Times New Roman" panose="02020603050405020304" pitchFamily="18" charset="0"/>
              </a:rPr>
              <a:t>5. Goal Setting (SMART Goals)</a:t>
            </a:r>
          </a:p>
          <a:p>
            <a:pPr marL="285750" indent="-285750" algn="just">
              <a:buFont typeface="Arial" panose="020B0604020202020204" pitchFamily="34" charset="0"/>
              <a:buChar char="•"/>
            </a:pPr>
            <a:r>
              <a:rPr lang="en-IN" sz="1400" dirty="0">
                <a:latin typeface="Times New Roman" panose="02020603050405020304" pitchFamily="18" charset="0"/>
                <a:cs typeface="Times New Roman" panose="02020603050405020304" pitchFamily="18" charset="0"/>
              </a:rPr>
              <a:t>What specific, measurable goals would you like to set for the next performance period?</a:t>
            </a:r>
          </a:p>
          <a:p>
            <a:pPr algn="just"/>
            <a:r>
              <a:rPr lang="en-IN" sz="1400" b="1" dirty="0">
                <a:latin typeface="Times New Roman" panose="02020603050405020304" pitchFamily="18" charset="0"/>
                <a:cs typeface="Times New Roman" panose="02020603050405020304" pitchFamily="18" charset="0"/>
              </a:rPr>
              <a:t>6. Customer Experience</a:t>
            </a:r>
          </a:p>
          <a:p>
            <a:pPr marL="285750" indent="-285750" algn="just">
              <a:buFont typeface="Arial" panose="020B0604020202020204" pitchFamily="34" charset="0"/>
              <a:buChar char="•"/>
            </a:pPr>
            <a:r>
              <a:rPr lang="en-IN" sz="1400" dirty="0">
                <a:latin typeface="Times New Roman" panose="02020603050405020304" pitchFamily="18" charset="0"/>
                <a:cs typeface="Times New Roman" panose="02020603050405020304" pitchFamily="18" charset="0"/>
              </a:rPr>
              <a:t>How do you contribute to creating a welcoming and professional atmosphere for customers and visitors?</a:t>
            </a:r>
          </a:p>
          <a:p>
            <a:pPr marR="0" lvl="0" algn="just">
              <a:lnSpc>
                <a:spcPct val="150000"/>
              </a:lnSpc>
              <a:spcBef>
                <a:spcPts val="1000"/>
              </a:spcBef>
            </a:pPr>
            <a:endParaRPr lang="en-US" sz="1400" u="none" strike="noStrike"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36384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747C8-8618-3A6B-49D8-78B6E9EFF0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A254E5-157C-4CE8-3933-8B80898B522E}"/>
              </a:ext>
            </a:extLst>
          </p:cNvPr>
          <p:cNvSpPr>
            <a:spLocks noGrp="1"/>
          </p:cNvSpPr>
          <p:nvPr>
            <p:ph type="title"/>
          </p:nvPr>
        </p:nvSpPr>
        <p:spPr>
          <a:xfrm>
            <a:off x="906510" y="158193"/>
            <a:ext cx="10836312"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9. Step-by-step mock meeting </a:t>
            </a:r>
            <a:endParaRPr lang="en-US" sz="32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C80BCC39-A3CF-54D4-AAEA-92927A4CFF3A}"/>
              </a:ext>
            </a:extLst>
          </p:cNvPr>
          <p:cNvGraphicFramePr>
            <a:graphicFrameLocks noGrp="1"/>
          </p:cNvGraphicFramePr>
          <p:nvPr>
            <p:extLst>
              <p:ext uri="{D42A27DB-BD31-4B8C-83A1-F6EECF244321}">
                <p14:modId xmlns:p14="http://schemas.microsoft.com/office/powerpoint/2010/main" val="902319809"/>
              </p:ext>
            </p:extLst>
          </p:nvPr>
        </p:nvGraphicFramePr>
        <p:xfrm>
          <a:off x="1138989" y="1949033"/>
          <a:ext cx="9914021" cy="4340476"/>
        </p:xfrm>
        <a:graphic>
          <a:graphicData uri="http://schemas.openxmlformats.org/drawingml/2006/table">
            <a:tbl>
              <a:tblPr/>
              <a:tblGrid>
                <a:gridCol w="1795328">
                  <a:extLst>
                    <a:ext uri="{9D8B030D-6E8A-4147-A177-3AD203B41FA5}">
                      <a16:colId xmlns:a16="http://schemas.microsoft.com/office/drawing/2014/main" val="3883154787"/>
                    </a:ext>
                  </a:extLst>
                </a:gridCol>
                <a:gridCol w="4528038">
                  <a:extLst>
                    <a:ext uri="{9D8B030D-6E8A-4147-A177-3AD203B41FA5}">
                      <a16:colId xmlns:a16="http://schemas.microsoft.com/office/drawing/2014/main" val="2888838489"/>
                    </a:ext>
                  </a:extLst>
                </a:gridCol>
                <a:gridCol w="3590655">
                  <a:extLst>
                    <a:ext uri="{9D8B030D-6E8A-4147-A177-3AD203B41FA5}">
                      <a16:colId xmlns:a16="http://schemas.microsoft.com/office/drawing/2014/main" val="3901213593"/>
                    </a:ext>
                  </a:extLst>
                </a:gridCol>
              </a:tblGrid>
              <a:tr h="323898">
                <a:tc>
                  <a:txBody>
                    <a:bodyPr/>
                    <a:lstStyle/>
                    <a:p>
                      <a:pPr marL="0" marR="0" algn="ctr">
                        <a:lnSpc>
                          <a:spcPct val="150000"/>
                        </a:lnSpc>
                        <a:spcBef>
                          <a:spcPts val="1000"/>
                        </a:spcBef>
                        <a:buNone/>
                      </a:pPr>
                      <a:r>
                        <a:rPr lang="en-US" sz="1400" b="1">
                          <a:solidFill>
                            <a:srgbClr val="000000"/>
                          </a:solidFill>
                          <a:effectLst/>
                          <a:latin typeface="Times New Roman" panose="02020603050405020304" pitchFamily="18" charset="0"/>
                          <a:ea typeface="Times New Roman" panose="02020603050405020304" pitchFamily="18" charset="0"/>
                        </a:rPr>
                        <a:t>Key steps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AD3"/>
                    </a:solidFill>
                  </a:tcPr>
                </a:tc>
                <a:tc>
                  <a:txBody>
                    <a:bodyPr/>
                    <a:lstStyle/>
                    <a:p>
                      <a:pPr marL="0" marR="0" algn="ctr">
                        <a:lnSpc>
                          <a:spcPct val="150000"/>
                        </a:lnSpc>
                        <a:spcBef>
                          <a:spcPts val="1000"/>
                        </a:spcBef>
                        <a:buNone/>
                      </a:pPr>
                      <a:r>
                        <a:rPr lang="en-US" sz="1400" b="1">
                          <a:solidFill>
                            <a:srgbClr val="000000"/>
                          </a:solidFill>
                          <a:effectLst/>
                          <a:latin typeface="Times New Roman" panose="02020603050405020304" pitchFamily="18" charset="0"/>
                          <a:ea typeface="Times New Roman" panose="02020603050405020304" pitchFamily="18" charset="0"/>
                        </a:rPr>
                        <a:t>Potential actions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AD3"/>
                    </a:solidFill>
                  </a:tcPr>
                </a:tc>
                <a:tc>
                  <a:txBody>
                    <a:bodyPr/>
                    <a:lstStyle/>
                    <a:p>
                      <a:pPr marL="0" marR="0" algn="ctr">
                        <a:lnSpc>
                          <a:spcPct val="150000"/>
                        </a:lnSpc>
                        <a:spcBef>
                          <a:spcPts val="1000"/>
                        </a:spcBef>
                        <a:buNone/>
                      </a:pPr>
                      <a:r>
                        <a:rPr lang="en-US" sz="1400" b="1">
                          <a:solidFill>
                            <a:srgbClr val="000000"/>
                          </a:solidFill>
                          <a:effectLst/>
                          <a:latin typeface="Times New Roman" panose="02020603050405020304" pitchFamily="18" charset="0"/>
                          <a:ea typeface="Times New Roman" panose="02020603050405020304" pitchFamily="18" charset="0"/>
                        </a:rPr>
                        <a:t>Applied principles of HR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AD3"/>
                    </a:solidFill>
                  </a:tcPr>
                </a:tc>
                <a:extLst>
                  <a:ext uri="{0D108BD9-81ED-4DB2-BD59-A6C34878D82A}">
                    <a16:rowId xmlns:a16="http://schemas.microsoft.com/office/drawing/2014/main" val="398975298"/>
                  </a:ext>
                </a:extLst>
              </a:tr>
              <a:tr h="462136">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Introduction stage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Professional greeting, introduction, and explanation of the entire purpose of the meeting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Psychological safety and proper establishment of rapport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1346471656"/>
                  </a:ext>
                </a:extLst>
              </a:tr>
              <a:tr h="600373">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Review-based performance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Providing performance evidence and analysing the rating sheet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Maintaining fairness and proper transparency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2670895945"/>
                  </a:ext>
                </a:extLst>
              </a:tr>
              <a:tr h="462136">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Providing structured feedback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dirty="0">
                          <a:solidFill>
                            <a:srgbClr val="000000"/>
                          </a:solidFill>
                          <a:effectLst/>
                          <a:latin typeface="Times New Roman" panose="02020603050405020304" pitchFamily="18" charset="0"/>
                          <a:ea typeface="Times New Roman" panose="02020603050405020304" pitchFamily="18" charset="0"/>
                        </a:rPr>
                        <a:t>Indicating key areas of improvement and detecting key strengths of the receptionist </a:t>
                      </a:r>
                      <a:endParaRPr lang="en-US" sz="1400" dirty="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Implementing a constructed theory related to feedback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3983720325"/>
                  </a:ext>
                </a:extLst>
              </a:tr>
              <a:tr h="600373">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Influencing to Provide Self-reflection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Asking all the participants or team members for better input and practising Self-assessment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Ownership of tasks and proper employee engagement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299812469"/>
                  </a:ext>
                </a:extLst>
              </a:tr>
              <a:tr h="600373">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Setting clear SMART goals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Setting attainable and measurable goals for the next 5 years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Applying the theory of goal setting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3235026779"/>
                  </a:ext>
                </a:extLst>
              </a:tr>
              <a:tr h="600373">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Announcing the closure of the meeting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a:solidFill>
                            <a:srgbClr val="000000"/>
                          </a:solidFill>
                          <a:effectLst/>
                          <a:latin typeface="Times New Roman" panose="02020603050405020304" pitchFamily="18" charset="0"/>
                          <a:ea typeface="Times New Roman" panose="02020603050405020304" pitchFamily="18" charset="0"/>
                        </a:rPr>
                        <a:t>Summarising all the key points of the entire discussion and outlining the next important steps </a:t>
                      </a:r>
                      <a:endParaRPr lang="en-US" sz="140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tc>
                  <a:txBody>
                    <a:bodyPr/>
                    <a:lstStyle/>
                    <a:p>
                      <a:pPr marL="0" marR="0" algn="ctr">
                        <a:lnSpc>
                          <a:spcPct val="150000"/>
                        </a:lnSpc>
                        <a:spcBef>
                          <a:spcPts val="1000"/>
                        </a:spcBef>
                        <a:buNone/>
                      </a:pPr>
                      <a:r>
                        <a:rPr lang="en-US" sz="1400" dirty="0">
                          <a:solidFill>
                            <a:srgbClr val="000000"/>
                          </a:solidFill>
                          <a:effectLst/>
                          <a:latin typeface="Times New Roman" panose="02020603050405020304" pitchFamily="18" charset="0"/>
                          <a:ea typeface="Times New Roman" panose="02020603050405020304" pitchFamily="18" charset="0"/>
                        </a:rPr>
                        <a:t>Ensure professional closure of the meeting. </a:t>
                      </a:r>
                      <a:endParaRPr lang="en-US" sz="1400" dirty="0">
                        <a:effectLst/>
                        <a:latin typeface="Times New Roman" panose="02020603050405020304" pitchFamily="18" charset="0"/>
                        <a:ea typeface="Times New Roman" panose="02020603050405020304" pitchFamily="18" charset="0"/>
                      </a:endParaRPr>
                    </a:p>
                  </a:txBody>
                  <a:tcPr marL="31999" marR="31999" marT="31999" marB="3199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F3F3"/>
                    </a:solidFill>
                  </a:tcPr>
                </a:tc>
                <a:extLst>
                  <a:ext uri="{0D108BD9-81ED-4DB2-BD59-A6C34878D82A}">
                    <a16:rowId xmlns:a16="http://schemas.microsoft.com/office/drawing/2014/main" val="2015395330"/>
                  </a:ext>
                </a:extLst>
              </a:tr>
            </a:tbl>
          </a:graphicData>
        </a:graphic>
      </p:graphicFrame>
    </p:spTree>
    <p:extLst>
      <p:ext uri="{BB962C8B-B14F-4D97-AF65-F5344CB8AC3E}">
        <p14:creationId xmlns:p14="http://schemas.microsoft.com/office/powerpoint/2010/main" val="3131811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F0211-D8DB-C4CF-07E6-446B85AE01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B9B4F3-8ABA-1D82-1C92-B80FEF2D4C12}"/>
              </a:ext>
            </a:extLst>
          </p:cNvPr>
          <p:cNvSpPr>
            <a:spLocks noGrp="1"/>
          </p:cNvSpPr>
          <p:nvPr>
            <p:ph type="title"/>
          </p:nvPr>
        </p:nvSpPr>
        <p:spPr>
          <a:xfrm>
            <a:off x="906510" y="158193"/>
            <a:ext cx="10836312"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10. Reflection on PM</a:t>
            </a:r>
            <a:endParaRPr lang="en-US" sz="3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B6EF29E-CB9D-4F7B-C16C-CBEE81C85B38}"/>
              </a:ext>
            </a:extLst>
          </p:cNvPr>
          <p:cNvSpPr txBox="1"/>
          <p:nvPr/>
        </p:nvSpPr>
        <p:spPr>
          <a:xfrm>
            <a:off x="182154" y="2302847"/>
            <a:ext cx="6603657" cy="3798284"/>
          </a:xfrm>
          <a:prstGeom prst="rect">
            <a:avLst/>
          </a:prstGeom>
          <a:noFill/>
        </p:spPr>
        <p:txBody>
          <a:bodyPr wrap="square">
            <a:spAutoFit/>
          </a:bodyPr>
          <a:lstStyle/>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 research indicates that the application of the Performance Management Cycle of Armstrong can be effective for HR practices.</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The feedback mechanism and goal-setting theories are also crucial to managing operational activities within the organisation. </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Setting SMART objectives helps HR managers to align performance goals with organisational objectives.</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HR managers provide proper support to receptionists to improve their skills and bring performance efficiency.</a:t>
            </a:r>
          </a:p>
          <a:p>
            <a:pPr marL="342900" marR="0" lvl="0" indent="-342900" algn="just">
              <a:lnSpc>
                <a:spcPct val="150000"/>
              </a:lnSpc>
              <a:spcBef>
                <a:spcPts val="1000"/>
              </a:spcBef>
              <a:buFont typeface="Arial" panose="020B0604020202020204" pitchFamily="34" charset="0"/>
              <a:buChar char="●"/>
            </a:pPr>
            <a:r>
              <a:rPr lang="en-US" sz="1400" u="none" strike="noStrike" dirty="0">
                <a:effectLst/>
                <a:latin typeface="Times New Roman" panose="02020603050405020304" pitchFamily="18" charset="0"/>
                <a:ea typeface="Times New Roman" panose="02020603050405020304" pitchFamily="18" charset="0"/>
              </a:rPr>
              <a:t>Maintaining a transparent, structured, and fair process is crucial to reviewing tasks and improving efficiency to meet consumers' demands.  </a:t>
            </a:r>
          </a:p>
        </p:txBody>
      </p:sp>
      <p:pic>
        <p:nvPicPr>
          <p:cNvPr id="3074" name="Picture 2" descr="What is Performance Management? Building a Strategic Performance Management  Process">
            <a:extLst>
              <a:ext uri="{FF2B5EF4-FFF2-40B4-BE49-F238E27FC236}">
                <a16:creationId xmlns:a16="http://schemas.microsoft.com/office/drawing/2014/main" id="{8D31E9EB-69B2-C87E-2BC8-8F44452A4A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9582" y="2526591"/>
            <a:ext cx="5026193" cy="3350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1375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1C09C-2294-4457-2138-B4CD1BDA50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B55A04-6491-A11B-4DBE-FBA608A66723}"/>
              </a:ext>
            </a:extLst>
          </p:cNvPr>
          <p:cNvSpPr>
            <a:spLocks noGrp="1"/>
          </p:cNvSpPr>
          <p:nvPr>
            <p:ph type="title"/>
          </p:nvPr>
        </p:nvSpPr>
        <p:spPr>
          <a:xfrm>
            <a:off x="906510" y="158193"/>
            <a:ext cx="10836312" cy="1456267"/>
          </a:xfrm>
        </p:spPr>
        <p:txBody>
          <a:bodyPr>
            <a:normAutofit/>
          </a:bodyPr>
          <a:lstStyle/>
          <a:p>
            <a:pPr algn="ctr"/>
            <a:r>
              <a:rPr lang="en-US" sz="3200" b="1" dirty="0">
                <a:latin typeface="Times New Roman" panose="02020603050405020304" pitchFamily="18" charset="0"/>
                <a:cs typeface="Times New Roman" panose="02020603050405020304" pitchFamily="18" charset="0"/>
              </a:rPr>
              <a:t>References</a:t>
            </a:r>
            <a:endParaRPr lang="en-US" sz="3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15F5819-1908-9C68-2330-2C75DB692388}"/>
              </a:ext>
            </a:extLst>
          </p:cNvPr>
          <p:cNvSpPr txBox="1"/>
          <p:nvPr/>
        </p:nvSpPr>
        <p:spPr>
          <a:xfrm>
            <a:off x="201366" y="1614460"/>
            <a:ext cx="11789267" cy="5016758"/>
          </a:xfrm>
          <a:prstGeom prst="rect">
            <a:avLst/>
          </a:prstGeom>
          <a:noFill/>
        </p:spPr>
        <p:txBody>
          <a:bodyPr wrap="square">
            <a:spAutoFit/>
          </a:bodyPr>
          <a:lstStyle/>
          <a:p>
            <a:pPr marL="0" marR="0" algn="just">
              <a:lnSpc>
                <a:spcPct val="150000"/>
              </a:lnSpc>
              <a:spcBef>
                <a:spcPts val="1200"/>
              </a:spcBef>
              <a:buNone/>
            </a:pPr>
            <a:r>
              <a:rPr lang="en-US" sz="1400" dirty="0">
                <a:effectLst/>
                <a:latin typeface="Times New Roman" panose="02020603050405020304" pitchFamily="18" charset="0"/>
                <a:ea typeface="Times New Roman" panose="02020603050405020304" pitchFamily="18" charset="0"/>
              </a:rPr>
              <a:t>Armstrong, M., (2022). </a:t>
            </a:r>
            <a:r>
              <a:rPr lang="en-US" sz="1400" i="1" dirty="0">
                <a:effectLst/>
                <a:latin typeface="Times New Roman" panose="02020603050405020304" pitchFamily="18" charset="0"/>
                <a:ea typeface="Times New Roman" panose="02020603050405020304" pitchFamily="18" charset="0"/>
              </a:rPr>
              <a:t>Armstrong's handbook of performance management: An evidence-based guide to performance leadership</a:t>
            </a:r>
            <a:r>
              <a:rPr lang="en-US" sz="1400" dirty="0">
                <a:effectLst/>
                <a:latin typeface="Times New Roman" panose="02020603050405020304" pitchFamily="18" charset="0"/>
                <a:ea typeface="Times New Roman" panose="02020603050405020304" pitchFamily="18" charset="0"/>
              </a:rPr>
              <a:t>. Kogan Page Publishers. </a:t>
            </a:r>
            <a:r>
              <a:rPr lang="en-US" sz="1400" u="sng"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https://books.google.com/books</a:t>
            </a:r>
            <a:endParaRPr lang="en-US" sz="14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buNone/>
            </a:pPr>
            <a:r>
              <a:rPr lang="en-US" sz="1400" dirty="0">
                <a:effectLst/>
                <a:latin typeface="Times New Roman" panose="02020603050405020304" pitchFamily="18" charset="0"/>
                <a:ea typeface="Times New Roman" panose="02020603050405020304" pitchFamily="18" charset="0"/>
              </a:rPr>
              <a:t>Azevedo, M.C. de, Schlosser, F. and McPhee, D. (2021). Building organizational innovation through HRM, employee voice and engagement. </a:t>
            </a:r>
            <a:r>
              <a:rPr lang="en-US" sz="1400" i="1" dirty="0">
                <a:effectLst/>
                <a:latin typeface="Times New Roman" panose="02020603050405020304" pitchFamily="18" charset="0"/>
                <a:ea typeface="Times New Roman" panose="02020603050405020304" pitchFamily="18" charset="0"/>
              </a:rPr>
              <a:t>Personnel Review</a:t>
            </a:r>
            <a:r>
              <a:rPr lang="en-US" sz="1400" dirty="0">
                <a:effectLst/>
                <a:latin typeface="Times New Roman" panose="02020603050405020304" pitchFamily="18" charset="0"/>
                <a:ea typeface="Times New Roman" panose="02020603050405020304" pitchFamily="18" charset="0"/>
              </a:rPr>
              <a:t>, [online] 50(2), pp.751–769.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://doi.org/10.1108/pr-12-2019-0687.</a:t>
            </a:r>
          </a:p>
          <a:p>
            <a:pPr marL="0" marR="0" algn="just">
              <a:lnSpc>
                <a:spcPct val="150000"/>
              </a:lnSpc>
              <a:spcBef>
                <a:spcPts val="1200"/>
              </a:spcBef>
              <a:buNone/>
            </a:pPr>
            <a:r>
              <a:rPr lang="en-US" sz="1400" dirty="0">
                <a:effectLst/>
                <a:latin typeface="Times New Roman" panose="02020603050405020304" pitchFamily="18" charset="0"/>
                <a:ea typeface="Times New Roman" panose="02020603050405020304" pitchFamily="18" charset="0"/>
              </a:rPr>
              <a:t>Jeong, Y.H., Healy, L.C. and McEwan, D. (2023). The Application of Goal Setting Theory to Goal Setting Interventions in sport: a Systematic Review. </a:t>
            </a:r>
            <a:r>
              <a:rPr lang="en-US" sz="1400" i="1" dirty="0">
                <a:effectLst/>
                <a:latin typeface="Times New Roman" panose="02020603050405020304" pitchFamily="18" charset="0"/>
                <a:ea typeface="Times New Roman" panose="02020603050405020304" pitchFamily="18" charset="0"/>
              </a:rPr>
              <a:t>International Review of Sport and Exercise Psychology</a:t>
            </a:r>
            <a:r>
              <a:rPr lang="en-US" sz="1400" dirty="0">
                <a:effectLst/>
                <a:latin typeface="Times New Roman" panose="02020603050405020304" pitchFamily="18" charset="0"/>
                <a:ea typeface="Times New Roman" panose="02020603050405020304" pitchFamily="18" charset="0"/>
              </a:rPr>
              <a:t>, [online] 16(1), pp.1–26. Available at: https://www.tandfonline.com/doi/full/10.1080/1750984X.2021.1901298.</a:t>
            </a:r>
          </a:p>
          <a:p>
            <a:pPr marL="0" marR="0" algn="just">
              <a:lnSpc>
                <a:spcPct val="150000"/>
              </a:lnSpc>
              <a:spcBef>
                <a:spcPts val="1200"/>
              </a:spcBef>
              <a:buNone/>
            </a:pPr>
            <a:r>
              <a:rPr lang="en-US" sz="1400" dirty="0">
                <a:effectLst/>
                <a:latin typeface="Times New Roman" panose="02020603050405020304" pitchFamily="18" charset="0"/>
                <a:ea typeface="Times New Roman" panose="02020603050405020304" pitchFamily="18" charset="0"/>
              </a:rPr>
              <a:t>Mohammadi-</a:t>
            </a:r>
            <a:r>
              <a:rPr lang="en-US" sz="1400" dirty="0" err="1">
                <a:effectLst/>
                <a:latin typeface="Times New Roman" panose="02020603050405020304" pitchFamily="18" charset="0"/>
                <a:ea typeface="Times New Roman" panose="02020603050405020304" pitchFamily="18" charset="0"/>
              </a:rPr>
              <a:t>Ghayeghchi</a:t>
            </a:r>
            <a:r>
              <a:rPr lang="en-US" sz="1400" dirty="0">
                <a:effectLst/>
                <a:latin typeface="Times New Roman" panose="02020603050405020304" pitchFamily="18" charset="0"/>
                <a:ea typeface="Times New Roman" panose="02020603050405020304" pitchFamily="18" charset="0"/>
              </a:rPr>
              <a:t>, H., Bhagat, N., Campbell, M., Mayhew, M., Dufresne, R., Ewald, L., </a:t>
            </a:r>
            <a:r>
              <a:rPr lang="en-US" sz="1400" dirty="0" err="1">
                <a:effectLst/>
                <a:latin typeface="Times New Roman" panose="02020603050405020304" pitchFamily="18" charset="0"/>
                <a:ea typeface="Times New Roman" panose="02020603050405020304" pitchFamily="18" charset="0"/>
              </a:rPr>
              <a:t>Devasahayam</a:t>
            </a:r>
            <a:r>
              <a:rPr lang="en-US" sz="1400" dirty="0">
                <a:effectLst/>
                <a:latin typeface="Times New Roman" panose="02020603050405020304" pitchFamily="18" charset="0"/>
                <a:ea typeface="Times New Roman" panose="02020603050405020304" pitchFamily="18" charset="0"/>
              </a:rPr>
              <a:t>, A.J. and Mansfield, A. (2024). Are specific, measurable, action-oriented, realistic, and time-bound (SMART) goals associated with improved walking outcomes for stroke survivors undergoing outpatient stroke rehabilitation? An observational cross-sectional retrospective cohort study. </a:t>
            </a:r>
            <a:r>
              <a:rPr lang="en-US" sz="1400" i="1" dirty="0" err="1">
                <a:effectLst/>
                <a:latin typeface="Times New Roman" panose="02020603050405020304" pitchFamily="18" charset="0"/>
                <a:ea typeface="Times New Roman" panose="02020603050405020304" pitchFamily="18" charset="0"/>
              </a:rPr>
              <a:t>medRxiv</a:t>
            </a:r>
            <a:r>
              <a:rPr lang="en-US" sz="1400" dirty="0">
                <a:effectLst/>
                <a:latin typeface="Times New Roman" panose="02020603050405020304" pitchFamily="18" charset="0"/>
                <a:ea typeface="Times New Roman" panose="02020603050405020304" pitchFamily="18" charset="0"/>
              </a:rPr>
              <a:t>.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://doi.org/10.1101/2024.09.05.24313054.</a:t>
            </a:r>
          </a:p>
          <a:p>
            <a:pPr marL="0" marR="0" algn="just">
              <a:lnSpc>
                <a:spcPct val="150000"/>
              </a:lnSpc>
              <a:spcBef>
                <a:spcPts val="1200"/>
              </a:spcBef>
              <a:buNone/>
            </a:pPr>
            <a:r>
              <a:rPr lang="en-US" sz="1400" dirty="0" err="1">
                <a:effectLst/>
                <a:latin typeface="Times New Roman" panose="02020603050405020304" pitchFamily="18" charset="0"/>
                <a:ea typeface="Times New Roman" panose="02020603050405020304" pitchFamily="18" charset="0"/>
              </a:rPr>
              <a:t>Permatasari</a:t>
            </a:r>
            <a:r>
              <a:rPr lang="en-US" sz="1400" dirty="0">
                <a:effectLst/>
                <a:latin typeface="Times New Roman" panose="02020603050405020304" pitchFamily="18" charset="0"/>
                <a:ea typeface="Times New Roman" panose="02020603050405020304" pitchFamily="18" charset="0"/>
              </a:rPr>
              <a:t>, N. and </a:t>
            </a:r>
            <a:r>
              <a:rPr lang="en-US" sz="1400" dirty="0" err="1">
                <a:effectLst/>
                <a:latin typeface="Times New Roman" panose="02020603050405020304" pitchFamily="18" charset="0"/>
                <a:ea typeface="Times New Roman" panose="02020603050405020304" pitchFamily="18" charset="0"/>
              </a:rPr>
              <a:t>Tandiayuk</a:t>
            </a:r>
            <a:r>
              <a:rPr lang="en-US" sz="1400" dirty="0">
                <a:effectLst/>
                <a:latin typeface="Times New Roman" panose="02020603050405020304" pitchFamily="18" charset="0"/>
                <a:ea typeface="Times New Roman" panose="02020603050405020304" pitchFamily="18" charset="0"/>
              </a:rPr>
              <a:t>, S. (2023). Human Resource Management in Education: Optimizing Teacher Performance for Better Learning Outcomes. </a:t>
            </a:r>
            <a:r>
              <a:rPr lang="en-US" sz="1400" i="1" dirty="0">
                <a:effectLst/>
                <a:latin typeface="Times New Roman" panose="02020603050405020304" pitchFamily="18" charset="0"/>
                <a:ea typeface="Times New Roman" panose="02020603050405020304" pitchFamily="18" charset="0"/>
              </a:rPr>
              <a:t>Golden Ratio of Mapping Idea and Literature Format</a:t>
            </a:r>
            <a:r>
              <a:rPr lang="en-US" sz="1400" dirty="0">
                <a:effectLst/>
                <a:latin typeface="Times New Roman" panose="02020603050405020304" pitchFamily="18" charset="0"/>
                <a:ea typeface="Times New Roman" panose="02020603050405020304" pitchFamily="18" charset="0"/>
              </a:rPr>
              <a:t>, 3(1), pp.35–59.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://doi.org/10.52970/grmilf.v3i1.354.</a:t>
            </a:r>
          </a:p>
          <a:p>
            <a:pPr>
              <a:buNone/>
            </a:pPr>
            <a:r>
              <a:rPr lang="en-US" sz="1400" dirty="0">
                <a:effectLst/>
                <a:latin typeface="Times New Roman" panose="02020603050405020304" pitchFamily="18" charset="0"/>
                <a:ea typeface="Times New Roman" panose="02020603050405020304" pitchFamily="18" charset="0"/>
              </a:rPr>
              <a:t>Tesco Plc (2024). </a:t>
            </a:r>
            <a:r>
              <a:rPr lang="en-US" sz="1400" i="1" dirty="0">
                <a:effectLst/>
                <a:latin typeface="Times New Roman" panose="02020603050405020304" pitchFamily="18" charset="0"/>
                <a:ea typeface="Times New Roman" panose="02020603050405020304" pitchFamily="18" charset="0"/>
              </a:rPr>
              <a:t>Our Code of Business Conduct</a:t>
            </a:r>
            <a:r>
              <a:rPr lang="en-US" sz="1400" dirty="0">
                <a:effectLst/>
                <a:latin typeface="Times New Roman" panose="02020603050405020304" pitchFamily="18" charset="0"/>
                <a:ea typeface="Times New Roman" panose="02020603050405020304" pitchFamily="18" charset="0"/>
              </a:rPr>
              <a:t>. [online] Available at: https://www.tescoplc.com/media/1239/tesco-code-of-business-conduct-2018.pdf [Accessed 18 Oct. 2025].</a:t>
            </a:r>
            <a:endParaRPr lang="en-US" sz="1400" u="none" strike="noStrike"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351921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{F00D2B67-3948-45D6-B5D9-54E54F6DF1D1}TFb5ae2469-0bae-4978-b0e0-39dd046150ff9a115ede-a9c3cc5252b0</Template>
  <TotalTime>16</TotalTime>
  <Words>2578</Words>
  <Application>Microsoft Office PowerPoint</Application>
  <PresentationFormat>Widescreen</PresentationFormat>
  <Paragraphs>133</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Celestial</vt:lpstr>
      <vt:lpstr>PRINCIPLES OF HUMAN RESOURCE MANAGEMENT:  PERFORMANCE MANAGEMENT OF A RECEPTIONIST ROLE Student Name: Marian Gabriel Apostu 
Student ID Number:2327280 
Module:  Principles of Human Resource Management 
Module code:  LCBB5012  
Module Leader:  Liyanage Rodrigo  </vt:lpstr>
      <vt:lpstr>1. Introduction to performance management (PM) </vt:lpstr>
      <vt:lpstr>2. Performance management rating sheet</vt:lpstr>
      <vt:lpstr>3. Criteria of performance </vt:lpstr>
      <vt:lpstr>4. Explaining the design of the rating sheet</vt:lpstr>
      <vt:lpstr>5. Role and responsibilities of the receptionist of Tesco </vt:lpstr>
      <vt:lpstr>6. Linking key roles to principles of HR</vt:lpstr>
      <vt:lpstr>7. Mock meeting for performance management</vt:lpstr>
      <vt:lpstr>8. Performance Review Questions (Receptionist – Tesco Plc)</vt:lpstr>
      <vt:lpstr>9. Step-by-step mock meeting </vt:lpstr>
      <vt:lpstr>10. Reflection on PM</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HUMAN RESOURCE MANAGEMENT:  PERFORMANCE MANAGEMENT OF A RECEPTIONIST ROLE Student Name: Marian Gabriel Apostu 
Student ID Number:2327280 
Module:  Principles of Human Resource Management 
Module code:  LCBB5012  
Module Leader:  Liyanage Rodrigo  </dc:title>
  <dc:creator>Rubi Bera</dc:creator>
  <cp:lastModifiedBy>Admin</cp:lastModifiedBy>
  <cp:revision>19</cp:revision>
  <dcterms:created xsi:type="dcterms:W3CDTF">2025-10-18T10:23:49Z</dcterms:created>
  <dcterms:modified xsi:type="dcterms:W3CDTF">2025-10-18T18:41:48Z</dcterms:modified>
</cp:coreProperties>
</file>