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handoutMasterIdLst>
    <p:handoutMasterId r:id="rId15"/>
  </p:handoutMasterIdLst>
  <p:sldIdLst>
    <p:sldId id="340" r:id="rId2"/>
    <p:sldId id="339" r:id="rId3"/>
    <p:sldId id="343" r:id="rId4"/>
    <p:sldId id="341" r:id="rId5"/>
    <p:sldId id="342" r:id="rId6"/>
    <p:sldId id="334" r:id="rId7"/>
    <p:sldId id="305" r:id="rId8"/>
    <p:sldId id="307" r:id="rId9"/>
    <p:sldId id="335" r:id="rId10"/>
    <p:sldId id="336" r:id="rId11"/>
    <p:sldId id="317" r:id="rId12"/>
    <p:sldId id="337" r:id="rId13"/>
    <p:sldId id="338" r:id="rId14"/>
  </p:sldIdLst>
  <p:sldSz cx="9144000" cy="6858000" type="screen4x3"/>
  <p:notesSz cx="6858000" cy="9144000"/>
  <p:custDataLst>
    <p:tags r:id="rId16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7" clrIdx="0"/>
  <p:cmAuthor id="1" name="V, Sindhuja" initials="VS" lastIdx="6" clrIdx="1"/>
  <p:cmAuthor id="2" name="lw-dlf" initials="Q" lastIdx="4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0D2"/>
    <a:srgbClr val="CCECFF"/>
    <a:srgbClr val="CC99FF"/>
    <a:srgbClr val="CCCCFF"/>
    <a:srgbClr val="9999FF"/>
    <a:srgbClr val="9966FF"/>
    <a:srgbClr val="333333"/>
    <a:srgbClr val="5F5F5F"/>
    <a:srgbClr val="CC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55" autoAdjust="0"/>
    <p:restoredTop sz="97557" autoAdjust="0"/>
  </p:normalViewPr>
  <p:slideViewPr>
    <p:cSldViewPr showGuides="1">
      <p:cViewPr varScale="1">
        <p:scale>
          <a:sx n="79" d="100"/>
          <a:sy n="79" d="100"/>
        </p:scale>
        <p:origin x="-102" y="-618"/>
      </p:cViewPr>
      <p:guideLst>
        <p:guide orient="horz" pos="1059"/>
        <p:guide orient="horz" pos="533"/>
        <p:guide orient="horz" pos="4012"/>
        <p:guide pos="5692"/>
        <p:guide pos="375"/>
        <p:guide pos="5524"/>
        <p:guide pos="288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5DE58F10-9837-45EE-89C3-8416BA46C4C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39411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b="0" dirty="0"/>
              <a:t>Slide </a:t>
            </a:r>
            <a:r>
              <a:rPr lang="en-GB" altLang="en-US" sz="800" b="0" dirty="0" smtClean="0"/>
              <a:t>6.</a:t>
            </a:r>
            <a:fld id="{AC078460-10DE-47CE-A288-BF9A97944FAA}" type="slidenum">
              <a:rPr lang="en-GB" altLang="en-US" sz="800" b="0" smtClean="0"/>
              <a:pPr algn="l">
                <a:defRPr/>
              </a:pPr>
              <a:t>‹#›</a:t>
            </a:fld>
            <a:endParaRPr lang="en-GB" altLang="en-US" sz="800" b="0" dirty="0">
              <a:latin typeface="Times" pitchFamily="18" charset="0"/>
            </a:endParaRPr>
          </a:p>
        </p:txBody>
      </p:sp>
      <p:sp>
        <p:nvSpPr>
          <p:cNvPr id="4" name="Text Box 23"/>
          <p:cNvSpPr txBox="1">
            <a:spLocks noChangeArrowheads="1"/>
          </p:cNvSpPr>
          <p:nvPr userDrawn="1"/>
        </p:nvSpPr>
        <p:spPr bwMode="auto">
          <a:xfrm>
            <a:off x="871386" y="6524627"/>
            <a:ext cx="7978977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20700" y="2721114"/>
            <a:ext cx="8102600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b="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6</a:t>
            </a:r>
            <a:endParaRPr lang="en-IE" sz="4000" b="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Process technology strategy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9"/>
          <p:cNvSpPr>
            <a:spLocks noChangeArrowheads="1"/>
          </p:cNvSpPr>
          <p:nvPr/>
        </p:nvSpPr>
        <p:spPr bwMode="auto">
          <a:xfrm>
            <a:off x="2308486" y="1684846"/>
            <a:ext cx="4968875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15" name="Rectangle 7"/>
          <p:cNvSpPr>
            <a:spLocks noChangeArrowheads="1"/>
          </p:cNvSpPr>
          <p:nvPr/>
        </p:nvSpPr>
        <p:spPr bwMode="auto">
          <a:xfrm>
            <a:off x="2295786" y="5571045"/>
            <a:ext cx="4991100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16" name="Text Box 9"/>
          <p:cNvSpPr txBox="1">
            <a:spLocks noChangeArrowheads="1"/>
          </p:cNvSpPr>
          <p:nvPr/>
        </p:nvSpPr>
        <p:spPr bwMode="auto">
          <a:xfrm>
            <a:off x="5969994" y="4999960"/>
            <a:ext cx="1468439" cy="609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/>
              <a:t>Development</a:t>
            </a:r>
          </a:p>
          <a:p>
            <a:pPr algn="ctr">
              <a:lnSpc>
                <a:spcPct val="80000"/>
              </a:lnSpc>
            </a:pPr>
            <a:r>
              <a:rPr lang="en-US" sz="1400" dirty="0" smtClean="0"/>
              <a:t>and organisation</a:t>
            </a:r>
            <a:endParaRPr lang="en-US" sz="1400" dirty="0"/>
          </a:p>
        </p:txBody>
      </p:sp>
      <p:sp>
        <p:nvSpPr>
          <p:cNvPr id="13317" name="Text Box 10"/>
          <p:cNvSpPr txBox="1">
            <a:spLocks noChangeArrowheads="1"/>
          </p:cNvSpPr>
          <p:nvPr/>
        </p:nvSpPr>
        <p:spPr bwMode="auto">
          <a:xfrm>
            <a:off x="3673736" y="5590095"/>
            <a:ext cx="2117725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dirty="0"/>
              <a:t>Decision areas</a:t>
            </a:r>
          </a:p>
        </p:txBody>
      </p:sp>
      <p:sp>
        <p:nvSpPr>
          <p:cNvPr id="13318" name="Text Box 11"/>
          <p:cNvSpPr txBox="1">
            <a:spLocks noChangeArrowheads="1"/>
          </p:cNvSpPr>
          <p:nvPr/>
        </p:nvSpPr>
        <p:spPr bwMode="auto">
          <a:xfrm>
            <a:off x="2686310" y="4386771"/>
            <a:ext cx="704851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dirty="0"/>
          </a:p>
        </p:txBody>
      </p:sp>
      <p:sp>
        <p:nvSpPr>
          <p:cNvPr id="13319" name="Text Box 12"/>
          <p:cNvSpPr txBox="1">
            <a:spLocks noChangeArrowheads="1"/>
          </p:cNvSpPr>
          <p:nvPr/>
        </p:nvSpPr>
        <p:spPr bwMode="auto">
          <a:xfrm>
            <a:off x="2164022" y="5168725"/>
            <a:ext cx="1085851" cy="271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/>
              <a:t>Capacity</a:t>
            </a:r>
          </a:p>
        </p:txBody>
      </p:sp>
      <p:sp>
        <p:nvSpPr>
          <p:cNvPr id="13320" name="Text Box 14"/>
          <p:cNvSpPr txBox="1">
            <a:spLocks noChangeArrowheads="1"/>
          </p:cNvSpPr>
          <p:nvPr/>
        </p:nvSpPr>
        <p:spPr bwMode="auto">
          <a:xfrm>
            <a:off x="3135573" y="5082547"/>
            <a:ext cx="863600" cy="444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/>
              <a:t>Supply </a:t>
            </a:r>
            <a:r>
              <a:rPr lang="en-US" sz="1400" dirty="0" smtClean="0"/>
              <a:t>network</a:t>
            </a:r>
            <a:endParaRPr lang="en-US" sz="1400" dirty="0"/>
          </a:p>
        </p:txBody>
      </p:sp>
      <p:sp>
        <p:nvSpPr>
          <p:cNvPr id="13321" name="Line 39"/>
          <p:cNvSpPr>
            <a:spLocks noChangeShapeType="1"/>
          </p:cNvSpPr>
          <p:nvPr/>
        </p:nvSpPr>
        <p:spPr bwMode="auto">
          <a:xfrm>
            <a:off x="1071823" y="2116645"/>
            <a:ext cx="29527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13322" name="Group 124"/>
          <p:cNvGrpSpPr>
            <a:grpSpLocks/>
          </p:cNvGrpSpPr>
          <p:nvPr/>
        </p:nvGrpSpPr>
        <p:grpSpPr bwMode="auto">
          <a:xfrm>
            <a:off x="7264660" y="2111882"/>
            <a:ext cx="661988" cy="2838450"/>
            <a:chOff x="4562" y="1234"/>
            <a:chExt cx="417" cy="1092"/>
          </a:xfrm>
        </p:grpSpPr>
        <p:sp>
          <p:nvSpPr>
            <p:cNvPr id="13353" name="Rectangle 65"/>
            <p:cNvSpPr>
              <a:spLocks noChangeArrowheads="1"/>
            </p:cNvSpPr>
            <p:nvPr/>
          </p:nvSpPr>
          <p:spPr bwMode="auto">
            <a:xfrm>
              <a:off x="4562" y="1237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3354" name="Line 80"/>
            <p:cNvSpPr>
              <a:spLocks noChangeShapeType="1"/>
            </p:cNvSpPr>
            <p:nvPr/>
          </p:nvSpPr>
          <p:spPr bwMode="auto">
            <a:xfrm>
              <a:off x="4571" y="210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5" name="Line 81"/>
            <p:cNvSpPr>
              <a:spLocks noChangeShapeType="1"/>
            </p:cNvSpPr>
            <p:nvPr/>
          </p:nvSpPr>
          <p:spPr bwMode="auto">
            <a:xfrm>
              <a:off x="4571" y="1875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6" name="Line 82"/>
            <p:cNvSpPr>
              <a:spLocks noChangeShapeType="1"/>
            </p:cNvSpPr>
            <p:nvPr/>
          </p:nvSpPr>
          <p:spPr bwMode="auto">
            <a:xfrm>
              <a:off x="4571" y="1650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7" name="Line 83"/>
            <p:cNvSpPr>
              <a:spLocks noChangeShapeType="1"/>
            </p:cNvSpPr>
            <p:nvPr/>
          </p:nvSpPr>
          <p:spPr bwMode="auto">
            <a:xfrm>
              <a:off x="4571" y="14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8" name="Line 84"/>
            <p:cNvSpPr>
              <a:spLocks noChangeShapeType="1"/>
            </p:cNvSpPr>
            <p:nvPr/>
          </p:nvSpPr>
          <p:spPr bwMode="auto">
            <a:xfrm>
              <a:off x="4571" y="1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9" name="Line 85"/>
            <p:cNvSpPr>
              <a:spLocks noChangeShapeType="1"/>
            </p:cNvSpPr>
            <p:nvPr/>
          </p:nvSpPr>
          <p:spPr bwMode="auto">
            <a:xfrm>
              <a:off x="4571" y="2320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3323" name="AutoShape 86"/>
          <p:cNvSpPr>
            <a:spLocks noChangeArrowheads="1"/>
          </p:cNvSpPr>
          <p:nvPr/>
        </p:nvSpPr>
        <p:spPr bwMode="auto">
          <a:xfrm rot="5400000">
            <a:off x="6718560" y="3315207"/>
            <a:ext cx="2838450" cy="431800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4" name="Text Box 87"/>
          <p:cNvSpPr txBox="1">
            <a:spLocks noChangeArrowheads="1"/>
          </p:cNvSpPr>
          <p:nvPr/>
        </p:nvSpPr>
        <p:spPr bwMode="auto">
          <a:xfrm>
            <a:off x="6250248" y="1060957"/>
            <a:ext cx="2089151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dirty="0"/>
          </a:p>
        </p:txBody>
      </p:sp>
      <p:sp>
        <p:nvSpPr>
          <p:cNvPr id="13325" name="Text Box 88"/>
          <p:cNvSpPr txBox="1">
            <a:spLocks noChangeArrowheads="1"/>
          </p:cNvSpPr>
          <p:nvPr/>
        </p:nvSpPr>
        <p:spPr bwMode="auto">
          <a:xfrm rot="16200000">
            <a:off x="7139324" y="3340919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Market competitiveness</a:t>
            </a:r>
            <a:endParaRPr lang="en-US" dirty="0"/>
          </a:p>
        </p:txBody>
      </p:sp>
      <p:sp>
        <p:nvSpPr>
          <p:cNvPr id="13326" name="Rectangle 90"/>
          <p:cNvSpPr>
            <a:spLocks noChangeArrowheads="1"/>
          </p:cNvSpPr>
          <p:nvPr/>
        </p:nvSpPr>
        <p:spPr bwMode="auto">
          <a:xfrm>
            <a:off x="2295786" y="1684846"/>
            <a:ext cx="4968875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27" name="Line 91"/>
          <p:cNvSpPr>
            <a:spLocks noChangeShapeType="1"/>
          </p:cNvSpPr>
          <p:nvPr/>
        </p:nvSpPr>
        <p:spPr bwMode="auto">
          <a:xfrm>
            <a:off x="3110173" y="1684846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28" name="Freeform 94"/>
          <p:cNvSpPr>
            <a:spLocks/>
          </p:cNvSpPr>
          <p:nvPr/>
        </p:nvSpPr>
        <p:spPr bwMode="auto">
          <a:xfrm>
            <a:off x="6128010" y="3835908"/>
            <a:ext cx="1136651" cy="1588"/>
          </a:xfrm>
          <a:custGeom>
            <a:avLst/>
            <a:gdLst>
              <a:gd name="T0" fmla="*/ 0 w 716"/>
              <a:gd name="T1" fmla="*/ 0 h 1"/>
              <a:gd name="T2" fmla="*/ 716 w 716"/>
              <a:gd name="T3" fmla="*/ 1 h 1"/>
              <a:gd name="T4" fmla="*/ 0 60000 65536"/>
              <a:gd name="T5" fmla="*/ 0 60000 65536"/>
              <a:gd name="T6" fmla="*/ 0 w 716"/>
              <a:gd name="T7" fmla="*/ 0 h 1"/>
              <a:gd name="T8" fmla="*/ 716 w 716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716" h="1">
                <a:moveTo>
                  <a:pt x="0" y="0"/>
                </a:moveTo>
                <a:lnTo>
                  <a:pt x="716" y="1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29" name="Freeform 95"/>
          <p:cNvSpPr>
            <a:spLocks/>
          </p:cNvSpPr>
          <p:nvPr/>
        </p:nvSpPr>
        <p:spPr bwMode="auto">
          <a:xfrm>
            <a:off x="6123248" y="2116645"/>
            <a:ext cx="1141412" cy="1587"/>
          </a:xfrm>
          <a:custGeom>
            <a:avLst/>
            <a:gdLst>
              <a:gd name="T0" fmla="*/ 0 w 719"/>
              <a:gd name="T1" fmla="*/ 0 h 1"/>
              <a:gd name="T2" fmla="*/ 719 w 719"/>
              <a:gd name="T3" fmla="*/ 1 h 1"/>
              <a:gd name="T4" fmla="*/ 0 60000 65536"/>
              <a:gd name="T5" fmla="*/ 0 60000 65536"/>
              <a:gd name="T6" fmla="*/ 0 w 719"/>
              <a:gd name="T7" fmla="*/ 0 h 1"/>
              <a:gd name="T8" fmla="*/ 719 w 719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719" h="1">
                <a:moveTo>
                  <a:pt x="0" y="0"/>
                </a:moveTo>
                <a:lnTo>
                  <a:pt x="719" y="1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30" name="Rectangle 96"/>
          <p:cNvSpPr>
            <a:spLocks noChangeArrowheads="1"/>
          </p:cNvSpPr>
          <p:nvPr/>
        </p:nvSpPr>
        <p:spPr bwMode="auto">
          <a:xfrm>
            <a:off x="4024573" y="1684846"/>
            <a:ext cx="208756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31" name="Rectangle 97"/>
          <p:cNvSpPr>
            <a:spLocks noChangeArrowheads="1"/>
          </p:cNvSpPr>
          <p:nvPr/>
        </p:nvSpPr>
        <p:spPr bwMode="auto">
          <a:xfrm>
            <a:off x="4032511" y="1684846"/>
            <a:ext cx="2079625" cy="38877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32" name="AutoShape 8"/>
          <p:cNvSpPr>
            <a:spLocks noChangeArrowheads="1"/>
          </p:cNvSpPr>
          <p:nvPr/>
        </p:nvSpPr>
        <p:spPr bwMode="auto">
          <a:xfrm>
            <a:off x="2311661" y="1284796"/>
            <a:ext cx="4987925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333" name="Text Box 18"/>
          <p:cNvSpPr txBox="1">
            <a:spLocks noChangeArrowheads="1"/>
          </p:cNvSpPr>
          <p:nvPr/>
        </p:nvSpPr>
        <p:spPr bwMode="auto">
          <a:xfrm>
            <a:off x="4013778" y="1759776"/>
            <a:ext cx="2219382" cy="324858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5000"/>
              </a:spcBef>
              <a:tabLst>
                <a:tab pos="133350" algn="l"/>
              </a:tabLst>
            </a:pPr>
            <a:r>
              <a:rPr lang="en-GB" sz="1400" dirty="0"/>
              <a:t>Issues </a:t>
            </a:r>
            <a:r>
              <a:rPr lang="en-GB" sz="1400" dirty="0" smtClean="0"/>
              <a:t>include:</a:t>
            </a:r>
            <a:endParaRPr lang="en-GB" sz="1400" dirty="0"/>
          </a:p>
          <a:p>
            <a:pPr>
              <a:lnSpc>
                <a:spcPct val="90000"/>
              </a:lnSpc>
              <a:spcBef>
                <a:spcPct val="5000"/>
              </a:spcBef>
              <a:buFontTx/>
              <a:buChar char="•"/>
              <a:tabLst>
                <a:tab pos="152400" algn="l"/>
              </a:tabLst>
            </a:pPr>
            <a:r>
              <a:rPr lang="en-GB" sz="1400" dirty="0"/>
              <a:t>	</a:t>
            </a:r>
            <a:r>
              <a:rPr lang="en-GB" sz="1400" dirty="0" smtClean="0"/>
              <a:t>Characterising 	process technologies</a:t>
            </a:r>
            <a:endParaRPr lang="en-GB" sz="1400" dirty="0"/>
          </a:p>
          <a:p>
            <a:pPr>
              <a:lnSpc>
                <a:spcPct val="90000"/>
              </a:lnSpc>
              <a:spcBef>
                <a:spcPct val="5000"/>
              </a:spcBef>
              <a:buFontTx/>
              <a:buChar char="•"/>
              <a:tabLst>
                <a:tab pos="152400" algn="l"/>
              </a:tabLst>
            </a:pPr>
            <a:r>
              <a:rPr lang="en-GB" sz="1400" dirty="0"/>
              <a:t>	</a:t>
            </a:r>
            <a:r>
              <a:rPr lang="en-GB" sz="1400" dirty="0" smtClean="0"/>
              <a:t>Understanding </a:t>
            </a:r>
            <a:r>
              <a:rPr lang="en-GB" sz="1400" dirty="0"/>
              <a:t>the 	general characteristics 	of process </a:t>
            </a:r>
            <a:r>
              <a:rPr lang="en-GB" sz="1400" dirty="0" smtClean="0"/>
              <a:t> 	technologies </a:t>
            </a:r>
            <a:r>
              <a:rPr lang="en-GB" sz="1400" dirty="0"/>
              <a:t>over </a:t>
            </a:r>
            <a:r>
              <a:rPr lang="en-GB" sz="1400" dirty="0" smtClean="0"/>
              <a:t>time</a:t>
            </a:r>
            <a:r>
              <a:rPr lang="en-GB" sz="1400" dirty="0"/>
              <a:t>. </a:t>
            </a:r>
          </a:p>
          <a:p>
            <a:pPr>
              <a:lnSpc>
                <a:spcPct val="90000"/>
              </a:lnSpc>
              <a:spcBef>
                <a:spcPct val="5000"/>
              </a:spcBef>
              <a:buFontTx/>
              <a:buChar char="•"/>
              <a:tabLst>
                <a:tab pos="152400" algn="l"/>
              </a:tabLst>
            </a:pPr>
            <a:r>
              <a:rPr lang="en-GB" sz="1400" dirty="0"/>
              <a:t>	</a:t>
            </a:r>
            <a:r>
              <a:rPr lang="en-GB" sz="1400" dirty="0" smtClean="0"/>
              <a:t>The effect </a:t>
            </a:r>
            <a:r>
              <a:rPr lang="en-GB" sz="1400" dirty="0"/>
              <a:t>of </a:t>
            </a:r>
            <a:r>
              <a:rPr lang="en-GB" sz="1400" dirty="0" smtClean="0"/>
              <a:t>new </a:t>
            </a:r>
            <a:br>
              <a:rPr lang="en-GB" sz="1400" dirty="0" smtClean="0"/>
            </a:br>
            <a:r>
              <a:rPr lang="en-GB" sz="1400" dirty="0" smtClean="0"/>
              <a:t>	forms </a:t>
            </a:r>
            <a:r>
              <a:rPr lang="en-GB" sz="1400" dirty="0"/>
              <a:t>of technology on 	</a:t>
            </a:r>
            <a:r>
              <a:rPr lang="en-GB" sz="1400" dirty="0" smtClean="0"/>
              <a:t>performance</a:t>
            </a:r>
            <a:endParaRPr lang="en-GB" sz="1400" dirty="0"/>
          </a:p>
          <a:p>
            <a:pPr>
              <a:lnSpc>
                <a:spcPct val="90000"/>
              </a:lnSpc>
              <a:spcBef>
                <a:spcPct val="5000"/>
              </a:spcBef>
              <a:buFontTx/>
              <a:buChar char="•"/>
              <a:tabLst>
                <a:tab pos="152400" algn="l"/>
              </a:tabLst>
            </a:pPr>
            <a:r>
              <a:rPr lang="en-GB" sz="1400" dirty="0"/>
              <a:t> </a:t>
            </a:r>
            <a:r>
              <a:rPr lang="en-GB" sz="1400" dirty="0" smtClean="0"/>
              <a:t>	Evaluating </a:t>
            </a:r>
            <a:r>
              <a:rPr lang="en-GB" sz="1400" dirty="0"/>
              <a:t>process 	</a:t>
            </a:r>
            <a:r>
              <a:rPr lang="en-GB" sz="1400" dirty="0" smtClean="0"/>
              <a:t>technology</a:t>
            </a:r>
            <a:endParaRPr lang="en-GB" sz="1400" dirty="0"/>
          </a:p>
          <a:p>
            <a:pPr>
              <a:lnSpc>
                <a:spcPct val="90000"/>
              </a:lnSpc>
              <a:spcBef>
                <a:spcPct val="5000"/>
              </a:spcBef>
              <a:buFontTx/>
              <a:buChar char="•"/>
              <a:tabLst>
                <a:tab pos="152400" algn="l"/>
              </a:tabLst>
            </a:pPr>
            <a:r>
              <a:rPr lang="en-GB" sz="1400" dirty="0"/>
              <a:t> </a:t>
            </a:r>
            <a:r>
              <a:rPr lang="en-GB" sz="1400" dirty="0" smtClean="0"/>
              <a:t>	The </a:t>
            </a:r>
            <a:r>
              <a:rPr lang="en-GB" sz="1400" dirty="0"/>
              <a:t>impact of process 	</a:t>
            </a:r>
            <a:r>
              <a:rPr lang="en-GB" sz="1400" dirty="0" smtClean="0"/>
              <a:t>technology </a:t>
            </a:r>
            <a:r>
              <a:rPr lang="en-GB" sz="1400" dirty="0"/>
              <a:t>on 	performance 	</a:t>
            </a:r>
            <a:r>
              <a:rPr lang="en-GB" sz="1400" dirty="0" smtClean="0"/>
              <a:t>objectives </a:t>
            </a:r>
            <a:endParaRPr lang="en-GB" sz="1400" dirty="0"/>
          </a:p>
        </p:txBody>
      </p:sp>
      <p:sp>
        <p:nvSpPr>
          <p:cNvPr id="13334" name="Text Box 17"/>
          <p:cNvSpPr txBox="1">
            <a:spLocks noChangeArrowheads="1"/>
          </p:cNvSpPr>
          <p:nvPr/>
        </p:nvSpPr>
        <p:spPr bwMode="auto">
          <a:xfrm>
            <a:off x="4015048" y="4996370"/>
            <a:ext cx="2057400" cy="616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/>
              <a:t>Process </a:t>
            </a:r>
            <a:r>
              <a:rPr lang="en-US" sz="1400" dirty="0" smtClean="0"/>
              <a:t>technology</a:t>
            </a:r>
            <a:r>
              <a:rPr lang="en-GB" sz="1400" dirty="0" smtClean="0"/>
              <a:t> </a:t>
            </a:r>
            <a:r>
              <a:rPr lang="en-GB" sz="1400" dirty="0"/>
              <a:t>definition and characteristics</a:t>
            </a:r>
            <a:endParaRPr lang="en-US" sz="1400" dirty="0"/>
          </a:p>
        </p:txBody>
      </p:sp>
      <p:sp>
        <p:nvSpPr>
          <p:cNvPr id="13335" name="Text Box 98"/>
          <p:cNvSpPr txBox="1">
            <a:spLocks noChangeArrowheads="1"/>
          </p:cNvSpPr>
          <p:nvPr/>
        </p:nvSpPr>
        <p:spPr bwMode="auto">
          <a:xfrm>
            <a:off x="3811848" y="989520"/>
            <a:ext cx="2017712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Resource usage</a:t>
            </a:r>
            <a:endParaRPr lang="en-US" dirty="0"/>
          </a:p>
        </p:txBody>
      </p:sp>
      <p:sp>
        <p:nvSpPr>
          <p:cNvPr id="13337" name="Line 101"/>
          <p:cNvSpPr>
            <a:spLocks noChangeShapeType="1"/>
          </p:cNvSpPr>
          <p:nvPr/>
        </p:nvSpPr>
        <p:spPr bwMode="auto">
          <a:xfrm>
            <a:off x="2281499" y="5012245"/>
            <a:ext cx="4967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13338" name="Group 123"/>
          <p:cNvGrpSpPr>
            <a:grpSpLocks/>
          </p:cNvGrpSpPr>
          <p:nvPr/>
        </p:nvGrpSpPr>
        <p:grpSpPr bwMode="auto">
          <a:xfrm>
            <a:off x="346336" y="2116646"/>
            <a:ext cx="1976438" cy="2919412"/>
            <a:chOff x="204" y="1237"/>
            <a:chExt cx="1245" cy="1839"/>
          </a:xfrm>
        </p:grpSpPr>
        <p:sp>
          <p:nvSpPr>
            <p:cNvPr id="13339" name="Rectangle 63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3340" name="Text Box 27"/>
            <p:cNvSpPr txBox="1">
              <a:spLocks noChangeArrowheads="1"/>
            </p:cNvSpPr>
            <p:nvPr/>
          </p:nvSpPr>
          <p:spPr bwMode="auto">
            <a:xfrm>
              <a:off x="647" y="1315"/>
              <a:ext cx="802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400" dirty="0"/>
                <a:t>Quality</a:t>
              </a:r>
            </a:p>
          </p:txBody>
        </p:sp>
        <p:sp>
          <p:nvSpPr>
            <p:cNvPr id="13341" name="Text Box 28"/>
            <p:cNvSpPr txBox="1">
              <a:spLocks noChangeArrowheads="1"/>
            </p:cNvSpPr>
            <p:nvPr/>
          </p:nvSpPr>
          <p:spPr bwMode="auto">
            <a:xfrm rot="16200000">
              <a:off x="-63" y="1977"/>
              <a:ext cx="1090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dirty="0"/>
                <a:t>Performance objectives</a:t>
              </a:r>
            </a:p>
          </p:txBody>
        </p:sp>
        <p:sp>
          <p:nvSpPr>
            <p:cNvPr id="13342" name="Text Box 29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400" dirty="0"/>
                <a:t>Dependability</a:t>
              </a:r>
            </a:p>
          </p:txBody>
        </p:sp>
        <p:sp>
          <p:nvSpPr>
            <p:cNvPr id="13343" name="Text Box 30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400" dirty="0"/>
                <a:t>Speed</a:t>
              </a:r>
            </a:p>
          </p:txBody>
        </p:sp>
        <p:sp>
          <p:nvSpPr>
            <p:cNvPr id="13344" name="Text Box 31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400" dirty="0"/>
                <a:t>Flexibility</a:t>
              </a:r>
            </a:p>
          </p:txBody>
        </p:sp>
        <p:sp>
          <p:nvSpPr>
            <p:cNvPr id="13345" name="Text Box 32"/>
            <p:cNvSpPr txBox="1">
              <a:spLocks noChangeArrowheads="1"/>
            </p:cNvSpPr>
            <p:nvPr/>
          </p:nvSpPr>
          <p:spPr bwMode="auto">
            <a:xfrm>
              <a:off x="738" y="2769"/>
              <a:ext cx="711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400" dirty="0"/>
                <a:t>Cost</a:t>
              </a:r>
            </a:p>
          </p:txBody>
        </p:sp>
        <p:sp>
          <p:nvSpPr>
            <p:cNvPr id="13346" name="Line 38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7" name="Rectangle 62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3348" name="Freeform 104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49" name="Freeform 118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0" name="Freeform 119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1" name="Freeform 120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52" name="Freeform 121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8" name="TextBox 47"/>
          <p:cNvSpPr txBox="1"/>
          <p:nvPr/>
        </p:nvSpPr>
        <p:spPr>
          <a:xfrm>
            <a:off x="1475656" y="448716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Process technology strategy</a:t>
            </a:r>
            <a:endParaRPr lang="en-GB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288032" y="1196752"/>
            <a:ext cx="8460432" cy="4680519"/>
            <a:chOff x="0" y="1908175"/>
            <a:chExt cx="6499225" cy="3324225"/>
          </a:xfrm>
        </p:grpSpPr>
        <p:pic>
          <p:nvPicPr>
            <p:cNvPr id="3" name="Picture 1" descr="factory.jpg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843213"/>
              <a:ext cx="1495425" cy="1495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9" descr="Marmite jar.bmp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6475" y="1987550"/>
              <a:ext cx="1000125" cy="1136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11" descr="power unit.jpg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8775" y="3924300"/>
              <a:ext cx="1746250" cy="1308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13" descr="Scheme_of_the_BTA_Single-stage_digestion_reactor copy.jpg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89363" y="2987675"/>
              <a:ext cx="1106487" cy="1236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Bent-Up Arrow 6"/>
            <p:cNvSpPr/>
            <p:nvPr/>
          </p:nvSpPr>
          <p:spPr bwMode="auto">
            <a:xfrm flipV="1">
              <a:off x="3356992" y="2339750"/>
              <a:ext cx="1152128" cy="612167"/>
            </a:xfrm>
            <a:prstGeom prst="bentUpArrow">
              <a:avLst/>
            </a:prstGeom>
            <a:solidFill>
              <a:srgbClr val="00B0F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8" name="Bent-Up Arrow 7"/>
            <p:cNvSpPr/>
            <p:nvPr/>
          </p:nvSpPr>
          <p:spPr bwMode="auto">
            <a:xfrm rot="5400000" flipV="1">
              <a:off x="3573015" y="4067947"/>
              <a:ext cx="720081" cy="1008109"/>
            </a:xfrm>
            <a:prstGeom prst="bentUpArrow">
              <a:avLst>
                <a:gd name="adj1" fmla="val 20850"/>
                <a:gd name="adj2" fmla="val 25000"/>
                <a:gd name="adj3" fmla="val 25000"/>
              </a:avLst>
            </a:prstGeom>
            <a:solidFill>
              <a:srgbClr val="00B0F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9" name="Bent-Up Arrow 8"/>
            <p:cNvSpPr/>
            <p:nvPr/>
          </p:nvSpPr>
          <p:spPr bwMode="auto">
            <a:xfrm rot="10800000" flipV="1">
              <a:off x="620686" y="4355976"/>
              <a:ext cx="1008113" cy="432048"/>
            </a:xfrm>
            <a:prstGeom prst="bentUpArrow">
              <a:avLst>
                <a:gd name="adj1" fmla="val 32608"/>
                <a:gd name="adj2" fmla="val 25000"/>
                <a:gd name="adj3" fmla="val 25000"/>
              </a:avLst>
            </a:prstGeom>
            <a:solidFill>
              <a:srgbClr val="00B0F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0" name="Bent-Up Arrow 9"/>
            <p:cNvSpPr/>
            <p:nvPr/>
          </p:nvSpPr>
          <p:spPr bwMode="auto">
            <a:xfrm rot="16200000" flipV="1">
              <a:off x="1268759" y="1907802"/>
              <a:ext cx="576065" cy="1296144"/>
            </a:xfrm>
            <a:prstGeom prst="bentUpArrow">
              <a:avLst>
                <a:gd name="adj1" fmla="val 32608"/>
                <a:gd name="adj2" fmla="val 25000"/>
                <a:gd name="adj3" fmla="val 20590"/>
              </a:avLst>
            </a:prstGeom>
            <a:solidFill>
              <a:srgbClr val="00B0F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grpSp>
          <p:nvGrpSpPr>
            <p:cNvPr id="11" name="Group 23"/>
            <p:cNvGrpSpPr>
              <a:grpSpLocks/>
            </p:cNvGrpSpPr>
            <p:nvPr/>
          </p:nvGrpSpPr>
          <p:grpSpPr bwMode="auto">
            <a:xfrm rot="1120374">
              <a:off x="4437063" y="3059113"/>
              <a:ext cx="2062162" cy="1008062"/>
              <a:chOff x="4390504" y="2555875"/>
              <a:chExt cx="2062856" cy="1008013"/>
            </a:xfrm>
          </p:grpSpPr>
          <p:sp>
            <p:nvSpPr>
              <p:cNvPr id="16" name="Oval 12"/>
              <p:cNvSpPr>
                <a:spLocks noChangeArrowheads="1"/>
              </p:cNvSpPr>
              <p:nvPr/>
            </p:nvSpPr>
            <p:spPr bwMode="auto">
              <a:xfrm>
                <a:off x="5373215" y="2555875"/>
                <a:ext cx="1080145" cy="1008013"/>
              </a:xfrm>
              <a:prstGeom prst="ellipse">
                <a:avLst/>
              </a:prstGeom>
              <a:blipFill dpi="0" rotWithShape="1">
                <a:blip r:embed="rId6" cstate="print"/>
                <a:srcRect/>
                <a:stretch>
                  <a:fillRect/>
                </a:stretch>
              </a:blip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dirty="0"/>
              </a:p>
            </p:txBody>
          </p:sp>
          <p:cxnSp>
            <p:nvCxnSpPr>
              <p:cNvPr id="17" name="Straight Connector 19"/>
              <p:cNvCxnSpPr>
                <a:cxnSpLocks noChangeShapeType="1"/>
                <a:endCxn id="16" idx="1"/>
              </p:cNvCxnSpPr>
              <p:nvPr/>
            </p:nvCxnSpPr>
            <p:spPr bwMode="auto">
              <a:xfrm flipV="1">
                <a:off x="4437112" y="2703495"/>
                <a:ext cx="1094287" cy="71637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</p:cxnSp>
          <p:cxnSp>
            <p:nvCxnSpPr>
              <p:cNvPr id="18" name="Straight Connector 21"/>
              <p:cNvCxnSpPr>
                <a:cxnSpLocks noChangeShapeType="1"/>
                <a:stCxn id="16" idx="4"/>
              </p:cNvCxnSpPr>
              <p:nvPr/>
            </p:nvCxnSpPr>
            <p:spPr bwMode="auto">
              <a:xfrm flipH="1">
                <a:off x="4437112" y="3563888"/>
                <a:ext cx="147617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</a:extLst>
            </p:spPr>
          </p:cxnSp>
          <p:sp>
            <p:nvSpPr>
              <p:cNvPr id="19" name="Oval 22"/>
              <p:cNvSpPr>
                <a:spLocks noChangeArrowheads="1"/>
              </p:cNvSpPr>
              <p:nvPr/>
            </p:nvSpPr>
            <p:spPr bwMode="auto">
              <a:xfrm>
                <a:off x="4390504" y="3347864"/>
                <a:ext cx="216024" cy="215925"/>
              </a:xfrm>
              <a:prstGeom prst="ellipse">
                <a:avLst/>
              </a:prstGeom>
              <a:blipFill dpi="0" rotWithShape="1">
                <a:blip r:embed="rId7" cstate="print"/>
                <a:srcRect/>
                <a:stretch>
                  <a:fillRect/>
                </a:stretch>
              </a:blip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12" name="TextBox 24"/>
            <p:cNvSpPr txBox="1">
              <a:spLocks noChangeArrowheads="1"/>
            </p:cNvSpPr>
            <p:nvPr/>
          </p:nvSpPr>
          <p:spPr bwMode="auto">
            <a:xfrm>
              <a:off x="4508500" y="2433638"/>
              <a:ext cx="1944688" cy="5540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GB" b="0" dirty="0"/>
                <a:t>The bugs in the anaerobic digester ‘eat’ the waste Marmite and produce methane</a:t>
              </a:r>
            </a:p>
          </p:txBody>
        </p:sp>
        <p:sp>
          <p:nvSpPr>
            <p:cNvPr id="13" name="TextBox 25"/>
            <p:cNvSpPr txBox="1">
              <a:spLocks noChangeArrowheads="1"/>
            </p:cNvSpPr>
            <p:nvPr/>
          </p:nvSpPr>
          <p:spPr bwMode="auto">
            <a:xfrm>
              <a:off x="3141663" y="1908175"/>
              <a:ext cx="1727200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GB" b="0" dirty="0"/>
                <a:t> Waste Marmite recycled to an anaerobic digester ‘</a:t>
              </a:r>
            </a:p>
          </p:txBody>
        </p:sp>
        <p:sp>
          <p:nvSpPr>
            <p:cNvPr id="14" name="TextBox 26"/>
            <p:cNvSpPr txBox="1">
              <a:spLocks noChangeArrowheads="1"/>
            </p:cNvSpPr>
            <p:nvPr/>
          </p:nvSpPr>
          <p:spPr bwMode="auto">
            <a:xfrm>
              <a:off x="4437063" y="4284663"/>
              <a:ext cx="1223962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/>
              <a:r>
                <a:rPr lang="en-GB" b="0" dirty="0"/>
                <a:t>Methane burned to produce power </a:t>
              </a:r>
            </a:p>
          </p:txBody>
        </p:sp>
        <p:sp>
          <p:nvSpPr>
            <p:cNvPr id="15" name="TextBox 27"/>
            <p:cNvSpPr txBox="1">
              <a:spLocks noChangeArrowheads="1"/>
            </p:cNvSpPr>
            <p:nvPr/>
          </p:nvSpPr>
          <p:spPr bwMode="auto">
            <a:xfrm>
              <a:off x="227013" y="4808538"/>
              <a:ext cx="1439862" cy="400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1pPr>
              <a:lvl2pPr marL="742950" indent="-28575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b="1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algn="r" eaLnBrk="1" hangingPunct="1"/>
              <a:r>
                <a:rPr lang="en-GB" b="0" dirty="0"/>
                <a:t>Energy produced helps to heat factory</a:t>
              </a:r>
            </a:p>
          </p:txBody>
        </p:sp>
      </p:grpSp>
      <p:sp>
        <p:nvSpPr>
          <p:cNvPr id="20" name="Rectangle 19"/>
          <p:cNvSpPr/>
          <p:nvPr/>
        </p:nvSpPr>
        <p:spPr>
          <a:xfrm>
            <a:off x="1295636" y="452289"/>
            <a:ext cx="65527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/>
              <a:t>Waste </a:t>
            </a:r>
            <a:r>
              <a:rPr lang="en-US" sz="2800" b="1" dirty="0"/>
              <a:t>product recycling at Marmite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4756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/>
          <p:cNvGrpSpPr>
            <a:grpSpLocks noChangeAspect="1"/>
          </p:cNvGrpSpPr>
          <p:nvPr/>
        </p:nvGrpSpPr>
        <p:grpSpPr>
          <a:xfrm>
            <a:off x="454141" y="1230662"/>
            <a:ext cx="8235719" cy="4968112"/>
            <a:chOff x="223304" y="998730"/>
            <a:chExt cx="8669177" cy="5229592"/>
          </a:xfrm>
        </p:grpSpPr>
        <p:sp>
          <p:nvSpPr>
            <p:cNvPr id="4" name="Up-Down Arrow 3"/>
            <p:cNvSpPr/>
            <p:nvPr/>
          </p:nvSpPr>
          <p:spPr bwMode="auto">
            <a:xfrm>
              <a:off x="681893" y="1216630"/>
              <a:ext cx="401905" cy="4575893"/>
            </a:xfrm>
            <a:prstGeom prst="upDownArrow">
              <a:avLst>
                <a:gd name="adj1" fmla="val 64862"/>
                <a:gd name="adj2" fmla="val 50000"/>
              </a:avLst>
            </a:prstGeom>
            <a:solidFill>
              <a:schemeClr val="bg1">
                <a:lumMod val="85000"/>
              </a:schemeClr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223304" y="2970627"/>
              <a:ext cx="1306192" cy="1133914"/>
            </a:xfrm>
            <a:prstGeom prst="rect">
              <a:avLst/>
            </a:prstGeom>
            <a:solidFill>
              <a:srgbClr val="D9D9D9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Elements of technology planning</a:t>
              </a:r>
              <a:endParaRPr lang="en-US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1393599" y="3186015"/>
              <a:ext cx="1306192" cy="6155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 smtClean="0"/>
                <a:t>For example</a:t>
              </a:r>
              <a:endParaRPr lang="en-US" dirty="0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2433657" y="998730"/>
              <a:ext cx="6458824" cy="5229592"/>
              <a:chOff x="2784135" y="998730"/>
              <a:chExt cx="6108345" cy="5229592"/>
            </a:xfrm>
          </p:grpSpPr>
          <p:sp>
            <p:nvSpPr>
              <p:cNvPr id="36" name="Up-Down Arrow 35"/>
              <p:cNvSpPr/>
              <p:nvPr/>
            </p:nvSpPr>
            <p:spPr bwMode="auto">
              <a:xfrm>
                <a:off x="7385336" y="1041912"/>
                <a:ext cx="401905" cy="4575893"/>
              </a:xfrm>
              <a:prstGeom prst="upDownArrow">
                <a:avLst>
                  <a:gd name="adj1" fmla="val 64862"/>
                  <a:gd name="adj2" fmla="val 50000"/>
                </a:avLst>
              </a:prstGeom>
              <a:solidFill>
                <a:srgbClr val="D9D9D9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2" name="Right Arrow 1"/>
              <p:cNvSpPr/>
              <p:nvPr/>
            </p:nvSpPr>
            <p:spPr bwMode="auto">
              <a:xfrm>
                <a:off x="3064856" y="5792523"/>
                <a:ext cx="5827624" cy="435799"/>
              </a:xfrm>
              <a:prstGeom prst="rightArrow">
                <a:avLst>
                  <a:gd name="adj1" fmla="val 74770"/>
                  <a:gd name="adj2" fmla="val 50000"/>
                </a:avLst>
              </a:prstGeom>
              <a:solidFill>
                <a:srgbClr val="D9D9D9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3" name="TextBox 2"/>
              <p:cNvSpPr txBox="1"/>
              <p:nvPr/>
            </p:nvSpPr>
            <p:spPr>
              <a:xfrm>
                <a:off x="5777715" y="5812602"/>
                <a:ext cx="80381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 smtClean="0"/>
                  <a:t>Time</a:t>
                </a:r>
                <a:endParaRPr lang="en-US" dirty="0"/>
              </a:p>
            </p:txBody>
          </p:sp>
          <p:sp>
            <p:nvSpPr>
              <p:cNvPr id="6" name="TextBox 5"/>
              <p:cNvSpPr txBox="1"/>
              <p:nvPr/>
            </p:nvSpPr>
            <p:spPr>
              <a:xfrm>
                <a:off x="3024106" y="998730"/>
                <a:ext cx="2310954" cy="3563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Market developments</a:t>
                </a:r>
                <a:endParaRPr lang="en-US" dirty="0"/>
              </a:p>
            </p:txBody>
          </p:sp>
          <p:sp>
            <p:nvSpPr>
              <p:cNvPr id="7" name="TextBox 6"/>
              <p:cNvSpPr txBox="1"/>
              <p:nvPr/>
            </p:nvSpPr>
            <p:spPr>
              <a:xfrm>
                <a:off x="3024106" y="1394911"/>
                <a:ext cx="2310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Products/services</a:t>
                </a:r>
                <a:endParaRPr lang="en-US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>
                <a:off x="3024106" y="1791093"/>
                <a:ext cx="2310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Technologies</a:t>
                </a:r>
                <a:endParaRPr lang="en-US" dirty="0"/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>
                <a:off x="3024106" y="2187272"/>
                <a:ext cx="2310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Capabilities</a:t>
                </a:r>
                <a:endParaRPr lang="en-US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>
                <a:off x="3024106" y="2583453"/>
                <a:ext cx="2310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Business goals</a:t>
                </a:r>
                <a:endParaRPr lang="en-US" dirty="0"/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3024106" y="2947248"/>
                <a:ext cx="2310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Projects</a:t>
                </a:r>
                <a:endParaRPr lang="en-US" dirty="0"/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3024105" y="3332633"/>
                <a:ext cx="287194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Process developments</a:t>
                </a:r>
                <a:endParaRPr lang="en-US" dirty="0"/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3024106" y="3750406"/>
                <a:ext cx="2310954" cy="3563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Knowledge enablers</a:t>
                </a:r>
                <a:endParaRPr lang="en-US" dirty="0"/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3024106" y="4135792"/>
                <a:ext cx="2310954" cy="3563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Intellectual resources</a:t>
                </a:r>
                <a:endParaRPr lang="en-US" dirty="0"/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3024106" y="4521177"/>
                <a:ext cx="2310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Decision points</a:t>
                </a:r>
                <a:endParaRPr lang="en-US" dirty="0"/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3024105" y="4906562"/>
                <a:ext cx="430206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External events, e.g. competitor activity</a:t>
                </a:r>
                <a:endParaRPr lang="en-US" dirty="0"/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3024106" y="5302746"/>
                <a:ext cx="23109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US" dirty="0"/>
              </a:p>
            </p:txBody>
          </p:sp>
          <p:sp>
            <p:nvSpPr>
              <p:cNvPr id="19" name="Left Brace 18"/>
              <p:cNvSpPr/>
              <p:nvPr/>
            </p:nvSpPr>
            <p:spPr bwMode="auto">
              <a:xfrm>
                <a:off x="2784135" y="1009525"/>
                <a:ext cx="401905" cy="4684843"/>
              </a:xfrm>
              <a:prstGeom prst="leftBrace">
                <a:avLst/>
              </a:prstGeom>
              <a:noFill/>
              <a:ln w="57150" cap="flat" cmpd="sng" algn="ctr">
                <a:solidFill>
                  <a:schemeClr val="accent2">
                    <a:lumMod val="40000"/>
                    <a:lumOff val="60000"/>
                  </a:schemeClr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cxnSp>
            <p:nvCxnSpPr>
              <p:cNvPr id="21" name="Straight Connector 20"/>
              <p:cNvCxnSpPr/>
              <p:nvPr/>
            </p:nvCxnSpPr>
            <p:spPr bwMode="auto">
              <a:xfrm>
                <a:off x="3197060" y="998730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2" name="Straight Connector 21"/>
              <p:cNvCxnSpPr/>
              <p:nvPr/>
            </p:nvCxnSpPr>
            <p:spPr bwMode="auto">
              <a:xfrm>
                <a:off x="3197060" y="1390033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3" name="Straight Connector 22"/>
              <p:cNvCxnSpPr/>
              <p:nvPr/>
            </p:nvCxnSpPr>
            <p:spPr bwMode="auto">
              <a:xfrm>
                <a:off x="3197060" y="1781336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4" name="Straight Connector 23"/>
              <p:cNvCxnSpPr/>
              <p:nvPr/>
            </p:nvCxnSpPr>
            <p:spPr bwMode="auto">
              <a:xfrm>
                <a:off x="3197060" y="2172638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5" name="Straight Connector 24"/>
              <p:cNvCxnSpPr/>
              <p:nvPr/>
            </p:nvCxnSpPr>
            <p:spPr bwMode="auto">
              <a:xfrm>
                <a:off x="3197060" y="2563941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6" name="Straight Connector 25"/>
              <p:cNvCxnSpPr/>
              <p:nvPr/>
            </p:nvCxnSpPr>
            <p:spPr bwMode="auto">
              <a:xfrm>
                <a:off x="3197060" y="2955244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7" name="Straight Connector 26"/>
              <p:cNvCxnSpPr/>
              <p:nvPr/>
            </p:nvCxnSpPr>
            <p:spPr bwMode="auto">
              <a:xfrm>
                <a:off x="3197060" y="3346547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8" name="Straight Connector 27"/>
              <p:cNvCxnSpPr/>
              <p:nvPr/>
            </p:nvCxnSpPr>
            <p:spPr bwMode="auto">
              <a:xfrm>
                <a:off x="3197060" y="3737850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29" name="Straight Connector 28"/>
              <p:cNvCxnSpPr/>
              <p:nvPr/>
            </p:nvCxnSpPr>
            <p:spPr bwMode="auto">
              <a:xfrm>
                <a:off x="3197060" y="4129152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30" name="Straight Connector 29"/>
              <p:cNvCxnSpPr/>
              <p:nvPr/>
            </p:nvCxnSpPr>
            <p:spPr bwMode="auto">
              <a:xfrm>
                <a:off x="3197060" y="4520455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31" name="Straight Connector 30"/>
              <p:cNvCxnSpPr/>
              <p:nvPr/>
            </p:nvCxnSpPr>
            <p:spPr bwMode="auto">
              <a:xfrm>
                <a:off x="3197060" y="4911758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32" name="Straight Connector 31"/>
              <p:cNvCxnSpPr/>
              <p:nvPr/>
            </p:nvCxnSpPr>
            <p:spPr bwMode="auto">
              <a:xfrm>
                <a:off x="3197060" y="5303061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34" name="Straight Connector 33"/>
              <p:cNvCxnSpPr/>
              <p:nvPr/>
            </p:nvCxnSpPr>
            <p:spPr bwMode="auto">
              <a:xfrm>
                <a:off x="3197060" y="5694368"/>
                <a:ext cx="5526195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sp>
            <p:nvSpPr>
              <p:cNvPr id="35" name="TextBox 34"/>
              <p:cNvSpPr txBox="1"/>
              <p:nvPr/>
            </p:nvSpPr>
            <p:spPr>
              <a:xfrm rot="21258141">
                <a:off x="6344930" y="2613027"/>
                <a:ext cx="2414665" cy="1133914"/>
              </a:xfrm>
              <a:prstGeom prst="rect">
                <a:avLst/>
              </a:prstGeom>
              <a:solidFill>
                <a:srgbClr val="D9D9D9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 smtClean="0"/>
                  <a:t>Timing of, and relationship between the elements of technology planning</a:t>
                </a:r>
                <a:endParaRPr lang="en-US" dirty="0"/>
              </a:p>
            </p:txBody>
          </p:sp>
        </p:grpSp>
      </p:grpSp>
      <p:sp>
        <p:nvSpPr>
          <p:cNvPr id="37" name="TextBox 23"/>
          <p:cNvSpPr txBox="1">
            <a:spLocks noChangeArrowheads="1"/>
          </p:cNvSpPr>
          <p:nvPr/>
        </p:nvSpPr>
        <p:spPr bwMode="auto">
          <a:xfrm>
            <a:off x="0" y="448716"/>
            <a:ext cx="9144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>
                <a:cs typeface="Arial" charset="0"/>
              </a:rPr>
              <a:t>T</a:t>
            </a:r>
            <a:r>
              <a:rPr lang="en-GB" sz="2800" b="1" dirty="0" smtClean="0">
                <a:cs typeface="Arial" charset="0"/>
              </a:rPr>
              <a:t>he generic form of technology road maps (TRM)</a:t>
            </a:r>
            <a:endParaRPr lang="en-GB" sz="28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001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TextBox 23"/>
          <p:cNvSpPr txBox="1">
            <a:spLocks noChangeArrowheads="1"/>
          </p:cNvSpPr>
          <p:nvPr/>
        </p:nvSpPr>
        <p:spPr bwMode="auto">
          <a:xfrm>
            <a:off x="0" y="132544"/>
            <a:ext cx="914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cs typeface="Arial" charset="0"/>
              </a:rPr>
              <a:t>Simplified example</a:t>
            </a:r>
            <a:r>
              <a:rPr lang="en-GB" sz="2400" b="1" dirty="0" smtClean="0">
                <a:cs typeface="Arial" charset="0"/>
              </a:rPr>
              <a:t> of a technology road map for the development of products/services, technologies and processes for a facilities management service</a:t>
            </a:r>
            <a:endParaRPr lang="en-GB" sz="2400" b="1" dirty="0">
              <a:cs typeface="Arial" charset="0"/>
            </a:endParaRPr>
          </a:p>
        </p:txBody>
      </p:sp>
      <p:grpSp>
        <p:nvGrpSpPr>
          <p:cNvPr id="11" name="Group 10"/>
          <p:cNvGrpSpPr>
            <a:grpSpLocks noChangeAspect="1"/>
          </p:cNvGrpSpPr>
          <p:nvPr/>
        </p:nvGrpSpPr>
        <p:grpSpPr>
          <a:xfrm>
            <a:off x="830489" y="1714616"/>
            <a:ext cx="7483023" cy="4450688"/>
            <a:chOff x="804579" y="2212259"/>
            <a:chExt cx="5000685" cy="3561667"/>
          </a:xfrm>
        </p:grpSpPr>
        <p:sp>
          <p:nvSpPr>
            <p:cNvPr id="2" name="TextBox 1"/>
            <p:cNvSpPr txBox="1"/>
            <p:nvPr/>
          </p:nvSpPr>
          <p:spPr>
            <a:xfrm rot="16200000">
              <a:off x="555011" y="3490405"/>
              <a:ext cx="792088" cy="2929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Products/ services</a:t>
              </a:r>
              <a:endParaRPr lang="en-US" sz="1100" dirty="0"/>
            </a:p>
          </p:txBody>
        </p:sp>
        <p:sp>
          <p:nvSpPr>
            <p:cNvPr id="3" name="TextBox 2"/>
            <p:cNvSpPr txBox="1"/>
            <p:nvPr/>
          </p:nvSpPr>
          <p:spPr>
            <a:xfrm rot="16200000">
              <a:off x="478067" y="4304569"/>
              <a:ext cx="936104" cy="1748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Technologies</a:t>
              </a:r>
              <a:endParaRPr lang="en-US" sz="1100" dirty="0"/>
            </a:p>
          </p:txBody>
        </p:sp>
        <p:sp>
          <p:nvSpPr>
            <p:cNvPr id="4" name="TextBox 3"/>
            <p:cNvSpPr txBox="1"/>
            <p:nvPr/>
          </p:nvSpPr>
          <p:spPr>
            <a:xfrm rot="16200000">
              <a:off x="594113" y="2702931"/>
              <a:ext cx="713884" cy="287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Business goals</a:t>
              </a:r>
              <a:endParaRPr lang="en-US" sz="1100" dirty="0"/>
            </a:p>
          </p:txBody>
        </p:sp>
        <p:sp>
          <p:nvSpPr>
            <p:cNvPr id="5" name="TextBox 4"/>
            <p:cNvSpPr txBox="1"/>
            <p:nvPr/>
          </p:nvSpPr>
          <p:spPr>
            <a:xfrm rot="16200000">
              <a:off x="451619" y="5073090"/>
              <a:ext cx="1027410" cy="2929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Process developments</a:t>
              </a:r>
              <a:endParaRPr lang="en-US" sz="1100" dirty="0"/>
            </a:p>
          </p:txBody>
        </p:sp>
        <p:grpSp>
          <p:nvGrpSpPr>
            <p:cNvPr id="153" name="Group 152"/>
            <p:cNvGrpSpPr/>
            <p:nvPr/>
          </p:nvGrpSpPr>
          <p:grpSpPr>
            <a:xfrm>
              <a:off x="1196752" y="2483768"/>
              <a:ext cx="4320479" cy="3132677"/>
              <a:chOff x="1196753" y="2483768"/>
              <a:chExt cx="3960440" cy="3132677"/>
            </a:xfrm>
          </p:grpSpPr>
          <p:cxnSp>
            <p:nvCxnSpPr>
              <p:cNvPr id="6" name="Straight Connector 5"/>
              <p:cNvCxnSpPr/>
              <p:nvPr/>
            </p:nvCxnSpPr>
            <p:spPr bwMode="auto">
              <a:xfrm>
                <a:off x="1196753" y="2483768"/>
                <a:ext cx="3960440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7" name="Straight Connector 6"/>
              <p:cNvCxnSpPr/>
              <p:nvPr/>
            </p:nvCxnSpPr>
            <p:spPr bwMode="auto">
              <a:xfrm>
                <a:off x="1196753" y="3274073"/>
                <a:ext cx="3960440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8" name="Straight Connector 7"/>
              <p:cNvCxnSpPr/>
              <p:nvPr/>
            </p:nvCxnSpPr>
            <p:spPr bwMode="auto">
              <a:xfrm>
                <a:off x="1196753" y="4041471"/>
                <a:ext cx="3960440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9" name="Straight Connector 8"/>
              <p:cNvCxnSpPr/>
              <p:nvPr/>
            </p:nvCxnSpPr>
            <p:spPr bwMode="auto">
              <a:xfrm>
                <a:off x="1196753" y="4716016"/>
                <a:ext cx="3960440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  <p:cxnSp>
            <p:nvCxnSpPr>
              <p:cNvPr id="10" name="Straight Connector 9"/>
              <p:cNvCxnSpPr/>
              <p:nvPr/>
            </p:nvCxnSpPr>
            <p:spPr bwMode="auto">
              <a:xfrm>
                <a:off x="1196753" y="5616445"/>
                <a:ext cx="3960440" cy="0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triangle" w="sm" len="lg"/>
              </a:ln>
              <a:effectLst/>
            </p:spPr>
          </p:cxnSp>
        </p:grpSp>
        <p:grpSp>
          <p:nvGrpSpPr>
            <p:cNvPr id="20" name="Group 19"/>
            <p:cNvGrpSpPr/>
            <p:nvPr/>
          </p:nvGrpSpPr>
          <p:grpSpPr>
            <a:xfrm rot="16200000">
              <a:off x="1448781" y="2015714"/>
              <a:ext cx="3384378" cy="3888435"/>
              <a:chOff x="2213248" y="2537778"/>
              <a:chExt cx="3384378" cy="2666080"/>
            </a:xfrm>
          </p:grpSpPr>
          <p:cxnSp>
            <p:nvCxnSpPr>
              <p:cNvPr id="16" name="Straight Connector 15"/>
              <p:cNvCxnSpPr/>
              <p:nvPr/>
            </p:nvCxnSpPr>
            <p:spPr bwMode="auto">
              <a:xfrm rot="5400000" flipV="1">
                <a:off x="3905435" y="845591"/>
                <a:ext cx="2" cy="3384376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</p:cxnSp>
          <p:cxnSp>
            <p:nvCxnSpPr>
              <p:cNvPr id="17" name="Straight Connector 16"/>
              <p:cNvCxnSpPr/>
              <p:nvPr/>
            </p:nvCxnSpPr>
            <p:spPr bwMode="auto">
              <a:xfrm rot="5400000" flipV="1">
                <a:off x="3905435" y="1734283"/>
                <a:ext cx="2" cy="3384376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</p:cxnSp>
          <p:cxnSp>
            <p:nvCxnSpPr>
              <p:cNvPr id="18" name="Straight Connector 17"/>
              <p:cNvCxnSpPr/>
              <p:nvPr/>
            </p:nvCxnSpPr>
            <p:spPr bwMode="auto">
              <a:xfrm rot="5400000" flipV="1">
                <a:off x="3905435" y="2622977"/>
                <a:ext cx="3" cy="3384376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</p:cxnSp>
          <p:cxnSp>
            <p:nvCxnSpPr>
              <p:cNvPr id="19" name="Straight Connector 18"/>
              <p:cNvCxnSpPr/>
              <p:nvPr/>
            </p:nvCxnSpPr>
            <p:spPr bwMode="auto">
              <a:xfrm rot="5400000" flipV="1">
                <a:off x="3905436" y="3511669"/>
                <a:ext cx="3" cy="3384376"/>
              </a:xfrm>
              <a:prstGeom prst="line">
                <a:avLst/>
              </a:prstGeom>
              <a:noFill/>
              <a:ln w="38100" cap="flat" cmpd="sng" algn="ctr">
                <a:solidFill>
                  <a:srgbClr val="ADADEB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</p:cxnSp>
        </p:grpSp>
        <p:sp>
          <p:nvSpPr>
            <p:cNvPr id="21" name="TextBox 20"/>
            <p:cNvSpPr txBox="1"/>
            <p:nvPr/>
          </p:nvSpPr>
          <p:spPr>
            <a:xfrm>
              <a:off x="1412777" y="2212839"/>
              <a:ext cx="927672" cy="2093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Year 1</a:t>
              </a:r>
              <a:endParaRPr lang="en-US" sz="1100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708921" y="2212839"/>
              <a:ext cx="927672" cy="2093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Year 2</a:t>
              </a:r>
              <a:endParaRPr lang="en-US" sz="1100" dirty="0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4077073" y="2212839"/>
              <a:ext cx="927672" cy="2093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Year 3</a:t>
              </a:r>
              <a:endParaRPr lang="en-US" sz="1100" dirty="0"/>
            </a:p>
          </p:txBody>
        </p:sp>
        <p:grpSp>
          <p:nvGrpSpPr>
            <p:cNvPr id="27" name="Group 26"/>
            <p:cNvGrpSpPr/>
            <p:nvPr/>
          </p:nvGrpSpPr>
          <p:grpSpPr>
            <a:xfrm>
              <a:off x="1268760" y="2555776"/>
              <a:ext cx="1152128" cy="216024"/>
              <a:chOff x="1268760" y="2555776"/>
              <a:chExt cx="1152128" cy="216024"/>
            </a:xfrm>
          </p:grpSpPr>
          <p:sp>
            <p:nvSpPr>
              <p:cNvPr id="25" name="Rectangle 24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1268760" y="2555776"/>
                <a:ext cx="1152128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Meet budget limits</a:t>
                </a:r>
                <a:endParaRPr lang="en-US" sz="1100" dirty="0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2492895" y="2555776"/>
              <a:ext cx="1224137" cy="216024"/>
              <a:chOff x="1196751" y="2555776"/>
              <a:chExt cx="1224137" cy="216024"/>
            </a:xfrm>
          </p:grpSpPr>
          <p:sp>
            <p:nvSpPr>
              <p:cNvPr id="29" name="Rectangle 28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1196751" y="2555776"/>
                <a:ext cx="1224136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Integrate with divisions</a:t>
                </a:r>
                <a:endParaRPr lang="en-US" sz="1100" dirty="0"/>
              </a:p>
            </p:txBody>
          </p:sp>
        </p:grpSp>
        <p:grpSp>
          <p:nvGrpSpPr>
            <p:cNvPr id="31" name="Group 30"/>
            <p:cNvGrpSpPr/>
            <p:nvPr/>
          </p:nvGrpSpPr>
          <p:grpSpPr>
            <a:xfrm>
              <a:off x="3861047" y="2555776"/>
              <a:ext cx="1152129" cy="216024"/>
              <a:chOff x="1268759" y="2555776"/>
              <a:chExt cx="1152129" cy="216024"/>
            </a:xfrm>
          </p:grpSpPr>
          <p:sp>
            <p:nvSpPr>
              <p:cNvPr id="32" name="Rectangle 31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1268759" y="2555776"/>
                <a:ext cx="1152128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Market launch</a:t>
                </a:r>
                <a:endParaRPr lang="en-US" sz="1100" dirty="0"/>
              </a:p>
            </p:txBody>
          </p:sp>
        </p:grpSp>
        <p:grpSp>
          <p:nvGrpSpPr>
            <p:cNvPr id="34" name="Group 33"/>
            <p:cNvGrpSpPr/>
            <p:nvPr/>
          </p:nvGrpSpPr>
          <p:grpSpPr>
            <a:xfrm>
              <a:off x="3861047" y="2865213"/>
              <a:ext cx="1152129" cy="360040"/>
              <a:chOff x="1268759" y="2555776"/>
              <a:chExt cx="1152129" cy="216024"/>
            </a:xfrm>
          </p:grpSpPr>
          <p:sp>
            <p:nvSpPr>
              <p:cNvPr id="35" name="Rectangle 34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>
                <a:off x="1268759" y="2555776"/>
                <a:ext cx="1080120" cy="2068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Transfer knowledge to divisions</a:t>
                </a:r>
                <a:endParaRPr lang="en-US" sz="1100" dirty="0"/>
              </a:p>
            </p:txBody>
          </p:sp>
        </p:grpSp>
        <p:cxnSp>
          <p:nvCxnSpPr>
            <p:cNvPr id="38" name="Straight Arrow Connector 37"/>
            <p:cNvCxnSpPr/>
            <p:nvPr/>
          </p:nvCxnSpPr>
          <p:spPr bwMode="auto">
            <a:xfrm>
              <a:off x="2370282" y="2663459"/>
              <a:ext cx="216024" cy="0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42" name="Straight Arrow Connector 41"/>
            <p:cNvCxnSpPr/>
            <p:nvPr/>
          </p:nvCxnSpPr>
          <p:spPr bwMode="auto">
            <a:xfrm>
              <a:off x="3688496" y="2678387"/>
              <a:ext cx="216024" cy="0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43" name="Straight Arrow Connector 42"/>
            <p:cNvCxnSpPr/>
            <p:nvPr/>
          </p:nvCxnSpPr>
          <p:spPr bwMode="auto">
            <a:xfrm rot="5400000">
              <a:off x="4905164" y="2735796"/>
              <a:ext cx="216024" cy="0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grpSp>
          <p:nvGrpSpPr>
            <p:cNvPr id="45" name="Group 44"/>
            <p:cNvGrpSpPr/>
            <p:nvPr/>
          </p:nvGrpSpPr>
          <p:grpSpPr>
            <a:xfrm>
              <a:off x="1268760" y="3370585"/>
              <a:ext cx="936104" cy="216024"/>
              <a:chOff x="1268760" y="2555776"/>
              <a:chExt cx="1152128" cy="216024"/>
            </a:xfrm>
          </p:grpSpPr>
          <p:sp>
            <p:nvSpPr>
              <p:cNvPr id="46" name="Rectangle 45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1268760" y="2555776"/>
                <a:ext cx="1152128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Control software</a:t>
                </a:r>
                <a:endParaRPr lang="en-US" sz="1100" dirty="0"/>
              </a:p>
            </p:txBody>
          </p:sp>
        </p:grpSp>
        <p:grpSp>
          <p:nvGrpSpPr>
            <p:cNvPr id="48" name="Group 47"/>
            <p:cNvGrpSpPr/>
            <p:nvPr/>
          </p:nvGrpSpPr>
          <p:grpSpPr>
            <a:xfrm>
              <a:off x="2348880" y="3370585"/>
              <a:ext cx="1152128" cy="216024"/>
              <a:chOff x="1196752" y="2555776"/>
              <a:chExt cx="1224136" cy="216024"/>
            </a:xfrm>
          </p:grpSpPr>
          <p:sp>
            <p:nvSpPr>
              <p:cNvPr id="49" name="Rectangle 48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1196752" y="2555776"/>
                <a:ext cx="1224136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Interface integration</a:t>
                </a:r>
                <a:endParaRPr lang="en-US" sz="1100" dirty="0"/>
              </a:p>
            </p:txBody>
          </p:sp>
        </p:grpSp>
        <p:grpSp>
          <p:nvGrpSpPr>
            <p:cNvPr id="51" name="Group 50"/>
            <p:cNvGrpSpPr/>
            <p:nvPr/>
          </p:nvGrpSpPr>
          <p:grpSpPr>
            <a:xfrm>
              <a:off x="3645024" y="3370585"/>
              <a:ext cx="1368152" cy="216024"/>
              <a:chOff x="1268760" y="2555776"/>
              <a:chExt cx="1152128" cy="216024"/>
            </a:xfrm>
          </p:grpSpPr>
          <p:sp>
            <p:nvSpPr>
              <p:cNvPr id="52" name="Rectangle 51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53" name="TextBox 52"/>
              <p:cNvSpPr txBox="1"/>
              <p:nvPr/>
            </p:nvSpPr>
            <p:spPr>
              <a:xfrm>
                <a:off x="1268760" y="2555776"/>
                <a:ext cx="1152128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Client interface portal</a:t>
                </a:r>
                <a:endParaRPr lang="en-US" sz="1100" dirty="0"/>
              </a:p>
            </p:txBody>
          </p:sp>
        </p:grpSp>
        <p:grpSp>
          <p:nvGrpSpPr>
            <p:cNvPr id="54" name="Group 53"/>
            <p:cNvGrpSpPr/>
            <p:nvPr/>
          </p:nvGrpSpPr>
          <p:grpSpPr>
            <a:xfrm>
              <a:off x="2810132" y="3709301"/>
              <a:ext cx="1296144" cy="266627"/>
              <a:chOff x="1268760" y="2555776"/>
              <a:chExt cx="1152128" cy="216024"/>
            </a:xfrm>
          </p:grpSpPr>
          <p:sp>
            <p:nvSpPr>
              <p:cNvPr id="55" name="Rectangle 54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56" name="TextBox 55"/>
              <p:cNvSpPr txBox="1"/>
              <p:nvPr/>
            </p:nvSpPr>
            <p:spPr>
              <a:xfrm>
                <a:off x="1268760" y="2555776"/>
                <a:ext cx="1152128" cy="1696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Website prototype test</a:t>
                </a:r>
                <a:endParaRPr lang="en-US" sz="1100" dirty="0"/>
              </a:p>
            </p:txBody>
          </p:sp>
        </p:grpSp>
        <p:cxnSp>
          <p:nvCxnSpPr>
            <p:cNvPr id="57" name="Straight Arrow Connector 56"/>
            <p:cNvCxnSpPr/>
            <p:nvPr/>
          </p:nvCxnSpPr>
          <p:spPr bwMode="auto">
            <a:xfrm>
              <a:off x="2204864" y="3478268"/>
              <a:ext cx="216024" cy="0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58" name="Straight Arrow Connector 57"/>
            <p:cNvCxnSpPr/>
            <p:nvPr/>
          </p:nvCxnSpPr>
          <p:spPr bwMode="auto">
            <a:xfrm>
              <a:off x="3480942" y="3493196"/>
              <a:ext cx="216024" cy="0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59" name="Straight Arrow Connector 58"/>
            <p:cNvCxnSpPr>
              <a:stCxn id="49" idx="0"/>
              <a:endCxn id="30" idx="2"/>
            </p:cNvCxnSpPr>
            <p:nvPr/>
          </p:nvCxnSpPr>
          <p:spPr bwMode="auto">
            <a:xfrm flipV="1">
              <a:off x="2958830" y="2765130"/>
              <a:ext cx="146133" cy="605455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62" name="Straight Arrow Connector 61"/>
            <p:cNvCxnSpPr>
              <a:stCxn id="56" idx="0"/>
            </p:cNvCxnSpPr>
            <p:nvPr/>
          </p:nvCxnSpPr>
          <p:spPr bwMode="auto">
            <a:xfrm flipV="1">
              <a:off x="3458204" y="3586613"/>
              <a:ext cx="546859" cy="122688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grpSp>
          <p:nvGrpSpPr>
            <p:cNvPr id="66" name="Group 65"/>
            <p:cNvGrpSpPr/>
            <p:nvPr/>
          </p:nvGrpSpPr>
          <p:grpSpPr>
            <a:xfrm>
              <a:off x="1268760" y="4197690"/>
              <a:ext cx="936104" cy="360040"/>
              <a:chOff x="1268760" y="2555776"/>
              <a:chExt cx="1152128" cy="360040"/>
            </a:xfrm>
          </p:grpSpPr>
          <p:sp>
            <p:nvSpPr>
              <p:cNvPr id="67" name="Rectangle 66"/>
              <p:cNvSpPr/>
              <p:nvPr/>
            </p:nvSpPr>
            <p:spPr bwMode="auto">
              <a:xfrm>
                <a:off x="1268760" y="2555776"/>
                <a:ext cx="1152128" cy="360040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68" name="TextBox 67"/>
              <p:cNvSpPr txBox="1"/>
              <p:nvPr/>
            </p:nvSpPr>
            <p:spPr>
              <a:xfrm>
                <a:off x="1268760" y="2555776"/>
                <a:ext cx="1152128" cy="3448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Digital adaptive agents</a:t>
                </a:r>
                <a:endParaRPr lang="en-US" sz="1100" dirty="0"/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2416652" y="4189897"/>
              <a:ext cx="1421975" cy="360040"/>
              <a:chOff x="1268760" y="2555776"/>
              <a:chExt cx="1152128" cy="360040"/>
            </a:xfrm>
          </p:grpSpPr>
          <p:sp>
            <p:nvSpPr>
              <p:cNvPr id="70" name="Rectangle 69"/>
              <p:cNvSpPr/>
              <p:nvPr/>
            </p:nvSpPr>
            <p:spPr bwMode="auto">
              <a:xfrm>
                <a:off x="1268760" y="2555776"/>
                <a:ext cx="1152128" cy="360040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71" name="TextBox 70"/>
              <p:cNvSpPr txBox="1"/>
              <p:nvPr/>
            </p:nvSpPr>
            <p:spPr>
              <a:xfrm>
                <a:off x="1389947" y="2555776"/>
                <a:ext cx="990764" cy="3448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Resource planning algorithms</a:t>
                </a:r>
                <a:endParaRPr lang="en-US" sz="1100" dirty="0"/>
              </a:p>
            </p:txBody>
          </p:sp>
        </p:grpSp>
        <p:grpSp>
          <p:nvGrpSpPr>
            <p:cNvPr id="72" name="Group 71"/>
            <p:cNvGrpSpPr/>
            <p:nvPr/>
          </p:nvGrpSpPr>
          <p:grpSpPr>
            <a:xfrm>
              <a:off x="3961592" y="4261905"/>
              <a:ext cx="1152128" cy="216024"/>
              <a:chOff x="1186465" y="2555776"/>
              <a:chExt cx="1316718" cy="216024"/>
            </a:xfrm>
          </p:grpSpPr>
          <p:sp>
            <p:nvSpPr>
              <p:cNvPr id="73" name="Rectangle 72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1186465" y="2555776"/>
                <a:ext cx="1316718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CRM implementation</a:t>
                </a:r>
                <a:endParaRPr lang="en-US" sz="1100" dirty="0"/>
              </a:p>
            </p:txBody>
          </p:sp>
        </p:grpSp>
        <p:cxnSp>
          <p:nvCxnSpPr>
            <p:cNvPr id="75" name="Straight Arrow Connector 74"/>
            <p:cNvCxnSpPr/>
            <p:nvPr/>
          </p:nvCxnSpPr>
          <p:spPr bwMode="auto">
            <a:xfrm>
              <a:off x="2204864" y="4369588"/>
              <a:ext cx="216024" cy="0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76" name="Straight Arrow Connector 75"/>
            <p:cNvCxnSpPr>
              <a:stCxn id="71" idx="3"/>
              <a:endCxn id="73" idx="1"/>
            </p:cNvCxnSpPr>
            <p:nvPr/>
          </p:nvCxnSpPr>
          <p:spPr bwMode="auto">
            <a:xfrm>
              <a:off x="3789040" y="4362306"/>
              <a:ext cx="244560" cy="7611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77" name="Straight Arrow Connector 76"/>
            <p:cNvCxnSpPr>
              <a:stCxn id="67" idx="0"/>
              <a:endCxn id="46" idx="2"/>
            </p:cNvCxnSpPr>
            <p:nvPr/>
          </p:nvCxnSpPr>
          <p:spPr bwMode="auto">
            <a:xfrm flipV="1">
              <a:off x="1736812" y="3586609"/>
              <a:ext cx="0" cy="611081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86" name="Straight Arrow Connector 85"/>
            <p:cNvCxnSpPr>
              <a:stCxn id="73" idx="0"/>
            </p:cNvCxnSpPr>
            <p:nvPr/>
          </p:nvCxnSpPr>
          <p:spPr bwMode="auto">
            <a:xfrm flipV="1">
              <a:off x="4537656" y="3469817"/>
              <a:ext cx="43472" cy="792088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87" name="Straight Arrow Connector 86"/>
            <p:cNvCxnSpPr>
              <a:stCxn id="70" idx="0"/>
            </p:cNvCxnSpPr>
            <p:nvPr/>
          </p:nvCxnSpPr>
          <p:spPr bwMode="auto">
            <a:xfrm flipV="1">
              <a:off x="3127640" y="3923928"/>
              <a:ext cx="301360" cy="265969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92" name="Straight Arrow Connector 91"/>
            <p:cNvCxnSpPr>
              <a:stCxn id="52" idx="0"/>
              <a:endCxn id="36" idx="2"/>
            </p:cNvCxnSpPr>
            <p:nvPr/>
          </p:nvCxnSpPr>
          <p:spPr bwMode="auto">
            <a:xfrm flipV="1">
              <a:off x="4329100" y="3210031"/>
              <a:ext cx="72007" cy="160554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grpSp>
          <p:nvGrpSpPr>
            <p:cNvPr id="95" name="Group 94"/>
            <p:cNvGrpSpPr/>
            <p:nvPr/>
          </p:nvGrpSpPr>
          <p:grpSpPr>
            <a:xfrm>
              <a:off x="1268760" y="4968373"/>
              <a:ext cx="1008113" cy="360040"/>
              <a:chOff x="1268760" y="2555776"/>
              <a:chExt cx="1008113" cy="360040"/>
            </a:xfrm>
          </p:grpSpPr>
          <p:sp>
            <p:nvSpPr>
              <p:cNvPr id="96" name="Rectangle 95"/>
              <p:cNvSpPr/>
              <p:nvPr/>
            </p:nvSpPr>
            <p:spPr bwMode="auto">
              <a:xfrm>
                <a:off x="1268760" y="2555776"/>
                <a:ext cx="936104" cy="360040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97" name="TextBox 96"/>
              <p:cNvSpPr txBox="1"/>
              <p:nvPr/>
            </p:nvSpPr>
            <p:spPr>
              <a:xfrm>
                <a:off x="1268760" y="2555776"/>
                <a:ext cx="1008113" cy="3448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Develop resource planning model</a:t>
                </a:r>
                <a:endParaRPr lang="en-US" sz="1100" dirty="0"/>
              </a:p>
            </p:txBody>
          </p:sp>
        </p:grpSp>
        <p:grpSp>
          <p:nvGrpSpPr>
            <p:cNvPr id="98" name="Group 97"/>
            <p:cNvGrpSpPr/>
            <p:nvPr/>
          </p:nvGrpSpPr>
          <p:grpSpPr>
            <a:xfrm>
              <a:off x="2636912" y="4824357"/>
              <a:ext cx="1057699" cy="360040"/>
              <a:chOff x="1268760" y="2555776"/>
              <a:chExt cx="1152128" cy="360040"/>
            </a:xfrm>
          </p:grpSpPr>
          <p:sp>
            <p:nvSpPr>
              <p:cNvPr id="99" name="Rectangle 98"/>
              <p:cNvSpPr/>
              <p:nvPr/>
            </p:nvSpPr>
            <p:spPr bwMode="auto">
              <a:xfrm>
                <a:off x="1268760" y="2555776"/>
                <a:ext cx="1152128" cy="360040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100" name="TextBox 99"/>
              <p:cNvSpPr txBox="1"/>
              <p:nvPr/>
            </p:nvSpPr>
            <p:spPr>
              <a:xfrm>
                <a:off x="1389947" y="2555776"/>
                <a:ext cx="990763" cy="3508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Establish client response centre</a:t>
                </a:r>
                <a:endParaRPr lang="en-US" sz="1100" dirty="0"/>
              </a:p>
            </p:txBody>
          </p:sp>
        </p:grpSp>
        <p:grpSp>
          <p:nvGrpSpPr>
            <p:cNvPr id="101" name="Group 100"/>
            <p:cNvGrpSpPr/>
            <p:nvPr/>
          </p:nvGrpSpPr>
          <p:grpSpPr>
            <a:xfrm>
              <a:off x="3933056" y="4882095"/>
              <a:ext cx="1080120" cy="216024"/>
              <a:chOff x="1268760" y="2555776"/>
              <a:chExt cx="1152128" cy="216024"/>
            </a:xfrm>
          </p:grpSpPr>
          <p:sp>
            <p:nvSpPr>
              <p:cNvPr id="102" name="Rectangle 101"/>
              <p:cNvSpPr/>
              <p:nvPr/>
            </p:nvSpPr>
            <p:spPr bwMode="auto">
              <a:xfrm>
                <a:off x="1268760" y="2555776"/>
                <a:ext cx="1152128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103" name="TextBox 102"/>
              <p:cNvSpPr txBox="1"/>
              <p:nvPr/>
            </p:nvSpPr>
            <p:spPr>
              <a:xfrm>
                <a:off x="1268760" y="2555776"/>
                <a:ext cx="1152128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ERP integration</a:t>
                </a:r>
                <a:endParaRPr lang="en-US" sz="1100" dirty="0"/>
              </a:p>
            </p:txBody>
          </p:sp>
        </p:grpSp>
        <p:cxnSp>
          <p:nvCxnSpPr>
            <p:cNvPr id="104" name="Straight Arrow Connector 103"/>
            <p:cNvCxnSpPr>
              <a:stCxn id="97" idx="0"/>
              <a:endCxn id="70" idx="1"/>
            </p:cNvCxnSpPr>
            <p:nvPr/>
          </p:nvCxnSpPr>
          <p:spPr bwMode="auto">
            <a:xfrm flipV="1">
              <a:off x="1772816" y="4369917"/>
              <a:ext cx="643835" cy="598456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105" name="Straight Arrow Connector 104"/>
            <p:cNvCxnSpPr>
              <a:stCxn id="100" idx="3"/>
              <a:endCxn id="102" idx="1"/>
            </p:cNvCxnSpPr>
            <p:nvPr/>
          </p:nvCxnSpPr>
          <p:spPr bwMode="auto">
            <a:xfrm flipV="1">
              <a:off x="3657726" y="4990108"/>
              <a:ext cx="275329" cy="9654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106" name="Straight Arrow Connector 105"/>
            <p:cNvCxnSpPr>
              <a:stCxn id="25" idx="2"/>
            </p:cNvCxnSpPr>
            <p:nvPr/>
          </p:nvCxnSpPr>
          <p:spPr bwMode="auto">
            <a:xfrm>
              <a:off x="1844824" y="2771800"/>
              <a:ext cx="0" cy="576064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107" name="Straight Arrow Connector 106"/>
            <p:cNvCxnSpPr>
              <a:stCxn id="25" idx="2"/>
              <a:endCxn id="49" idx="0"/>
            </p:cNvCxnSpPr>
            <p:nvPr/>
          </p:nvCxnSpPr>
          <p:spPr bwMode="auto">
            <a:xfrm>
              <a:off x="1844824" y="2771800"/>
              <a:ext cx="1114006" cy="598785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grpSp>
          <p:nvGrpSpPr>
            <p:cNvPr id="114" name="Group 113"/>
            <p:cNvGrpSpPr/>
            <p:nvPr/>
          </p:nvGrpSpPr>
          <p:grpSpPr>
            <a:xfrm>
              <a:off x="3068960" y="5299873"/>
              <a:ext cx="1224136" cy="216024"/>
              <a:chOff x="1268760" y="2555776"/>
              <a:chExt cx="1333424" cy="216024"/>
            </a:xfrm>
          </p:grpSpPr>
          <p:sp>
            <p:nvSpPr>
              <p:cNvPr id="115" name="Rectangle 114"/>
              <p:cNvSpPr/>
              <p:nvPr/>
            </p:nvSpPr>
            <p:spPr bwMode="auto">
              <a:xfrm>
                <a:off x="1268760" y="2555776"/>
                <a:ext cx="1333424" cy="216024"/>
              </a:xfrm>
              <a:prstGeom prst="rect">
                <a:avLst/>
              </a:prstGeom>
              <a:solidFill>
                <a:schemeClr val="accent3">
                  <a:lumMod val="95000"/>
                </a:schemeClr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sm" len="lg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US" sz="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endParaRPr>
              </a:p>
            </p:txBody>
          </p:sp>
          <p:sp>
            <p:nvSpPr>
              <p:cNvPr id="116" name="TextBox 115"/>
              <p:cNvSpPr txBox="1"/>
              <p:nvPr/>
            </p:nvSpPr>
            <p:spPr>
              <a:xfrm>
                <a:off x="1268760" y="2555776"/>
                <a:ext cx="1333424" cy="2093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100" dirty="0" smtClean="0"/>
                  <a:t>Develop service teams</a:t>
                </a:r>
                <a:endParaRPr lang="en-US" sz="1100" dirty="0"/>
              </a:p>
            </p:txBody>
          </p:sp>
        </p:grpSp>
        <p:cxnSp>
          <p:nvCxnSpPr>
            <p:cNvPr id="118" name="Straight Arrow Connector 117"/>
            <p:cNvCxnSpPr>
              <a:stCxn id="96" idx="3"/>
              <a:endCxn id="116" idx="1"/>
            </p:cNvCxnSpPr>
            <p:nvPr/>
          </p:nvCxnSpPr>
          <p:spPr bwMode="auto">
            <a:xfrm>
              <a:off x="2204864" y="5148393"/>
              <a:ext cx="864096" cy="256156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119" name="Straight Arrow Connector 118"/>
            <p:cNvCxnSpPr>
              <a:stCxn id="96" idx="3"/>
              <a:endCxn id="99" idx="1"/>
            </p:cNvCxnSpPr>
            <p:nvPr/>
          </p:nvCxnSpPr>
          <p:spPr bwMode="auto">
            <a:xfrm flipV="1">
              <a:off x="2204864" y="5004377"/>
              <a:ext cx="432048" cy="144016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124" name="Straight Arrow Connector 123"/>
            <p:cNvCxnSpPr>
              <a:stCxn id="115" idx="0"/>
            </p:cNvCxnSpPr>
            <p:nvPr/>
          </p:nvCxnSpPr>
          <p:spPr bwMode="auto">
            <a:xfrm flipV="1">
              <a:off x="3681028" y="5112389"/>
              <a:ext cx="396044" cy="187484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127" name="Straight Arrow Connector 126"/>
            <p:cNvCxnSpPr>
              <a:stCxn id="102" idx="0"/>
              <a:endCxn id="74" idx="2"/>
            </p:cNvCxnSpPr>
            <p:nvPr/>
          </p:nvCxnSpPr>
          <p:spPr bwMode="auto">
            <a:xfrm flipV="1">
              <a:off x="4473116" y="4471259"/>
              <a:ext cx="64540" cy="410836"/>
            </a:xfrm>
            <a:prstGeom prst="straightConnector1">
              <a:avLst/>
            </a:prstGeom>
            <a:noFill/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sp>
          <p:nvSpPr>
            <p:cNvPr id="154" name="TextBox 153"/>
            <p:cNvSpPr txBox="1"/>
            <p:nvPr/>
          </p:nvSpPr>
          <p:spPr>
            <a:xfrm>
              <a:off x="4869160" y="5601517"/>
              <a:ext cx="936104" cy="1724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800" dirty="0" smtClean="0"/>
                <a:t>Time</a:t>
              </a:r>
              <a:endParaRPr lang="en-US" sz="800" dirty="0"/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5085184" y="2212259"/>
              <a:ext cx="612310" cy="2093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dirty="0" smtClean="0"/>
                <a:t>Year 4, etc.</a:t>
              </a:r>
              <a:endParaRPr lang="en-US" sz="11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72982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53975" y="23086"/>
            <a:ext cx="9036051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The three dimensions of process technology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are </a:t>
            </a:r>
            <a:r>
              <a:rPr lang="en-GB" sz="2800" b="1" dirty="0"/>
              <a:t>often closely linked</a:t>
            </a:r>
            <a:endParaRPr lang="en-US" sz="2800" b="1" dirty="0"/>
          </a:p>
        </p:txBody>
      </p:sp>
      <p:sp>
        <p:nvSpPr>
          <p:cNvPr id="33" name="AutoShape 6"/>
          <p:cNvSpPr>
            <a:spLocks noChangeArrowheads="1"/>
          </p:cNvSpPr>
          <p:nvPr/>
        </p:nvSpPr>
        <p:spPr bwMode="auto">
          <a:xfrm>
            <a:off x="1841914" y="1474219"/>
            <a:ext cx="5451135" cy="729999"/>
          </a:xfrm>
          <a:prstGeom prst="leftRightArrow">
            <a:avLst>
              <a:gd name="adj1" fmla="val 60691"/>
              <a:gd name="adj2" fmla="val 97472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34" name="AutoShape 6"/>
          <p:cNvSpPr>
            <a:spLocks noChangeArrowheads="1"/>
          </p:cNvSpPr>
          <p:nvPr/>
        </p:nvSpPr>
        <p:spPr bwMode="auto">
          <a:xfrm>
            <a:off x="1835696" y="2759596"/>
            <a:ext cx="5451135" cy="729999"/>
          </a:xfrm>
          <a:prstGeom prst="leftRightArrow">
            <a:avLst>
              <a:gd name="adj1" fmla="val 60691"/>
              <a:gd name="adj2" fmla="val 97472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35" name="AutoShape 6"/>
          <p:cNvSpPr>
            <a:spLocks noChangeArrowheads="1"/>
          </p:cNvSpPr>
          <p:nvPr/>
        </p:nvSpPr>
        <p:spPr bwMode="auto">
          <a:xfrm>
            <a:off x="1822676" y="4056587"/>
            <a:ext cx="5451135" cy="729999"/>
          </a:xfrm>
          <a:prstGeom prst="leftRightArrow">
            <a:avLst>
              <a:gd name="adj1" fmla="val 60691"/>
              <a:gd name="adj2" fmla="val 97472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7439" name="Text Box 9"/>
          <p:cNvSpPr txBox="1">
            <a:spLocks noChangeArrowheads="1"/>
          </p:cNvSpPr>
          <p:nvPr/>
        </p:nvSpPr>
        <p:spPr bwMode="auto">
          <a:xfrm>
            <a:off x="497729" y="1341723"/>
            <a:ext cx="1324674" cy="76451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Few, large units </a:t>
            </a:r>
            <a:r>
              <a:rPr lang="en-GB" sz="1400" dirty="0" smtClean="0"/>
              <a:t>of technology</a:t>
            </a:r>
            <a:endParaRPr lang="en-US" sz="1400" dirty="0"/>
          </a:p>
        </p:txBody>
      </p:sp>
      <p:sp>
        <p:nvSpPr>
          <p:cNvPr id="17440" name="Text Box 10"/>
          <p:cNvSpPr txBox="1">
            <a:spLocks noChangeArrowheads="1"/>
          </p:cNvSpPr>
          <p:nvPr/>
        </p:nvSpPr>
        <p:spPr bwMode="auto">
          <a:xfrm>
            <a:off x="7321598" y="1407539"/>
            <a:ext cx="1324674" cy="76451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dirty="0"/>
              <a:t>Many, small units </a:t>
            </a:r>
            <a:r>
              <a:rPr lang="en-GB" sz="1400" dirty="0" smtClean="0"/>
              <a:t>of technology</a:t>
            </a:r>
            <a:endParaRPr lang="en-US" sz="1400" dirty="0"/>
          </a:p>
        </p:txBody>
      </p:sp>
      <p:sp>
        <p:nvSpPr>
          <p:cNvPr id="17437" name="Text Box 12"/>
          <p:cNvSpPr txBox="1">
            <a:spLocks noChangeArrowheads="1"/>
          </p:cNvSpPr>
          <p:nvPr/>
        </p:nvSpPr>
        <p:spPr bwMode="auto">
          <a:xfrm>
            <a:off x="497729" y="2509064"/>
            <a:ext cx="1457579" cy="116955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Process (technology plus humans) has low acuity and judgement</a:t>
            </a:r>
            <a:endParaRPr lang="en-US" sz="1400" dirty="0"/>
          </a:p>
        </p:txBody>
      </p:sp>
      <p:sp>
        <p:nvSpPr>
          <p:cNvPr id="17438" name="Text Box 13"/>
          <p:cNvSpPr txBox="1">
            <a:spLocks noChangeArrowheads="1"/>
          </p:cNvSpPr>
          <p:nvPr/>
        </p:nvSpPr>
        <p:spPr bwMode="auto">
          <a:xfrm>
            <a:off x="7321598" y="2481283"/>
            <a:ext cx="1324674" cy="138499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dirty="0"/>
              <a:t>Process (technology plus humans) has high acuity and judgement</a:t>
            </a:r>
            <a:endParaRPr lang="en-US" sz="1400" dirty="0"/>
          </a:p>
        </p:txBody>
      </p:sp>
      <p:sp>
        <p:nvSpPr>
          <p:cNvPr id="17435" name="Text Box 15"/>
          <p:cNvSpPr txBox="1">
            <a:spLocks noChangeArrowheads="1"/>
          </p:cNvSpPr>
          <p:nvPr/>
        </p:nvSpPr>
        <p:spPr bwMode="auto">
          <a:xfrm>
            <a:off x="497729" y="4178534"/>
            <a:ext cx="1324674" cy="53799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Technology is integrated</a:t>
            </a:r>
            <a:endParaRPr lang="en-US" sz="1400" dirty="0"/>
          </a:p>
        </p:txBody>
      </p:sp>
      <p:sp>
        <p:nvSpPr>
          <p:cNvPr id="17436" name="Text Box 16"/>
          <p:cNvSpPr txBox="1">
            <a:spLocks noChangeArrowheads="1"/>
          </p:cNvSpPr>
          <p:nvPr/>
        </p:nvSpPr>
        <p:spPr bwMode="auto">
          <a:xfrm>
            <a:off x="7321598" y="4178534"/>
            <a:ext cx="1324674" cy="53799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dirty="0"/>
              <a:t>Technology is separated</a:t>
            </a:r>
            <a:endParaRPr lang="en-US" sz="1400" dirty="0"/>
          </a:p>
        </p:txBody>
      </p:sp>
      <p:sp>
        <p:nvSpPr>
          <p:cNvPr id="17415" name="Text Box 18"/>
          <p:cNvSpPr txBox="1">
            <a:spLocks noChangeArrowheads="1"/>
          </p:cNvSpPr>
          <p:nvPr/>
        </p:nvSpPr>
        <p:spPr bwMode="auto">
          <a:xfrm>
            <a:off x="2087164" y="1638297"/>
            <a:ext cx="663067" cy="31147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cap="all" dirty="0"/>
              <a:t>High</a:t>
            </a:r>
            <a:endParaRPr lang="en-US" sz="1400" cap="all" dirty="0"/>
          </a:p>
        </p:txBody>
      </p:sp>
      <p:sp>
        <p:nvSpPr>
          <p:cNvPr id="17416" name="Text Box 19"/>
          <p:cNvSpPr txBox="1">
            <a:spLocks noChangeArrowheads="1"/>
          </p:cNvSpPr>
          <p:nvPr/>
        </p:nvSpPr>
        <p:spPr bwMode="auto">
          <a:xfrm>
            <a:off x="6525625" y="1638297"/>
            <a:ext cx="663067" cy="31147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Low</a:t>
            </a:r>
            <a:endParaRPr lang="en-US" sz="1400" dirty="0"/>
          </a:p>
        </p:txBody>
      </p:sp>
      <p:sp>
        <p:nvSpPr>
          <p:cNvPr id="17417" name="Text Box 20"/>
          <p:cNvSpPr txBox="1">
            <a:spLocks noChangeArrowheads="1"/>
          </p:cNvSpPr>
          <p:nvPr/>
        </p:nvSpPr>
        <p:spPr bwMode="auto">
          <a:xfrm>
            <a:off x="4032552" y="1275476"/>
            <a:ext cx="1043504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cap="all" dirty="0" smtClean="0">
                <a:solidFill>
                  <a:srgbClr val="FF0000"/>
                </a:solidFill>
              </a:rPr>
              <a:t>Scale</a:t>
            </a:r>
            <a:endParaRPr lang="en-US" sz="1800" cap="all" dirty="0">
              <a:solidFill>
                <a:srgbClr val="FF0000"/>
              </a:solidFill>
            </a:endParaRPr>
          </a:p>
        </p:txBody>
      </p:sp>
      <p:sp>
        <p:nvSpPr>
          <p:cNvPr id="17419" name="Text Box 34"/>
          <p:cNvSpPr txBox="1">
            <a:spLocks noChangeArrowheads="1"/>
          </p:cNvSpPr>
          <p:nvPr/>
        </p:nvSpPr>
        <p:spPr bwMode="auto">
          <a:xfrm>
            <a:off x="2091546" y="2919795"/>
            <a:ext cx="663067" cy="31147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cap="all" dirty="0"/>
              <a:t>High</a:t>
            </a:r>
            <a:endParaRPr lang="en-US" sz="1400" cap="all" dirty="0"/>
          </a:p>
        </p:txBody>
      </p:sp>
      <p:sp>
        <p:nvSpPr>
          <p:cNvPr id="17420" name="Text Box 35"/>
          <p:cNvSpPr txBox="1">
            <a:spLocks noChangeArrowheads="1"/>
          </p:cNvSpPr>
          <p:nvPr/>
        </p:nvSpPr>
        <p:spPr bwMode="auto">
          <a:xfrm>
            <a:off x="6530006" y="2919795"/>
            <a:ext cx="663067" cy="31147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cap="all" dirty="0"/>
              <a:t>Low</a:t>
            </a:r>
            <a:endParaRPr lang="en-US" sz="1400" cap="all" dirty="0"/>
          </a:p>
        </p:txBody>
      </p:sp>
      <p:sp>
        <p:nvSpPr>
          <p:cNvPr id="17421" name="Text Box 36"/>
          <p:cNvSpPr txBox="1">
            <a:spLocks noChangeArrowheads="1"/>
          </p:cNvSpPr>
          <p:nvPr/>
        </p:nvSpPr>
        <p:spPr bwMode="auto">
          <a:xfrm>
            <a:off x="3810554" y="2540977"/>
            <a:ext cx="1769558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cap="all" dirty="0" smtClean="0">
                <a:solidFill>
                  <a:srgbClr val="FF0000"/>
                </a:solidFill>
              </a:rPr>
              <a:t>Automation</a:t>
            </a:r>
            <a:endParaRPr lang="en-US" sz="1800" cap="all" dirty="0">
              <a:solidFill>
                <a:srgbClr val="FF0000"/>
              </a:solidFill>
            </a:endParaRPr>
          </a:p>
        </p:txBody>
      </p:sp>
      <p:sp>
        <p:nvSpPr>
          <p:cNvPr id="17423" name="Text Box 39"/>
          <p:cNvSpPr txBox="1">
            <a:spLocks noChangeArrowheads="1"/>
          </p:cNvSpPr>
          <p:nvPr/>
        </p:nvSpPr>
        <p:spPr bwMode="auto">
          <a:xfrm>
            <a:off x="2095927" y="4235493"/>
            <a:ext cx="663067" cy="31147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cap="all" dirty="0"/>
              <a:t>High</a:t>
            </a:r>
            <a:endParaRPr lang="en-US" sz="1400" cap="all" dirty="0"/>
          </a:p>
        </p:txBody>
      </p:sp>
      <p:sp>
        <p:nvSpPr>
          <p:cNvPr id="17424" name="Text Box 40"/>
          <p:cNvSpPr txBox="1">
            <a:spLocks noChangeArrowheads="1"/>
          </p:cNvSpPr>
          <p:nvPr/>
        </p:nvSpPr>
        <p:spPr bwMode="auto">
          <a:xfrm>
            <a:off x="6534387" y="4235493"/>
            <a:ext cx="663067" cy="31147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cap="all" dirty="0"/>
              <a:t>Low</a:t>
            </a:r>
            <a:endParaRPr lang="en-US" sz="1400" cap="all" dirty="0"/>
          </a:p>
        </p:txBody>
      </p:sp>
      <p:sp>
        <p:nvSpPr>
          <p:cNvPr id="17425" name="Text Box 41"/>
          <p:cNvSpPr txBox="1">
            <a:spLocks noChangeArrowheads="1"/>
          </p:cNvSpPr>
          <p:nvPr/>
        </p:nvSpPr>
        <p:spPr bwMode="auto">
          <a:xfrm>
            <a:off x="3942000" y="3869232"/>
            <a:ext cx="1422088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cap="all" dirty="0" smtClean="0">
                <a:solidFill>
                  <a:srgbClr val="FF0000"/>
                </a:solidFill>
              </a:rPr>
              <a:t>Coupling</a:t>
            </a:r>
            <a:endParaRPr lang="en-US" sz="1800" cap="all" dirty="0">
              <a:solidFill>
                <a:srgbClr val="FF0000"/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1822814" y="5211006"/>
            <a:ext cx="5498783" cy="973838"/>
            <a:chOff x="1547814" y="4724400"/>
            <a:chExt cx="5976937" cy="649288"/>
          </a:xfrm>
        </p:grpSpPr>
        <p:sp>
          <p:nvSpPr>
            <p:cNvPr id="17426" name="Rectangle 42"/>
            <p:cNvSpPr>
              <a:spLocks noChangeArrowheads="1"/>
            </p:cNvSpPr>
            <p:nvPr/>
          </p:nvSpPr>
          <p:spPr bwMode="auto">
            <a:xfrm>
              <a:off x="1547814" y="4724400"/>
              <a:ext cx="5976937" cy="649288"/>
            </a:xfrm>
            <a:prstGeom prst="rect">
              <a:avLst/>
            </a:prstGeom>
            <a:gradFill flip="none" rotWithShape="1">
              <a:gsLst>
                <a:gs pos="0">
                  <a:srgbClr val="CCECFF"/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17427" name="Freeform 43"/>
            <p:cNvSpPr>
              <a:spLocks/>
            </p:cNvSpPr>
            <p:nvPr/>
          </p:nvSpPr>
          <p:spPr bwMode="auto">
            <a:xfrm>
              <a:off x="1557337" y="4733925"/>
              <a:ext cx="5962651" cy="628650"/>
            </a:xfrm>
            <a:custGeom>
              <a:avLst/>
              <a:gdLst>
                <a:gd name="T0" fmla="*/ 0 w 3756"/>
                <a:gd name="T1" fmla="*/ 0 h 396"/>
                <a:gd name="T2" fmla="*/ 3756 w 3756"/>
                <a:gd name="T3" fmla="*/ 396 h 396"/>
                <a:gd name="T4" fmla="*/ 0 60000 65536"/>
                <a:gd name="T5" fmla="*/ 0 60000 65536"/>
                <a:gd name="T6" fmla="*/ 0 w 3756"/>
                <a:gd name="T7" fmla="*/ 0 h 396"/>
                <a:gd name="T8" fmla="*/ 3756 w 3756"/>
                <a:gd name="T9" fmla="*/ 396 h 39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756" h="396">
                  <a:moveTo>
                    <a:pt x="0" y="0"/>
                  </a:moveTo>
                  <a:lnTo>
                    <a:pt x="3756" y="396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sz="1400" dirty="0"/>
            </a:p>
          </p:txBody>
        </p:sp>
        <p:sp>
          <p:nvSpPr>
            <p:cNvPr id="17428" name="Text Box 44"/>
            <p:cNvSpPr txBox="1">
              <a:spLocks noChangeArrowheads="1"/>
            </p:cNvSpPr>
            <p:nvPr/>
          </p:nvSpPr>
          <p:spPr bwMode="auto">
            <a:xfrm>
              <a:off x="3158553" y="5090713"/>
              <a:ext cx="2159000" cy="2257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lg"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dirty="0">
                  <a:solidFill>
                    <a:srgbClr val="FF0000"/>
                  </a:solidFill>
                </a:rPr>
                <a:t>Cost performance</a:t>
              </a:r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17429" name="Text Box 45"/>
            <p:cNvSpPr txBox="1">
              <a:spLocks noChangeArrowheads="1"/>
            </p:cNvSpPr>
            <p:nvPr/>
          </p:nvSpPr>
          <p:spPr bwMode="auto">
            <a:xfrm>
              <a:off x="3389314" y="4747116"/>
              <a:ext cx="3384550" cy="2265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>
                  <a:solidFill>
                    <a:srgbClr val="FF0000"/>
                  </a:solidFill>
                </a:rPr>
                <a:t>Flexibility </a:t>
              </a:r>
              <a:r>
                <a:rPr lang="en-GB" dirty="0" smtClean="0">
                  <a:solidFill>
                    <a:srgbClr val="FF0000"/>
                  </a:solidFill>
                </a:rPr>
                <a:t>performance</a:t>
              </a:r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17430" name="Line 46"/>
            <p:cNvSpPr>
              <a:spLocks noChangeShapeType="1"/>
            </p:cNvSpPr>
            <p:nvPr/>
          </p:nvSpPr>
          <p:spPr bwMode="auto">
            <a:xfrm flipH="1">
              <a:off x="1619250" y="5229201"/>
              <a:ext cx="1728615" cy="25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en-GB" sz="1400" dirty="0"/>
            </a:p>
          </p:txBody>
        </p:sp>
        <p:sp>
          <p:nvSpPr>
            <p:cNvPr id="17431" name="Line 47"/>
            <p:cNvSpPr>
              <a:spLocks noChangeShapeType="1"/>
            </p:cNvSpPr>
            <p:nvPr/>
          </p:nvSpPr>
          <p:spPr bwMode="auto">
            <a:xfrm rot="10800000" flipH="1">
              <a:off x="5940154" y="4868863"/>
              <a:ext cx="1367557" cy="297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en-GB" sz="1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59569" y="17584"/>
            <a:ext cx="842486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800" b="1" dirty="0"/>
              <a:t>The </a:t>
            </a:r>
            <a:r>
              <a:rPr lang="en-US" sz="2800" b="1" dirty="0" smtClean="0"/>
              <a:t>product–process </a:t>
            </a:r>
            <a:r>
              <a:rPr lang="en-US" sz="2800" b="1" dirty="0"/>
              <a:t>matrix and </a:t>
            </a:r>
            <a:r>
              <a:rPr lang="en-US" sz="2800" b="1" dirty="0" smtClean="0"/>
              <a:t/>
            </a:r>
            <a:br>
              <a:rPr lang="en-US" sz="2800" b="1" dirty="0" smtClean="0"/>
            </a:br>
            <a:r>
              <a:rPr lang="en-US" sz="2800" b="1" dirty="0" smtClean="0"/>
              <a:t>the technology dimensions</a:t>
            </a:r>
            <a:endParaRPr lang="en-US" sz="2800" b="1" dirty="0"/>
          </a:p>
        </p:txBody>
      </p:sp>
      <p:sp>
        <p:nvSpPr>
          <p:cNvPr id="18435" name="AutoShape 3"/>
          <p:cNvSpPr>
            <a:spLocks noChangeArrowheads="1"/>
          </p:cNvSpPr>
          <p:nvPr/>
        </p:nvSpPr>
        <p:spPr bwMode="auto">
          <a:xfrm>
            <a:off x="4233617" y="1682709"/>
            <a:ext cx="3783680" cy="467662"/>
          </a:xfrm>
          <a:prstGeom prst="leftRightArrow">
            <a:avLst>
              <a:gd name="adj1" fmla="val 60713"/>
              <a:gd name="adj2" fmla="val 104279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 rot="16200000">
            <a:off x="1734241" y="3676274"/>
            <a:ext cx="3595768" cy="654162"/>
          </a:xfrm>
          <a:prstGeom prst="leftRightArrow">
            <a:avLst>
              <a:gd name="adj1" fmla="val 60713"/>
              <a:gd name="adj2" fmla="val 7084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5041781" y="1775958"/>
            <a:ext cx="2348199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Market requirements</a:t>
            </a:r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4219487" y="1305471"/>
            <a:ext cx="1278652" cy="43704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dirty="0"/>
              <a:t>Low volume</a:t>
            </a:r>
          </a:p>
          <a:p>
            <a:pPr>
              <a:lnSpc>
                <a:spcPct val="80000"/>
              </a:lnSpc>
            </a:pPr>
            <a:r>
              <a:rPr lang="en-US" sz="1400" dirty="0"/>
              <a:t>High variety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6610074" y="1288517"/>
            <a:ext cx="1489170" cy="43704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sz="1400" dirty="0"/>
              <a:t>High volume</a:t>
            </a:r>
          </a:p>
          <a:p>
            <a:pPr algn="r">
              <a:lnSpc>
                <a:spcPct val="80000"/>
              </a:lnSpc>
            </a:pPr>
            <a:r>
              <a:rPr lang="en-US" sz="1400" dirty="0"/>
              <a:t>Low variety</a:t>
            </a:r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4233617" y="2334044"/>
            <a:ext cx="3653695" cy="3373946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41" name="AutoShape 9"/>
          <p:cNvSpPr>
            <a:spLocks noChangeArrowheads="1"/>
          </p:cNvSpPr>
          <p:nvPr/>
        </p:nvSpPr>
        <p:spPr bwMode="auto">
          <a:xfrm rot="16200000">
            <a:off x="782668" y="3675568"/>
            <a:ext cx="3595768" cy="655574"/>
          </a:xfrm>
          <a:prstGeom prst="leftRightArrow">
            <a:avLst>
              <a:gd name="adj1" fmla="val 60713"/>
              <a:gd name="adj2" fmla="val 70694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42" name="AutoShape 10"/>
          <p:cNvSpPr>
            <a:spLocks noChangeArrowheads="1"/>
          </p:cNvSpPr>
          <p:nvPr/>
        </p:nvSpPr>
        <p:spPr bwMode="auto">
          <a:xfrm rot="16200000">
            <a:off x="-167489" y="3676274"/>
            <a:ext cx="3595768" cy="654162"/>
          </a:xfrm>
          <a:prstGeom prst="leftRightArrow">
            <a:avLst>
              <a:gd name="adj1" fmla="val 60713"/>
              <a:gd name="adj2" fmla="val 7084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4140367" y="2083964"/>
            <a:ext cx="562324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 dirty="0"/>
              <a:t>High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5748220" y="2083964"/>
            <a:ext cx="562324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 dirty="0"/>
              <a:t>Cost</a:t>
            </a:r>
          </a:p>
        </p:txBody>
      </p:sp>
      <p:sp>
        <p:nvSpPr>
          <p:cNvPr id="18445" name="Text Box 13"/>
          <p:cNvSpPr txBox="1">
            <a:spLocks noChangeArrowheads="1"/>
          </p:cNvSpPr>
          <p:nvPr/>
        </p:nvSpPr>
        <p:spPr bwMode="auto">
          <a:xfrm>
            <a:off x="7450734" y="2083964"/>
            <a:ext cx="562324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 dirty="0"/>
              <a:t>Low</a:t>
            </a:r>
          </a:p>
        </p:txBody>
      </p:sp>
      <p:sp>
        <p:nvSpPr>
          <p:cNvPr id="18446" name="Text Box 14"/>
          <p:cNvSpPr txBox="1">
            <a:spLocks noChangeArrowheads="1"/>
          </p:cNvSpPr>
          <p:nvPr/>
        </p:nvSpPr>
        <p:spPr bwMode="auto">
          <a:xfrm rot="16200000">
            <a:off x="3825296" y="5394295"/>
            <a:ext cx="562324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 dirty="0"/>
              <a:t>Low</a:t>
            </a:r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 bwMode="auto">
          <a:xfrm rot="16200000">
            <a:off x="3581576" y="3849317"/>
            <a:ext cx="1013031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 dirty="0"/>
              <a:t>Flexibility</a:t>
            </a:r>
          </a:p>
        </p:txBody>
      </p:sp>
      <p:sp>
        <p:nvSpPr>
          <p:cNvPr id="18448" name="Text Box 16"/>
          <p:cNvSpPr txBox="1">
            <a:spLocks noChangeArrowheads="1"/>
          </p:cNvSpPr>
          <p:nvPr/>
        </p:nvSpPr>
        <p:spPr bwMode="auto">
          <a:xfrm rot="16200000">
            <a:off x="3807634" y="2371449"/>
            <a:ext cx="560911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200" dirty="0"/>
              <a:t>High</a:t>
            </a:r>
          </a:p>
        </p:txBody>
      </p:sp>
      <p:sp>
        <p:nvSpPr>
          <p:cNvPr id="18449" name="Line 17"/>
          <p:cNvSpPr>
            <a:spLocks noChangeShapeType="1"/>
          </p:cNvSpPr>
          <p:nvPr/>
        </p:nvSpPr>
        <p:spPr bwMode="auto">
          <a:xfrm>
            <a:off x="4233617" y="2334044"/>
            <a:ext cx="3653695" cy="3373946"/>
          </a:xfrm>
          <a:prstGeom prst="line">
            <a:avLst/>
          </a:prstGeom>
          <a:noFill/>
          <a:ln w="41275">
            <a:solidFill>
              <a:srgbClr val="000099"/>
            </a:solidFill>
            <a:prstDash val="sysDot"/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50" name="Oval 18"/>
          <p:cNvSpPr>
            <a:spLocks noChangeArrowheads="1"/>
          </p:cNvSpPr>
          <p:nvPr/>
        </p:nvSpPr>
        <p:spPr bwMode="auto">
          <a:xfrm>
            <a:off x="4514778" y="2615205"/>
            <a:ext cx="371586" cy="374412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51" name="Text Box 19"/>
          <p:cNvSpPr txBox="1">
            <a:spLocks noChangeArrowheads="1"/>
          </p:cNvSpPr>
          <p:nvPr/>
        </p:nvSpPr>
        <p:spPr bwMode="auto">
          <a:xfrm>
            <a:off x="4478043" y="2637811"/>
            <a:ext cx="469075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A</a:t>
            </a:r>
          </a:p>
        </p:txBody>
      </p:sp>
      <p:sp>
        <p:nvSpPr>
          <p:cNvPr id="18452" name="Oval 20"/>
          <p:cNvSpPr>
            <a:spLocks noChangeArrowheads="1"/>
          </p:cNvSpPr>
          <p:nvPr/>
        </p:nvSpPr>
        <p:spPr bwMode="auto">
          <a:xfrm>
            <a:off x="5825927" y="3833105"/>
            <a:ext cx="371586" cy="375825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53" name="Text Box 21"/>
          <p:cNvSpPr txBox="1">
            <a:spLocks noChangeArrowheads="1"/>
          </p:cNvSpPr>
          <p:nvPr/>
        </p:nvSpPr>
        <p:spPr bwMode="auto">
          <a:xfrm>
            <a:off x="5786365" y="3876903"/>
            <a:ext cx="469075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B</a:t>
            </a:r>
          </a:p>
        </p:txBody>
      </p:sp>
      <p:sp>
        <p:nvSpPr>
          <p:cNvPr id="18454" name="Oval 22"/>
          <p:cNvSpPr>
            <a:spLocks noChangeArrowheads="1"/>
          </p:cNvSpPr>
          <p:nvPr/>
        </p:nvSpPr>
        <p:spPr bwMode="auto">
          <a:xfrm>
            <a:off x="7169570" y="5052415"/>
            <a:ext cx="370173" cy="374411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55" name="Text Box 23"/>
          <p:cNvSpPr txBox="1">
            <a:spLocks noChangeArrowheads="1"/>
          </p:cNvSpPr>
          <p:nvPr/>
        </p:nvSpPr>
        <p:spPr bwMode="auto">
          <a:xfrm>
            <a:off x="7127186" y="5075021"/>
            <a:ext cx="467662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C</a:t>
            </a:r>
          </a:p>
        </p:txBody>
      </p:sp>
      <p:sp>
        <p:nvSpPr>
          <p:cNvPr id="18456" name="AutoShape 24"/>
          <p:cNvSpPr>
            <a:spLocks noChangeArrowheads="1"/>
          </p:cNvSpPr>
          <p:nvPr/>
        </p:nvSpPr>
        <p:spPr bwMode="auto">
          <a:xfrm rot="18785111">
            <a:off x="6248377" y="3396527"/>
            <a:ext cx="467662" cy="374411"/>
          </a:xfrm>
          <a:prstGeom prst="rightArrow">
            <a:avLst>
              <a:gd name="adj1" fmla="val 50000"/>
              <a:gd name="adj2" fmla="val 31226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57" name="AutoShape 25"/>
          <p:cNvSpPr>
            <a:spLocks noChangeArrowheads="1"/>
          </p:cNvSpPr>
          <p:nvPr/>
        </p:nvSpPr>
        <p:spPr bwMode="auto">
          <a:xfrm rot="7985111">
            <a:off x="5311640" y="4255554"/>
            <a:ext cx="467662" cy="374412"/>
          </a:xfrm>
          <a:prstGeom prst="rightArrow">
            <a:avLst>
              <a:gd name="adj1" fmla="val 50000"/>
              <a:gd name="adj2" fmla="val 31226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58" name="Text Box 26"/>
          <p:cNvSpPr txBox="1">
            <a:spLocks noChangeArrowheads="1"/>
          </p:cNvSpPr>
          <p:nvPr/>
        </p:nvSpPr>
        <p:spPr bwMode="auto">
          <a:xfrm>
            <a:off x="5779301" y="2315678"/>
            <a:ext cx="2102358" cy="98488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tabLst>
                <a:tab pos="177800" algn="l"/>
              </a:tabLst>
            </a:pPr>
            <a:r>
              <a:rPr lang="en-US" sz="1400" dirty="0"/>
              <a:t>Off the diagonal</a:t>
            </a:r>
          </a:p>
          <a:p>
            <a:pPr>
              <a:buClr>
                <a:srgbClr val="CC0000"/>
              </a:buClr>
              <a:buSzPct val="190000"/>
              <a:tabLst>
                <a:tab pos="177800" algn="l"/>
              </a:tabLst>
            </a:pPr>
            <a:r>
              <a:rPr lang="en-GB" sz="1400" dirty="0"/>
              <a:t>	</a:t>
            </a:r>
            <a:r>
              <a:rPr lang="en-US" sz="1400" dirty="0" smtClean="0"/>
              <a:t>High </a:t>
            </a:r>
            <a:r>
              <a:rPr lang="en-US" sz="1400" dirty="0"/>
              <a:t>flexibility</a:t>
            </a:r>
          </a:p>
          <a:p>
            <a:pPr>
              <a:buClr>
                <a:srgbClr val="CC0000"/>
              </a:buClr>
              <a:buSzPct val="190000"/>
              <a:tabLst>
                <a:tab pos="177800" algn="l"/>
              </a:tabLst>
            </a:pPr>
            <a:r>
              <a:rPr lang="en-GB" sz="1400" dirty="0"/>
              <a:t>	</a:t>
            </a:r>
            <a:r>
              <a:rPr lang="en-US" sz="1400" dirty="0" smtClean="0"/>
              <a:t>Redundant </a:t>
            </a:r>
            <a:r>
              <a:rPr lang="en-US" sz="1400" dirty="0"/>
              <a:t>capability</a:t>
            </a:r>
          </a:p>
          <a:p>
            <a:pPr>
              <a:buClr>
                <a:srgbClr val="CC0000"/>
              </a:buClr>
              <a:buSzPct val="190000"/>
              <a:tabLst>
                <a:tab pos="177800" algn="l"/>
              </a:tabLst>
            </a:pPr>
            <a:r>
              <a:rPr lang="en-GB" sz="1400" dirty="0"/>
              <a:t>	</a:t>
            </a:r>
            <a:r>
              <a:rPr lang="en-US" sz="1400" dirty="0" smtClean="0"/>
              <a:t>High </a:t>
            </a:r>
            <a:r>
              <a:rPr lang="en-US" sz="1400" dirty="0"/>
              <a:t>costs</a:t>
            </a:r>
          </a:p>
        </p:txBody>
      </p:sp>
      <p:sp>
        <p:nvSpPr>
          <p:cNvPr id="18459" name="Text Box 27"/>
          <p:cNvSpPr txBox="1">
            <a:spLocks noChangeArrowheads="1"/>
          </p:cNvSpPr>
          <p:nvPr/>
        </p:nvSpPr>
        <p:spPr bwMode="auto">
          <a:xfrm>
            <a:off x="4254809" y="4786796"/>
            <a:ext cx="2486660" cy="98488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tabLst>
                <a:tab pos="177800" algn="l"/>
                <a:tab pos="285750" algn="l"/>
              </a:tabLst>
            </a:pPr>
            <a:r>
              <a:rPr lang="en-US" sz="1400" dirty="0"/>
              <a:t>Off the diagonal</a:t>
            </a:r>
          </a:p>
          <a:p>
            <a:pPr>
              <a:buClr>
                <a:srgbClr val="CC0000"/>
              </a:buClr>
              <a:buSzPct val="190000"/>
              <a:tabLst>
                <a:tab pos="177800" algn="l"/>
                <a:tab pos="285750" algn="l"/>
              </a:tabLst>
            </a:pPr>
            <a:r>
              <a:rPr lang="en-GB" sz="1400" dirty="0"/>
              <a:t>	</a:t>
            </a:r>
            <a:r>
              <a:rPr lang="en-GB" sz="1400" dirty="0" smtClean="0"/>
              <a:t>L</a:t>
            </a:r>
            <a:r>
              <a:rPr lang="en-US" sz="1400" dirty="0" smtClean="0"/>
              <a:t>ow flexibility</a:t>
            </a:r>
            <a:endParaRPr lang="en-US" sz="1400" dirty="0"/>
          </a:p>
          <a:p>
            <a:pPr>
              <a:buClr>
                <a:srgbClr val="CC0000"/>
              </a:buClr>
              <a:buSzPct val="190000"/>
              <a:tabLst>
                <a:tab pos="177800" algn="l"/>
                <a:tab pos="285750" algn="l"/>
              </a:tabLst>
            </a:pPr>
            <a:r>
              <a:rPr lang="en-GB" sz="1400" dirty="0"/>
              <a:t>	</a:t>
            </a:r>
            <a:r>
              <a:rPr lang="en-US" sz="1400" dirty="0" smtClean="0"/>
              <a:t>Insufficient </a:t>
            </a:r>
            <a:r>
              <a:rPr lang="en-US" sz="1400" dirty="0"/>
              <a:t>capability</a:t>
            </a:r>
          </a:p>
          <a:p>
            <a:pPr>
              <a:buClr>
                <a:srgbClr val="CC0000"/>
              </a:buClr>
              <a:buSzPct val="190000"/>
              <a:tabLst>
                <a:tab pos="177800" algn="l"/>
                <a:tab pos="285750" algn="l"/>
              </a:tabLst>
            </a:pPr>
            <a:r>
              <a:rPr lang="en-GB" sz="1400" dirty="0"/>
              <a:t>	</a:t>
            </a:r>
            <a:r>
              <a:rPr lang="en-US" sz="1400" dirty="0" smtClean="0"/>
              <a:t>High </a:t>
            </a:r>
            <a:r>
              <a:rPr lang="en-US" sz="1400" dirty="0"/>
              <a:t>costs</a:t>
            </a:r>
          </a:p>
        </p:txBody>
      </p:sp>
      <p:sp>
        <p:nvSpPr>
          <p:cNvPr id="18460" name="Text Box 28"/>
          <p:cNvSpPr txBox="1">
            <a:spLocks noChangeArrowheads="1"/>
          </p:cNvSpPr>
          <p:nvPr/>
        </p:nvSpPr>
        <p:spPr bwMode="auto">
          <a:xfrm rot="16200000">
            <a:off x="703547" y="3852293"/>
            <a:ext cx="1159971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Coupling</a:t>
            </a:r>
          </a:p>
        </p:txBody>
      </p:sp>
      <p:sp>
        <p:nvSpPr>
          <p:cNvPr id="18461" name="Text Box 29"/>
          <p:cNvSpPr txBox="1">
            <a:spLocks noChangeArrowheads="1"/>
          </p:cNvSpPr>
          <p:nvPr/>
        </p:nvSpPr>
        <p:spPr bwMode="auto">
          <a:xfrm rot="16200000">
            <a:off x="1600017" y="3840283"/>
            <a:ext cx="1311148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Automation</a:t>
            </a:r>
          </a:p>
        </p:txBody>
      </p:sp>
      <p:sp>
        <p:nvSpPr>
          <p:cNvPr id="18462" name="Text Box 30"/>
          <p:cNvSpPr txBox="1">
            <a:spLocks noChangeArrowheads="1"/>
          </p:cNvSpPr>
          <p:nvPr/>
        </p:nvSpPr>
        <p:spPr bwMode="auto">
          <a:xfrm rot="16200000">
            <a:off x="2729611" y="3876312"/>
            <a:ext cx="939562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Scale</a:t>
            </a:r>
          </a:p>
        </p:txBody>
      </p:sp>
      <p:sp>
        <p:nvSpPr>
          <p:cNvPr id="18463" name="Text Box 31"/>
          <p:cNvSpPr txBox="1">
            <a:spLocks noChangeArrowheads="1"/>
          </p:cNvSpPr>
          <p:nvPr/>
        </p:nvSpPr>
        <p:spPr bwMode="auto">
          <a:xfrm>
            <a:off x="1099860" y="1799978"/>
            <a:ext cx="1072373" cy="4401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400" dirty="0"/>
              <a:t>Loose Separated</a:t>
            </a:r>
          </a:p>
        </p:txBody>
      </p:sp>
      <p:sp>
        <p:nvSpPr>
          <p:cNvPr id="18464" name="Text Box 32"/>
          <p:cNvSpPr txBox="1">
            <a:spLocks noChangeArrowheads="1"/>
          </p:cNvSpPr>
          <p:nvPr/>
        </p:nvSpPr>
        <p:spPr bwMode="auto">
          <a:xfrm>
            <a:off x="2038009" y="1664341"/>
            <a:ext cx="1134539" cy="61540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400" dirty="0"/>
              <a:t>High acuity and judgement</a:t>
            </a:r>
          </a:p>
        </p:txBody>
      </p:sp>
      <p:sp>
        <p:nvSpPr>
          <p:cNvPr id="18465" name="Text Box 33"/>
          <p:cNvSpPr txBox="1">
            <a:spLocks noChangeArrowheads="1"/>
          </p:cNvSpPr>
          <p:nvPr/>
        </p:nvSpPr>
        <p:spPr bwMode="auto">
          <a:xfrm>
            <a:off x="3120270" y="1664342"/>
            <a:ext cx="895763" cy="61540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400" dirty="0"/>
              <a:t>Many, small units</a:t>
            </a:r>
          </a:p>
        </p:txBody>
      </p:sp>
      <p:sp>
        <p:nvSpPr>
          <p:cNvPr id="18466" name="Text Box 34"/>
          <p:cNvSpPr txBox="1">
            <a:spLocks noChangeArrowheads="1"/>
          </p:cNvSpPr>
          <p:nvPr/>
        </p:nvSpPr>
        <p:spPr bwMode="auto">
          <a:xfrm>
            <a:off x="1044757" y="5758853"/>
            <a:ext cx="1140190" cy="4401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400" dirty="0"/>
              <a:t>Integrated Rigid</a:t>
            </a:r>
          </a:p>
        </p:txBody>
      </p:sp>
      <p:sp>
        <p:nvSpPr>
          <p:cNvPr id="18467" name="Text Box 35"/>
          <p:cNvSpPr txBox="1">
            <a:spLocks noChangeArrowheads="1"/>
          </p:cNvSpPr>
          <p:nvPr/>
        </p:nvSpPr>
        <p:spPr bwMode="auto">
          <a:xfrm>
            <a:off x="1977254" y="5754615"/>
            <a:ext cx="1179751" cy="61540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400" dirty="0"/>
              <a:t>Low acuity and judgement</a:t>
            </a:r>
          </a:p>
        </p:txBody>
      </p:sp>
      <p:sp>
        <p:nvSpPr>
          <p:cNvPr id="18468" name="Text Box 36"/>
          <p:cNvSpPr txBox="1">
            <a:spLocks noChangeArrowheads="1"/>
          </p:cNvSpPr>
          <p:nvPr/>
        </p:nvSpPr>
        <p:spPr bwMode="auto">
          <a:xfrm>
            <a:off x="3066582" y="5765919"/>
            <a:ext cx="936737" cy="61540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400" dirty="0"/>
              <a:t>Few, </a:t>
            </a:r>
            <a:r>
              <a:rPr lang="en-US" sz="1400" dirty="0" smtClean="0"/>
              <a:t>large </a:t>
            </a:r>
            <a:r>
              <a:rPr lang="en-US" sz="1400" dirty="0"/>
              <a:t>units</a:t>
            </a:r>
          </a:p>
        </p:txBody>
      </p:sp>
      <p:grpSp>
        <p:nvGrpSpPr>
          <p:cNvPr id="18469" name="Group 38"/>
          <p:cNvGrpSpPr>
            <a:grpSpLocks/>
          </p:cNvGrpSpPr>
          <p:nvPr/>
        </p:nvGrpSpPr>
        <p:grpSpPr bwMode="auto">
          <a:xfrm>
            <a:off x="5889505" y="2639226"/>
            <a:ext cx="97490" cy="538305"/>
            <a:chOff x="3774" y="1236"/>
            <a:chExt cx="69" cy="381"/>
          </a:xfrm>
        </p:grpSpPr>
        <p:sp>
          <p:nvSpPr>
            <p:cNvPr id="18474" name="Oval 39"/>
            <p:cNvSpPr>
              <a:spLocks noChangeArrowheads="1"/>
            </p:cNvSpPr>
            <p:nvPr/>
          </p:nvSpPr>
          <p:spPr bwMode="auto">
            <a:xfrm>
              <a:off x="3774" y="1236"/>
              <a:ext cx="69" cy="69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18475" name="Oval 40"/>
            <p:cNvSpPr>
              <a:spLocks noChangeArrowheads="1"/>
            </p:cNvSpPr>
            <p:nvPr/>
          </p:nvSpPr>
          <p:spPr bwMode="auto">
            <a:xfrm>
              <a:off x="3774" y="1395"/>
              <a:ext cx="69" cy="69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18476" name="Oval 41"/>
            <p:cNvSpPr>
              <a:spLocks noChangeArrowheads="1"/>
            </p:cNvSpPr>
            <p:nvPr/>
          </p:nvSpPr>
          <p:spPr bwMode="auto">
            <a:xfrm>
              <a:off x="3774" y="1548"/>
              <a:ext cx="69" cy="69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sp>
        <p:nvSpPr>
          <p:cNvPr id="18470" name="Oval 42"/>
          <p:cNvSpPr>
            <a:spLocks noChangeArrowheads="1"/>
          </p:cNvSpPr>
          <p:nvPr/>
        </p:nvSpPr>
        <p:spPr bwMode="auto">
          <a:xfrm>
            <a:off x="4355123" y="5103280"/>
            <a:ext cx="97490" cy="97488"/>
          </a:xfrm>
          <a:prstGeom prst="ellipse">
            <a:avLst/>
          </a:prstGeom>
          <a:solidFill>
            <a:srgbClr val="CC0000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71" name="Oval 43"/>
          <p:cNvSpPr>
            <a:spLocks noChangeArrowheads="1"/>
          </p:cNvSpPr>
          <p:nvPr/>
        </p:nvSpPr>
        <p:spPr bwMode="auto">
          <a:xfrm>
            <a:off x="4355123" y="5327927"/>
            <a:ext cx="97490" cy="97489"/>
          </a:xfrm>
          <a:prstGeom prst="ellipse">
            <a:avLst/>
          </a:prstGeom>
          <a:solidFill>
            <a:srgbClr val="CC0000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18472" name="Oval 44"/>
          <p:cNvSpPr>
            <a:spLocks noChangeArrowheads="1"/>
          </p:cNvSpPr>
          <p:nvPr/>
        </p:nvSpPr>
        <p:spPr bwMode="auto">
          <a:xfrm>
            <a:off x="4355123" y="5534205"/>
            <a:ext cx="97490" cy="97489"/>
          </a:xfrm>
          <a:prstGeom prst="ellipse">
            <a:avLst/>
          </a:prstGeom>
          <a:solidFill>
            <a:srgbClr val="CC0000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2004902" y="2038592"/>
            <a:ext cx="3903377" cy="389615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0483" name="Line 3"/>
          <p:cNvSpPr>
            <a:spLocks noChangeShapeType="1"/>
          </p:cNvSpPr>
          <p:nvPr/>
        </p:nvSpPr>
        <p:spPr bwMode="auto">
          <a:xfrm flipV="1">
            <a:off x="1584515" y="4526236"/>
            <a:ext cx="5457794" cy="26003"/>
          </a:xfrm>
          <a:prstGeom prst="line">
            <a:avLst/>
          </a:prstGeom>
          <a:noFill/>
          <a:ln w="44450">
            <a:solidFill>
              <a:srgbClr val="000099"/>
            </a:solidFill>
            <a:prstDash val="sysDot"/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0484" name="Freeform 4"/>
          <p:cNvSpPr>
            <a:spLocks/>
          </p:cNvSpPr>
          <p:nvPr/>
        </p:nvSpPr>
        <p:spPr bwMode="auto">
          <a:xfrm>
            <a:off x="3388852" y="1161704"/>
            <a:ext cx="34671" cy="4992624"/>
          </a:xfrm>
          <a:custGeom>
            <a:avLst/>
            <a:gdLst>
              <a:gd name="T0" fmla="*/ 24 w 24"/>
              <a:gd name="T1" fmla="*/ 3456 h 3456"/>
              <a:gd name="T2" fmla="*/ 0 w 24"/>
              <a:gd name="T3" fmla="*/ 0 h 3456"/>
              <a:gd name="T4" fmla="*/ 0 60000 65536"/>
              <a:gd name="T5" fmla="*/ 0 60000 65536"/>
              <a:gd name="T6" fmla="*/ 0 w 24"/>
              <a:gd name="T7" fmla="*/ 0 h 3456"/>
              <a:gd name="T8" fmla="*/ 24 w 24"/>
              <a:gd name="T9" fmla="*/ 3456 h 345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4" h="3456">
                <a:moveTo>
                  <a:pt x="24" y="3456"/>
                </a:moveTo>
                <a:lnTo>
                  <a:pt x="0" y="0"/>
                </a:lnTo>
              </a:path>
            </a:pathLst>
          </a:custGeom>
          <a:noFill/>
          <a:ln w="44450">
            <a:solidFill>
              <a:srgbClr val="000099"/>
            </a:solidFill>
            <a:prstDash val="sysDot"/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 rot="16200000">
            <a:off x="1524564" y="5557508"/>
            <a:ext cx="648637" cy="30808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dirty="0"/>
              <a:t>Low</a:t>
            </a:r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 rot="16200000">
            <a:off x="1109233" y="3642378"/>
            <a:ext cx="1174481" cy="33609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dirty="0"/>
              <a:t>Flexibility</a:t>
            </a:r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 rot="16200000">
            <a:off x="1521673" y="2094742"/>
            <a:ext cx="651526" cy="30808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dirty="0"/>
              <a:t>High</a:t>
            </a:r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1869106" y="5915964"/>
            <a:ext cx="780099" cy="30808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dirty="0"/>
              <a:t>High</a:t>
            </a:r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5547121" y="5934745"/>
            <a:ext cx="780099" cy="30808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Low</a:t>
            </a:r>
            <a:endParaRPr lang="en-US" sz="1400" dirty="0"/>
          </a:p>
        </p:txBody>
      </p:sp>
      <p:sp>
        <p:nvSpPr>
          <p:cNvPr id="20490" name="Text Box 10"/>
          <p:cNvSpPr txBox="1">
            <a:spLocks noChangeArrowheads="1"/>
          </p:cNvSpPr>
          <p:nvPr/>
        </p:nvSpPr>
        <p:spPr bwMode="auto">
          <a:xfrm>
            <a:off x="3596878" y="5913076"/>
            <a:ext cx="780099" cy="33609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dirty="0"/>
              <a:t>Cost</a:t>
            </a:r>
          </a:p>
        </p:txBody>
      </p:sp>
      <p:sp>
        <p:nvSpPr>
          <p:cNvPr id="20491" name="AutoShape 11"/>
          <p:cNvSpPr>
            <a:spLocks noChangeArrowheads="1"/>
          </p:cNvSpPr>
          <p:nvPr/>
        </p:nvSpPr>
        <p:spPr bwMode="auto">
          <a:xfrm>
            <a:off x="6549693" y="4581131"/>
            <a:ext cx="557625" cy="648637"/>
          </a:xfrm>
          <a:prstGeom prst="upArrow">
            <a:avLst>
              <a:gd name="adj1" fmla="val 58333"/>
              <a:gd name="adj2" fmla="val 61392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0492" name="Text Box 12"/>
          <p:cNvSpPr txBox="1">
            <a:spLocks noChangeArrowheads="1"/>
          </p:cNvSpPr>
          <p:nvPr/>
        </p:nvSpPr>
        <p:spPr bwMode="auto">
          <a:xfrm>
            <a:off x="5974732" y="5257216"/>
            <a:ext cx="1782667" cy="80848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/>
              <a:t>Market fragmentation making </a:t>
            </a:r>
            <a:r>
              <a:rPr lang="en-US" sz="1400" dirty="0" smtClean="0"/>
              <a:t>flexibility </a:t>
            </a:r>
            <a:r>
              <a:rPr lang="en-US" sz="1400" dirty="0"/>
              <a:t>more valuable</a:t>
            </a:r>
          </a:p>
        </p:txBody>
      </p:sp>
      <p:sp>
        <p:nvSpPr>
          <p:cNvPr id="20493" name="Text Box 13"/>
          <p:cNvSpPr txBox="1">
            <a:spLocks noChangeArrowheads="1"/>
          </p:cNvSpPr>
          <p:nvPr/>
        </p:nvSpPr>
        <p:spPr bwMode="auto">
          <a:xfrm>
            <a:off x="1386602" y="1363951"/>
            <a:ext cx="1560195" cy="62923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400" dirty="0"/>
              <a:t>Competitive pressure to reduce costs</a:t>
            </a:r>
          </a:p>
        </p:txBody>
      </p:sp>
      <p:sp>
        <p:nvSpPr>
          <p:cNvPr id="20494" name="AutoShape 14"/>
          <p:cNvSpPr>
            <a:spLocks noChangeArrowheads="1"/>
          </p:cNvSpPr>
          <p:nvPr/>
        </p:nvSpPr>
        <p:spPr bwMode="auto">
          <a:xfrm rot="5400000">
            <a:off x="2764053" y="1305445"/>
            <a:ext cx="541735" cy="667417"/>
          </a:xfrm>
          <a:prstGeom prst="upArrow">
            <a:avLst>
              <a:gd name="adj1" fmla="val 58333"/>
              <a:gd name="adj2" fmla="val 65022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0495" name="Oval 15"/>
          <p:cNvSpPr>
            <a:spLocks noChangeArrowheads="1"/>
          </p:cNvSpPr>
          <p:nvPr/>
        </p:nvSpPr>
        <p:spPr bwMode="auto">
          <a:xfrm>
            <a:off x="3448082" y="2054482"/>
            <a:ext cx="2445752" cy="2454417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0496" name="Text Box 16"/>
          <p:cNvSpPr txBox="1">
            <a:spLocks noChangeArrowheads="1"/>
          </p:cNvSpPr>
          <p:nvPr/>
        </p:nvSpPr>
        <p:spPr bwMode="auto">
          <a:xfrm>
            <a:off x="53975" y="17585"/>
            <a:ext cx="9036051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Market pressures are requiring operations </a:t>
            </a:r>
            <a:r>
              <a:rPr lang="en-US" sz="2800" b="1" dirty="0" smtClean="0"/>
              <a:t/>
            </a:r>
            <a:br>
              <a:rPr lang="en-US" sz="2800" b="1" dirty="0" smtClean="0"/>
            </a:br>
            <a:r>
              <a:rPr lang="en-US" sz="2800" b="1" dirty="0" smtClean="0"/>
              <a:t>to </a:t>
            </a:r>
            <a:r>
              <a:rPr lang="en-US" sz="2800" b="1" dirty="0"/>
              <a:t>be both flexible and low cost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Text Box 4"/>
          <p:cNvSpPr txBox="1">
            <a:spLocks noChangeArrowheads="1"/>
          </p:cNvSpPr>
          <p:nvPr/>
        </p:nvSpPr>
        <p:spPr bwMode="auto">
          <a:xfrm>
            <a:off x="359569" y="17829"/>
            <a:ext cx="842486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800" b="1" dirty="0"/>
              <a:t>The </a:t>
            </a:r>
            <a:r>
              <a:rPr lang="en-US" sz="2800" b="1" dirty="0" smtClean="0"/>
              <a:t>product–process </a:t>
            </a:r>
            <a:r>
              <a:rPr lang="en-US" sz="2800" b="1" dirty="0"/>
              <a:t>matrix and </a:t>
            </a:r>
            <a:r>
              <a:rPr lang="en-US" sz="2800" b="1" dirty="0" smtClean="0"/>
              <a:t/>
            </a:r>
            <a:br>
              <a:rPr lang="en-US" sz="2800" b="1" dirty="0" smtClean="0"/>
            </a:br>
            <a:r>
              <a:rPr lang="en-US" sz="2800" b="1" dirty="0" smtClean="0"/>
              <a:t>the </a:t>
            </a:r>
            <a:r>
              <a:rPr lang="en-US" sz="2800" b="1" dirty="0"/>
              <a:t>technology dimensions</a:t>
            </a:r>
          </a:p>
        </p:txBody>
      </p:sp>
      <p:sp>
        <p:nvSpPr>
          <p:cNvPr id="21506" name="Rectangle 57"/>
          <p:cNvSpPr>
            <a:spLocks noChangeArrowheads="1"/>
          </p:cNvSpPr>
          <p:nvPr/>
        </p:nvSpPr>
        <p:spPr bwMode="auto">
          <a:xfrm>
            <a:off x="4256920" y="2400228"/>
            <a:ext cx="3368040" cy="3107611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21508" name="AutoShape 5"/>
          <p:cNvSpPr>
            <a:spLocks noChangeArrowheads="1"/>
          </p:cNvSpPr>
          <p:nvPr/>
        </p:nvSpPr>
        <p:spPr bwMode="auto">
          <a:xfrm>
            <a:off x="4248825" y="1763323"/>
            <a:ext cx="3613626" cy="446644"/>
          </a:xfrm>
          <a:prstGeom prst="leftRightArrow">
            <a:avLst>
              <a:gd name="adj1" fmla="val 60713"/>
              <a:gd name="adj2" fmla="val 104279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21509" name="AutoShape 6"/>
          <p:cNvSpPr>
            <a:spLocks noChangeArrowheads="1"/>
          </p:cNvSpPr>
          <p:nvPr/>
        </p:nvSpPr>
        <p:spPr bwMode="auto">
          <a:xfrm rot="16200000">
            <a:off x="1861781" y="3559341"/>
            <a:ext cx="3434160" cy="624761"/>
          </a:xfrm>
          <a:prstGeom prst="leftRightArrow">
            <a:avLst>
              <a:gd name="adj1" fmla="val 60713"/>
              <a:gd name="adj2" fmla="val 7084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21510" name="Text Box 7"/>
          <p:cNvSpPr txBox="1">
            <a:spLocks noChangeArrowheads="1"/>
          </p:cNvSpPr>
          <p:nvPr/>
        </p:nvSpPr>
        <p:spPr bwMode="auto">
          <a:xfrm>
            <a:off x="5020667" y="1852381"/>
            <a:ext cx="2242661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Market requirements</a:t>
            </a:r>
          </a:p>
        </p:txBody>
      </p:sp>
      <p:sp>
        <p:nvSpPr>
          <p:cNvPr id="21511" name="Text Box 8"/>
          <p:cNvSpPr txBox="1">
            <a:spLocks noChangeArrowheads="1"/>
          </p:cNvSpPr>
          <p:nvPr/>
        </p:nvSpPr>
        <p:spPr bwMode="auto">
          <a:xfrm>
            <a:off x="4235330" y="1403039"/>
            <a:ext cx="1221185" cy="38779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US" sz="1200" dirty="0"/>
              <a:t>Low volume</a:t>
            </a:r>
          </a:p>
          <a:p>
            <a:pPr>
              <a:lnSpc>
                <a:spcPct val="80000"/>
              </a:lnSpc>
            </a:pPr>
            <a:r>
              <a:rPr lang="en-US" sz="1200" dirty="0"/>
              <a:t>High variety</a:t>
            </a:r>
          </a:p>
        </p:txBody>
      </p:sp>
      <p:sp>
        <p:nvSpPr>
          <p:cNvPr id="21512" name="Text Box 9"/>
          <p:cNvSpPr txBox="1">
            <a:spLocks noChangeArrowheads="1"/>
          </p:cNvSpPr>
          <p:nvPr/>
        </p:nvSpPr>
        <p:spPr bwMode="auto">
          <a:xfrm>
            <a:off x="6518475" y="1386847"/>
            <a:ext cx="1422241" cy="38779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sz="1200" dirty="0"/>
              <a:t>High volume</a:t>
            </a:r>
          </a:p>
          <a:p>
            <a:pPr algn="r">
              <a:lnSpc>
                <a:spcPct val="80000"/>
              </a:lnSpc>
            </a:pPr>
            <a:r>
              <a:rPr lang="en-US" sz="1200" dirty="0"/>
              <a:t>Low variety</a:t>
            </a:r>
          </a:p>
        </p:txBody>
      </p:sp>
      <p:sp>
        <p:nvSpPr>
          <p:cNvPr id="21513" name="AutoShape 11"/>
          <p:cNvSpPr>
            <a:spLocks noChangeArrowheads="1"/>
          </p:cNvSpPr>
          <p:nvPr/>
        </p:nvSpPr>
        <p:spPr bwMode="auto">
          <a:xfrm rot="16200000">
            <a:off x="952976" y="3558666"/>
            <a:ext cx="3434160" cy="626110"/>
          </a:xfrm>
          <a:prstGeom prst="leftRightArrow">
            <a:avLst>
              <a:gd name="adj1" fmla="val 60713"/>
              <a:gd name="adj2" fmla="val 70694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21514" name="AutoShape 12"/>
          <p:cNvSpPr>
            <a:spLocks noChangeArrowheads="1"/>
          </p:cNvSpPr>
          <p:nvPr/>
        </p:nvSpPr>
        <p:spPr bwMode="auto">
          <a:xfrm rot="16200000">
            <a:off x="45522" y="3559341"/>
            <a:ext cx="3434160" cy="624761"/>
          </a:xfrm>
          <a:prstGeom prst="leftRightArrow">
            <a:avLst>
              <a:gd name="adj1" fmla="val 60713"/>
              <a:gd name="adj2" fmla="val 70847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21515" name="Text Box 13"/>
          <p:cNvSpPr txBox="1">
            <a:spLocks noChangeArrowheads="1"/>
          </p:cNvSpPr>
          <p:nvPr/>
        </p:nvSpPr>
        <p:spPr bwMode="auto">
          <a:xfrm>
            <a:off x="4159766" y="2146545"/>
            <a:ext cx="537051" cy="2616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100" dirty="0"/>
              <a:t>High</a:t>
            </a:r>
          </a:p>
        </p:txBody>
      </p:sp>
      <p:sp>
        <p:nvSpPr>
          <p:cNvPr id="21516" name="Text Box 14"/>
          <p:cNvSpPr txBox="1">
            <a:spLocks noChangeArrowheads="1"/>
          </p:cNvSpPr>
          <p:nvPr/>
        </p:nvSpPr>
        <p:spPr bwMode="auto">
          <a:xfrm>
            <a:off x="5695356" y="2146545"/>
            <a:ext cx="537051" cy="2616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100" dirty="0"/>
              <a:t>Cost</a:t>
            </a:r>
          </a:p>
        </p:txBody>
      </p:sp>
      <p:sp>
        <p:nvSpPr>
          <p:cNvPr id="21517" name="Text Box 15"/>
          <p:cNvSpPr txBox="1">
            <a:spLocks noChangeArrowheads="1"/>
          </p:cNvSpPr>
          <p:nvPr/>
        </p:nvSpPr>
        <p:spPr bwMode="auto">
          <a:xfrm>
            <a:off x="7321352" y="2146545"/>
            <a:ext cx="537051" cy="2616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100" dirty="0"/>
              <a:t>Low</a:t>
            </a:r>
          </a:p>
        </p:txBody>
      </p:sp>
      <p:sp>
        <p:nvSpPr>
          <p:cNvPr id="21518" name="Text Box 16"/>
          <p:cNvSpPr txBox="1">
            <a:spLocks noChangeArrowheads="1"/>
          </p:cNvSpPr>
          <p:nvPr/>
        </p:nvSpPr>
        <p:spPr bwMode="auto">
          <a:xfrm rot="16200000">
            <a:off x="3858856" y="5201614"/>
            <a:ext cx="537051" cy="2616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100" dirty="0"/>
              <a:t>Low</a:t>
            </a:r>
          </a:p>
        </p:txBody>
      </p:sp>
      <p:sp>
        <p:nvSpPr>
          <p:cNvPr id="21519" name="Text Box 17"/>
          <p:cNvSpPr txBox="1">
            <a:spLocks noChangeArrowheads="1"/>
          </p:cNvSpPr>
          <p:nvPr/>
        </p:nvSpPr>
        <p:spPr bwMode="auto">
          <a:xfrm rot="16200000">
            <a:off x="3626089" y="3726073"/>
            <a:ext cx="967501" cy="2616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100" dirty="0"/>
              <a:t>Flexibility</a:t>
            </a:r>
          </a:p>
        </p:txBody>
      </p:sp>
      <p:sp>
        <p:nvSpPr>
          <p:cNvPr id="21520" name="Text Box 18"/>
          <p:cNvSpPr txBox="1">
            <a:spLocks noChangeArrowheads="1"/>
          </p:cNvSpPr>
          <p:nvPr/>
        </p:nvSpPr>
        <p:spPr bwMode="auto">
          <a:xfrm rot="16200000">
            <a:off x="3841988" y="2314628"/>
            <a:ext cx="535701" cy="26161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100" dirty="0"/>
              <a:t>High</a:t>
            </a:r>
          </a:p>
        </p:txBody>
      </p:sp>
      <p:sp>
        <p:nvSpPr>
          <p:cNvPr id="21521" name="Text Box 30"/>
          <p:cNvSpPr txBox="1">
            <a:spLocks noChangeArrowheads="1"/>
          </p:cNvSpPr>
          <p:nvPr/>
        </p:nvSpPr>
        <p:spPr bwMode="auto">
          <a:xfrm rot="16200000">
            <a:off x="877410" y="3735920"/>
            <a:ext cx="1107837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Coupling</a:t>
            </a:r>
          </a:p>
        </p:txBody>
      </p:sp>
      <p:sp>
        <p:nvSpPr>
          <p:cNvPr id="21522" name="Text Box 31"/>
          <p:cNvSpPr txBox="1">
            <a:spLocks noChangeArrowheads="1"/>
          </p:cNvSpPr>
          <p:nvPr/>
        </p:nvSpPr>
        <p:spPr bwMode="auto">
          <a:xfrm rot="16200000">
            <a:off x="1733590" y="3724450"/>
            <a:ext cx="12522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Automation</a:t>
            </a:r>
          </a:p>
        </p:txBody>
      </p:sp>
      <p:sp>
        <p:nvSpPr>
          <p:cNvPr id="21523" name="Text Box 32"/>
          <p:cNvSpPr txBox="1">
            <a:spLocks noChangeArrowheads="1"/>
          </p:cNvSpPr>
          <p:nvPr/>
        </p:nvSpPr>
        <p:spPr bwMode="auto">
          <a:xfrm rot="16200000">
            <a:off x="2812415" y="3758860"/>
            <a:ext cx="897334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Scale</a:t>
            </a:r>
          </a:p>
        </p:txBody>
      </p:sp>
      <p:sp>
        <p:nvSpPr>
          <p:cNvPr id="21524" name="Text Box 33"/>
          <p:cNvSpPr txBox="1">
            <a:spLocks noChangeArrowheads="1"/>
          </p:cNvSpPr>
          <p:nvPr/>
        </p:nvSpPr>
        <p:spPr bwMode="auto">
          <a:xfrm>
            <a:off x="1255911" y="1767371"/>
            <a:ext cx="1024176" cy="38779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200" dirty="0"/>
              <a:t>Loose Separated</a:t>
            </a:r>
          </a:p>
        </p:txBody>
      </p:sp>
      <p:sp>
        <p:nvSpPr>
          <p:cNvPr id="21525" name="Text Box 34"/>
          <p:cNvSpPr txBox="1">
            <a:spLocks noChangeArrowheads="1"/>
          </p:cNvSpPr>
          <p:nvPr/>
        </p:nvSpPr>
        <p:spPr bwMode="auto">
          <a:xfrm>
            <a:off x="2151896" y="1637831"/>
            <a:ext cx="1083549" cy="5355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200" dirty="0"/>
              <a:t>High acuity and </a:t>
            </a:r>
            <a:r>
              <a:rPr lang="en-US" sz="1200" dirty="0" smtClean="0"/>
              <a:t>judgement</a:t>
            </a:r>
            <a:endParaRPr lang="en-US" sz="1200" dirty="0"/>
          </a:p>
        </p:txBody>
      </p:sp>
      <p:sp>
        <p:nvSpPr>
          <p:cNvPr id="21526" name="Text Box 35"/>
          <p:cNvSpPr txBox="1">
            <a:spLocks noChangeArrowheads="1"/>
          </p:cNvSpPr>
          <p:nvPr/>
        </p:nvSpPr>
        <p:spPr bwMode="auto">
          <a:xfrm>
            <a:off x="3185517" y="1637831"/>
            <a:ext cx="855504" cy="5355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200" dirty="0"/>
              <a:t>Many, small units</a:t>
            </a:r>
          </a:p>
        </p:txBody>
      </p:sp>
      <p:sp>
        <p:nvSpPr>
          <p:cNvPr id="21527" name="Text Box 36"/>
          <p:cNvSpPr txBox="1">
            <a:spLocks noChangeArrowheads="1"/>
          </p:cNvSpPr>
          <p:nvPr/>
        </p:nvSpPr>
        <p:spPr bwMode="auto">
          <a:xfrm>
            <a:off x="1203285" y="5548318"/>
            <a:ext cx="1088945" cy="38779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200" dirty="0"/>
              <a:t>Integrated Rigid</a:t>
            </a:r>
          </a:p>
        </p:txBody>
      </p:sp>
      <p:sp>
        <p:nvSpPr>
          <p:cNvPr id="21528" name="Text Box 37"/>
          <p:cNvSpPr txBox="1">
            <a:spLocks noChangeArrowheads="1"/>
          </p:cNvSpPr>
          <p:nvPr/>
        </p:nvSpPr>
        <p:spPr bwMode="auto">
          <a:xfrm>
            <a:off x="2093872" y="5544271"/>
            <a:ext cx="1126729" cy="5355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200" dirty="0"/>
              <a:t>Low acuity and judgement</a:t>
            </a:r>
          </a:p>
        </p:txBody>
      </p:sp>
      <p:sp>
        <p:nvSpPr>
          <p:cNvPr id="21529" name="Text Box 38"/>
          <p:cNvSpPr txBox="1">
            <a:spLocks noChangeArrowheads="1"/>
          </p:cNvSpPr>
          <p:nvPr/>
        </p:nvSpPr>
        <p:spPr bwMode="auto">
          <a:xfrm>
            <a:off x="3134241" y="5555066"/>
            <a:ext cx="894636" cy="38779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sz="1200" dirty="0"/>
              <a:t>Few, </a:t>
            </a:r>
            <a:r>
              <a:rPr lang="en-US" sz="1200" dirty="0" smtClean="0"/>
              <a:t>large </a:t>
            </a:r>
            <a:r>
              <a:rPr lang="en-US" sz="1200" dirty="0"/>
              <a:t>units</a:t>
            </a:r>
          </a:p>
        </p:txBody>
      </p:sp>
      <p:sp>
        <p:nvSpPr>
          <p:cNvPr id="21531" name="Line 47"/>
          <p:cNvSpPr>
            <a:spLocks noChangeShapeType="1"/>
          </p:cNvSpPr>
          <p:nvPr/>
        </p:nvSpPr>
        <p:spPr bwMode="auto">
          <a:xfrm>
            <a:off x="1574364" y="2937278"/>
            <a:ext cx="36703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21532" name="Line 49"/>
          <p:cNvSpPr>
            <a:spLocks noChangeShapeType="1"/>
          </p:cNvSpPr>
          <p:nvPr/>
        </p:nvSpPr>
        <p:spPr bwMode="auto">
          <a:xfrm>
            <a:off x="2482493" y="2937278"/>
            <a:ext cx="36703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21533" name="Line 50"/>
          <p:cNvSpPr>
            <a:spLocks noChangeShapeType="1"/>
          </p:cNvSpPr>
          <p:nvPr/>
        </p:nvSpPr>
        <p:spPr bwMode="auto">
          <a:xfrm>
            <a:off x="3390622" y="2937278"/>
            <a:ext cx="36703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21534" name="Text Box 51"/>
          <p:cNvSpPr txBox="1">
            <a:spLocks noChangeArrowheads="1"/>
          </p:cNvSpPr>
          <p:nvPr/>
        </p:nvSpPr>
        <p:spPr bwMode="auto">
          <a:xfrm rot="16200000">
            <a:off x="1085889" y="3802714"/>
            <a:ext cx="1284605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 dirty="0">
                <a:solidFill>
                  <a:srgbClr val="FF0000"/>
                </a:solidFill>
              </a:rPr>
              <a:t>Connectivity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21535" name="Text Box 52"/>
          <p:cNvSpPr txBox="1">
            <a:spLocks noChangeArrowheads="1"/>
          </p:cNvSpPr>
          <p:nvPr/>
        </p:nvSpPr>
        <p:spPr bwMode="auto">
          <a:xfrm rot="16200000">
            <a:off x="1732241" y="3906616"/>
            <a:ext cx="1824355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 dirty="0">
                <a:solidFill>
                  <a:srgbClr val="FF0000"/>
                </a:solidFill>
              </a:rPr>
              <a:t>Analytical content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21536" name="Text Box 53"/>
          <p:cNvSpPr txBox="1">
            <a:spLocks noChangeArrowheads="1"/>
          </p:cNvSpPr>
          <p:nvPr/>
        </p:nvSpPr>
        <p:spPr bwMode="auto">
          <a:xfrm rot="16200000">
            <a:off x="2918341" y="3790570"/>
            <a:ext cx="1284605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 dirty="0">
                <a:solidFill>
                  <a:srgbClr val="FF0000"/>
                </a:solidFill>
              </a:rPr>
              <a:t>Scaleability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21537" name="Line 54"/>
          <p:cNvSpPr>
            <a:spLocks noChangeShapeType="1"/>
          </p:cNvSpPr>
          <p:nvPr/>
        </p:nvSpPr>
        <p:spPr bwMode="auto">
          <a:xfrm flipV="1">
            <a:off x="1747084" y="2937279"/>
            <a:ext cx="0" cy="489824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21538" name="Line 55"/>
          <p:cNvSpPr>
            <a:spLocks noChangeShapeType="1"/>
          </p:cNvSpPr>
          <p:nvPr/>
        </p:nvSpPr>
        <p:spPr bwMode="auto">
          <a:xfrm flipV="1">
            <a:off x="2666008" y="2937278"/>
            <a:ext cx="0" cy="396716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21539" name="Line 56"/>
          <p:cNvSpPr>
            <a:spLocks noChangeShapeType="1"/>
          </p:cNvSpPr>
          <p:nvPr/>
        </p:nvSpPr>
        <p:spPr bwMode="auto">
          <a:xfrm flipV="1">
            <a:off x="3583583" y="2937279"/>
            <a:ext cx="1349" cy="489824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med" len="med"/>
            <a:tailEnd type="triangle" w="med" len="med"/>
          </a:ln>
        </p:spPr>
        <p:txBody>
          <a:bodyPr/>
          <a:lstStyle/>
          <a:p>
            <a:endParaRPr lang="en-GB" sz="1200" dirty="0"/>
          </a:p>
        </p:txBody>
      </p:sp>
      <p:sp>
        <p:nvSpPr>
          <p:cNvPr id="21540" name="Line 58"/>
          <p:cNvSpPr>
            <a:spLocks noChangeShapeType="1"/>
          </p:cNvSpPr>
          <p:nvPr/>
        </p:nvSpPr>
        <p:spPr bwMode="auto">
          <a:xfrm flipV="1">
            <a:off x="6003012" y="3344790"/>
            <a:ext cx="690880" cy="60452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sm" len="lg"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21541" name="Line 59"/>
          <p:cNvSpPr>
            <a:spLocks noChangeShapeType="1"/>
          </p:cNvSpPr>
          <p:nvPr/>
        </p:nvSpPr>
        <p:spPr bwMode="auto">
          <a:xfrm>
            <a:off x="4255571" y="2400228"/>
            <a:ext cx="3368040" cy="3107611"/>
          </a:xfrm>
          <a:prstGeom prst="line">
            <a:avLst/>
          </a:prstGeom>
          <a:noFill/>
          <a:ln w="38100">
            <a:solidFill>
              <a:srgbClr val="CC0000"/>
            </a:solidFill>
            <a:prstDash val="sysDot"/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200" dirty="0"/>
          </a:p>
        </p:txBody>
      </p:sp>
      <p:sp>
        <p:nvSpPr>
          <p:cNvPr id="21542" name="Arc 60"/>
          <p:cNvSpPr>
            <a:spLocks/>
          </p:cNvSpPr>
          <p:nvPr/>
        </p:nvSpPr>
        <p:spPr bwMode="auto">
          <a:xfrm>
            <a:off x="4255571" y="2404276"/>
            <a:ext cx="3368040" cy="3103562"/>
          </a:xfrm>
          <a:custGeom>
            <a:avLst/>
            <a:gdLst>
              <a:gd name="T0" fmla="*/ 0 w 21600"/>
              <a:gd name="T1" fmla="*/ 0 h 21600"/>
              <a:gd name="T2" fmla="*/ 3962400 w 21600"/>
              <a:gd name="T3" fmla="*/ 3642629 h 21600"/>
              <a:gd name="T4" fmla="*/ 0 w 21600"/>
              <a:gd name="T5" fmla="*/ 365125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09" y="0"/>
                  <a:pt x="21571" y="9639"/>
                  <a:pt x="21599" y="21549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09" y="0"/>
                  <a:pt x="21571" y="9639"/>
                  <a:pt x="21599" y="21549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rgbClr val="000099"/>
            </a:solidFill>
            <a:round/>
            <a:headEnd/>
            <a:tailEnd type="none" w="sm" len="lg"/>
          </a:ln>
        </p:spPr>
        <p:txBody>
          <a:bodyPr wrap="none" anchor="ctr"/>
          <a:lstStyle/>
          <a:p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5"/>
          <p:cNvSpPr txBox="1">
            <a:spLocks noChangeArrowheads="1"/>
          </p:cNvSpPr>
          <p:nvPr/>
        </p:nvSpPr>
        <p:spPr bwMode="auto">
          <a:xfrm>
            <a:off x="4622801" y="1671551"/>
            <a:ext cx="2520951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What INVESTMENT </a:t>
            </a:r>
            <a:r>
              <a:rPr lang="en-GB" sz="1800" dirty="0" smtClean="0"/>
              <a:t>(both </a:t>
            </a:r>
            <a:r>
              <a:rPr lang="en-GB" sz="1800" dirty="0"/>
              <a:t>managerial and </a:t>
            </a:r>
            <a:r>
              <a:rPr lang="en-GB" sz="1800" dirty="0" smtClean="0"/>
              <a:t>financial) </a:t>
            </a:r>
            <a:r>
              <a:rPr lang="en-GB" sz="1800" dirty="0"/>
              <a:t>will be needed?</a:t>
            </a:r>
            <a:endParaRPr lang="en-US" sz="1800" dirty="0"/>
          </a:p>
        </p:txBody>
      </p:sp>
      <p:sp>
        <p:nvSpPr>
          <p:cNvPr id="22531" name="Text Box 6"/>
          <p:cNvSpPr txBox="1">
            <a:spLocks noChangeArrowheads="1"/>
          </p:cNvSpPr>
          <p:nvPr/>
        </p:nvSpPr>
        <p:spPr bwMode="auto">
          <a:xfrm>
            <a:off x="4622801" y="3024670"/>
            <a:ext cx="2520951" cy="923330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What RETURN </a:t>
            </a:r>
            <a:r>
              <a:rPr lang="en-GB" sz="1800" dirty="0" smtClean="0"/>
              <a:t>(in </a:t>
            </a:r>
            <a:r>
              <a:rPr lang="en-GB" sz="1800" dirty="0"/>
              <a:t>terms of benefits to the </a:t>
            </a:r>
            <a:r>
              <a:rPr lang="en-GB" sz="1800" dirty="0" smtClean="0"/>
              <a:t>operation) </a:t>
            </a:r>
            <a:r>
              <a:rPr lang="en-GB" sz="1800" dirty="0"/>
              <a:t>will it give?</a:t>
            </a:r>
            <a:endParaRPr lang="en-US" sz="1800" dirty="0"/>
          </a:p>
        </p:txBody>
      </p:sp>
      <p:sp>
        <p:nvSpPr>
          <p:cNvPr id="22532" name="Text Box 7"/>
          <p:cNvSpPr txBox="1">
            <a:spLocks noChangeArrowheads="1"/>
          </p:cNvSpPr>
          <p:nvPr/>
        </p:nvSpPr>
        <p:spPr bwMode="auto">
          <a:xfrm>
            <a:off x="4622801" y="4242654"/>
            <a:ext cx="2520951" cy="646331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What RISKS do we run </a:t>
            </a:r>
            <a:r>
              <a:rPr lang="en-GB" sz="1800" dirty="0" smtClean="0"/>
              <a:t>if things </a:t>
            </a:r>
            <a:r>
              <a:rPr lang="en-GB" sz="1800" dirty="0"/>
              <a:t>go wrong?</a:t>
            </a:r>
            <a:endParaRPr lang="en-US" sz="1800" dirty="0"/>
          </a:p>
        </p:txBody>
      </p:sp>
      <p:sp>
        <p:nvSpPr>
          <p:cNvPr id="22533" name="Text Box 8"/>
          <p:cNvSpPr txBox="1">
            <a:spLocks noChangeArrowheads="1"/>
          </p:cNvSpPr>
          <p:nvPr/>
        </p:nvSpPr>
        <p:spPr bwMode="auto">
          <a:xfrm>
            <a:off x="2124075" y="2370620"/>
            <a:ext cx="431800" cy="36933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sz="1800" dirty="0"/>
          </a:p>
        </p:txBody>
      </p:sp>
      <p:sp>
        <p:nvSpPr>
          <p:cNvPr id="22534" name="Text Box 9"/>
          <p:cNvSpPr txBox="1">
            <a:spLocks noChangeArrowheads="1"/>
          </p:cNvSpPr>
          <p:nvPr/>
        </p:nvSpPr>
        <p:spPr bwMode="auto">
          <a:xfrm>
            <a:off x="2085975" y="1958224"/>
            <a:ext cx="2089151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Feasibility – How difficult is it?</a:t>
            </a:r>
            <a:endParaRPr lang="en-US" sz="1800" dirty="0"/>
          </a:p>
        </p:txBody>
      </p:sp>
      <p:sp>
        <p:nvSpPr>
          <p:cNvPr id="22535" name="Text Box 10"/>
          <p:cNvSpPr txBox="1">
            <a:spLocks noChangeArrowheads="1"/>
          </p:cNvSpPr>
          <p:nvPr/>
        </p:nvSpPr>
        <p:spPr bwMode="auto">
          <a:xfrm>
            <a:off x="91459" y="2881841"/>
            <a:ext cx="1439863" cy="1200329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The criteria for screening </a:t>
            </a:r>
            <a:r>
              <a:rPr lang="en-GB" sz="1800" dirty="0" smtClean="0"/>
              <a:t>concepts</a:t>
            </a:r>
            <a:endParaRPr lang="en-US" sz="1800" dirty="0"/>
          </a:p>
        </p:txBody>
      </p:sp>
      <p:sp>
        <p:nvSpPr>
          <p:cNvPr id="22536" name="Text Box 11"/>
          <p:cNvSpPr txBox="1">
            <a:spLocks noChangeArrowheads="1"/>
          </p:cNvSpPr>
          <p:nvPr/>
        </p:nvSpPr>
        <p:spPr bwMode="auto">
          <a:xfrm>
            <a:off x="7596189" y="2881841"/>
            <a:ext cx="1439863" cy="1200329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Overall evaluation of the </a:t>
            </a:r>
            <a:r>
              <a:rPr lang="en-GB" sz="1800" dirty="0" smtClean="0"/>
              <a:t>concept</a:t>
            </a:r>
            <a:endParaRPr lang="en-US" sz="1800" dirty="0"/>
          </a:p>
        </p:txBody>
      </p:sp>
      <p:sp>
        <p:nvSpPr>
          <p:cNvPr id="22537" name="Text Box 12"/>
          <p:cNvSpPr txBox="1">
            <a:spLocks noChangeArrowheads="1"/>
          </p:cNvSpPr>
          <p:nvPr/>
        </p:nvSpPr>
        <p:spPr bwMode="auto">
          <a:xfrm>
            <a:off x="2085975" y="3140557"/>
            <a:ext cx="2089151" cy="923330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Acceptability – How worthwhile </a:t>
            </a:r>
            <a:r>
              <a:rPr lang="en-GB" sz="1800" dirty="0" smtClean="0"/>
              <a:t>is </a:t>
            </a:r>
            <a:r>
              <a:rPr lang="en-GB" sz="1800" dirty="0"/>
              <a:t>it?</a:t>
            </a:r>
            <a:endParaRPr lang="en-US" sz="1800" dirty="0"/>
          </a:p>
        </p:txBody>
      </p:sp>
      <p:sp>
        <p:nvSpPr>
          <p:cNvPr id="22538" name="Text Box 13"/>
          <p:cNvSpPr txBox="1">
            <a:spLocks noChangeArrowheads="1"/>
          </p:cNvSpPr>
          <p:nvPr/>
        </p:nvSpPr>
        <p:spPr bwMode="auto">
          <a:xfrm>
            <a:off x="2085975" y="4242654"/>
            <a:ext cx="2089151" cy="92333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Vulnerability – what could go wrong?</a:t>
            </a:r>
            <a:endParaRPr lang="en-US" sz="1800" dirty="0"/>
          </a:p>
        </p:txBody>
      </p:sp>
      <p:sp>
        <p:nvSpPr>
          <p:cNvPr id="22539" name="AutoShape 14"/>
          <p:cNvSpPr>
            <a:spLocks noChangeArrowheads="1"/>
          </p:cNvSpPr>
          <p:nvPr/>
        </p:nvSpPr>
        <p:spPr bwMode="auto">
          <a:xfrm>
            <a:off x="1611313" y="3270733"/>
            <a:ext cx="431800" cy="358775"/>
          </a:xfrm>
          <a:prstGeom prst="rightArrow">
            <a:avLst>
              <a:gd name="adj1" fmla="val 50000"/>
              <a:gd name="adj2" fmla="val 30088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0" name="AutoShape 15"/>
          <p:cNvSpPr>
            <a:spLocks noChangeArrowheads="1"/>
          </p:cNvSpPr>
          <p:nvPr/>
        </p:nvSpPr>
        <p:spPr bwMode="auto">
          <a:xfrm rot="-1869489">
            <a:off x="1547814" y="2586521"/>
            <a:ext cx="503237" cy="358775"/>
          </a:xfrm>
          <a:prstGeom prst="rightArrow">
            <a:avLst>
              <a:gd name="adj1" fmla="val 50000"/>
              <a:gd name="adj2" fmla="val 35066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1" name="AutoShape 16"/>
          <p:cNvSpPr>
            <a:spLocks noChangeArrowheads="1"/>
          </p:cNvSpPr>
          <p:nvPr/>
        </p:nvSpPr>
        <p:spPr bwMode="auto">
          <a:xfrm rot="1929034">
            <a:off x="1547814" y="3956533"/>
            <a:ext cx="503237" cy="358775"/>
          </a:xfrm>
          <a:prstGeom prst="rightArrow">
            <a:avLst>
              <a:gd name="adj1" fmla="val 50000"/>
              <a:gd name="adj2" fmla="val 35066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2" name="AutoShape 17"/>
          <p:cNvSpPr>
            <a:spLocks noChangeArrowheads="1"/>
          </p:cNvSpPr>
          <p:nvPr/>
        </p:nvSpPr>
        <p:spPr bwMode="auto">
          <a:xfrm>
            <a:off x="4211639" y="3307246"/>
            <a:ext cx="406400" cy="358775"/>
          </a:xfrm>
          <a:prstGeom prst="rightArrow">
            <a:avLst>
              <a:gd name="adj1" fmla="val 50000"/>
              <a:gd name="adj2" fmla="val 28319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3" name="AutoShape 18"/>
          <p:cNvSpPr>
            <a:spLocks noChangeArrowheads="1"/>
          </p:cNvSpPr>
          <p:nvPr/>
        </p:nvSpPr>
        <p:spPr bwMode="auto">
          <a:xfrm>
            <a:off x="7169151" y="3281846"/>
            <a:ext cx="431800" cy="358775"/>
          </a:xfrm>
          <a:prstGeom prst="rightArrow">
            <a:avLst>
              <a:gd name="adj1" fmla="val 50000"/>
              <a:gd name="adj2" fmla="val 30088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4" name="AutoShape 19"/>
          <p:cNvSpPr>
            <a:spLocks noChangeArrowheads="1"/>
          </p:cNvSpPr>
          <p:nvPr/>
        </p:nvSpPr>
        <p:spPr bwMode="auto">
          <a:xfrm>
            <a:off x="4211639" y="2154721"/>
            <a:ext cx="406400" cy="358775"/>
          </a:xfrm>
          <a:prstGeom prst="rightArrow">
            <a:avLst>
              <a:gd name="adj1" fmla="val 50000"/>
              <a:gd name="adj2" fmla="val 28319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5" name="AutoShape 20"/>
          <p:cNvSpPr>
            <a:spLocks noChangeArrowheads="1"/>
          </p:cNvSpPr>
          <p:nvPr/>
        </p:nvSpPr>
        <p:spPr bwMode="auto">
          <a:xfrm>
            <a:off x="4211639" y="4487240"/>
            <a:ext cx="406400" cy="358775"/>
          </a:xfrm>
          <a:prstGeom prst="rightArrow">
            <a:avLst>
              <a:gd name="adj1" fmla="val 50000"/>
              <a:gd name="adj2" fmla="val 28319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6" name="AutoShape 21"/>
          <p:cNvSpPr>
            <a:spLocks noChangeArrowheads="1"/>
          </p:cNvSpPr>
          <p:nvPr/>
        </p:nvSpPr>
        <p:spPr bwMode="auto">
          <a:xfrm rot="2384567">
            <a:off x="7182822" y="2515083"/>
            <a:ext cx="503237" cy="358775"/>
          </a:xfrm>
          <a:prstGeom prst="rightArrow">
            <a:avLst>
              <a:gd name="adj1" fmla="val 50000"/>
              <a:gd name="adj2" fmla="val 35066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7" name="AutoShape 22"/>
          <p:cNvSpPr>
            <a:spLocks noChangeArrowheads="1"/>
          </p:cNvSpPr>
          <p:nvPr/>
        </p:nvSpPr>
        <p:spPr bwMode="auto">
          <a:xfrm rot="19918322">
            <a:off x="7210118" y="4011125"/>
            <a:ext cx="503237" cy="358775"/>
          </a:xfrm>
          <a:prstGeom prst="rightArrow">
            <a:avLst>
              <a:gd name="adj1" fmla="val 50000"/>
              <a:gd name="adj2" fmla="val 35066"/>
            </a:avLst>
          </a:prstGeom>
          <a:solidFill>
            <a:srgbClr val="FF0000"/>
          </a:solidFill>
          <a:ln w="9525">
            <a:noFill/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1800" dirty="0"/>
          </a:p>
        </p:txBody>
      </p:sp>
      <p:sp>
        <p:nvSpPr>
          <p:cNvPr id="22548" name="Text Box 23"/>
          <p:cNvSpPr txBox="1">
            <a:spLocks noChangeArrowheads="1"/>
          </p:cNvSpPr>
          <p:nvPr/>
        </p:nvSpPr>
        <p:spPr bwMode="auto">
          <a:xfrm>
            <a:off x="53975" y="18249"/>
            <a:ext cx="9036051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Broad categories of evaluation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criteria </a:t>
            </a:r>
            <a:r>
              <a:rPr lang="en-GB" sz="2800" b="1" dirty="0"/>
              <a:t>for assessing concepts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3" name="Text Box 10"/>
          <p:cNvSpPr txBox="1">
            <a:spLocks noChangeArrowheads="1"/>
          </p:cNvSpPr>
          <p:nvPr/>
        </p:nvSpPr>
        <p:spPr bwMode="auto">
          <a:xfrm>
            <a:off x="53975" y="18249"/>
            <a:ext cx="9036051" cy="95410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Assessing the ‘acceptability’ of a </a:t>
            </a:r>
            <a:r>
              <a:rPr lang="en-US" sz="2800" b="1" dirty="0" smtClean="0"/>
              <a:t/>
            </a:r>
            <a:br>
              <a:rPr lang="en-US" sz="2800" b="1" dirty="0" smtClean="0"/>
            </a:br>
            <a:r>
              <a:rPr lang="en-US" sz="2800" b="1" dirty="0" smtClean="0"/>
              <a:t>process </a:t>
            </a:r>
            <a:r>
              <a:rPr lang="en-US" sz="2800" b="1" dirty="0"/>
              <a:t>technology</a:t>
            </a:r>
          </a:p>
        </p:txBody>
      </p:sp>
      <p:cxnSp>
        <p:nvCxnSpPr>
          <p:cNvPr id="23554" name="AutoShape 11"/>
          <p:cNvCxnSpPr>
            <a:cxnSpLocks noChangeShapeType="1"/>
            <a:stCxn id="23559" idx="2"/>
            <a:endCxn id="23561" idx="2"/>
          </p:cNvCxnSpPr>
          <p:nvPr/>
        </p:nvCxnSpPr>
        <p:spPr bwMode="auto">
          <a:xfrm rot="5400000">
            <a:off x="5209471" y="3174722"/>
            <a:ext cx="2723178" cy="1547020"/>
          </a:xfrm>
          <a:prstGeom prst="curvedConnector2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</p:cxnSp>
      <p:sp>
        <p:nvSpPr>
          <p:cNvPr id="23555" name="Oval 2"/>
          <p:cNvSpPr>
            <a:spLocks noChangeArrowheads="1"/>
          </p:cNvSpPr>
          <p:nvPr/>
        </p:nvSpPr>
        <p:spPr bwMode="auto">
          <a:xfrm>
            <a:off x="3346449" y="2083228"/>
            <a:ext cx="2320925" cy="1385887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 type="none" w="sm" len="sm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6" name="AutoShape 3"/>
          <p:cNvSpPr>
            <a:spLocks noChangeArrowheads="1"/>
          </p:cNvSpPr>
          <p:nvPr/>
        </p:nvSpPr>
        <p:spPr bwMode="auto">
          <a:xfrm>
            <a:off x="381000" y="1386315"/>
            <a:ext cx="3352800" cy="2806700"/>
          </a:xfrm>
          <a:prstGeom prst="homePlate">
            <a:avLst>
              <a:gd name="adj" fmla="val 29864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7" name="Text Box 4"/>
          <p:cNvSpPr txBox="1">
            <a:spLocks noChangeArrowheads="1"/>
          </p:cNvSpPr>
          <p:nvPr/>
        </p:nvSpPr>
        <p:spPr bwMode="auto">
          <a:xfrm>
            <a:off x="682624" y="1386316"/>
            <a:ext cx="2190751" cy="120032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tabLst>
                <a:tab pos="228600" algn="l"/>
              </a:tabLst>
            </a:pPr>
            <a:r>
              <a:rPr lang="en-US" dirty="0"/>
              <a:t>Operations resource capabilities</a:t>
            </a:r>
          </a:p>
          <a:p>
            <a:pPr>
              <a:spcBef>
                <a:spcPct val="50000"/>
              </a:spcBef>
              <a:tabLst>
                <a:tab pos="228600" algn="l"/>
              </a:tabLst>
            </a:pPr>
            <a:r>
              <a:rPr lang="en-US" dirty="0"/>
              <a:t>Is the process </a:t>
            </a:r>
            <a:r>
              <a:rPr lang="en-US" dirty="0" smtClean="0"/>
              <a:t>technology…</a:t>
            </a:r>
            <a:r>
              <a:rPr lang="en-US" dirty="0"/>
              <a:t>	</a:t>
            </a:r>
          </a:p>
        </p:txBody>
      </p:sp>
      <p:sp>
        <p:nvSpPr>
          <p:cNvPr id="23558" name="AutoShape 5"/>
          <p:cNvSpPr>
            <a:spLocks noChangeArrowheads="1"/>
          </p:cNvSpPr>
          <p:nvPr/>
        </p:nvSpPr>
        <p:spPr bwMode="auto">
          <a:xfrm rot="10800000">
            <a:off x="5281612" y="1386315"/>
            <a:ext cx="3352800" cy="2806700"/>
          </a:xfrm>
          <a:prstGeom prst="homePlate">
            <a:avLst>
              <a:gd name="adj" fmla="val 29864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59" name="Text Box 6"/>
          <p:cNvSpPr txBox="1">
            <a:spLocks noChangeArrowheads="1"/>
          </p:cNvSpPr>
          <p:nvPr/>
        </p:nvSpPr>
        <p:spPr bwMode="auto">
          <a:xfrm>
            <a:off x="5926138" y="1386315"/>
            <a:ext cx="2836863" cy="120032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tabLst>
                <a:tab pos="228600" algn="l"/>
              </a:tabLst>
            </a:pPr>
            <a:r>
              <a:rPr lang="en-US" dirty="0"/>
              <a:t>Market </a:t>
            </a:r>
          </a:p>
          <a:p>
            <a:pPr algn="ctr">
              <a:tabLst>
                <a:tab pos="228600" algn="l"/>
              </a:tabLst>
            </a:pPr>
            <a:r>
              <a:rPr lang="en-US" dirty="0"/>
              <a:t>requirements</a:t>
            </a:r>
          </a:p>
          <a:p>
            <a:pPr>
              <a:spcBef>
                <a:spcPct val="50000"/>
              </a:spcBef>
              <a:tabLst>
                <a:tab pos="228600" algn="l"/>
              </a:tabLst>
            </a:pPr>
            <a:r>
              <a:rPr lang="en-US" dirty="0"/>
              <a:t>How does the process technology </a:t>
            </a:r>
            <a:r>
              <a:rPr lang="en-US" dirty="0" smtClean="0"/>
              <a:t>affect…</a:t>
            </a:r>
            <a:endParaRPr lang="en-US" dirty="0"/>
          </a:p>
        </p:txBody>
      </p:sp>
      <p:sp>
        <p:nvSpPr>
          <p:cNvPr id="23560" name="Text Box 7"/>
          <p:cNvSpPr txBox="1">
            <a:spLocks noChangeArrowheads="1"/>
          </p:cNvSpPr>
          <p:nvPr/>
        </p:nvSpPr>
        <p:spPr bwMode="auto">
          <a:xfrm>
            <a:off x="3733800" y="2315003"/>
            <a:ext cx="1547813" cy="91598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dirty="0"/>
              <a:t>Proposed process technology</a:t>
            </a:r>
          </a:p>
        </p:txBody>
      </p:sp>
      <p:sp>
        <p:nvSpPr>
          <p:cNvPr id="23561" name="AutoShape 8"/>
          <p:cNvSpPr>
            <a:spLocks noChangeArrowheads="1"/>
          </p:cNvSpPr>
          <p:nvPr/>
        </p:nvSpPr>
        <p:spPr bwMode="auto">
          <a:xfrm rot="16200000">
            <a:off x="3490913" y="4019978"/>
            <a:ext cx="2033587" cy="2579687"/>
          </a:xfrm>
          <a:prstGeom prst="homePlate">
            <a:avLst>
              <a:gd name="adj" fmla="val 0"/>
            </a:avLst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2" name="Text Box 9"/>
          <p:cNvSpPr txBox="1">
            <a:spLocks noChangeArrowheads="1"/>
          </p:cNvSpPr>
          <p:nvPr/>
        </p:nvSpPr>
        <p:spPr bwMode="auto">
          <a:xfrm>
            <a:off x="3411538" y="4324778"/>
            <a:ext cx="2379663" cy="1692771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tabLst>
                <a:tab pos="114300" algn="l"/>
              </a:tabLst>
            </a:pPr>
            <a:r>
              <a:rPr lang="en-US" dirty="0"/>
              <a:t>Financial evaluation</a:t>
            </a:r>
          </a:p>
          <a:p>
            <a:pPr>
              <a:spcBef>
                <a:spcPct val="50000"/>
              </a:spcBef>
              <a:tabLst>
                <a:tab pos="114300" algn="l"/>
              </a:tabLst>
            </a:pPr>
            <a:r>
              <a:rPr lang="en-US" dirty="0"/>
              <a:t>Does the process technology give an acceptable return on the investment necessary for its adoption?</a:t>
            </a:r>
          </a:p>
        </p:txBody>
      </p:sp>
      <p:cxnSp>
        <p:nvCxnSpPr>
          <p:cNvPr id="23564" name="AutoShape 12"/>
          <p:cNvCxnSpPr>
            <a:cxnSpLocks noChangeShapeType="1"/>
            <a:stCxn id="23556" idx="2"/>
            <a:endCxn id="23561" idx="0"/>
          </p:cNvCxnSpPr>
          <p:nvPr/>
        </p:nvCxnSpPr>
        <p:spPr bwMode="auto">
          <a:xfrm rot="16200000" flipH="1">
            <a:off x="1868488" y="3962827"/>
            <a:ext cx="1119188" cy="1579563"/>
          </a:xfrm>
          <a:prstGeom prst="curvedConnector2">
            <a:avLst/>
          </a:prstGeom>
          <a:noFill/>
          <a:ln w="25400">
            <a:solidFill>
              <a:srgbClr val="800080"/>
            </a:solidFill>
            <a:round/>
            <a:headEnd type="none" w="sm" len="sm"/>
            <a:tailEnd type="stealth" w="sm" len="sm"/>
          </a:ln>
        </p:spPr>
      </p:cxnSp>
      <p:sp>
        <p:nvSpPr>
          <p:cNvPr id="23565" name="Oval 14"/>
          <p:cNvSpPr>
            <a:spLocks noChangeArrowheads="1"/>
          </p:cNvSpPr>
          <p:nvPr/>
        </p:nvSpPr>
        <p:spPr bwMode="auto">
          <a:xfrm>
            <a:off x="838198" y="3189715"/>
            <a:ext cx="109539" cy="109538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6" name="Oval 15"/>
          <p:cNvSpPr>
            <a:spLocks noChangeArrowheads="1"/>
          </p:cNvSpPr>
          <p:nvPr/>
        </p:nvSpPr>
        <p:spPr bwMode="auto">
          <a:xfrm>
            <a:off x="838198" y="3442128"/>
            <a:ext cx="109539" cy="109537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7" name="Oval 16"/>
          <p:cNvSpPr>
            <a:spLocks noChangeArrowheads="1"/>
          </p:cNvSpPr>
          <p:nvPr/>
        </p:nvSpPr>
        <p:spPr bwMode="auto">
          <a:xfrm>
            <a:off x="838198" y="3681840"/>
            <a:ext cx="109539" cy="109538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8" name="Oval 17"/>
          <p:cNvSpPr>
            <a:spLocks noChangeArrowheads="1"/>
          </p:cNvSpPr>
          <p:nvPr/>
        </p:nvSpPr>
        <p:spPr bwMode="auto">
          <a:xfrm>
            <a:off x="838198" y="2961115"/>
            <a:ext cx="109539" cy="109538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69" name="Oval 18"/>
          <p:cNvSpPr>
            <a:spLocks noChangeArrowheads="1"/>
          </p:cNvSpPr>
          <p:nvPr/>
        </p:nvSpPr>
        <p:spPr bwMode="auto">
          <a:xfrm>
            <a:off x="6083298" y="2961115"/>
            <a:ext cx="109539" cy="109538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70" name="Oval 19"/>
          <p:cNvSpPr>
            <a:spLocks noChangeArrowheads="1"/>
          </p:cNvSpPr>
          <p:nvPr/>
        </p:nvSpPr>
        <p:spPr bwMode="auto">
          <a:xfrm>
            <a:off x="6083298" y="3207178"/>
            <a:ext cx="109539" cy="109537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71" name="Oval 20"/>
          <p:cNvSpPr>
            <a:spLocks noChangeArrowheads="1"/>
          </p:cNvSpPr>
          <p:nvPr/>
        </p:nvSpPr>
        <p:spPr bwMode="auto">
          <a:xfrm>
            <a:off x="6083298" y="3453240"/>
            <a:ext cx="109539" cy="109538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72" name="Oval 21"/>
          <p:cNvSpPr>
            <a:spLocks noChangeArrowheads="1"/>
          </p:cNvSpPr>
          <p:nvPr/>
        </p:nvSpPr>
        <p:spPr bwMode="auto">
          <a:xfrm>
            <a:off x="6083298" y="3699303"/>
            <a:ext cx="109539" cy="109537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73" name="Oval 22"/>
          <p:cNvSpPr>
            <a:spLocks noChangeArrowheads="1"/>
          </p:cNvSpPr>
          <p:nvPr/>
        </p:nvSpPr>
        <p:spPr bwMode="auto">
          <a:xfrm>
            <a:off x="6083298" y="3945364"/>
            <a:ext cx="109539" cy="109538"/>
          </a:xfrm>
          <a:prstGeom prst="ellipse">
            <a:avLst/>
          </a:prstGeom>
          <a:solidFill>
            <a:srgbClr val="993366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3574" name="Text Box 23"/>
          <p:cNvSpPr txBox="1">
            <a:spLocks noChangeArrowheads="1"/>
          </p:cNvSpPr>
          <p:nvPr/>
        </p:nvSpPr>
        <p:spPr bwMode="auto">
          <a:xfrm>
            <a:off x="938214" y="2849990"/>
            <a:ext cx="1081087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Scarce?</a:t>
            </a:r>
            <a:endParaRPr lang="en-US" dirty="0"/>
          </a:p>
        </p:txBody>
      </p:sp>
      <p:sp>
        <p:nvSpPr>
          <p:cNvPr id="23575" name="Text Box 24"/>
          <p:cNvSpPr txBox="1">
            <a:spLocks noChangeArrowheads="1"/>
          </p:cNvSpPr>
          <p:nvPr/>
        </p:nvSpPr>
        <p:spPr bwMode="auto">
          <a:xfrm>
            <a:off x="933450" y="3091289"/>
            <a:ext cx="1754188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Difficult to move?</a:t>
            </a:r>
            <a:endParaRPr lang="en-US" dirty="0"/>
          </a:p>
        </p:txBody>
      </p:sp>
      <p:sp>
        <p:nvSpPr>
          <p:cNvPr id="23576" name="Text Box 25"/>
          <p:cNvSpPr txBox="1">
            <a:spLocks noChangeArrowheads="1"/>
          </p:cNvSpPr>
          <p:nvPr/>
        </p:nvSpPr>
        <p:spPr bwMode="auto">
          <a:xfrm>
            <a:off x="928689" y="3332589"/>
            <a:ext cx="19018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Difficult to copy?</a:t>
            </a:r>
            <a:endParaRPr lang="en-US" dirty="0"/>
          </a:p>
        </p:txBody>
      </p:sp>
      <p:sp>
        <p:nvSpPr>
          <p:cNvPr id="23577" name="Text Box 26"/>
          <p:cNvSpPr txBox="1">
            <a:spLocks noChangeArrowheads="1"/>
          </p:cNvSpPr>
          <p:nvPr/>
        </p:nvSpPr>
        <p:spPr bwMode="auto">
          <a:xfrm>
            <a:off x="923925" y="3573890"/>
            <a:ext cx="1979613" cy="584776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Difficult to substitute for?</a:t>
            </a:r>
            <a:endParaRPr lang="en-US" dirty="0"/>
          </a:p>
        </p:txBody>
      </p:sp>
      <p:sp>
        <p:nvSpPr>
          <p:cNvPr id="23578" name="Text Box 27"/>
          <p:cNvSpPr txBox="1">
            <a:spLocks noChangeArrowheads="1"/>
          </p:cNvSpPr>
          <p:nvPr/>
        </p:nvSpPr>
        <p:spPr bwMode="auto">
          <a:xfrm>
            <a:off x="6189663" y="2842052"/>
            <a:ext cx="1081087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Quality?</a:t>
            </a:r>
            <a:endParaRPr lang="en-US" dirty="0"/>
          </a:p>
        </p:txBody>
      </p:sp>
      <p:sp>
        <p:nvSpPr>
          <p:cNvPr id="23579" name="Text Box 28"/>
          <p:cNvSpPr txBox="1">
            <a:spLocks noChangeArrowheads="1"/>
          </p:cNvSpPr>
          <p:nvPr/>
        </p:nvSpPr>
        <p:spPr bwMode="auto">
          <a:xfrm>
            <a:off x="6184900" y="3083352"/>
            <a:ext cx="1754188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Speed?</a:t>
            </a:r>
            <a:endParaRPr lang="en-US" dirty="0"/>
          </a:p>
        </p:txBody>
      </p:sp>
      <p:sp>
        <p:nvSpPr>
          <p:cNvPr id="23580" name="Text Box 29"/>
          <p:cNvSpPr txBox="1">
            <a:spLocks noChangeArrowheads="1"/>
          </p:cNvSpPr>
          <p:nvPr/>
        </p:nvSpPr>
        <p:spPr bwMode="auto">
          <a:xfrm>
            <a:off x="6180138" y="3324653"/>
            <a:ext cx="19018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Dependability?</a:t>
            </a:r>
            <a:endParaRPr lang="en-US" dirty="0"/>
          </a:p>
        </p:txBody>
      </p:sp>
      <p:sp>
        <p:nvSpPr>
          <p:cNvPr id="23581" name="Text Box 30"/>
          <p:cNvSpPr txBox="1">
            <a:spLocks noChangeArrowheads="1"/>
          </p:cNvSpPr>
          <p:nvPr/>
        </p:nvSpPr>
        <p:spPr bwMode="auto">
          <a:xfrm>
            <a:off x="6175375" y="3565952"/>
            <a:ext cx="197961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Flexibility?</a:t>
            </a:r>
            <a:endParaRPr lang="en-US" dirty="0"/>
          </a:p>
        </p:txBody>
      </p:sp>
      <p:sp>
        <p:nvSpPr>
          <p:cNvPr id="23582" name="Text Box 31"/>
          <p:cNvSpPr txBox="1">
            <a:spLocks noChangeArrowheads="1"/>
          </p:cNvSpPr>
          <p:nvPr/>
        </p:nvSpPr>
        <p:spPr bwMode="auto">
          <a:xfrm>
            <a:off x="6186488" y="3819952"/>
            <a:ext cx="1979612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Cost?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10"/>
          <p:cNvSpPr>
            <a:spLocks noChangeArrowheads="1"/>
          </p:cNvSpPr>
          <p:nvPr/>
        </p:nvSpPr>
        <p:spPr bwMode="auto">
          <a:xfrm>
            <a:off x="1439862" y="1803226"/>
            <a:ext cx="5688012" cy="18002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579" name="Rectangle 24"/>
          <p:cNvSpPr>
            <a:spLocks noChangeArrowheads="1"/>
          </p:cNvSpPr>
          <p:nvPr/>
        </p:nvSpPr>
        <p:spPr bwMode="auto">
          <a:xfrm>
            <a:off x="792162" y="3962226"/>
            <a:ext cx="7632700" cy="208915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1223961" y="2019125"/>
            <a:ext cx="129540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dirty="0"/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822323" y="4386088"/>
            <a:ext cx="1625600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>
              <a:tabLst>
                <a:tab pos="114300" algn="l"/>
              </a:tabLst>
            </a:pPr>
            <a:r>
              <a:rPr lang="en-US" sz="1400" dirty="0"/>
              <a:t>Cash inflows</a:t>
            </a:r>
          </a:p>
          <a:p>
            <a:pPr>
              <a:tabLst>
                <a:tab pos="114300" algn="l"/>
              </a:tabLst>
            </a:pPr>
            <a:r>
              <a:rPr lang="en-US" sz="1400" dirty="0"/>
              <a:t>Cash outflows</a:t>
            </a:r>
          </a:p>
          <a:p>
            <a:pPr>
              <a:tabLst>
                <a:tab pos="114300" algn="l"/>
              </a:tabLst>
            </a:pPr>
            <a:r>
              <a:rPr lang="en-US" sz="1400" dirty="0"/>
              <a:t>Net cash flow</a:t>
            </a:r>
          </a:p>
          <a:p>
            <a:pPr>
              <a:tabLst>
                <a:tab pos="114300" algn="l"/>
              </a:tabLst>
            </a:pPr>
            <a:r>
              <a:rPr lang="en-US" sz="1400" dirty="0"/>
              <a:t>Beginning cash 	without financing</a:t>
            </a:r>
          </a:p>
          <a:p>
            <a:pPr>
              <a:tabLst>
                <a:tab pos="114300" algn="l"/>
              </a:tabLst>
            </a:pPr>
            <a:r>
              <a:rPr lang="en-US" sz="1400" dirty="0"/>
              <a:t>Ending cash 	without financing</a:t>
            </a:r>
          </a:p>
        </p:txBody>
      </p:sp>
      <p:sp>
        <p:nvSpPr>
          <p:cNvPr id="24582" name="Text Box 7"/>
          <p:cNvSpPr txBox="1">
            <a:spLocks noChangeArrowheads="1"/>
          </p:cNvSpPr>
          <p:nvPr/>
        </p:nvSpPr>
        <p:spPr bwMode="auto">
          <a:xfrm>
            <a:off x="2375816" y="4451284"/>
            <a:ext cx="792833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/>
              <a:t>0</a:t>
            </a:r>
          </a:p>
          <a:p>
            <a:pPr algn="r">
              <a:tabLst>
                <a:tab pos="114300" algn="l"/>
              </a:tabLst>
            </a:pPr>
            <a:r>
              <a:rPr lang="en-US" sz="1400" dirty="0" smtClean="0"/>
              <a:t>1,050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(</a:t>
            </a:r>
            <a:r>
              <a:rPr lang="en-US" sz="1400" dirty="0" smtClean="0"/>
              <a:t>1,050</a:t>
            </a:r>
            <a:r>
              <a:rPr lang="en-US" sz="1400" dirty="0"/>
              <a:t>)</a:t>
            </a:r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(</a:t>
            </a:r>
            <a:r>
              <a:rPr lang="en-US" sz="1400" dirty="0" smtClean="0"/>
              <a:t>1,050</a:t>
            </a:r>
            <a:r>
              <a:rPr lang="en-US" sz="1400" dirty="0"/>
              <a:t>)</a:t>
            </a:r>
          </a:p>
        </p:txBody>
      </p:sp>
      <p:sp>
        <p:nvSpPr>
          <p:cNvPr id="24583" name="Text Box 16"/>
          <p:cNvSpPr txBox="1">
            <a:spLocks noChangeArrowheads="1"/>
          </p:cNvSpPr>
          <p:nvPr/>
        </p:nvSpPr>
        <p:spPr bwMode="auto">
          <a:xfrm>
            <a:off x="3095624" y="4451284"/>
            <a:ext cx="792360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 smtClean="0"/>
              <a:t>1,000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800</a:t>
            </a:r>
          </a:p>
          <a:p>
            <a:pPr algn="r">
              <a:tabLst>
                <a:tab pos="114300" algn="l"/>
              </a:tabLst>
            </a:pPr>
            <a:r>
              <a:rPr lang="en-GB" sz="1400" dirty="0"/>
              <a:t>200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(</a:t>
            </a:r>
            <a:r>
              <a:rPr lang="en-GB" sz="1400" dirty="0" smtClean="0"/>
              <a:t>1,050</a:t>
            </a:r>
            <a:r>
              <a:rPr lang="en-GB" sz="1400" dirty="0"/>
              <a:t>)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(850)</a:t>
            </a:r>
          </a:p>
        </p:txBody>
      </p:sp>
      <p:sp>
        <p:nvSpPr>
          <p:cNvPr id="24584" name="Text Box 17"/>
          <p:cNvSpPr txBox="1">
            <a:spLocks noChangeArrowheads="1"/>
          </p:cNvSpPr>
          <p:nvPr/>
        </p:nvSpPr>
        <p:spPr bwMode="auto">
          <a:xfrm>
            <a:off x="3743324" y="4451284"/>
            <a:ext cx="720725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 smtClean="0"/>
              <a:t>1,000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970</a:t>
            </a:r>
          </a:p>
          <a:p>
            <a:pPr algn="r">
              <a:tabLst>
                <a:tab pos="114300" algn="l"/>
              </a:tabLst>
            </a:pPr>
            <a:r>
              <a:rPr lang="en-GB" sz="1400" dirty="0"/>
              <a:t>30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(850)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(820)</a:t>
            </a:r>
          </a:p>
        </p:txBody>
      </p:sp>
      <p:sp>
        <p:nvSpPr>
          <p:cNvPr id="24585" name="Text Box 18"/>
          <p:cNvSpPr txBox="1">
            <a:spLocks noChangeArrowheads="1"/>
          </p:cNvSpPr>
          <p:nvPr/>
        </p:nvSpPr>
        <p:spPr bwMode="auto">
          <a:xfrm>
            <a:off x="4391024" y="4451284"/>
            <a:ext cx="720725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 smtClean="0"/>
              <a:t>1,000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950</a:t>
            </a:r>
          </a:p>
          <a:p>
            <a:pPr algn="r">
              <a:tabLst>
                <a:tab pos="114300" algn="l"/>
              </a:tabLst>
            </a:pPr>
            <a:r>
              <a:rPr lang="en-GB" sz="1400" dirty="0"/>
              <a:t>50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(820)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(770)</a:t>
            </a:r>
          </a:p>
        </p:txBody>
      </p:sp>
      <p:sp>
        <p:nvSpPr>
          <p:cNvPr id="24586" name="Text Box 19"/>
          <p:cNvSpPr txBox="1">
            <a:spLocks noChangeArrowheads="1"/>
          </p:cNvSpPr>
          <p:nvPr/>
        </p:nvSpPr>
        <p:spPr bwMode="auto">
          <a:xfrm>
            <a:off x="5038723" y="4451284"/>
            <a:ext cx="720725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 smtClean="0"/>
              <a:t>1,000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700</a:t>
            </a:r>
          </a:p>
          <a:p>
            <a:pPr algn="r">
              <a:tabLst>
                <a:tab pos="114300" algn="l"/>
              </a:tabLst>
            </a:pPr>
            <a:r>
              <a:rPr lang="en-GB" sz="1400" dirty="0"/>
              <a:t>300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(770)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(470)</a:t>
            </a:r>
          </a:p>
        </p:txBody>
      </p:sp>
      <p:sp>
        <p:nvSpPr>
          <p:cNvPr id="24587" name="Text Box 20"/>
          <p:cNvSpPr txBox="1">
            <a:spLocks noChangeArrowheads="1"/>
          </p:cNvSpPr>
          <p:nvPr/>
        </p:nvSpPr>
        <p:spPr bwMode="auto">
          <a:xfrm>
            <a:off x="5686424" y="4451284"/>
            <a:ext cx="720725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 smtClean="0"/>
              <a:t>2,000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200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GB" sz="1400" dirty="0" smtClean="0"/>
              <a:t>1,800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(470)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GB" sz="1400" dirty="0" smtClean="0"/>
              <a:t>1,330</a:t>
            </a:r>
            <a:endParaRPr lang="en-US" sz="1400" dirty="0"/>
          </a:p>
        </p:txBody>
      </p:sp>
      <p:sp>
        <p:nvSpPr>
          <p:cNvPr id="24588" name="Text Box 21"/>
          <p:cNvSpPr txBox="1">
            <a:spLocks noChangeArrowheads="1"/>
          </p:cNvSpPr>
          <p:nvPr/>
        </p:nvSpPr>
        <p:spPr bwMode="auto">
          <a:xfrm>
            <a:off x="6334124" y="4451284"/>
            <a:ext cx="720725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/>
              <a:t>0</a:t>
            </a:r>
          </a:p>
          <a:p>
            <a:pPr algn="r">
              <a:tabLst>
                <a:tab pos="114300" algn="l"/>
              </a:tabLst>
            </a:pPr>
            <a:r>
              <a:rPr lang="en-US" sz="1400" dirty="0"/>
              <a:t>200</a:t>
            </a:r>
          </a:p>
          <a:p>
            <a:pPr algn="r">
              <a:tabLst>
                <a:tab pos="114300" algn="l"/>
              </a:tabLst>
            </a:pPr>
            <a:r>
              <a:rPr lang="en-US" sz="1400" dirty="0"/>
              <a:t>(200)</a:t>
            </a:r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 smtClean="0"/>
              <a:t>1,330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GB" sz="1400" dirty="0" smtClean="0"/>
              <a:t>1,130</a:t>
            </a:r>
            <a:endParaRPr lang="en-US" sz="1400" dirty="0"/>
          </a:p>
        </p:txBody>
      </p:sp>
      <p:sp>
        <p:nvSpPr>
          <p:cNvPr id="24589" name="Text Box 22"/>
          <p:cNvSpPr txBox="1">
            <a:spLocks noChangeArrowheads="1"/>
          </p:cNvSpPr>
          <p:nvPr/>
        </p:nvSpPr>
        <p:spPr bwMode="auto">
          <a:xfrm>
            <a:off x="6981824" y="4467546"/>
            <a:ext cx="720725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/>
              <a:t>0</a:t>
            </a:r>
          </a:p>
          <a:p>
            <a:pPr algn="r">
              <a:tabLst>
                <a:tab pos="114300" algn="l"/>
              </a:tabLst>
            </a:pPr>
            <a:r>
              <a:rPr lang="en-US" sz="1400" dirty="0"/>
              <a:t>200</a:t>
            </a:r>
          </a:p>
          <a:p>
            <a:pPr algn="r">
              <a:tabLst>
                <a:tab pos="114300" algn="l"/>
              </a:tabLst>
            </a:pPr>
            <a:r>
              <a:rPr lang="en-US" sz="1400" dirty="0"/>
              <a:t>(200)</a:t>
            </a:r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 smtClean="0"/>
              <a:t>1,130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930</a:t>
            </a:r>
            <a:endParaRPr lang="en-US" sz="1400" dirty="0"/>
          </a:p>
        </p:txBody>
      </p:sp>
      <p:sp>
        <p:nvSpPr>
          <p:cNvPr id="24590" name="Text Box 23"/>
          <p:cNvSpPr txBox="1">
            <a:spLocks noChangeArrowheads="1"/>
          </p:cNvSpPr>
          <p:nvPr/>
        </p:nvSpPr>
        <p:spPr bwMode="auto">
          <a:xfrm>
            <a:off x="7703763" y="4451284"/>
            <a:ext cx="720725" cy="1600438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tabLst>
                <a:tab pos="114300" algn="l"/>
              </a:tabLst>
            </a:pPr>
            <a:r>
              <a:rPr lang="en-US" sz="1400" dirty="0" smtClean="0"/>
              <a:t>3,000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US" sz="1400" dirty="0"/>
              <a:t>30</a:t>
            </a:r>
          </a:p>
          <a:p>
            <a:pPr algn="r">
              <a:tabLst>
                <a:tab pos="114300" algn="l"/>
              </a:tabLst>
            </a:pPr>
            <a:r>
              <a:rPr lang="en-GB" sz="1400" dirty="0" smtClean="0"/>
              <a:t>1,700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GB" sz="1400" dirty="0"/>
          </a:p>
          <a:p>
            <a:pPr algn="r">
              <a:tabLst>
                <a:tab pos="114300" algn="l"/>
              </a:tabLst>
            </a:pPr>
            <a:r>
              <a:rPr lang="en-GB" sz="1400" dirty="0"/>
              <a:t>930</a:t>
            </a:r>
            <a:endParaRPr lang="en-US" sz="1400" dirty="0"/>
          </a:p>
          <a:p>
            <a:pPr algn="r">
              <a:tabLst>
                <a:tab pos="114300" algn="l"/>
              </a:tabLst>
            </a:pPr>
            <a:endParaRPr lang="en-US" sz="1400" dirty="0"/>
          </a:p>
          <a:p>
            <a:pPr algn="r">
              <a:tabLst>
                <a:tab pos="114300" algn="l"/>
              </a:tabLst>
            </a:pPr>
            <a:r>
              <a:rPr lang="en-GB" sz="1400" dirty="0" smtClean="0"/>
              <a:t>2,630</a:t>
            </a:r>
            <a:endParaRPr lang="en-US" sz="1400" dirty="0"/>
          </a:p>
        </p:txBody>
      </p:sp>
      <p:sp>
        <p:nvSpPr>
          <p:cNvPr id="24591" name="Text Box 25"/>
          <p:cNvSpPr txBox="1">
            <a:spLocks noChangeArrowheads="1"/>
          </p:cNvSpPr>
          <p:nvPr/>
        </p:nvSpPr>
        <p:spPr bwMode="auto">
          <a:xfrm>
            <a:off x="774698" y="4035250"/>
            <a:ext cx="2089151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dirty="0"/>
              <a:t>Six month periods</a:t>
            </a:r>
            <a:endParaRPr lang="en-US" sz="1400" dirty="0"/>
          </a:p>
        </p:txBody>
      </p:sp>
      <p:sp>
        <p:nvSpPr>
          <p:cNvPr id="24592" name="Line 26"/>
          <p:cNvSpPr>
            <a:spLocks noChangeShapeType="1"/>
          </p:cNvSpPr>
          <p:nvPr/>
        </p:nvSpPr>
        <p:spPr bwMode="auto">
          <a:xfrm flipH="1">
            <a:off x="2447824" y="3963490"/>
            <a:ext cx="8409" cy="208788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3" name="Line 44"/>
          <p:cNvSpPr>
            <a:spLocks noChangeShapeType="1"/>
          </p:cNvSpPr>
          <p:nvPr/>
        </p:nvSpPr>
        <p:spPr bwMode="auto">
          <a:xfrm>
            <a:off x="3168648" y="3962226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4" name="Line 45"/>
          <p:cNvSpPr>
            <a:spLocks noChangeShapeType="1"/>
          </p:cNvSpPr>
          <p:nvPr/>
        </p:nvSpPr>
        <p:spPr bwMode="auto">
          <a:xfrm>
            <a:off x="3825873" y="3962226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5" name="Line 46"/>
          <p:cNvSpPr>
            <a:spLocks noChangeShapeType="1"/>
          </p:cNvSpPr>
          <p:nvPr/>
        </p:nvSpPr>
        <p:spPr bwMode="auto">
          <a:xfrm>
            <a:off x="4483099" y="3962226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6" name="Line 47"/>
          <p:cNvSpPr>
            <a:spLocks noChangeShapeType="1"/>
          </p:cNvSpPr>
          <p:nvPr/>
        </p:nvSpPr>
        <p:spPr bwMode="auto">
          <a:xfrm>
            <a:off x="5140323" y="3962226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7" name="Line 48"/>
          <p:cNvSpPr>
            <a:spLocks noChangeShapeType="1"/>
          </p:cNvSpPr>
          <p:nvPr/>
        </p:nvSpPr>
        <p:spPr bwMode="auto">
          <a:xfrm>
            <a:off x="5797548" y="3962226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8" name="Line 49"/>
          <p:cNvSpPr>
            <a:spLocks noChangeShapeType="1"/>
          </p:cNvSpPr>
          <p:nvPr/>
        </p:nvSpPr>
        <p:spPr bwMode="auto">
          <a:xfrm>
            <a:off x="6454773" y="3963490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9" name="Line 50"/>
          <p:cNvSpPr>
            <a:spLocks noChangeShapeType="1"/>
          </p:cNvSpPr>
          <p:nvPr/>
        </p:nvSpPr>
        <p:spPr bwMode="auto">
          <a:xfrm>
            <a:off x="7111999" y="3962226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00" name="Line 51"/>
          <p:cNvSpPr>
            <a:spLocks noChangeShapeType="1"/>
          </p:cNvSpPr>
          <p:nvPr/>
        </p:nvSpPr>
        <p:spPr bwMode="auto">
          <a:xfrm>
            <a:off x="7776416" y="3963490"/>
            <a:ext cx="0" cy="2089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01" name="Text Box 52"/>
          <p:cNvSpPr txBox="1">
            <a:spLocks noChangeArrowheads="1"/>
          </p:cNvSpPr>
          <p:nvPr/>
        </p:nvSpPr>
        <p:spPr bwMode="auto">
          <a:xfrm>
            <a:off x="26638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0</a:t>
            </a:r>
            <a:endParaRPr lang="en-US" dirty="0"/>
          </a:p>
        </p:txBody>
      </p:sp>
      <p:sp>
        <p:nvSpPr>
          <p:cNvPr id="24602" name="Text Box 53"/>
          <p:cNvSpPr txBox="1">
            <a:spLocks noChangeArrowheads="1"/>
          </p:cNvSpPr>
          <p:nvPr/>
        </p:nvSpPr>
        <p:spPr bwMode="auto">
          <a:xfrm>
            <a:off x="33242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1</a:t>
            </a:r>
            <a:endParaRPr lang="en-US" dirty="0"/>
          </a:p>
        </p:txBody>
      </p:sp>
      <p:sp>
        <p:nvSpPr>
          <p:cNvPr id="24603" name="Text Box 54"/>
          <p:cNvSpPr txBox="1">
            <a:spLocks noChangeArrowheads="1"/>
          </p:cNvSpPr>
          <p:nvPr/>
        </p:nvSpPr>
        <p:spPr bwMode="auto">
          <a:xfrm>
            <a:off x="39846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2</a:t>
            </a:r>
            <a:endParaRPr lang="en-US" dirty="0"/>
          </a:p>
        </p:txBody>
      </p:sp>
      <p:sp>
        <p:nvSpPr>
          <p:cNvPr id="24604" name="Text Box 55"/>
          <p:cNvSpPr txBox="1">
            <a:spLocks noChangeArrowheads="1"/>
          </p:cNvSpPr>
          <p:nvPr/>
        </p:nvSpPr>
        <p:spPr bwMode="auto">
          <a:xfrm>
            <a:off x="46450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3</a:t>
            </a:r>
            <a:endParaRPr lang="en-US" dirty="0"/>
          </a:p>
        </p:txBody>
      </p:sp>
      <p:sp>
        <p:nvSpPr>
          <p:cNvPr id="24605" name="Text Box 56"/>
          <p:cNvSpPr txBox="1">
            <a:spLocks noChangeArrowheads="1"/>
          </p:cNvSpPr>
          <p:nvPr/>
        </p:nvSpPr>
        <p:spPr bwMode="auto">
          <a:xfrm>
            <a:off x="53054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4</a:t>
            </a:r>
            <a:endParaRPr lang="en-US" dirty="0"/>
          </a:p>
        </p:txBody>
      </p:sp>
      <p:sp>
        <p:nvSpPr>
          <p:cNvPr id="24606" name="Text Box 57"/>
          <p:cNvSpPr txBox="1">
            <a:spLocks noChangeArrowheads="1"/>
          </p:cNvSpPr>
          <p:nvPr/>
        </p:nvSpPr>
        <p:spPr bwMode="auto">
          <a:xfrm>
            <a:off x="59404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5</a:t>
            </a:r>
            <a:endParaRPr lang="en-US" dirty="0"/>
          </a:p>
        </p:txBody>
      </p:sp>
      <p:sp>
        <p:nvSpPr>
          <p:cNvPr id="24607" name="Text Box 58"/>
          <p:cNvSpPr txBox="1">
            <a:spLocks noChangeArrowheads="1"/>
          </p:cNvSpPr>
          <p:nvPr/>
        </p:nvSpPr>
        <p:spPr bwMode="auto">
          <a:xfrm>
            <a:off x="65881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6</a:t>
            </a:r>
            <a:endParaRPr lang="en-US" dirty="0"/>
          </a:p>
        </p:txBody>
      </p:sp>
      <p:sp>
        <p:nvSpPr>
          <p:cNvPr id="24608" name="Text Box 59"/>
          <p:cNvSpPr txBox="1">
            <a:spLocks noChangeArrowheads="1"/>
          </p:cNvSpPr>
          <p:nvPr/>
        </p:nvSpPr>
        <p:spPr bwMode="auto">
          <a:xfrm>
            <a:off x="72612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7</a:t>
            </a:r>
            <a:endParaRPr lang="en-US" dirty="0"/>
          </a:p>
        </p:txBody>
      </p:sp>
      <p:sp>
        <p:nvSpPr>
          <p:cNvPr id="24609" name="Text Box 60"/>
          <p:cNvSpPr txBox="1">
            <a:spLocks noChangeArrowheads="1"/>
          </p:cNvSpPr>
          <p:nvPr/>
        </p:nvSpPr>
        <p:spPr bwMode="auto">
          <a:xfrm>
            <a:off x="7934324" y="4013025"/>
            <a:ext cx="360363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8</a:t>
            </a:r>
            <a:endParaRPr lang="en-US" dirty="0"/>
          </a:p>
        </p:txBody>
      </p:sp>
      <p:sp>
        <p:nvSpPr>
          <p:cNvPr id="24610" name="Line 61"/>
          <p:cNvSpPr>
            <a:spLocks noChangeShapeType="1"/>
          </p:cNvSpPr>
          <p:nvPr/>
        </p:nvSpPr>
        <p:spPr bwMode="auto">
          <a:xfrm>
            <a:off x="792162" y="4395613"/>
            <a:ext cx="7632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11" name="Text Box 62"/>
          <p:cNvSpPr txBox="1">
            <a:spLocks noChangeArrowheads="1"/>
          </p:cNvSpPr>
          <p:nvPr/>
        </p:nvSpPr>
        <p:spPr bwMode="auto">
          <a:xfrm>
            <a:off x="719138" y="3674888"/>
            <a:ext cx="2376487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All figures in </a:t>
            </a:r>
            <a:r>
              <a:rPr lang="en-GB" dirty="0" smtClean="0">
                <a:cs typeface="Arial" charset="0"/>
              </a:rPr>
              <a:t>€s</a:t>
            </a:r>
            <a:endParaRPr lang="en-GB" dirty="0">
              <a:cs typeface="Arial" charset="0"/>
            </a:endParaRPr>
          </a:p>
        </p:txBody>
      </p:sp>
      <p:sp>
        <p:nvSpPr>
          <p:cNvPr id="24612" name="Line 64"/>
          <p:cNvSpPr>
            <a:spLocks noChangeShapeType="1"/>
          </p:cNvSpPr>
          <p:nvPr/>
        </p:nvSpPr>
        <p:spPr bwMode="auto">
          <a:xfrm>
            <a:off x="2276473" y="1828625"/>
            <a:ext cx="0" cy="1771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13" name="Line 65"/>
          <p:cNvSpPr>
            <a:spLocks noChangeShapeType="1"/>
          </p:cNvSpPr>
          <p:nvPr/>
        </p:nvSpPr>
        <p:spPr bwMode="auto">
          <a:xfrm flipH="1">
            <a:off x="2174873" y="194292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14" name="Line 66"/>
          <p:cNvSpPr>
            <a:spLocks noChangeShapeType="1"/>
          </p:cNvSpPr>
          <p:nvPr/>
        </p:nvSpPr>
        <p:spPr bwMode="auto">
          <a:xfrm flipH="1">
            <a:off x="2174873" y="211437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15" name="Line 67"/>
          <p:cNvSpPr>
            <a:spLocks noChangeShapeType="1"/>
          </p:cNvSpPr>
          <p:nvPr/>
        </p:nvSpPr>
        <p:spPr bwMode="auto">
          <a:xfrm flipH="1">
            <a:off x="2174873" y="228582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16" name="Line 68"/>
          <p:cNvSpPr>
            <a:spLocks noChangeShapeType="1"/>
          </p:cNvSpPr>
          <p:nvPr/>
        </p:nvSpPr>
        <p:spPr bwMode="auto">
          <a:xfrm flipH="1">
            <a:off x="2174873" y="245727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17" name="Line 69"/>
          <p:cNvSpPr>
            <a:spLocks noChangeShapeType="1"/>
          </p:cNvSpPr>
          <p:nvPr/>
        </p:nvSpPr>
        <p:spPr bwMode="auto">
          <a:xfrm flipH="1">
            <a:off x="2174873" y="262872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18" name="Line 70"/>
          <p:cNvSpPr>
            <a:spLocks noChangeShapeType="1"/>
          </p:cNvSpPr>
          <p:nvPr/>
        </p:nvSpPr>
        <p:spPr bwMode="auto">
          <a:xfrm flipH="1">
            <a:off x="2174873" y="280017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19" name="Line 71"/>
          <p:cNvSpPr>
            <a:spLocks noChangeShapeType="1"/>
          </p:cNvSpPr>
          <p:nvPr/>
        </p:nvSpPr>
        <p:spPr bwMode="auto">
          <a:xfrm>
            <a:off x="1427161" y="2971625"/>
            <a:ext cx="52181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20" name="Line 72"/>
          <p:cNvSpPr>
            <a:spLocks noChangeShapeType="1"/>
          </p:cNvSpPr>
          <p:nvPr/>
        </p:nvSpPr>
        <p:spPr bwMode="auto">
          <a:xfrm>
            <a:off x="3190873" y="2924000"/>
            <a:ext cx="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21" name="Line 73"/>
          <p:cNvSpPr>
            <a:spLocks noChangeShapeType="1"/>
          </p:cNvSpPr>
          <p:nvPr/>
        </p:nvSpPr>
        <p:spPr bwMode="auto">
          <a:xfrm>
            <a:off x="4105273" y="2924000"/>
            <a:ext cx="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22" name="Line 74"/>
          <p:cNvSpPr>
            <a:spLocks noChangeShapeType="1"/>
          </p:cNvSpPr>
          <p:nvPr/>
        </p:nvSpPr>
        <p:spPr bwMode="auto">
          <a:xfrm>
            <a:off x="5019673" y="2924000"/>
            <a:ext cx="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23" name="Line 75"/>
          <p:cNvSpPr>
            <a:spLocks noChangeShapeType="1"/>
          </p:cNvSpPr>
          <p:nvPr/>
        </p:nvSpPr>
        <p:spPr bwMode="auto">
          <a:xfrm>
            <a:off x="5934073" y="2924000"/>
            <a:ext cx="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24" name="Text Box 76"/>
          <p:cNvSpPr txBox="1">
            <a:spLocks noChangeArrowheads="1"/>
          </p:cNvSpPr>
          <p:nvPr/>
        </p:nvSpPr>
        <p:spPr bwMode="auto">
          <a:xfrm>
            <a:off x="1583728" y="1854025"/>
            <a:ext cx="710208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sz="1400" dirty="0" smtClean="0"/>
              <a:t>3,000</a:t>
            </a:r>
            <a:endParaRPr lang="en-US" sz="1400" dirty="0"/>
          </a:p>
        </p:txBody>
      </p:sp>
      <p:sp>
        <p:nvSpPr>
          <p:cNvPr id="24625" name="Text Box 77"/>
          <p:cNvSpPr txBox="1">
            <a:spLocks noChangeArrowheads="1"/>
          </p:cNvSpPr>
          <p:nvPr/>
        </p:nvSpPr>
        <p:spPr bwMode="auto">
          <a:xfrm>
            <a:off x="1583728" y="2196925"/>
            <a:ext cx="710208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sz="1400" dirty="0" smtClean="0"/>
              <a:t>2,000</a:t>
            </a:r>
            <a:endParaRPr lang="en-US" sz="1400" dirty="0"/>
          </a:p>
        </p:txBody>
      </p:sp>
      <p:sp>
        <p:nvSpPr>
          <p:cNvPr id="24626" name="Text Box 78"/>
          <p:cNvSpPr txBox="1">
            <a:spLocks noChangeArrowheads="1"/>
          </p:cNvSpPr>
          <p:nvPr/>
        </p:nvSpPr>
        <p:spPr bwMode="auto">
          <a:xfrm>
            <a:off x="1511720" y="2539825"/>
            <a:ext cx="782216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sz="1400" dirty="0" smtClean="0"/>
              <a:t>1,000</a:t>
            </a:r>
            <a:endParaRPr lang="en-US" sz="1400" dirty="0"/>
          </a:p>
        </p:txBody>
      </p:sp>
      <p:sp>
        <p:nvSpPr>
          <p:cNvPr id="24627" name="Text Box 79"/>
          <p:cNvSpPr txBox="1">
            <a:spLocks noChangeArrowheads="1"/>
          </p:cNvSpPr>
          <p:nvPr/>
        </p:nvSpPr>
        <p:spPr bwMode="auto">
          <a:xfrm>
            <a:off x="1233569" y="1215188"/>
            <a:ext cx="2004963" cy="523220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Cash requirements </a:t>
            </a:r>
            <a:r>
              <a:rPr lang="en-US" sz="1400" dirty="0" smtClean="0"/>
              <a:t>(</a:t>
            </a:r>
            <a:r>
              <a:rPr lang="en-GB" sz="1400" dirty="0" smtClean="0"/>
              <a:t>€</a:t>
            </a:r>
            <a:r>
              <a:rPr lang="en-US" sz="1400" dirty="0" smtClean="0"/>
              <a:t>s)</a:t>
            </a:r>
            <a:endParaRPr lang="en-US" sz="1400" dirty="0"/>
          </a:p>
        </p:txBody>
      </p:sp>
      <p:sp>
        <p:nvSpPr>
          <p:cNvPr id="24628" name="Text Box 80"/>
          <p:cNvSpPr txBox="1">
            <a:spLocks noChangeArrowheads="1"/>
          </p:cNvSpPr>
          <p:nvPr/>
        </p:nvSpPr>
        <p:spPr bwMode="auto">
          <a:xfrm>
            <a:off x="2936873" y="3000201"/>
            <a:ext cx="508000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12</a:t>
            </a:r>
          </a:p>
        </p:txBody>
      </p:sp>
      <p:sp>
        <p:nvSpPr>
          <p:cNvPr id="24629" name="Text Box 81"/>
          <p:cNvSpPr txBox="1">
            <a:spLocks noChangeArrowheads="1"/>
          </p:cNvSpPr>
          <p:nvPr/>
        </p:nvSpPr>
        <p:spPr bwMode="auto">
          <a:xfrm>
            <a:off x="4765673" y="3000201"/>
            <a:ext cx="508000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36</a:t>
            </a:r>
          </a:p>
        </p:txBody>
      </p:sp>
      <p:sp>
        <p:nvSpPr>
          <p:cNvPr id="24630" name="Text Box 82"/>
          <p:cNvSpPr txBox="1">
            <a:spLocks noChangeArrowheads="1"/>
          </p:cNvSpPr>
          <p:nvPr/>
        </p:nvSpPr>
        <p:spPr bwMode="auto">
          <a:xfrm>
            <a:off x="5680073" y="3000201"/>
            <a:ext cx="508000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48</a:t>
            </a:r>
          </a:p>
        </p:txBody>
      </p:sp>
      <p:sp>
        <p:nvSpPr>
          <p:cNvPr id="24631" name="Text Box 83"/>
          <p:cNvSpPr txBox="1">
            <a:spLocks noChangeArrowheads="1"/>
          </p:cNvSpPr>
          <p:nvPr/>
        </p:nvSpPr>
        <p:spPr bwMode="auto">
          <a:xfrm>
            <a:off x="2225673" y="2949400"/>
            <a:ext cx="609600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dirty="0"/>
              <a:t>Start</a:t>
            </a:r>
          </a:p>
        </p:txBody>
      </p:sp>
      <p:sp>
        <p:nvSpPr>
          <p:cNvPr id="24632" name="Line 84"/>
          <p:cNvSpPr>
            <a:spLocks noChangeShapeType="1"/>
          </p:cNvSpPr>
          <p:nvPr/>
        </p:nvSpPr>
        <p:spPr bwMode="auto">
          <a:xfrm flipH="1">
            <a:off x="2174873" y="297162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33" name="Line 85"/>
          <p:cNvSpPr>
            <a:spLocks noChangeShapeType="1"/>
          </p:cNvSpPr>
          <p:nvPr/>
        </p:nvSpPr>
        <p:spPr bwMode="auto">
          <a:xfrm flipH="1">
            <a:off x="2174873" y="314307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34" name="Line 86"/>
          <p:cNvSpPr>
            <a:spLocks noChangeShapeType="1"/>
          </p:cNvSpPr>
          <p:nvPr/>
        </p:nvSpPr>
        <p:spPr bwMode="auto">
          <a:xfrm flipH="1">
            <a:off x="2174873" y="331452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35" name="Line 87"/>
          <p:cNvSpPr>
            <a:spLocks noChangeShapeType="1"/>
          </p:cNvSpPr>
          <p:nvPr/>
        </p:nvSpPr>
        <p:spPr bwMode="auto">
          <a:xfrm flipH="1">
            <a:off x="2174873" y="3485975"/>
            <a:ext cx="10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36" name="Text Box 88"/>
          <p:cNvSpPr txBox="1">
            <a:spLocks noChangeArrowheads="1"/>
          </p:cNvSpPr>
          <p:nvPr/>
        </p:nvSpPr>
        <p:spPr bwMode="auto">
          <a:xfrm>
            <a:off x="1565274" y="3225625"/>
            <a:ext cx="728663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sz="1400" dirty="0" smtClean="0"/>
              <a:t>-1,000</a:t>
            </a:r>
            <a:endParaRPr lang="en-US" sz="1400" dirty="0"/>
          </a:p>
        </p:txBody>
      </p:sp>
      <p:sp>
        <p:nvSpPr>
          <p:cNvPr id="24637" name="Text Box 89"/>
          <p:cNvSpPr txBox="1">
            <a:spLocks noChangeArrowheads="1"/>
          </p:cNvSpPr>
          <p:nvPr/>
        </p:nvSpPr>
        <p:spPr bwMode="auto">
          <a:xfrm>
            <a:off x="5476873" y="3114501"/>
            <a:ext cx="914400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 smtClean="0"/>
              <a:t>End</a:t>
            </a:r>
            <a:endParaRPr lang="en-US" sz="1400" dirty="0"/>
          </a:p>
        </p:txBody>
      </p:sp>
      <p:sp>
        <p:nvSpPr>
          <p:cNvPr id="24638" name="Text Box 90"/>
          <p:cNvSpPr txBox="1">
            <a:spLocks noChangeArrowheads="1"/>
          </p:cNvSpPr>
          <p:nvPr/>
        </p:nvSpPr>
        <p:spPr bwMode="auto">
          <a:xfrm>
            <a:off x="6238873" y="2943051"/>
            <a:ext cx="1320800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dirty="0"/>
              <a:t>Time (months)</a:t>
            </a:r>
          </a:p>
        </p:txBody>
      </p:sp>
      <p:sp>
        <p:nvSpPr>
          <p:cNvPr id="24639" name="Freeform 91"/>
          <p:cNvSpPr>
            <a:spLocks/>
          </p:cNvSpPr>
          <p:nvPr/>
        </p:nvSpPr>
        <p:spPr bwMode="auto">
          <a:xfrm>
            <a:off x="2276473" y="2065164"/>
            <a:ext cx="3651251" cy="1282700"/>
          </a:xfrm>
          <a:custGeom>
            <a:avLst/>
            <a:gdLst>
              <a:gd name="T0" fmla="*/ 0 w 1725"/>
              <a:gd name="T1" fmla="*/ 1078 h 1078"/>
              <a:gd name="T2" fmla="*/ 235 w 1725"/>
              <a:gd name="T3" fmla="*/ 1001 h 1078"/>
              <a:gd name="T4" fmla="*/ 437 w 1725"/>
              <a:gd name="T5" fmla="*/ 997 h 1078"/>
              <a:gd name="T6" fmla="*/ 643 w 1725"/>
              <a:gd name="T7" fmla="*/ 982 h 1078"/>
              <a:gd name="T8" fmla="*/ 861 w 1725"/>
              <a:gd name="T9" fmla="*/ 893 h 1078"/>
              <a:gd name="T10" fmla="*/ 1088 w 1725"/>
              <a:gd name="T11" fmla="*/ 384 h 1078"/>
              <a:gd name="T12" fmla="*/ 1296 w 1725"/>
              <a:gd name="T13" fmla="*/ 435 h 1078"/>
              <a:gd name="T14" fmla="*/ 1512 w 1725"/>
              <a:gd name="T15" fmla="*/ 497 h 1078"/>
              <a:gd name="T16" fmla="*/ 1725 w 1725"/>
              <a:gd name="T17" fmla="*/ 0 h 107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1725"/>
              <a:gd name="T28" fmla="*/ 0 h 1078"/>
              <a:gd name="T29" fmla="*/ 1725 w 1725"/>
              <a:gd name="T30" fmla="*/ 1078 h 1078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1725" h="1078">
                <a:moveTo>
                  <a:pt x="0" y="1078"/>
                </a:moveTo>
                <a:lnTo>
                  <a:pt x="235" y="1001"/>
                </a:lnTo>
                <a:lnTo>
                  <a:pt x="437" y="997"/>
                </a:lnTo>
                <a:lnTo>
                  <a:pt x="643" y="982"/>
                </a:lnTo>
                <a:lnTo>
                  <a:pt x="861" y="893"/>
                </a:lnTo>
                <a:lnTo>
                  <a:pt x="1088" y="384"/>
                </a:lnTo>
                <a:lnTo>
                  <a:pt x="1296" y="435"/>
                </a:lnTo>
                <a:lnTo>
                  <a:pt x="1512" y="497"/>
                </a:lnTo>
                <a:lnTo>
                  <a:pt x="1725" y="0"/>
                </a:lnTo>
              </a:path>
            </a:pathLst>
          </a:custGeom>
          <a:noFill/>
          <a:ln w="28575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4640" name="Text Box 92"/>
          <p:cNvSpPr txBox="1">
            <a:spLocks noChangeArrowheads="1"/>
          </p:cNvSpPr>
          <p:nvPr/>
        </p:nvSpPr>
        <p:spPr bwMode="auto">
          <a:xfrm>
            <a:off x="3800473" y="3000200"/>
            <a:ext cx="457200" cy="307777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400" dirty="0"/>
              <a:t>24</a:t>
            </a:r>
          </a:p>
        </p:txBody>
      </p:sp>
      <p:sp>
        <p:nvSpPr>
          <p:cNvPr id="24641" name="Line 93"/>
          <p:cNvSpPr>
            <a:spLocks noChangeShapeType="1"/>
          </p:cNvSpPr>
          <p:nvPr/>
        </p:nvSpPr>
        <p:spPr bwMode="auto">
          <a:xfrm>
            <a:off x="2276473" y="2804938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2" name="Line 94"/>
          <p:cNvSpPr>
            <a:spLocks noChangeShapeType="1"/>
          </p:cNvSpPr>
          <p:nvPr/>
        </p:nvSpPr>
        <p:spPr bwMode="auto">
          <a:xfrm>
            <a:off x="2276473" y="2628725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3" name="Line 95"/>
          <p:cNvSpPr>
            <a:spLocks noChangeShapeType="1"/>
          </p:cNvSpPr>
          <p:nvPr/>
        </p:nvSpPr>
        <p:spPr bwMode="auto">
          <a:xfrm>
            <a:off x="2276473" y="2452513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4" name="Line 96"/>
          <p:cNvSpPr>
            <a:spLocks noChangeShapeType="1"/>
          </p:cNvSpPr>
          <p:nvPr/>
        </p:nvSpPr>
        <p:spPr bwMode="auto">
          <a:xfrm>
            <a:off x="2276473" y="2284238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5" name="Line 97"/>
          <p:cNvSpPr>
            <a:spLocks noChangeShapeType="1"/>
          </p:cNvSpPr>
          <p:nvPr/>
        </p:nvSpPr>
        <p:spPr bwMode="auto">
          <a:xfrm>
            <a:off x="2276473" y="2111200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6" name="Line 98"/>
          <p:cNvSpPr>
            <a:spLocks noChangeShapeType="1"/>
          </p:cNvSpPr>
          <p:nvPr/>
        </p:nvSpPr>
        <p:spPr bwMode="auto">
          <a:xfrm>
            <a:off x="2276473" y="1938163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7" name="Line 99"/>
          <p:cNvSpPr>
            <a:spLocks noChangeShapeType="1"/>
          </p:cNvSpPr>
          <p:nvPr/>
        </p:nvSpPr>
        <p:spPr bwMode="auto">
          <a:xfrm>
            <a:off x="2289173" y="3147838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8" name="Line 100"/>
          <p:cNvSpPr>
            <a:spLocks noChangeShapeType="1"/>
          </p:cNvSpPr>
          <p:nvPr/>
        </p:nvSpPr>
        <p:spPr bwMode="auto">
          <a:xfrm>
            <a:off x="2301873" y="3314525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49" name="Line 101"/>
          <p:cNvSpPr>
            <a:spLocks noChangeShapeType="1"/>
          </p:cNvSpPr>
          <p:nvPr/>
        </p:nvSpPr>
        <p:spPr bwMode="auto">
          <a:xfrm>
            <a:off x="2295523" y="3482800"/>
            <a:ext cx="436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0" name="Freeform 102"/>
          <p:cNvSpPr>
            <a:spLocks/>
          </p:cNvSpPr>
          <p:nvPr/>
        </p:nvSpPr>
        <p:spPr bwMode="auto">
          <a:xfrm>
            <a:off x="3184523" y="1781000"/>
            <a:ext cx="6351" cy="1781175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1" name="Freeform 103"/>
          <p:cNvSpPr>
            <a:spLocks/>
          </p:cNvSpPr>
          <p:nvPr/>
        </p:nvSpPr>
        <p:spPr bwMode="auto">
          <a:xfrm>
            <a:off x="4098923" y="1793700"/>
            <a:ext cx="6351" cy="1779588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2" name="Freeform 104"/>
          <p:cNvSpPr>
            <a:spLocks/>
          </p:cNvSpPr>
          <p:nvPr/>
        </p:nvSpPr>
        <p:spPr bwMode="auto">
          <a:xfrm>
            <a:off x="5013323" y="1804814"/>
            <a:ext cx="6351" cy="1781175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3" name="Freeform 105"/>
          <p:cNvSpPr>
            <a:spLocks/>
          </p:cNvSpPr>
          <p:nvPr/>
        </p:nvSpPr>
        <p:spPr bwMode="auto">
          <a:xfrm>
            <a:off x="5927723" y="1817514"/>
            <a:ext cx="6351" cy="1779587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4" name="Freeform 106"/>
          <p:cNvSpPr>
            <a:spLocks/>
          </p:cNvSpPr>
          <p:nvPr/>
        </p:nvSpPr>
        <p:spPr bwMode="auto">
          <a:xfrm>
            <a:off x="2752723" y="1782589"/>
            <a:ext cx="6351" cy="1779587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5" name="Freeform 107"/>
          <p:cNvSpPr>
            <a:spLocks/>
          </p:cNvSpPr>
          <p:nvPr/>
        </p:nvSpPr>
        <p:spPr bwMode="auto">
          <a:xfrm>
            <a:off x="3629023" y="1784175"/>
            <a:ext cx="6351" cy="1779588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6" name="Freeform 108"/>
          <p:cNvSpPr>
            <a:spLocks/>
          </p:cNvSpPr>
          <p:nvPr/>
        </p:nvSpPr>
        <p:spPr bwMode="auto">
          <a:xfrm>
            <a:off x="4562473" y="1785764"/>
            <a:ext cx="6351" cy="1779587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7" name="Freeform 109"/>
          <p:cNvSpPr>
            <a:spLocks/>
          </p:cNvSpPr>
          <p:nvPr/>
        </p:nvSpPr>
        <p:spPr bwMode="auto">
          <a:xfrm>
            <a:off x="5457823" y="1820689"/>
            <a:ext cx="6351" cy="1779587"/>
          </a:xfrm>
          <a:custGeom>
            <a:avLst/>
            <a:gdLst>
              <a:gd name="T0" fmla="*/ 0 w 3"/>
              <a:gd name="T1" fmla="*/ 1495 h 1495"/>
              <a:gd name="T2" fmla="*/ 3 w 3"/>
              <a:gd name="T3" fmla="*/ 0 h 1495"/>
              <a:gd name="T4" fmla="*/ 0 60000 65536"/>
              <a:gd name="T5" fmla="*/ 0 60000 65536"/>
              <a:gd name="T6" fmla="*/ 0 w 3"/>
              <a:gd name="T7" fmla="*/ 0 h 1495"/>
              <a:gd name="T8" fmla="*/ 3 w 3"/>
              <a:gd name="T9" fmla="*/ 1495 h 1495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" h="1495">
                <a:moveTo>
                  <a:pt x="0" y="1495"/>
                </a:moveTo>
                <a:lnTo>
                  <a:pt x="3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658" name="Text Box 111"/>
          <p:cNvSpPr txBox="1">
            <a:spLocks noChangeArrowheads="1"/>
          </p:cNvSpPr>
          <p:nvPr/>
        </p:nvSpPr>
        <p:spPr bwMode="auto">
          <a:xfrm>
            <a:off x="1" y="22249"/>
            <a:ext cx="9143999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Cash inflows, outflows and </a:t>
            </a:r>
            <a:r>
              <a:rPr lang="en-GB" sz="2800" b="1" dirty="0" smtClean="0"/>
              <a:t>requirements </a:t>
            </a:r>
            <a:br>
              <a:rPr lang="en-GB" sz="2800" b="1" dirty="0" smtClean="0"/>
            </a:br>
            <a:r>
              <a:rPr lang="en-GB" sz="2800" b="1" dirty="0" smtClean="0"/>
              <a:t>up </a:t>
            </a:r>
            <a:r>
              <a:rPr lang="en-GB" sz="2800" b="1" dirty="0"/>
              <a:t>to the finish of the project (</a:t>
            </a:r>
            <a:r>
              <a:rPr lang="en-GB" sz="2800" b="1" dirty="0" smtClean="0"/>
              <a:t>€000s</a:t>
            </a:r>
            <a:r>
              <a:rPr lang="en-GB" sz="2800" b="1" dirty="0"/>
              <a:t>)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88"/>
          <p:cNvSpPr>
            <a:spLocks noChangeArrowheads="1"/>
          </p:cNvSpPr>
          <p:nvPr/>
        </p:nvSpPr>
        <p:spPr bwMode="auto">
          <a:xfrm>
            <a:off x="2428178" y="1981769"/>
            <a:ext cx="3951606" cy="4093178"/>
          </a:xfrm>
          <a:prstGeom prst="rect">
            <a:avLst/>
          </a:prstGeom>
          <a:solidFill>
            <a:srgbClr val="CCE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grpSp>
        <p:nvGrpSpPr>
          <p:cNvPr id="25603" name="Group 5"/>
          <p:cNvGrpSpPr>
            <a:grpSpLocks/>
          </p:cNvGrpSpPr>
          <p:nvPr/>
        </p:nvGrpSpPr>
        <p:grpSpPr bwMode="auto">
          <a:xfrm>
            <a:off x="2487296" y="1972434"/>
            <a:ext cx="3914268" cy="200691"/>
            <a:chOff x="1344" y="498"/>
            <a:chExt cx="1543" cy="81"/>
          </a:xfrm>
        </p:grpSpPr>
        <p:sp>
          <p:nvSpPr>
            <p:cNvPr id="25768" name="Line 6"/>
            <p:cNvSpPr>
              <a:spLocks noChangeShapeType="1"/>
            </p:cNvSpPr>
            <p:nvPr/>
          </p:nvSpPr>
          <p:spPr bwMode="auto">
            <a:xfrm>
              <a:off x="1344" y="534"/>
              <a:ext cx="154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9" name="Line 7"/>
            <p:cNvSpPr>
              <a:spLocks noChangeShapeType="1"/>
            </p:cNvSpPr>
            <p:nvPr/>
          </p:nvSpPr>
          <p:spPr bwMode="auto">
            <a:xfrm>
              <a:off x="1536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0" name="Line 8"/>
            <p:cNvSpPr>
              <a:spLocks noChangeShapeType="1"/>
            </p:cNvSpPr>
            <p:nvPr/>
          </p:nvSpPr>
          <p:spPr bwMode="auto">
            <a:xfrm>
              <a:off x="1728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1" name="Line 9"/>
            <p:cNvSpPr>
              <a:spLocks noChangeShapeType="1"/>
            </p:cNvSpPr>
            <p:nvPr/>
          </p:nvSpPr>
          <p:spPr bwMode="auto">
            <a:xfrm>
              <a:off x="192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2" name="Line 10"/>
            <p:cNvSpPr>
              <a:spLocks noChangeShapeType="1"/>
            </p:cNvSpPr>
            <p:nvPr/>
          </p:nvSpPr>
          <p:spPr bwMode="auto">
            <a:xfrm>
              <a:off x="2112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3" name="Line 11"/>
            <p:cNvSpPr>
              <a:spLocks noChangeShapeType="1"/>
            </p:cNvSpPr>
            <p:nvPr/>
          </p:nvSpPr>
          <p:spPr bwMode="auto">
            <a:xfrm>
              <a:off x="2304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4" name="Line 12"/>
            <p:cNvSpPr>
              <a:spLocks noChangeShapeType="1"/>
            </p:cNvSpPr>
            <p:nvPr/>
          </p:nvSpPr>
          <p:spPr bwMode="auto">
            <a:xfrm>
              <a:off x="2496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5" name="Line 13"/>
            <p:cNvSpPr>
              <a:spLocks noChangeShapeType="1"/>
            </p:cNvSpPr>
            <p:nvPr/>
          </p:nvSpPr>
          <p:spPr bwMode="auto">
            <a:xfrm>
              <a:off x="2688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6" name="Line 14"/>
            <p:cNvSpPr>
              <a:spLocks noChangeShapeType="1"/>
            </p:cNvSpPr>
            <p:nvPr/>
          </p:nvSpPr>
          <p:spPr bwMode="auto">
            <a:xfrm>
              <a:off x="288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77" name="Line 15"/>
            <p:cNvSpPr>
              <a:spLocks noChangeShapeType="1"/>
            </p:cNvSpPr>
            <p:nvPr/>
          </p:nvSpPr>
          <p:spPr bwMode="auto">
            <a:xfrm>
              <a:off x="1344" y="498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grpSp>
        <p:nvGrpSpPr>
          <p:cNvPr id="25604" name="Group 16"/>
          <p:cNvGrpSpPr>
            <a:grpSpLocks/>
          </p:cNvGrpSpPr>
          <p:nvPr/>
        </p:nvGrpSpPr>
        <p:grpSpPr bwMode="auto">
          <a:xfrm>
            <a:off x="2487296" y="2305364"/>
            <a:ext cx="3914268" cy="203803"/>
            <a:chOff x="1344" y="498"/>
            <a:chExt cx="1543" cy="81"/>
          </a:xfrm>
        </p:grpSpPr>
        <p:sp>
          <p:nvSpPr>
            <p:cNvPr id="25758" name="Line 17"/>
            <p:cNvSpPr>
              <a:spLocks noChangeShapeType="1"/>
            </p:cNvSpPr>
            <p:nvPr/>
          </p:nvSpPr>
          <p:spPr bwMode="auto">
            <a:xfrm>
              <a:off x="1344" y="534"/>
              <a:ext cx="154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9" name="Line 18"/>
            <p:cNvSpPr>
              <a:spLocks noChangeShapeType="1"/>
            </p:cNvSpPr>
            <p:nvPr/>
          </p:nvSpPr>
          <p:spPr bwMode="auto">
            <a:xfrm>
              <a:off x="1536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0" name="Line 19"/>
            <p:cNvSpPr>
              <a:spLocks noChangeShapeType="1"/>
            </p:cNvSpPr>
            <p:nvPr/>
          </p:nvSpPr>
          <p:spPr bwMode="auto">
            <a:xfrm>
              <a:off x="1728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1" name="Line 20"/>
            <p:cNvSpPr>
              <a:spLocks noChangeShapeType="1"/>
            </p:cNvSpPr>
            <p:nvPr/>
          </p:nvSpPr>
          <p:spPr bwMode="auto">
            <a:xfrm>
              <a:off x="192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2" name="Line 21"/>
            <p:cNvSpPr>
              <a:spLocks noChangeShapeType="1"/>
            </p:cNvSpPr>
            <p:nvPr/>
          </p:nvSpPr>
          <p:spPr bwMode="auto">
            <a:xfrm>
              <a:off x="2112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3" name="Line 22"/>
            <p:cNvSpPr>
              <a:spLocks noChangeShapeType="1"/>
            </p:cNvSpPr>
            <p:nvPr/>
          </p:nvSpPr>
          <p:spPr bwMode="auto">
            <a:xfrm>
              <a:off x="2304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4" name="Line 23"/>
            <p:cNvSpPr>
              <a:spLocks noChangeShapeType="1"/>
            </p:cNvSpPr>
            <p:nvPr/>
          </p:nvSpPr>
          <p:spPr bwMode="auto">
            <a:xfrm>
              <a:off x="2496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5" name="Line 24"/>
            <p:cNvSpPr>
              <a:spLocks noChangeShapeType="1"/>
            </p:cNvSpPr>
            <p:nvPr/>
          </p:nvSpPr>
          <p:spPr bwMode="auto">
            <a:xfrm>
              <a:off x="2688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6" name="Line 25"/>
            <p:cNvSpPr>
              <a:spLocks noChangeShapeType="1"/>
            </p:cNvSpPr>
            <p:nvPr/>
          </p:nvSpPr>
          <p:spPr bwMode="auto">
            <a:xfrm>
              <a:off x="288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67" name="Line 26"/>
            <p:cNvSpPr>
              <a:spLocks noChangeShapeType="1"/>
            </p:cNvSpPr>
            <p:nvPr/>
          </p:nvSpPr>
          <p:spPr bwMode="auto">
            <a:xfrm>
              <a:off x="1344" y="498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grpSp>
        <p:nvGrpSpPr>
          <p:cNvPr id="25605" name="Group 27"/>
          <p:cNvGrpSpPr>
            <a:grpSpLocks/>
          </p:cNvGrpSpPr>
          <p:nvPr/>
        </p:nvGrpSpPr>
        <p:grpSpPr bwMode="auto">
          <a:xfrm>
            <a:off x="2487296" y="2642962"/>
            <a:ext cx="3914268" cy="202248"/>
            <a:chOff x="1344" y="498"/>
            <a:chExt cx="1543" cy="81"/>
          </a:xfrm>
        </p:grpSpPr>
        <p:sp>
          <p:nvSpPr>
            <p:cNvPr id="25748" name="Line 28"/>
            <p:cNvSpPr>
              <a:spLocks noChangeShapeType="1"/>
            </p:cNvSpPr>
            <p:nvPr/>
          </p:nvSpPr>
          <p:spPr bwMode="auto">
            <a:xfrm>
              <a:off x="1344" y="534"/>
              <a:ext cx="154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49" name="Line 29"/>
            <p:cNvSpPr>
              <a:spLocks noChangeShapeType="1"/>
            </p:cNvSpPr>
            <p:nvPr/>
          </p:nvSpPr>
          <p:spPr bwMode="auto">
            <a:xfrm>
              <a:off x="1536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0" name="Line 30"/>
            <p:cNvSpPr>
              <a:spLocks noChangeShapeType="1"/>
            </p:cNvSpPr>
            <p:nvPr/>
          </p:nvSpPr>
          <p:spPr bwMode="auto">
            <a:xfrm>
              <a:off x="1728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1" name="Line 31"/>
            <p:cNvSpPr>
              <a:spLocks noChangeShapeType="1"/>
            </p:cNvSpPr>
            <p:nvPr/>
          </p:nvSpPr>
          <p:spPr bwMode="auto">
            <a:xfrm>
              <a:off x="192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2" name="Line 32"/>
            <p:cNvSpPr>
              <a:spLocks noChangeShapeType="1"/>
            </p:cNvSpPr>
            <p:nvPr/>
          </p:nvSpPr>
          <p:spPr bwMode="auto">
            <a:xfrm>
              <a:off x="2112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3" name="Line 33"/>
            <p:cNvSpPr>
              <a:spLocks noChangeShapeType="1"/>
            </p:cNvSpPr>
            <p:nvPr/>
          </p:nvSpPr>
          <p:spPr bwMode="auto">
            <a:xfrm>
              <a:off x="2304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4" name="Line 34"/>
            <p:cNvSpPr>
              <a:spLocks noChangeShapeType="1"/>
            </p:cNvSpPr>
            <p:nvPr/>
          </p:nvSpPr>
          <p:spPr bwMode="auto">
            <a:xfrm>
              <a:off x="2496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5" name="Line 35"/>
            <p:cNvSpPr>
              <a:spLocks noChangeShapeType="1"/>
            </p:cNvSpPr>
            <p:nvPr/>
          </p:nvSpPr>
          <p:spPr bwMode="auto">
            <a:xfrm>
              <a:off x="2688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6" name="Line 36"/>
            <p:cNvSpPr>
              <a:spLocks noChangeShapeType="1"/>
            </p:cNvSpPr>
            <p:nvPr/>
          </p:nvSpPr>
          <p:spPr bwMode="auto">
            <a:xfrm>
              <a:off x="288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57" name="Line 37"/>
            <p:cNvSpPr>
              <a:spLocks noChangeShapeType="1"/>
            </p:cNvSpPr>
            <p:nvPr/>
          </p:nvSpPr>
          <p:spPr bwMode="auto">
            <a:xfrm>
              <a:off x="1344" y="498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grpSp>
        <p:nvGrpSpPr>
          <p:cNvPr id="25606" name="Group 38"/>
          <p:cNvGrpSpPr>
            <a:grpSpLocks/>
          </p:cNvGrpSpPr>
          <p:nvPr/>
        </p:nvGrpSpPr>
        <p:grpSpPr bwMode="auto">
          <a:xfrm>
            <a:off x="2487296" y="3204587"/>
            <a:ext cx="3914268" cy="524287"/>
            <a:chOff x="1344" y="993"/>
            <a:chExt cx="1543" cy="210"/>
          </a:xfrm>
        </p:grpSpPr>
        <p:grpSp>
          <p:nvGrpSpPr>
            <p:cNvPr id="25726" name="Group 39"/>
            <p:cNvGrpSpPr>
              <a:grpSpLocks/>
            </p:cNvGrpSpPr>
            <p:nvPr/>
          </p:nvGrpSpPr>
          <p:grpSpPr bwMode="auto">
            <a:xfrm>
              <a:off x="1344" y="993"/>
              <a:ext cx="1543" cy="81"/>
              <a:chOff x="1344" y="498"/>
              <a:chExt cx="1543" cy="81"/>
            </a:xfrm>
          </p:grpSpPr>
          <p:sp>
            <p:nvSpPr>
              <p:cNvPr id="25738" name="Line 40"/>
              <p:cNvSpPr>
                <a:spLocks noChangeShapeType="1"/>
              </p:cNvSpPr>
              <p:nvPr/>
            </p:nvSpPr>
            <p:spPr bwMode="auto">
              <a:xfrm>
                <a:off x="1344" y="534"/>
                <a:ext cx="154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9" name="Line 41"/>
              <p:cNvSpPr>
                <a:spLocks noChangeShapeType="1"/>
              </p:cNvSpPr>
              <p:nvPr/>
            </p:nvSpPr>
            <p:spPr bwMode="auto">
              <a:xfrm>
                <a:off x="1536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0" name="Line 42"/>
              <p:cNvSpPr>
                <a:spLocks noChangeShapeType="1"/>
              </p:cNvSpPr>
              <p:nvPr/>
            </p:nvSpPr>
            <p:spPr bwMode="auto">
              <a:xfrm>
                <a:off x="1728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1" name="Line 43"/>
              <p:cNvSpPr>
                <a:spLocks noChangeShapeType="1"/>
              </p:cNvSpPr>
              <p:nvPr/>
            </p:nvSpPr>
            <p:spPr bwMode="auto">
              <a:xfrm>
                <a:off x="192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2" name="Line 44"/>
              <p:cNvSpPr>
                <a:spLocks noChangeShapeType="1"/>
              </p:cNvSpPr>
              <p:nvPr/>
            </p:nvSpPr>
            <p:spPr bwMode="auto">
              <a:xfrm>
                <a:off x="2112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3" name="Line 45"/>
              <p:cNvSpPr>
                <a:spLocks noChangeShapeType="1"/>
              </p:cNvSpPr>
              <p:nvPr/>
            </p:nvSpPr>
            <p:spPr bwMode="auto">
              <a:xfrm>
                <a:off x="2304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4" name="Line 46"/>
              <p:cNvSpPr>
                <a:spLocks noChangeShapeType="1"/>
              </p:cNvSpPr>
              <p:nvPr/>
            </p:nvSpPr>
            <p:spPr bwMode="auto">
              <a:xfrm>
                <a:off x="2496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5" name="Line 47"/>
              <p:cNvSpPr>
                <a:spLocks noChangeShapeType="1"/>
              </p:cNvSpPr>
              <p:nvPr/>
            </p:nvSpPr>
            <p:spPr bwMode="auto">
              <a:xfrm>
                <a:off x="2688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6" name="Line 48"/>
              <p:cNvSpPr>
                <a:spLocks noChangeShapeType="1"/>
              </p:cNvSpPr>
              <p:nvPr/>
            </p:nvSpPr>
            <p:spPr bwMode="auto">
              <a:xfrm>
                <a:off x="288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47" name="Line 49"/>
              <p:cNvSpPr>
                <a:spLocks noChangeShapeType="1"/>
              </p:cNvSpPr>
              <p:nvPr/>
            </p:nvSpPr>
            <p:spPr bwMode="auto">
              <a:xfrm>
                <a:off x="1344" y="498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</p:grpSp>
        <p:grpSp>
          <p:nvGrpSpPr>
            <p:cNvPr id="25727" name="Group 50"/>
            <p:cNvGrpSpPr>
              <a:grpSpLocks/>
            </p:cNvGrpSpPr>
            <p:nvPr/>
          </p:nvGrpSpPr>
          <p:grpSpPr bwMode="auto">
            <a:xfrm>
              <a:off x="1344" y="1122"/>
              <a:ext cx="1543" cy="81"/>
              <a:chOff x="1344" y="498"/>
              <a:chExt cx="1543" cy="81"/>
            </a:xfrm>
          </p:grpSpPr>
          <p:sp>
            <p:nvSpPr>
              <p:cNvPr id="25728" name="Line 51"/>
              <p:cNvSpPr>
                <a:spLocks noChangeShapeType="1"/>
              </p:cNvSpPr>
              <p:nvPr/>
            </p:nvSpPr>
            <p:spPr bwMode="auto">
              <a:xfrm>
                <a:off x="1344" y="534"/>
                <a:ext cx="154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29" name="Line 52"/>
              <p:cNvSpPr>
                <a:spLocks noChangeShapeType="1"/>
              </p:cNvSpPr>
              <p:nvPr/>
            </p:nvSpPr>
            <p:spPr bwMode="auto">
              <a:xfrm>
                <a:off x="1536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0" name="Line 53"/>
              <p:cNvSpPr>
                <a:spLocks noChangeShapeType="1"/>
              </p:cNvSpPr>
              <p:nvPr/>
            </p:nvSpPr>
            <p:spPr bwMode="auto">
              <a:xfrm>
                <a:off x="1728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1" name="Line 54"/>
              <p:cNvSpPr>
                <a:spLocks noChangeShapeType="1"/>
              </p:cNvSpPr>
              <p:nvPr/>
            </p:nvSpPr>
            <p:spPr bwMode="auto">
              <a:xfrm>
                <a:off x="192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2" name="Line 55"/>
              <p:cNvSpPr>
                <a:spLocks noChangeShapeType="1"/>
              </p:cNvSpPr>
              <p:nvPr/>
            </p:nvSpPr>
            <p:spPr bwMode="auto">
              <a:xfrm>
                <a:off x="2112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3" name="Line 56"/>
              <p:cNvSpPr>
                <a:spLocks noChangeShapeType="1"/>
              </p:cNvSpPr>
              <p:nvPr/>
            </p:nvSpPr>
            <p:spPr bwMode="auto">
              <a:xfrm>
                <a:off x="2304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4" name="Line 57"/>
              <p:cNvSpPr>
                <a:spLocks noChangeShapeType="1"/>
              </p:cNvSpPr>
              <p:nvPr/>
            </p:nvSpPr>
            <p:spPr bwMode="auto">
              <a:xfrm>
                <a:off x="2496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5" name="Line 58"/>
              <p:cNvSpPr>
                <a:spLocks noChangeShapeType="1"/>
              </p:cNvSpPr>
              <p:nvPr/>
            </p:nvSpPr>
            <p:spPr bwMode="auto">
              <a:xfrm>
                <a:off x="2688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6" name="Line 59"/>
              <p:cNvSpPr>
                <a:spLocks noChangeShapeType="1"/>
              </p:cNvSpPr>
              <p:nvPr/>
            </p:nvSpPr>
            <p:spPr bwMode="auto">
              <a:xfrm>
                <a:off x="288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37" name="Line 60"/>
              <p:cNvSpPr>
                <a:spLocks noChangeShapeType="1"/>
              </p:cNvSpPr>
              <p:nvPr/>
            </p:nvSpPr>
            <p:spPr bwMode="auto">
              <a:xfrm>
                <a:off x="1344" y="498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</p:grpSp>
      </p:grpSp>
      <p:grpSp>
        <p:nvGrpSpPr>
          <p:cNvPr id="25607" name="Group 61"/>
          <p:cNvGrpSpPr>
            <a:grpSpLocks/>
          </p:cNvGrpSpPr>
          <p:nvPr/>
        </p:nvGrpSpPr>
        <p:grpSpPr bwMode="auto">
          <a:xfrm>
            <a:off x="2487296" y="4119369"/>
            <a:ext cx="3914268" cy="200691"/>
            <a:chOff x="1344" y="498"/>
            <a:chExt cx="1543" cy="81"/>
          </a:xfrm>
        </p:grpSpPr>
        <p:sp>
          <p:nvSpPr>
            <p:cNvPr id="25716" name="Line 62"/>
            <p:cNvSpPr>
              <a:spLocks noChangeShapeType="1"/>
            </p:cNvSpPr>
            <p:nvPr/>
          </p:nvSpPr>
          <p:spPr bwMode="auto">
            <a:xfrm>
              <a:off x="1344" y="534"/>
              <a:ext cx="154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17" name="Line 63"/>
            <p:cNvSpPr>
              <a:spLocks noChangeShapeType="1"/>
            </p:cNvSpPr>
            <p:nvPr/>
          </p:nvSpPr>
          <p:spPr bwMode="auto">
            <a:xfrm>
              <a:off x="1536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18" name="Line 64"/>
            <p:cNvSpPr>
              <a:spLocks noChangeShapeType="1"/>
            </p:cNvSpPr>
            <p:nvPr/>
          </p:nvSpPr>
          <p:spPr bwMode="auto">
            <a:xfrm>
              <a:off x="1728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19" name="Line 65"/>
            <p:cNvSpPr>
              <a:spLocks noChangeShapeType="1"/>
            </p:cNvSpPr>
            <p:nvPr/>
          </p:nvSpPr>
          <p:spPr bwMode="auto">
            <a:xfrm>
              <a:off x="192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20" name="Line 66"/>
            <p:cNvSpPr>
              <a:spLocks noChangeShapeType="1"/>
            </p:cNvSpPr>
            <p:nvPr/>
          </p:nvSpPr>
          <p:spPr bwMode="auto">
            <a:xfrm>
              <a:off x="2112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21" name="Line 67"/>
            <p:cNvSpPr>
              <a:spLocks noChangeShapeType="1"/>
            </p:cNvSpPr>
            <p:nvPr/>
          </p:nvSpPr>
          <p:spPr bwMode="auto">
            <a:xfrm>
              <a:off x="2304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22" name="Line 68"/>
            <p:cNvSpPr>
              <a:spLocks noChangeShapeType="1"/>
            </p:cNvSpPr>
            <p:nvPr/>
          </p:nvSpPr>
          <p:spPr bwMode="auto">
            <a:xfrm>
              <a:off x="2496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23" name="Line 69"/>
            <p:cNvSpPr>
              <a:spLocks noChangeShapeType="1"/>
            </p:cNvSpPr>
            <p:nvPr/>
          </p:nvSpPr>
          <p:spPr bwMode="auto">
            <a:xfrm>
              <a:off x="2688" y="501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24" name="Line 70"/>
            <p:cNvSpPr>
              <a:spLocks noChangeShapeType="1"/>
            </p:cNvSpPr>
            <p:nvPr/>
          </p:nvSpPr>
          <p:spPr bwMode="auto">
            <a:xfrm>
              <a:off x="2880" y="504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725" name="Line 71"/>
            <p:cNvSpPr>
              <a:spLocks noChangeShapeType="1"/>
            </p:cNvSpPr>
            <p:nvPr/>
          </p:nvSpPr>
          <p:spPr bwMode="auto">
            <a:xfrm>
              <a:off x="1344" y="498"/>
              <a:ext cx="0" cy="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grpSp>
        <p:nvGrpSpPr>
          <p:cNvPr id="25608" name="Group 72"/>
          <p:cNvGrpSpPr>
            <a:grpSpLocks/>
          </p:cNvGrpSpPr>
          <p:nvPr/>
        </p:nvGrpSpPr>
        <p:grpSpPr bwMode="auto">
          <a:xfrm>
            <a:off x="2487296" y="4632766"/>
            <a:ext cx="3914268" cy="524287"/>
            <a:chOff x="1344" y="993"/>
            <a:chExt cx="1543" cy="210"/>
          </a:xfrm>
        </p:grpSpPr>
        <p:grpSp>
          <p:nvGrpSpPr>
            <p:cNvPr id="25694" name="Group 73"/>
            <p:cNvGrpSpPr>
              <a:grpSpLocks/>
            </p:cNvGrpSpPr>
            <p:nvPr/>
          </p:nvGrpSpPr>
          <p:grpSpPr bwMode="auto">
            <a:xfrm>
              <a:off x="1344" y="993"/>
              <a:ext cx="1543" cy="81"/>
              <a:chOff x="1344" y="498"/>
              <a:chExt cx="1543" cy="81"/>
            </a:xfrm>
          </p:grpSpPr>
          <p:sp>
            <p:nvSpPr>
              <p:cNvPr id="25706" name="Line 74"/>
              <p:cNvSpPr>
                <a:spLocks noChangeShapeType="1"/>
              </p:cNvSpPr>
              <p:nvPr/>
            </p:nvSpPr>
            <p:spPr bwMode="auto">
              <a:xfrm>
                <a:off x="1344" y="534"/>
                <a:ext cx="154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7" name="Line 75"/>
              <p:cNvSpPr>
                <a:spLocks noChangeShapeType="1"/>
              </p:cNvSpPr>
              <p:nvPr/>
            </p:nvSpPr>
            <p:spPr bwMode="auto">
              <a:xfrm>
                <a:off x="1536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8" name="Line 76"/>
              <p:cNvSpPr>
                <a:spLocks noChangeShapeType="1"/>
              </p:cNvSpPr>
              <p:nvPr/>
            </p:nvSpPr>
            <p:spPr bwMode="auto">
              <a:xfrm>
                <a:off x="1728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9" name="Line 77"/>
              <p:cNvSpPr>
                <a:spLocks noChangeShapeType="1"/>
              </p:cNvSpPr>
              <p:nvPr/>
            </p:nvSpPr>
            <p:spPr bwMode="auto">
              <a:xfrm>
                <a:off x="192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10" name="Line 78"/>
              <p:cNvSpPr>
                <a:spLocks noChangeShapeType="1"/>
              </p:cNvSpPr>
              <p:nvPr/>
            </p:nvSpPr>
            <p:spPr bwMode="auto">
              <a:xfrm>
                <a:off x="2112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11" name="Line 79"/>
              <p:cNvSpPr>
                <a:spLocks noChangeShapeType="1"/>
              </p:cNvSpPr>
              <p:nvPr/>
            </p:nvSpPr>
            <p:spPr bwMode="auto">
              <a:xfrm>
                <a:off x="2304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12" name="Line 80"/>
              <p:cNvSpPr>
                <a:spLocks noChangeShapeType="1"/>
              </p:cNvSpPr>
              <p:nvPr/>
            </p:nvSpPr>
            <p:spPr bwMode="auto">
              <a:xfrm>
                <a:off x="2496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13" name="Line 81"/>
              <p:cNvSpPr>
                <a:spLocks noChangeShapeType="1"/>
              </p:cNvSpPr>
              <p:nvPr/>
            </p:nvSpPr>
            <p:spPr bwMode="auto">
              <a:xfrm>
                <a:off x="2688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14" name="Line 82"/>
              <p:cNvSpPr>
                <a:spLocks noChangeShapeType="1"/>
              </p:cNvSpPr>
              <p:nvPr/>
            </p:nvSpPr>
            <p:spPr bwMode="auto">
              <a:xfrm>
                <a:off x="288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15" name="Line 83"/>
              <p:cNvSpPr>
                <a:spLocks noChangeShapeType="1"/>
              </p:cNvSpPr>
              <p:nvPr/>
            </p:nvSpPr>
            <p:spPr bwMode="auto">
              <a:xfrm>
                <a:off x="1344" y="498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</p:grpSp>
        <p:grpSp>
          <p:nvGrpSpPr>
            <p:cNvPr id="25695" name="Group 84"/>
            <p:cNvGrpSpPr>
              <a:grpSpLocks/>
            </p:cNvGrpSpPr>
            <p:nvPr/>
          </p:nvGrpSpPr>
          <p:grpSpPr bwMode="auto">
            <a:xfrm>
              <a:off x="1344" y="1122"/>
              <a:ext cx="1543" cy="81"/>
              <a:chOff x="1344" y="498"/>
              <a:chExt cx="1543" cy="81"/>
            </a:xfrm>
          </p:grpSpPr>
          <p:sp>
            <p:nvSpPr>
              <p:cNvPr id="25696" name="Line 85"/>
              <p:cNvSpPr>
                <a:spLocks noChangeShapeType="1"/>
              </p:cNvSpPr>
              <p:nvPr/>
            </p:nvSpPr>
            <p:spPr bwMode="auto">
              <a:xfrm>
                <a:off x="1344" y="534"/>
                <a:ext cx="154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97" name="Line 86"/>
              <p:cNvSpPr>
                <a:spLocks noChangeShapeType="1"/>
              </p:cNvSpPr>
              <p:nvPr/>
            </p:nvSpPr>
            <p:spPr bwMode="auto">
              <a:xfrm>
                <a:off x="1536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98" name="Line 87"/>
              <p:cNvSpPr>
                <a:spLocks noChangeShapeType="1"/>
              </p:cNvSpPr>
              <p:nvPr/>
            </p:nvSpPr>
            <p:spPr bwMode="auto">
              <a:xfrm>
                <a:off x="1728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99" name="Line 88"/>
              <p:cNvSpPr>
                <a:spLocks noChangeShapeType="1"/>
              </p:cNvSpPr>
              <p:nvPr/>
            </p:nvSpPr>
            <p:spPr bwMode="auto">
              <a:xfrm>
                <a:off x="192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0" name="Line 89"/>
              <p:cNvSpPr>
                <a:spLocks noChangeShapeType="1"/>
              </p:cNvSpPr>
              <p:nvPr/>
            </p:nvSpPr>
            <p:spPr bwMode="auto">
              <a:xfrm>
                <a:off x="2112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1" name="Line 90"/>
              <p:cNvSpPr>
                <a:spLocks noChangeShapeType="1"/>
              </p:cNvSpPr>
              <p:nvPr/>
            </p:nvSpPr>
            <p:spPr bwMode="auto">
              <a:xfrm>
                <a:off x="2304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2" name="Line 91"/>
              <p:cNvSpPr>
                <a:spLocks noChangeShapeType="1"/>
              </p:cNvSpPr>
              <p:nvPr/>
            </p:nvSpPr>
            <p:spPr bwMode="auto">
              <a:xfrm>
                <a:off x="2496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3" name="Line 92"/>
              <p:cNvSpPr>
                <a:spLocks noChangeShapeType="1"/>
              </p:cNvSpPr>
              <p:nvPr/>
            </p:nvSpPr>
            <p:spPr bwMode="auto">
              <a:xfrm>
                <a:off x="2688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4" name="Line 93"/>
              <p:cNvSpPr>
                <a:spLocks noChangeShapeType="1"/>
              </p:cNvSpPr>
              <p:nvPr/>
            </p:nvSpPr>
            <p:spPr bwMode="auto">
              <a:xfrm>
                <a:off x="288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705" name="Line 94"/>
              <p:cNvSpPr>
                <a:spLocks noChangeShapeType="1"/>
              </p:cNvSpPr>
              <p:nvPr/>
            </p:nvSpPr>
            <p:spPr bwMode="auto">
              <a:xfrm>
                <a:off x="1344" y="498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</p:grpSp>
      </p:grpSp>
      <p:grpSp>
        <p:nvGrpSpPr>
          <p:cNvPr id="25609" name="Group 95"/>
          <p:cNvGrpSpPr>
            <a:grpSpLocks/>
          </p:cNvGrpSpPr>
          <p:nvPr/>
        </p:nvGrpSpPr>
        <p:grpSpPr bwMode="auto">
          <a:xfrm>
            <a:off x="2487296" y="5531990"/>
            <a:ext cx="3914268" cy="524287"/>
            <a:chOff x="1344" y="993"/>
            <a:chExt cx="1543" cy="210"/>
          </a:xfrm>
        </p:grpSpPr>
        <p:grpSp>
          <p:nvGrpSpPr>
            <p:cNvPr id="25672" name="Group 96"/>
            <p:cNvGrpSpPr>
              <a:grpSpLocks/>
            </p:cNvGrpSpPr>
            <p:nvPr/>
          </p:nvGrpSpPr>
          <p:grpSpPr bwMode="auto">
            <a:xfrm>
              <a:off x="1344" y="993"/>
              <a:ext cx="1543" cy="81"/>
              <a:chOff x="1344" y="498"/>
              <a:chExt cx="1543" cy="81"/>
            </a:xfrm>
          </p:grpSpPr>
          <p:sp>
            <p:nvSpPr>
              <p:cNvPr id="25684" name="Line 97"/>
              <p:cNvSpPr>
                <a:spLocks noChangeShapeType="1"/>
              </p:cNvSpPr>
              <p:nvPr/>
            </p:nvSpPr>
            <p:spPr bwMode="auto">
              <a:xfrm>
                <a:off x="1344" y="534"/>
                <a:ext cx="154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5" name="Line 98"/>
              <p:cNvSpPr>
                <a:spLocks noChangeShapeType="1"/>
              </p:cNvSpPr>
              <p:nvPr/>
            </p:nvSpPr>
            <p:spPr bwMode="auto">
              <a:xfrm>
                <a:off x="1536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6" name="Line 99"/>
              <p:cNvSpPr>
                <a:spLocks noChangeShapeType="1"/>
              </p:cNvSpPr>
              <p:nvPr/>
            </p:nvSpPr>
            <p:spPr bwMode="auto">
              <a:xfrm>
                <a:off x="1728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7" name="Line 100"/>
              <p:cNvSpPr>
                <a:spLocks noChangeShapeType="1"/>
              </p:cNvSpPr>
              <p:nvPr/>
            </p:nvSpPr>
            <p:spPr bwMode="auto">
              <a:xfrm>
                <a:off x="192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8" name="Line 101"/>
              <p:cNvSpPr>
                <a:spLocks noChangeShapeType="1"/>
              </p:cNvSpPr>
              <p:nvPr/>
            </p:nvSpPr>
            <p:spPr bwMode="auto">
              <a:xfrm>
                <a:off x="2112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9" name="Line 102"/>
              <p:cNvSpPr>
                <a:spLocks noChangeShapeType="1"/>
              </p:cNvSpPr>
              <p:nvPr/>
            </p:nvSpPr>
            <p:spPr bwMode="auto">
              <a:xfrm>
                <a:off x="2304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90" name="Line 103"/>
              <p:cNvSpPr>
                <a:spLocks noChangeShapeType="1"/>
              </p:cNvSpPr>
              <p:nvPr/>
            </p:nvSpPr>
            <p:spPr bwMode="auto">
              <a:xfrm>
                <a:off x="2496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91" name="Line 104"/>
              <p:cNvSpPr>
                <a:spLocks noChangeShapeType="1"/>
              </p:cNvSpPr>
              <p:nvPr/>
            </p:nvSpPr>
            <p:spPr bwMode="auto">
              <a:xfrm>
                <a:off x="2688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92" name="Line 105"/>
              <p:cNvSpPr>
                <a:spLocks noChangeShapeType="1"/>
              </p:cNvSpPr>
              <p:nvPr/>
            </p:nvSpPr>
            <p:spPr bwMode="auto">
              <a:xfrm>
                <a:off x="288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93" name="Line 106"/>
              <p:cNvSpPr>
                <a:spLocks noChangeShapeType="1"/>
              </p:cNvSpPr>
              <p:nvPr/>
            </p:nvSpPr>
            <p:spPr bwMode="auto">
              <a:xfrm>
                <a:off x="1344" y="498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</p:grpSp>
        <p:grpSp>
          <p:nvGrpSpPr>
            <p:cNvPr id="25673" name="Group 107"/>
            <p:cNvGrpSpPr>
              <a:grpSpLocks/>
            </p:cNvGrpSpPr>
            <p:nvPr/>
          </p:nvGrpSpPr>
          <p:grpSpPr bwMode="auto">
            <a:xfrm>
              <a:off x="1344" y="1122"/>
              <a:ext cx="1543" cy="81"/>
              <a:chOff x="1344" y="498"/>
              <a:chExt cx="1543" cy="81"/>
            </a:xfrm>
          </p:grpSpPr>
          <p:sp>
            <p:nvSpPr>
              <p:cNvPr id="25674" name="Line 108"/>
              <p:cNvSpPr>
                <a:spLocks noChangeShapeType="1"/>
              </p:cNvSpPr>
              <p:nvPr/>
            </p:nvSpPr>
            <p:spPr bwMode="auto">
              <a:xfrm>
                <a:off x="1344" y="534"/>
                <a:ext cx="154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75" name="Line 109"/>
              <p:cNvSpPr>
                <a:spLocks noChangeShapeType="1"/>
              </p:cNvSpPr>
              <p:nvPr/>
            </p:nvSpPr>
            <p:spPr bwMode="auto">
              <a:xfrm>
                <a:off x="1536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76" name="Line 110"/>
              <p:cNvSpPr>
                <a:spLocks noChangeShapeType="1"/>
              </p:cNvSpPr>
              <p:nvPr/>
            </p:nvSpPr>
            <p:spPr bwMode="auto">
              <a:xfrm>
                <a:off x="1728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77" name="Line 111"/>
              <p:cNvSpPr>
                <a:spLocks noChangeShapeType="1"/>
              </p:cNvSpPr>
              <p:nvPr/>
            </p:nvSpPr>
            <p:spPr bwMode="auto">
              <a:xfrm>
                <a:off x="192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78" name="Line 112"/>
              <p:cNvSpPr>
                <a:spLocks noChangeShapeType="1"/>
              </p:cNvSpPr>
              <p:nvPr/>
            </p:nvSpPr>
            <p:spPr bwMode="auto">
              <a:xfrm>
                <a:off x="2112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79" name="Line 113"/>
              <p:cNvSpPr>
                <a:spLocks noChangeShapeType="1"/>
              </p:cNvSpPr>
              <p:nvPr/>
            </p:nvSpPr>
            <p:spPr bwMode="auto">
              <a:xfrm>
                <a:off x="2304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0" name="Line 114"/>
              <p:cNvSpPr>
                <a:spLocks noChangeShapeType="1"/>
              </p:cNvSpPr>
              <p:nvPr/>
            </p:nvSpPr>
            <p:spPr bwMode="auto">
              <a:xfrm>
                <a:off x="2496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1" name="Line 115"/>
              <p:cNvSpPr>
                <a:spLocks noChangeShapeType="1"/>
              </p:cNvSpPr>
              <p:nvPr/>
            </p:nvSpPr>
            <p:spPr bwMode="auto">
              <a:xfrm>
                <a:off x="2688" y="501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2" name="Line 116"/>
              <p:cNvSpPr>
                <a:spLocks noChangeShapeType="1"/>
              </p:cNvSpPr>
              <p:nvPr/>
            </p:nvSpPr>
            <p:spPr bwMode="auto">
              <a:xfrm>
                <a:off x="2880" y="504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  <p:sp>
            <p:nvSpPr>
              <p:cNvPr id="25683" name="Line 117"/>
              <p:cNvSpPr>
                <a:spLocks noChangeShapeType="1"/>
              </p:cNvSpPr>
              <p:nvPr/>
            </p:nvSpPr>
            <p:spPr bwMode="auto">
              <a:xfrm>
                <a:off x="1344" y="498"/>
                <a:ext cx="0" cy="7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none" w="sm" len="sm"/>
                <a:tailEnd type="none" w="sm" len="lg"/>
              </a:ln>
            </p:spPr>
            <p:txBody>
              <a:bodyPr wrap="none" anchor="ctr"/>
              <a:lstStyle/>
              <a:p>
                <a:endParaRPr lang="en-GB" sz="1400" dirty="0"/>
              </a:p>
            </p:txBody>
          </p:sp>
        </p:grpSp>
      </p:grpSp>
      <p:sp>
        <p:nvSpPr>
          <p:cNvPr id="25610" name="Text Box 118"/>
          <p:cNvSpPr txBox="1">
            <a:spLocks noChangeArrowheads="1"/>
          </p:cNvSpPr>
          <p:nvPr/>
        </p:nvSpPr>
        <p:spPr bwMode="auto">
          <a:xfrm>
            <a:off x="1886779" y="1594385"/>
            <a:ext cx="1216596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i="1" dirty="0"/>
              <a:t>Excellent</a:t>
            </a:r>
          </a:p>
        </p:txBody>
      </p:sp>
      <p:sp>
        <p:nvSpPr>
          <p:cNvPr id="25611" name="Line 121"/>
          <p:cNvSpPr>
            <a:spLocks noChangeShapeType="1"/>
          </p:cNvSpPr>
          <p:nvPr/>
        </p:nvSpPr>
        <p:spPr bwMode="auto">
          <a:xfrm flipV="1">
            <a:off x="3946590" y="3483067"/>
            <a:ext cx="0" cy="11668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sm"/>
            <a:tailEnd type="none" w="sm" len="lg"/>
          </a:ln>
        </p:spPr>
        <p:txBody>
          <a:bodyPr wrap="none" anchor="ctr"/>
          <a:lstStyle/>
          <a:p>
            <a:endParaRPr lang="en-GB" sz="1400" dirty="0"/>
          </a:p>
        </p:txBody>
      </p:sp>
      <p:grpSp>
        <p:nvGrpSpPr>
          <p:cNvPr id="25612" name="Group 122"/>
          <p:cNvGrpSpPr>
            <a:grpSpLocks/>
          </p:cNvGrpSpPr>
          <p:nvPr/>
        </p:nvGrpSpPr>
        <p:grpSpPr bwMode="auto">
          <a:xfrm>
            <a:off x="3111152" y="2059555"/>
            <a:ext cx="1541749" cy="3875373"/>
            <a:chOff x="1473" y="1084"/>
            <a:chExt cx="743" cy="2000"/>
          </a:xfrm>
        </p:grpSpPr>
        <p:sp>
          <p:nvSpPr>
            <p:cNvPr id="25663" name="Freeform 123"/>
            <p:cNvSpPr>
              <a:spLocks/>
            </p:cNvSpPr>
            <p:nvPr/>
          </p:nvSpPr>
          <p:spPr bwMode="auto">
            <a:xfrm>
              <a:off x="1517" y="1084"/>
              <a:ext cx="455" cy="162"/>
            </a:xfrm>
            <a:custGeom>
              <a:avLst/>
              <a:gdLst>
                <a:gd name="T0" fmla="*/ 0 w 372"/>
                <a:gd name="T1" fmla="*/ 0 h 126"/>
                <a:gd name="T2" fmla="*/ 372 w 372"/>
                <a:gd name="T3" fmla="*/ 126 h 126"/>
                <a:gd name="T4" fmla="*/ 0 60000 65536"/>
                <a:gd name="T5" fmla="*/ 0 60000 65536"/>
                <a:gd name="T6" fmla="*/ 0 w 372"/>
                <a:gd name="T7" fmla="*/ 0 h 126"/>
                <a:gd name="T8" fmla="*/ 372 w 372"/>
                <a:gd name="T9" fmla="*/ 126 h 12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72" h="126">
                  <a:moveTo>
                    <a:pt x="0" y="0"/>
                  </a:moveTo>
                  <a:lnTo>
                    <a:pt x="372" y="126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4" name="Freeform 124"/>
            <p:cNvSpPr>
              <a:spLocks/>
            </p:cNvSpPr>
            <p:nvPr/>
          </p:nvSpPr>
          <p:spPr bwMode="auto">
            <a:xfrm>
              <a:off x="1473" y="1262"/>
              <a:ext cx="499" cy="177"/>
            </a:xfrm>
            <a:custGeom>
              <a:avLst/>
              <a:gdLst>
                <a:gd name="T0" fmla="*/ 408 w 408"/>
                <a:gd name="T1" fmla="*/ 0 h 138"/>
                <a:gd name="T2" fmla="*/ 0 w 408"/>
                <a:gd name="T3" fmla="*/ 138 h 138"/>
                <a:gd name="T4" fmla="*/ 0 60000 65536"/>
                <a:gd name="T5" fmla="*/ 0 60000 65536"/>
                <a:gd name="T6" fmla="*/ 0 w 408"/>
                <a:gd name="T7" fmla="*/ 0 h 138"/>
                <a:gd name="T8" fmla="*/ 408 w 408"/>
                <a:gd name="T9" fmla="*/ 138 h 13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408" h="138">
                  <a:moveTo>
                    <a:pt x="408" y="0"/>
                  </a:moveTo>
                  <a:lnTo>
                    <a:pt x="0" y="138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5" name="Freeform 125"/>
            <p:cNvSpPr>
              <a:spLocks/>
            </p:cNvSpPr>
            <p:nvPr/>
          </p:nvSpPr>
          <p:spPr bwMode="auto">
            <a:xfrm>
              <a:off x="1473" y="1424"/>
              <a:ext cx="743" cy="291"/>
            </a:xfrm>
            <a:custGeom>
              <a:avLst/>
              <a:gdLst>
                <a:gd name="T0" fmla="*/ 0 w 608"/>
                <a:gd name="T1" fmla="*/ 0 h 226"/>
                <a:gd name="T2" fmla="*/ 608 w 608"/>
                <a:gd name="T3" fmla="*/ 226 h 226"/>
                <a:gd name="T4" fmla="*/ 0 60000 65536"/>
                <a:gd name="T5" fmla="*/ 0 60000 65536"/>
                <a:gd name="T6" fmla="*/ 0 w 608"/>
                <a:gd name="T7" fmla="*/ 0 h 226"/>
                <a:gd name="T8" fmla="*/ 608 w 608"/>
                <a:gd name="T9" fmla="*/ 226 h 22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608" h="226">
                  <a:moveTo>
                    <a:pt x="0" y="0"/>
                  </a:moveTo>
                  <a:lnTo>
                    <a:pt x="608" y="226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6" name="Freeform 126"/>
            <p:cNvSpPr>
              <a:spLocks/>
            </p:cNvSpPr>
            <p:nvPr/>
          </p:nvSpPr>
          <p:spPr bwMode="auto">
            <a:xfrm>
              <a:off x="1773" y="1717"/>
              <a:ext cx="441" cy="178"/>
            </a:xfrm>
            <a:custGeom>
              <a:avLst/>
              <a:gdLst>
                <a:gd name="T0" fmla="*/ 360 w 360"/>
                <a:gd name="T1" fmla="*/ 0 h 138"/>
                <a:gd name="T2" fmla="*/ 0 w 360"/>
                <a:gd name="T3" fmla="*/ 138 h 138"/>
                <a:gd name="T4" fmla="*/ 0 60000 65536"/>
                <a:gd name="T5" fmla="*/ 0 60000 65536"/>
                <a:gd name="T6" fmla="*/ 0 w 360"/>
                <a:gd name="T7" fmla="*/ 0 h 138"/>
                <a:gd name="T8" fmla="*/ 360 w 360"/>
                <a:gd name="T9" fmla="*/ 138 h 13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60" h="138">
                  <a:moveTo>
                    <a:pt x="360" y="0"/>
                  </a:moveTo>
                  <a:lnTo>
                    <a:pt x="0" y="138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7" name="Freeform 127"/>
            <p:cNvSpPr>
              <a:spLocks/>
            </p:cNvSpPr>
            <p:nvPr/>
          </p:nvSpPr>
          <p:spPr bwMode="auto">
            <a:xfrm>
              <a:off x="1756" y="1879"/>
              <a:ext cx="3" cy="325"/>
            </a:xfrm>
            <a:custGeom>
              <a:avLst/>
              <a:gdLst>
                <a:gd name="T0" fmla="*/ 2 w 2"/>
                <a:gd name="T1" fmla="*/ 0 h 252"/>
                <a:gd name="T2" fmla="*/ 0 w 2"/>
                <a:gd name="T3" fmla="*/ 252 h 252"/>
                <a:gd name="T4" fmla="*/ 0 60000 65536"/>
                <a:gd name="T5" fmla="*/ 0 60000 65536"/>
                <a:gd name="T6" fmla="*/ 0 w 2"/>
                <a:gd name="T7" fmla="*/ 0 h 252"/>
                <a:gd name="T8" fmla="*/ 2 w 2"/>
                <a:gd name="T9" fmla="*/ 252 h 25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" h="252">
                  <a:moveTo>
                    <a:pt x="2" y="0"/>
                  </a:moveTo>
                  <a:lnTo>
                    <a:pt x="0" y="252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8" name="Freeform 128"/>
            <p:cNvSpPr>
              <a:spLocks/>
            </p:cNvSpPr>
            <p:nvPr/>
          </p:nvSpPr>
          <p:spPr bwMode="auto">
            <a:xfrm>
              <a:off x="1751" y="2194"/>
              <a:ext cx="265" cy="267"/>
            </a:xfrm>
            <a:custGeom>
              <a:avLst/>
              <a:gdLst>
                <a:gd name="T0" fmla="*/ 0 w 216"/>
                <a:gd name="T1" fmla="*/ 0 h 208"/>
                <a:gd name="T2" fmla="*/ 216 w 216"/>
                <a:gd name="T3" fmla="*/ 208 h 208"/>
                <a:gd name="T4" fmla="*/ 0 60000 65536"/>
                <a:gd name="T5" fmla="*/ 0 60000 65536"/>
                <a:gd name="T6" fmla="*/ 0 w 216"/>
                <a:gd name="T7" fmla="*/ 0 h 208"/>
                <a:gd name="T8" fmla="*/ 216 w 216"/>
                <a:gd name="T9" fmla="*/ 208 h 20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16" h="208">
                  <a:moveTo>
                    <a:pt x="0" y="0"/>
                  </a:moveTo>
                  <a:lnTo>
                    <a:pt x="216" y="208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9" name="Freeform 129"/>
            <p:cNvSpPr>
              <a:spLocks/>
            </p:cNvSpPr>
            <p:nvPr/>
          </p:nvSpPr>
          <p:spPr bwMode="auto">
            <a:xfrm>
              <a:off x="2030" y="2456"/>
              <a:ext cx="2" cy="173"/>
            </a:xfrm>
            <a:custGeom>
              <a:avLst/>
              <a:gdLst>
                <a:gd name="T0" fmla="*/ 0 w 1"/>
                <a:gd name="T1" fmla="*/ 0 h 134"/>
                <a:gd name="T2" fmla="*/ 0 w 1"/>
                <a:gd name="T3" fmla="*/ 134 h 134"/>
                <a:gd name="T4" fmla="*/ 0 60000 65536"/>
                <a:gd name="T5" fmla="*/ 0 60000 65536"/>
                <a:gd name="T6" fmla="*/ 0 w 1"/>
                <a:gd name="T7" fmla="*/ 0 h 134"/>
                <a:gd name="T8" fmla="*/ 1 w 1"/>
                <a:gd name="T9" fmla="*/ 134 h 13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134">
                  <a:moveTo>
                    <a:pt x="0" y="0"/>
                  </a:moveTo>
                  <a:lnTo>
                    <a:pt x="0" y="134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70" name="Freeform 130"/>
            <p:cNvSpPr>
              <a:spLocks/>
            </p:cNvSpPr>
            <p:nvPr/>
          </p:nvSpPr>
          <p:spPr bwMode="auto">
            <a:xfrm>
              <a:off x="1781" y="2626"/>
              <a:ext cx="244" cy="312"/>
            </a:xfrm>
            <a:custGeom>
              <a:avLst/>
              <a:gdLst>
                <a:gd name="T0" fmla="*/ 200 w 200"/>
                <a:gd name="T1" fmla="*/ 0 h 242"/>
                <a:gd name="T2" fmla="*/ 0 w 200"/>
                <a:gd name="T3" fmla="*/ 242 h 242"/>
                <a:gd name="T4" fmla="*/ 0 60000 65536"/>
                <a:gd name="T5" fmla="*/ 0 60000 65536"/>
                <a:gd name="T6" fmla="*/ 0 w 200"/>
                <a:gd name="T7" fmla="*/ 0 h 242"/>
                <a:gd name="T8" fmla="*/ 200 w 200"/>
                <a:gd name="T9" fmla="*/ 242 h 24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00" h="242">
                  <a:moveTo>
                    <a:pt x="200" y="0"/>
                  </a:moveTo>
                  <a:lnTo>
                    <a:pt x="0" y="242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71" name="Freeform 131"/>
            <p:cNvSpPr>
              <a:spLocks/>
            </p:cNvSpPr>
            <p:nvPr/>
          </p:nvSpPr>
          <p:spPr bwMode="auto">
            <a:xfrm>
              <a:off x="1541" y="2930"/>
              <a:ext cx="255" cy="154"/>
            </a:xfrm>
            <a:custGeom>
              <a:avLst/>
              <a:gdLst>
                <a:gd name="T0" fmla="*/ 208 w 208"/>
                <a:gd name="T1" fmla="*/ 0 h 120"/>
                <a:gd name="T2" fmla="*/ 0 w 208"/>
                <a:gd name="T3" fmla="*/ 120 h 120"/>
                <a:gd name="T4" fmla="*/ 0 60000 65536"/>
                <a:gd name="T5" fmla="*/ 0 60000 65536"/>
                <a:gd name="T6" fmla="*/ 0 w 208"/>
                <a:gd name="T7" fmla="*/ 0 h 120"/>
                <a:gd name="T8" fmla="*/ 208 w 208"/>
                <a:gd name="T9" fmla="*/ 120 h 12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08" h="120">
                  <a:moveTo>
                    <a:pt x="208" y="0"/>
                  </a:moveTo>
                  <a:lnTo>
                    <a:pt x="0" y="120"/>
                  </a:lnTo>
                </a:path>
              </a:pathLst>
            </a:custGeom>
            <a:noFill/>
            <a:ln w="28575" cap="flat" cmpd="sng">
              <a:solidFill>
                <a:srgbClr val="6600FF"/>
              </a:solidFill>
              <a:prstDash val="sysDot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grpSp>
        <p:nvGrpSpPr>
          <p:cNvPr id="25613" name="Group 132"/>
          <p:cNvGrpSpPr>
            <a:grpSpLocks/>
          </p:cNvGrpSpPr>
          <p:nvPr/>
        </p:nvGrpSpPr>
        <p:grpSpPr bwMode="auto">
          <a:xfrm>
            <a:off x="4175284" y="2059555"/>
            <a:ext cx="1868456" cy="3906488"/>
            <a:chOff x="1986" y="1084"/>
            <a:chExt cx="901" cy="2016"/>
          </a:xfrm>
        </p:grpSpPr>
        <p:sp>
          <p:nvSpPr>
            <p:cNvPr id="25654" name="Freeform 133"/>
            <p:cNvSpPr>
              <a:spLocks/>
            </p:cNvSpPr>
            <p:nvPr/>
          </p:nvSpPr>
          <p:spPr bwMode="auto">
            <a:xfrm>
              <a:off x="1986" y="1084"/>
              <a:ext cx="257" cy="170"/>
            </a:xfrm>
            <a:custGeom>
              <a:avLst/>
              <a:gdLst>
                <a:gd name="T0" fmla="*/ 0 w 210"/>
                <a:gd name="T1" fmla="*/ 0 h 132"/>
                <a:gd name="T2" fmla="*/ 210 w 210"/>
                <a:gd name="T3" fmla="*/ 132 h 132"/>
                <a:gd name="T4" fmla="*/ 0 60000 65536"/>
                <a:gd name="T5" fmla="*/ 0 60000 65536"/>
                <a:gd name="T6" fmla="*/ 0 w 210"/>
                <a:gd name="T7" fmla="*/ 0 h 132"/>
                <a:gd name="T8" fmla="*/ 210 w 210"/>
                <a:gd name="T9" fmla="*/ 132 h 13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10" h="132">
                  <a:moveTo>
                    <a:pt x="0" y="0"/>
                  </a:moveTo>
                  <a:lnTo>
                    <a:pt x="210" y="132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5" name="Freeform 134"/>
            <p:cNvSpPr>
              <a:spLocks/>
            </p:cNvSpPr>
            <p:nvPr/>
          </p:nvSpPr>
          <p:spPr bwMode="auto">
            <a:xfrm>
              <a:off x="2236" y="1246"/>
              <a:ext cx="435" cy="180"/>
            </a:xfrm>
            <a:custGeom>
              <a:avLst/>
              <a:gdLst>
                <a:gd name="T0" fmla="*/ 0 w 356"/>
                <a:gd name="T1" fmla="*/ 0 h 140"/>
                <a:gd name="T2" fmla="*/ 356 w 356"/>
                <a:gd name="T3" fmla="*/ 140 h 140"/>
                <a:gd name="T4" fmla="*/ 0 60000 65536"/>
                <a:gd name="T5" fmla="*/ 0 60000 65536"/>
                <a:gd name="T6" fmla="*/ 0 w 356"/>
                <a:gd name="T7" fmla="*/ 0 h 140"/>
                <a:gd name="T8" fmla="*/ 356 w 356"/>
                <a:gd name="T9" fmla="*/ 140 h 14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56" h="140">
                  <a:moveTo>
                    <a:pt x="0" y="0"/>
                  </a:moveTo>
                  <a:lnTo>
                    <a:pt x="356" y="140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6" name="Freeform 135"/>
            <p:cNvSpPr>
              <a:spLocks/>
            </p:cNvSpPr>
            <p:nvPr/>
          </p:nvSpPr>
          <p:spPr bwMode="auto">
            <a:xfrm>
              <a:off x="2671" y="1447"/>
              <a:ext cx="5" cy="268"/>
            </a:xfrm>
            <a:custGeom>
              <a:avLst/>
              <a:gdLst>
                <a:gd name="T0" fmla="*/ 4 w 4"/>
                <a:gd name="T1" fmla="*/ 0 h 208"/>
                <a:gd name="T2" fmla="*/ 0 w 4"/>
                <a:gd name="T3" fmla="*/ 208 h 208"/>
                <a:gd name="T4" fmla="*/ 0 60000 65536"/>
                <a:gd name="T5" fmla="*/ 0 60000 65536"/>
                <a:gd name="T6" fmla="*/ 0 w 4"/>
                <a:gd name="T7" fmla="*/ 0 h 208"/>
                <a:gd name="T8" fmla="*/ 4 w 4"/>
                <a:gd name="T9" fmla="*/ 208 h 20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4" h="208">
                  <a:moveTo>
                    <a:pt x="4" y="0"/>
                  </a:moveTo>
                  <a:lnTo>
                    <a:pt x="0" y="208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7" name="Freeform 136"/>
            <p:cNvSpPr>
              <a:spLocks/>
            </p:cNvSpPr>
            <p:nvPr/>
          </p:nvSpPr>
          <p:spPr bwMode="auto">
            <a:xfrm>
              <a:off x="2671" y="1720"/>
              <a:ext cx="216" cy="180"/>
            </a:xfrm>
            <a:custGeom>
              <a:avLst/>
              <a:gdLst>
                <a:gd name="T0" fmla="*/ 0 w 176"/>
                <a:gd name="T1" fmla="*/ 0 h 140"/>
                <a:gd name="T2" fmla="*/ 176 w 176"/>
                <a:gd name="T3" fmla="*/ 140 h 140"/>
                <a:gd name="T4" fmla="*/ 0 60000 65536"/>
                <a:gd name="T5" fmla="*/ 0 60000 65536"/>
                <a:gd name="T6" fmla="*/ 0 w 176"/>
                <a:gd name="T7" fmla="*/ 0 h 140"/>
                <a:gd name="T8" fmla="*/ 176 w 176"/>
                <a:gd name="T9" fmla="*/ 140 h 14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76" h="140">
                  <a:moveTo>
                    <a:pt x="0" y="0"/>
                  </a:moveTo>
                  <a:lnTo>
                    <a:pt x="176" y="140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8" name="Freeform 137"/>
            <p:cNvSpPr>
              <a:spLocks/>
            </p:cNvSpPr>
            <p:nvPr/>
          </p:nvSpPr>
          <p:spPr bwMode="auto">
            <a:xfrm>
              <a:off x="2816" y="1879"/>
              <a:ext cx="61" cy="315"/>
            </a:xfrm>
            <a:custGeom>
              <a:avLst/>
              <a:gdLst>
                <a:gd name="T0" fmla="*/ 0 w 50"/>
                <a:gd name="T1" fmla="*/ 0 h 244"/>
                <a:gd name="T2" fmla="*/ 48 w 50"/>
                <a:gd name="T3" fmla="*/ 6 h 244"/>
                <a:gd name="T4" fmla="*/ 50 w 50"/>
                <a:gd name="T5" fmla="*/ 244 h 244"/>
                <a:gd name="T6" fmla="*/ 0 60000 65536"/>
                <a:gd name="T7" fmla="*/ 0 60000 65536"/>
                <a:gd name="T8" fmla="*/ 0 60000 65536"/>
                <a:gd name="T9" fmla="*/ 0 w 50"/>
                <a:gd name="T10" fmla="*/ 0 h 244"/>
                <a:gd name="T11" fmla="*/ 50 w 50"/>
                <a:gd name="T12" fmla="*/ 244 h 24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50" h="244">
                  <a:moveTo>
                    <a:pt x="0" y="0"/>
                  </a:moveTo>
                  <a:lnTo>
                    <a:pt x="48" y="6"/>
                  </a:lnTo>
                  <a:lnTo>
                    <a:pt x="50" y="244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9" name="Freeform 138"/>
            <p:cNvSpPr>
              <a:spLocks/>
            </p:cNvSpPr>
            <p:nvPr/>
          </p:nvSpPr>
          <p:spPr bwMode="auto">
            <a:xfrm>
              <a:off x="2706" y="2183"/>
              <a:ext cx="181" cy="276"/>
            </a:xfrm>
            <a:custGeom>
              <a:avLst/>
              <a:gdLst>
                <a:gd name="T0" fmla="*/ 148 w 148"/>
                <a:gd name="T1" fmla="*/ 0 h 214"/>
                <a:gd name="T2" fmla="*/ 0 w 148"/>
                <a:gd name="T3" fmla="*/ 214 h 214"/>
                <a:gd name="T4" fmla="*/ 0 60000 65536"/>
                <a:gd name="T5" fmla="*/ 0 60000 65536"/>
                <a:gd name="T6" fmla="*/ 0 w 148"/>
                <a:gd name="T7" fmla="*/ 0 h 214"/>
                <a:gd name="T8" fmla="*/ 148 w 148"/>
                <a:gd name="T9" fmla="*/ 214 h 21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48" h="214">
                  <a:moveTo>
                    <a:pt x="148" y="0"/>
                  </a:moveTo>
                  <a:lnTo>
                    <a:pt x="0" y="214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0" name="Freeform 139"/>
            <p:cNvSpPr>
              <a:spLocks/>
            </p:cNvSpPr>
            <p:nvPr/>
          </p:nvSpPr>
          <p:spPr bwMode="auto">
            <a:xfrm>
              <a:off x="2246" y="2459"/>
              <a:ext cx="445" cy="167"/>
            </a:xfrm>
            <a:custGeom>
              <a:avLst/>
              <a:gdLst>
                <a:gd name="T0" fmla="*/ 364 w 364"/>
                <a:gd name="T1" fmla="*/ 0 h 130"/>
                <a:gd name="T2" fmla="*/ 0 w 364"/>
                <a:gd name="T3" fmla="*/ 130 h 130"/>
                <a:gd name="T4" fmla="*/ 0 60000 65536"/>
                <a:gd name="T5" fmla="*/ 0 60000 65536"/>
                <a:gd name="T6" fmla="*/ 0 w 364"/>
                <a:gd name="T7" fmla="*/ 0 h 130"/>
                <a:gd name="T8" fmla="*/ 364 w 364"/>
                <a:gd name="T9" fmla="*/ 130 h 13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64" h="130">
                  <a:moveTo>
                    <a:pt x="364" y="0"/>
                  </a:moveTo>
                  <a:lnTo>
                    <a:pt x="0" y="130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1" name="Freeform 140"/>
            <p:cNvSpPr>
              <a:spLocks/>
            </p:cNvSpPr>
            <p:nvPr/>
          </p:nvSpPr>
          <p:spPr bwMode="auto">
            <a:xfrm>
              <a:off x="2251" y="2631"/>
              <a:ext cx="227" cy="291"/>
            </a:xfrm>
            <a:custGeom>
              <a:avLst/>
              <a:gdLst>
                <a:gd name="T0" fmla="*/ 0 w 186"/>
                <a:gd name="T1" fmla="*/ 0 h 226"/>
                <a:gd name="T2" fmla="*/ 186 w 186"/>
                <a:gd name="T3" fmla="*/ 226 h 226"/>
                <a:gd name="T4" fmla="*/ 0 60000 65536"/>
                <a:gd name="T5" fmla="*/ 0 60000 65536"/>
                <a:gd name="T6" fmla="*/ 0 w 186"/>
                <a:gd name="T7" fmla="*/ 0 h 226"/>
                <a:gd name="T8" fmla="*/ 186 w 186"/>
                <a:gd name="T9" fmla="*/ 226 h 22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86" h="226">
                  <a:moveTo>
                    <a:pt x="0" y="0"/>
                  </a:moveTo>
                  <a:lnTo>
                    <a:pt x="186" y="226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62" name="Freeform 141"/>
            <p:cNvSpPr>
              <a:spLocks/>
            </p:cNvSpPr>
            <p:nvPr/>
          </p:nvSpPr>
          <p:spPr bwMode="auto">
            <a:xfrm>
              <a:off x="2500" y="2930"/>
              <a:ext cx="230" cy="170"/>
            </a:xfrm>
            <a:custGeom>
              <a:avLst/>
              <a:gdLst>
                <a:gd name="T0" fmla="*/ 0 w 188"/>
                <a:gd name="T1" fmla="*/ 0 h 132"/>
                <a:gd name="T2" fmla="*/ 188 w 188"/>
                <a:gd name="T3" fmla="*/ 132 h 132"/>
                <a:gd name="T4" fmla="*/ 0 60000 65536"/>
                <a:gd name="T5" fmla="*/ 0 60000 65536"/>
                <a:gd name="T6" fmla="*/ 0 w 188"/>
                <a:gd name="T7" fmla="*/ 0 h 132"/>
                <a:gd name="T8" fmla="*/ 188 w 188"/>
                <a:gd name="T9" fmla="*/ 132 h 132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88" h="132">
                  <a:moveTo>
                    <a:pt x="0" y="0"/>
                  </a:moveTo>
                  <a:lnTo>
                    <a:pt x="188" y="132"/>
                  </a:lnTo>
                </a:path>
              </a:pathLst>
            </a:custGeom>
            <a:noFill/>
            <a:ln w="28575" cap="flat" cmpd="sng">
              <a:solidFill>
                <a:srgbClr val="0000FF"/>
              </a:solidFill>
              <a:prstDash val="lgDash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</p:grpSp>
      <p:sp>
        <p:nvSpPr>
          <p:cNvPr id="25614" name="Text Box 142"/>
          <p:cNvSpPr txBox="1">
            <a:spLocks noChangeArrowheads="1"/>
          </p:cNvSpPr>
          <p:nvPr/>
        </p:nvSpPr>
        <p:spPr bwMode="auto">
          <a:xfrm>
            <a:off x="2851343" y="1207005"/>
            <a:ext cx="1341056" cy="461665"/>
          </a:xfrm>
          <a:prstGeom prst="rect">
            <a:avLst/>
          </a:prstGeom>
          <a:noFill/>
          <a:ln w="22225" cap="rnd">
            <a:noFill/>
            <a:prstDash val="sysDot"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Target performance</a:t>
            </a:r>
          </a:p>
        </p:txBody>
      </p:sp>
      <p:sp>
        <p:nvSpPr>
          <p:cNvPr id="25615" name="Text Box 143"/>
          <p:cNvSpPr txBox="1">
            <a:spLocks noChangeArrowheads="1"/>
          </p:cNvSpPr>
          <p:nvPr/>
        </p:nvSpPr>
        <p:spPr bwMode="auto">
          <a:xfrm>
            <a:off x="5220072" y="1175420"/>
            <a:ext cx="1337946" cy="461665"/>
          </a:xfrm>
          <a:prstGeom prst="rect">
            <a:avLst/>
          </a:prstGeom>
          <a:noFill/>
          <a:ln w="22225" cap="rnd">
            <a:noFill/>
            <a:prstDash val="sysDot"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dirty="0"/>
              <a:t>Current performance</a:t>
            </a:r>
          </a:p>
        </p:txBody>
      </p:sp>
      <p:sp>
        <p:nvSpPr>
          <p:cNvPr id="25616" name="Freeform 144"/>
          <p:cNvSpPr>
            <a:spLocks/>
          </p:cNvSpPr>
          <p:nvPr/>
        </p:nvSpPr>
        <p:spPr bwMode="auto">
          <a:xfrm>
            <a:off x="3034921" y="1676842"/>
            <a:ext cx="423164" cy="577183"/>
          </a:xfrm>
          <a:custGeom>
            <a:avLst/>
            <a:gdLst>
              <a:gd name="T0" fmla="*/ 167 w 167"/>
              <a:gd name="T1" fmla="*/ 0 h 231"/>
              <a:gd name="T2" fmla="*/ 0 w 167"/>
              <a:gd name="T3" fmla="*/ 231 h 231"/>
              <a:gd name="T4" fmla="*/ 0 60000 65536"/>
              <a:gd name="T5" fmla="*/ 0 60000 65536"/>
              <a:gd name="T6" fmla="*/ 0 w 167"/>
              <a:gd name="T7" fmla="*/ 0 h 231"/>
              <a:gd name="T8" fmla="*/ 167 w 167"/>
              <a:gd name="T9" fmla="*/ 231 h 23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67" h="231">
                <a:moveTo>
                  <a:pt x="167" y="0"/>
                </a:moveTo>
                <a:lnTo>
                  <a:pt x="0" y="231"/>
                </a:lnTo>
              </a:path>
            </a:pathLst>
          </a:custGeom>
          <a:noFill/>
          <a:ln w="25400">
            <a:solidFill>
              <a:srgbClr val="FF00FF"/>
            </a:solidFill>
            <a:round/>
            <a:headEnd type="none" w="sm" len="sm"/>
            <a:tailEnd type="stealth" w="sm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5617" name="Line 145"/>
          <p:cNvSpPr>
            <a:spLocks noChangeShapeType="1"/>
          </p:cNvSpPr>
          <p:nvPr/>
        </p:nvSpPr>
        <p:spPr bwMode="auto">
          <a:xfrm flipH="1">
            <a:off x="3946590" y="1679476"/>
            <a:ext cx="409385" cy="605664"/>
          </a:xfrm>
          <a:prstGeom prst="line">
            <a:avLst/>
          </a:prstGeom>
          <a:noFill/>
          <a:ln w="25400">
            <a:solidFill>
              <a:srgbClr val="6600FF"/>
            </a:solidFill>
            <a:round/>
            <a:headEnd type="none" w="sm" len="sm"/>
            <a:tailEnd type="stealth" w="sm" len="med"/>
          </a:ln>
        </p:spPr>
        <p:txBody>
          <a:bodyPr wrap="none" anchor="ctr"/>
          <a:lstStyle/>
          <a:p>
            <a:endParaRPr lang="en-GB" sz="1400" dirty="0"/>
          </a:p>
        </p:txBody>
      </p:sp>
      <p:sp>
        <p:nvSpPr>
          <p:cNvPr id="25618" name="Freeform 146"/>
          <p:cNvSpPr>
            <a:spLocks/>
          </p:cNvSpPr>
          <p:nvPr/>
        </p:nvSpPr>
        <p:spPr bwMode="auto">
          <a:xfrm>
            <a:off x="5150740" y="1684620"/>
            <a:ext cx="379604" cy="808990"/>
          </a:xfrm>
          <a:custGeom>
            <a:avLst/>
            <a:gdLst>
              <a:gd name="T0" fmla="*/ 150 w 150"/>
              <a:gd name="T1" fmla="*/ 0 h 324"/>
              <a:gd name="T2" fmla="*/ 0 w 150"/>
              <a:gd name="T3" fmla="*/ 324 h 324"/>
              <a:gd name="T4" fmla="*/ 0 60000 65536"/>
              <a:gd name="T5" fmla="*/ 0 60000 65536"/>
              <a:gd name="T6" fmla="*/ 0 w 150"/>
              <a:gd name="T7" fmla="*/ 0 h 324"/>
              <a:gd name="T8" fmla="*/ 150 w 150"/>
              <a:gd name="T9" fmla="*/ 324 h 32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50" h="324">
                <a:moveTo>
                  <a:pt x="150" y="0"/>
                </a:moveTo>
                <a:lnTo>
                  <a:pt x="0" y="324"/>
                </a:lnTo>
              </a:path>
            </a:pathLst>
          </a:custGeom>
          <a:noFill/>
          <a:ln w="25400">
            <a:solidFill>
              <a:srgbClr val="0000FF"/>
            </a:solidFill>
            <a:round/>
            <a:headEnd type="none" w="sm" len="sm"/>
            <a:tailEnd type="stealth" w="sm" len="med"/>
          </a:ln>
        </p:spPr>
        <p:txBody>
          <a:bodyPr wrap="none" anchor="ctr"/>
          <a:lstStyle/>
          <a:p>
            <a:endParaRPr lang="en-GB" sz="1400" dirty="0"/>
          </a:p>
        </p:txBody>
      </p:sp>
      <p:grpSp>
        <p:nvGrpSpPr>
          <p:cNvPr id="25619" name="Group 189"/>
          <p:cNvGrpSpPr>
            <a:grpSpLocks/>
          </p:cNvGrpSpPr>
          <p:nvPr/>
        </p:nvGrpSpPr>
        <p:grpSpPr bwMode="auto">
          <a:xfrm>
            <a:off x="2705101" y="2054888"/>
            <a:ext cx="1014350" cy="3894043"/>
            <a:chOff x="1673" y="1028"/>
            <a:chExt cx="652" cy="2503"/>
          </a:xfrm>
        </p:grpSpPr>
        <p:sp>
          <p:nvSpPr>
            <p:cNvPr id="25645" name="Freeform 148"/>
            <p:cNvSpPr>
              <a:spLocks/>
            </p:cNvSpPr>
            <p:nvPr/>
          </p:nvSpPr>
          <p:spPr bwMode="auto">
            <a:xfrm>
              <a:off x="1673" y="1028"/>
              <a:ext cx="280" cy="206"/>
            </a:xfrm>
            <a:custGeom>
              <a:avLst/>
              <a:gdLst>
                <a:gd name="T0" fmla="*/ 0 w 172"/>
                <a:gd name="T1" fmla="*/ 0 h 128"/>
                <a:gd name="T2" fmla="*/ 172 w 172"/>
                <a:gd name="T3" fmla="*/ 128 h 128"/>
                <a:gd name="T4" fmla="*/ 0 60000 65536"/>
                <a:gd name="T5" fmla="*/ 0 60000 65536"/>
                <a:gd name="T6" fmla="*/ 0 w 172"/>
                <a:gd name="T7" fmla="*/ 0 h 128"/>
                <a:gd name="T8" fmla="*/ 172 w 172"/>
                <a:gd name="T9" fmla="*/ 128 h 12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72" h="128">
                  <a:moveTo>
                    <a:pt x="0" y="0"/>
                  </a:moveTo>
                  <a:lnTo>
                    <a:pt x="172" y="128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46" name="Freeform 149"/>
            <p:cNvSpPr>
              <a:spLocks/>
            </p:cNvSpPr>
            <p:nvPr/>
          </p:nvSpPr>
          <p:spPr bwMode="auto">
            <a:xfrm>
              <a:off x="1944" y="1234"/>
              <a:ext cx="2" cy="224"/>
            </a:xfrm>
            <a:custGeom>
              <a:avLst/>
              <a:gdLst>
                <a:gd name="T0" fmla="*/ 0 w 2"/>
                <a:gd name="T1" fmla="*/ 0 h 140"/>
                <a:gd name="T2" fmla="*/ 2 w 2"/>
                <a:gd name="T3" fmla="*/ 140 h 140"/>
                <a:gd name="T4" fmla="*/ 0 60000 65536"/>
                <a:gd name="T5" fmla="*/ 0 60000 65536"/>
                <a:gd name="T6" fmla="*/ 0 w 2"/>
                <a:gd name="T7" fmla="*/ 0 h 140"/>
                <a:gd name="T8" fmla="*/ 2 w 2"/>
                <a:gd name="T9" fmla="*/ 140 h 14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" h="140">
                  <a:moveTo>
                    <a:pt x="0" y="0"/>
                  </a:moveTo>
                  <a:lnTo>
                    <a:pt x="2" y="140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47" name="Freeform 150"/>
            <p:cNvSpPr>
              <a:spLocks/>
            </p:cNvSpPr>
            <p:nvPr/>
          </p:nvSpPr>
          <p:spPr bwMode="auto">
            <a:xfrm>
              <a:off x="1946" y="1464"/>
              <a:ext cx="379" cy="366"/>
            </a:xfrm>
            <a:custGeom>
              <a:avLst/>
              <a:gdLst>
                <a:gd name="T0" fmla="*/ 0 w 232"/>
                <a:gd name="T1" fmla="*/ 0 h 228"/>
                <a:gd name="T2" fmla="*/ 232 w 232"/>
                <a:gd name="T3" fmla="*/ 228 h 228"/>
                <a:gd name="T4" fmla="*/ 0 60000 65536"/>
                <a:gd name="T5" fmla="*/ 0 60000 65536"/>
                <a:gd name="T6" fmla="*/ 0 w 232"/>
                <a:gd name="T7" fmla="*/ 0 h 228"/>
                <a:gd name="T8" fmla="*/ 232 w 232"/>
                <a:gd name="T9" fmla="*/ 228 h 22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32" h="228">
                  <a:moveTo>
                    <a:pt x="0" y="0"/>
                  </a:moveTo>
                  <a:lnTo>
                    <a:pt x="232" y="228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48" name="Freeform 151"/>
            <p:cNvSpPr>
              <a:spLocks/>
            </p:cNvSpPr>
            <p:nvPr/>
          </p:nvSpPr>
          <p:spPr bwMode="auto">
            <a:xfrm>
              <a:off x="2312" y="1824"/>
              <a:ext cx="4" cy="208"/>
            </a:xfrm>
            <a:custGeom>
              <a:avLst/>
              <a:gdLst>
                <a:gd name="T0" fmla="*/ 0 w 2"/>
                <a:gd name="T1" fmla="*/ 0 h 130"/>
                <a:gd name="T2" fmla="*/ 2 w 2"/>
                <a:gd name="T3" fmla="*/ 130 h 130"/>
                <a:gd name="T4" fmla="*/ 0 60000 65536"/>
                <a:gd name="T5" fmla="*/ 0 60000 65536"/>
                <a:gd name="T6" fmla="*/ 0 w 2"/>
                <a:gd name="T7" fmla="*/ 0 h 130"/>
                <a:gd name="T8" fmla="*/ 2 w 2"/>
                <a:gd name="T9" fmla="*/ 130 h 13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" h="130">
                  <a:moveTo>
                    <a:pt x="0" y="0"/>
                  </a:moveTo>
                  <a:lnTo>
                    <a:pt x="2" y="130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49" name="Freeform 152"/>
            <p:cNvSpPr>
              <a:spLocks/>
            </p:cNvSpPr>
            <p:nvPr/>
          </p:nvSpPr>
          <p:spPr bwMode="auto">
            <a:xfrm>
              <a:off x="1992" y="2032"/>
              <a:ext cx="324" cy="380"/>
            </a:xfrm>
            <a:custGeom>
              <a:avLst/>
              <a:gdLst>
                <a:gd name="T0" fmla="*/ 324 w 324"/>
                <a:gd name="T1" fmla="*/ 0 h 380"/>
                <a:gd name="T2" fmla="*/ 0 w 324"/>
                <a:gd name="T3" fmla="*/ 380 h 380"/>
                <a:gd name="T4" fmla="*/ 0 60000 65536"/>
                <a:gd name="T5" fmla="*/ 0 60000 65536"/>
                <a:gd name="T6" fmla="*/ 0 w 324"/>
                <a:gd name="T7" fmla="*/ 0 h 380"/>
                <a:gd name="T8" fmla="*/ 324 w 324"/>
                <a:gd name="T9" fmla="*/ 380 h 38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324" h="380">
                  <a:moveTo>
                    <a:pt x="324" y="0"/>
                  </a:moveTo>
                  <a:lnTo>
                    <a:pt x="0" y="380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0" name="Freeform 153"/>
            <p:cNvSpPr>
              <a:spLocks/>
            </p:cNvSpPr>
            <p:nvPr/>
          </p:nvSpPr>
          <p:spPr bwMode="auto">
            <a:xfrm>
              <a:off x="1973" y="2415"/>
              <a:ext cx="10" cy="326"/>
            </a:xfrm>
            <a:custGeom>
              <a:avLst/>
              <a:gdLst>
                <a:gd name="T0" fmla="*/ 10 w 10"/>
                <a:gd name="T1" fmla="*/ 0 h 326"/>
                <a:gd name="T2" fmla="*/ 0 w 10"/>
                <a:gd name="T3" fmla="*/ 326 h 326"/>
                <a:gd name="T4" fmla="*/ 0 60000 65536"/>
                <a:gd name="T5" fmla="*/ 0 60000 65536"/>
                <a:gd name="T6" fmla="*/ 0 w 10"/>
                <a:gd name="T7" fmla="*/ 0 h 326"/>
                <a:gd name="T8" fmla="*/ 10 w 10"/>
                <a:gd name="T9" fmla="*/ 326 h 32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" h="326">
                  <a:moveTo>
                    <a:pt x="10" y="0"/>
                  </a:moveTo>
                  <a:lnTo>
                    <a:pt x="0" y="326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1" name="Freeform 154"/>
            <p:cNvSpPr>
              <a:spLocks/>
            </p:cNvSpPr>
            <p:nvPr/>
          </p:nvSpPr>
          <p:spPr bwMode="auto">
            <a:xfrm>
              <a:off x="1680" y="2735"/>
              <a:ext cx="302" cy="224"/>
            </a:xfrm>
            <a:custGeom>
              <a:avLst/>
              <a:gdLst>
                <a:gd name="T0" fmla="*/ 186 w 186"/>
                <a:gd name="T1" fmla="*/ 0 h 140"/>
                <a:gd name="T2" fmla="*/ 0 w 186"/>
                <a:gd name="T3" fmla="*/ 140 h 140"/>
                <a:gd name="T4" fmla="*/ 0 60000 65536"/>
                <a:gd name="T5" fmla="*/ 0 60000 65536"/>
                <a:gd name="T6" fmla="*/ 0 w 186"/>
                <a:gd name="T7" fmla="*/ 0 h 140"/>
                <a:gd name="T8" fmla="*/ 186 w 186"/>
                <a:gd name="T9" fmla="*/ 140 h 14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86" h="140">
                  <a:moveTo>
                    <a:pt x="186" y="0"/>
                  </a:moveTo>
                  <a:lnTo>
                    <a:pt x="0" y="140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2" name="Freeform 155"/>
            <p:cNvSpPr>
              <a:spLocks/>
            </p:cNvSpPr>
            <p:nvPr/>
          </p:nvSpPr>
          <p:spPr bwMode="auto">
            <a:xfrm>
              <a:off x="1680" y="2947"/>
              <a:ext cx="365" cy="391"/>
            </a:xfrm>
            <a:custGeom>
              <a:avLst/>
              <a:gdLst>
                <a:gd name="T0" fmla="*/ 0 w 224"/>
                <a:gd name="T1" fmla="*/ 0 h 244"/>
                <a:gd name="T2" fmla="*/ 224 w 224"/>
                <a:gd name="T3" fmla="*/ 244 h 244"/>
                <a:gd name="T4" fmla="*/ 0 60000 65536"/>
                <a:gd name="T5" fmla="*/ 0 60000 65536"/>
                <a:gd name="T6" fmla="*/ 0 w 224"/>
                <a:gd name="T7" fmla="*/ 0 h 244"/>
                <a:gd name="T8" fmla="*/ 224 w 224"/>
                <a:gd name="T9" fmla="*/ 244 h 24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224" h="244">
                  <a:moveTo>
                    <a:pt x="0" y="0"/>
                  </a:moveTo>
                  <a:lnTo>
                    <a:pt x="224" y="244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lg"/>
            </a:ln>
          </p:spPr>
          <p:txBody>
            <a:bodyPr wrap="none" anchor="ctr"/>
            <a:lstStyle/>
            <a:p>
              <a:endParaRPr lang="en-GB" sz="1400" dirty="0"/>
            </a:p>
          </p:txBody>
        </p:sp>
        <p:sp>
          <p:nvSpPr>
            <p:cNvPr id="25653" name="Freeform 156"/>
            <p:cNvSpPr>
              <a:spLocks/>
            </p:cNvSpPr>
            <p:nvPr/>
          </p:nvSpPr>
          <p:spPr bwMode="auto">
            <a:xfrm>
              <a:off x="2032" y="3325"/>
              <a:ext cx="1" cy="206"/>
            </a:xfrm>
            <a:custGeom>
              <a:avLst/>
              <a:gdLst>
                <a:gd name="T0" fmla="*/ 0 w 1"/>
                <a:gd name="T1" fmla="*/ 0 h 128"/>
                <a:gd name="T2" fmla="*/ 0 w 1"/>
                <a:gd name="T3" fmla="*/ 128 h 128"/>
                <a:gd name="T4" fmla="*/ 0 60000 65536"/>
                <a:gd name="T5" fmla="*/ 0 60000 65536"/>
                <a:gd name="T6" fmla="*/ 0 w 1"/>
                <a:gd name="T7" fmla="*/ 0 h 128"/>
                <a:gd name="T8" fmla="*/ 1 w 1"/>
                <a:gd name="T9" fmla="*/ 128 h 12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" h="128">
                  <a:moveTo>
                    <a:pt x="0" y="0"/>
                  </a:moveTo>
                  <a:lnTo>
                    <a:pt x="0" y="128"/>
                  </a:lnTo>
                </a:path>
              </a:pathLst>
            </a:custGeom>
            <a:noFill/>
            <a:ln w="2857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med"/>
            </a:ln>
          </p:spPr>
          <p:txBody>
            <a:bodyPr/>
            <a:lstStyle/>
            <a:p>
              <a:endParaRPr lang="en-GB" sz="1400" dirty="0"/>
            </a:p>
          </p:txBody>
        </p:sp>
      </p:grpSp>
      <p:sp>
        <p:nvSpPr>
          <p:cNvPr id="25620" name="Text Box 157"/>
          <p:cNvSpPr txBox="1">
            <a:spLocks noChangeArrowheads="1"/>
          </p:cNvSpPr>
          <p:nvPr/>
        </p:nvSpPr>
        <p:spPr bwMode="auto">
          <a:xfrm>
            <a:off x="207685" y="1981232"/>
            <a:ext cx="11279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Quality</a:t>
            </a:r>
            <a:endParaRPr lang="en-US" sz="1200" dirty="0"/>
          </a:p>
        </p:txBody>
      </p:sp>
      <p:sp>
        <p:nvSpPr>
          <p:cNvPr id="25621" name="Text Box 163"/>
          <p:cNvSpPr txBox="1">
            <a:spLocks noChangeArrowheads="1"/>
          </p:cNvSpPr>
          <p:nvPr/>
        </p:nvSpPr>
        <p:spPr bwMode="auto">
          <a:xfrm>
            <a:off x="246090" y="2192936"/>
            <a:ext cx="21158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Confidence in analysis</a:t>
            </a:r>
            <a:endParaRPr lang="en-US" sz="1200" dirty="0"/>
          </a:p>
        </p:txBody>
      </p:sp>
      <p:sp>
        <p:nvSpPr>
          <p:cNvPr id="25622" name="Text Box 164"/>
          <p:cNvSpPr txBox="1">
            <a:spLocks noChangeArrowheads="1"/>
          </p:cNvSpPr>
          <p:nvPr/>
        </p:nvSpPr>
        <p:spPr bwMode="auto">
          <a:xfrm>
            <a:off x="240793" y="2385289"/>
            <a:ext cx="21158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Number of tests possible</a:t>
            </a:r>
            <a:endParaRPr lang="en-US" sz="1200" dirty="0"/>
          </a:p>
        </p:txBody>
      </p:sp>
      <p:sp>
        <p:nvSpPr>
          <p:cNvPr id="25623" name="Text Box 165"/>
          <p:cNvSpPr txBox="1">
            <a:spLocks noChangeArrowheads="1"/>
          </p:cNvSpPr>
          <p:nvPr/>
        </p:nvSpPr>
        <p:spPr bwMode="auto">
          <a:xfrm>
            <a:off x="207685" y="2579176"/>
            <a:ext cx="21158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Improvement potential</a:t>
            </a:r>
            <a:endParaRPr lang="en-US" sz="1200" dirty="0"/>
          </a:p>
        </p:txBody>
      </p:sp>
      <p:sp>
        <p:nvSpPr>
          <p:cNvPr id="25624" name="Text Box 166"/>
          <p:cNvSpPr txBox="1">
            <a:spLocks noChangeArrowheads="1"/>
          </p:cNvSpPr>
          <p:nvPr/>
        </p:nvSpPr>
        <p:spPr bwMode="auto">
          <a:xfrm>
            <a:off x="170783" y="2927664"/>
            <a:ext cx="11279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Speed</a:t>
            </a:r>
            <a:endParaRPr lang="en-US" sz="1200" dirty="0"/>
          </a:p>
        </p:txBody>
      </p:sp>
      <p:sp>
        <p:nvSpPr>
          <p:cNvPr id="25625" name="Text Box 167"/>
          <p:cNvSpPr txBox="1">
            <a:spLocks noChangeArrowheads="1"/>
          </p:cNvSpPr>
          <p:nvPr/>
        </p:nvSpPr>
        <p:spPr bwMode="auto">
          <a:xfrm>
            <a:off x="217456" y="3151692"/>
            <a:ext cx="21158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Analysis time</a:t>
            </a:r>
            <a:endParaRPr lang="en-US" sz="1200" dirty="0"/>
          </a:p>
        </p:txBody>
      </p:sp>
      <p:sp>
        <p:nvSpPr>
          <p:cNvPr id="25626" name="Text Box 168"/>
          <p:cNvSpPr txBox="1">
            <a:spLocks noChangeArrowheads="1"/>
          </p:cNvSpPr>
          <p:nvPr/>
        </p:nvSpPr>
        <p:spPr bwMode="auto">
          <a:xfrm>
            <a:off x="240793" y="3373239"/>
            <a:ext cx="2115820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Report lead-time</a:t>
            </a:r>
            <a:endParaRPr lang="en-US" sz="1200" dirty="0"/>
          </a:p>
        </p:txBody>
      </p:sp>
      <p:sp>
        <p:nvSpPr>
          <p:cNvPr id="25627" name="Text Box 170"/>
          <p:cNvSpPr txBox="1">
            <a:spLocks noChangeArrowheads="1"/>
          </p:cNvSpPr>
          <p:nvPr/>
        </p:nvSpPr>
        <p:spPr bwMode="auto">
          <a:xfrm>
            <a:off x="170785" y="3812885"/>
            <a:ext cx="1411066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Dependability</a:t>
            </a:r>
            <a:endParaRPr lang="en-US" sz="1200" dirty="0"/>
          </a:p>
        </p:txBody>
      </p:sp>
      <p:sp>
        <p:nvSpPr>
          <p:cNvPr id="25628" name="Text Box 171"/>
          <p:cNvSpPr txBox="1">
            <a:spLocks noChangeArrowheads="1"/>
          </p:cNvSpPr>
          <p:nvPr/>
        </p:nvSpPr>
        <p:spPr bwMode="auto">
          <a:xfrm>
            <a:off x="254795" y="4036913"/>
            <a:ext cx="2493868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Proportion on-time reports</a:t>
            </a:r>
            <a:endParaRPr lang="en-US" sz="1200" dirty="0"/>
          </a:p>
        </p:txBody>
      </p:sp>
      <p:sp>
        <p:nvSpPr>
          <p:cNvPr id="25629" name="Text Box 173"/>
          <p:cNvSpPr txBox="1">
            <a:spLocks noChangeArrowheads="1"/>
          </p:cNvSpPr>
          <p:nvPr/>
        </p:nvSpPr>
        <p:spPr bwMode="auto">
          <a:xfrm>
            <a:off x="170785" y="4338728"/>
            <a:ext cx="1411066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Flexibility</a:t>
            </a:r>
            <a:endParaRPr lang="en-US" sz="1200" dirty="0"/>
          </a:p>
        </p:txBody>
      </p:sp>
      <p:sp>
        <p:nvSpPr>
          <p:cNvPr id="25630" name="Text Box 174"/>
          <p:cNvSpPr txBox="1">
            <a:spLocks noChangeArrowheads="1"/>
          </p:cNvSpPr>
          <p:nvPr/>
        </p:nvSpPr>
        <p:spPr bwMode="auto">
          <a:xfrm>
            <a:off x="254795" y="4562756"/>
            <a:ext cx="2493868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Volume fluctuations</a:t>
            </a:r>
            <a:endParaRPr lang="en-US" sz="1200" dirty="0"/>
          </a:p>
        </p:txBody>
      </p:sp>
      <p:sp>
        <p:nvSpPr>
          <p:cNvPr id="25631" name="Text Box 175"/>
          <p:cNvSpPr txBox="1">
            <a:spLocks noChangeArrowheads="1"/>
          </p:cNvSpPr>
          <p:nvPr/>
        </p:nvSpPr>
        <p:spPr bwMode="auto">
          <a:xfrm>
            <a:off x="254259" y="4784596"/>
            <a:ext cx="2493868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Range of tests</a:t>
            </a:r>
            <a:endParaRPr lang="en-US" sz="1200" dirty="0"/>
          </a:p>
        </p:txBody>
      </p:sp>
      <p:sp>
        <p:nvSpPr>
          <p:cNvPr id="25632" name="Text Box 176"/>
          <p:cNvSpPr txBox="1">
            <a:spLocks noChangeArrowheads="1"/>
          </p:cNvSpPr>
          <p:nvPr/>
        </p:nvSpPr>
        <p:spPr bwMode="auto">
          <a:xfrm>
            <a:off x="170785" y="5219283"/>
            <a:ext cx="1411066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Cost</a:t>
            </a:r>
            <a:endParaRPr lang="en-US" sz="1200" dirty="0"/>
          </a:p>
        </p:txBody>
      </p:sp>
      <p:sp>
        <p:nvSpPr>
          <p:cNvPr id="25633" name="Text Box 177"/>
          <p:cNvSpPr txBox="1">
            <a:spLocks noChangeArrowheads="1"/>
          </p:cNvSpPr>
          <p:nvPr/>
        </p:nvSpPr>
        <p:spPr bwMode="auto">
          <a:xfrm>
            <a:off x="217457" y="5443311"/>
            <a:ext cx="2493868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Productivity of direct work</a:t>
            </a:r>
            <a:endParaRPr lang="en-US" sz="1200" dirty="0"/>
          </a:p>
        </p:txBody>
      </p:sp>
      <p:sp>
        <p:nvSpPr>
          <p:cNvPr id="25634" name="Text Box 178"/>
          <p:cNvSpPr txBox="1">
            <a:spLocks noChangeArrowheads="1"/>
          </p:cNvSpPr>
          <p:nvPr/>
        </p:nvSpPr>
        <p:spPr bwMode="auto">
          <a:xfrm>
            <a:off x="208123" y="5650760"/>
            <a:ext cx="2493868" cy="276999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/>
              <a:t>Productivity of indirect work</a:t>
            </a:r>
            <a:endParaRPr lang="en-US" sz="1200" dirty="0"/>
          </a:p>
        </p:txBody>
      </p:sp>
      <p:sp>
        <p:nvSpPr>
          <p:cNvPr id="25635" name="Text Box 179"/>
          <p:cNvSpPr txBox="1">
            <a:spLocks noChangeArrowheads="1"/>
          </p:cNvSpPr>
          <p:nvPr/>
        </p:nvSpPr>
        <p:spPr bwMode="auto">
          <a:xfrm>
            <a:off x="6032851" y="1599053"/>
            <a:ext cx="721868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i="1" dirty="0"/>
              <a:t>Poor</a:t>
            </a:r>
          </a:p>
        </p:txBody>
      </p:sp>
      <p:sp>
        <p:nvSpPr>
          <p:cNvPr id="25636" name="Text Box 180"/>
          <p:cNvSpPr txBox="1">
            <a:spLocks noChangeArrowheads="1"/>
          </p:cNvSpPr>
          <p:nvPr/>
        </p:nvSpPr>
        <p:spPr bwMode="auto">
          <a:xfrm>
            <a:off x="1885222" y="6062500"/>
            <a:ext cx="1216596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i="1" dirty="0"/>
              <a:t>Excellent</a:t>
            </a:r>
          </a:p>
        </p:txBody>
      </p:sp>
      <p:sp>
        <p:nvSpPr>
          <p:cNvPr id="25637" name="Text Box 181"/>
          <p:cNvSpPr txBox="1">
            <a:spLocks noChangeArrowheads="1"/>
          </p:cNvSpPr>
          <p:nvPr/>
        </p:nvSpPr>
        <p:spPr bwMode="auto">
          <a:xfrm>
            <a:off x="5889483" y="6067167"/>
            <a:ext cx="721868" cy="276999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200" i="1" dirty="0"/>
              <a:t>Poor</a:t>
            </a:r>
          </a:p>
        </p:txBody>
      </p:sp>
      <p:sp>
        <p:nvSpPr>
          <p:cNvPr id="25638" name="Text Box 182"/>
          <p:cNvSpPr txBox="1">
            <a:spLocks noChangeArrowheads="1"/>
          </p:cNvSpPr>
          <p:nvPr/>
        </p:nvSpPr>
        <p:spPr bwMode="auto">
          <a:xfrm>
            <a:off x="6443569" y="2043997"/>
            <a:ext cx="2504757" cy="68326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200" dirty="0"/>
              <a:t>Data allows statistical tracking of cases over time. Tool for internal process improvement and enhanced crime </a:t>
            </a:r>
            <a:r>
              <a:rPr lang="en-GB" sz="1200" dirty="0" smtClean="0"/>
              <a:t>solving</a:t>
            </a:r>
            <a:endParaRPr lang="en-US" sz="1200" dirty="0"/>
          </a:p>
        </p:txBody>
      </p:sp>
      <p:sp>
        <p:nvSpPr>
          <p:cNvPr id="25639" name="Text Box 183"/>
          <p:cNvSpPr txBox="1">
            <a:spLocks noChangeArrowheads="1"/>
          </p:cNvSpPr>
          <p:nvPr/>
        </p:nvSpPr>
        <p:spPr bwMode="auto">
          <a:xfrm>
            <a:off x="6434233" y="3105020"/>
            <a:ext cx="2504757" cy="38779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200" dirty="0"/>
              <a:t>Reduced time to </a:t>
            </a:r>
            <a:r>
              <a:rPr lang="en-GB" sz="1200" dirty="0" smtClean="0"/>
              <a:t>analyse </a:t>
            </a:r>
            <a:r>
              <a:rPr lang="en-GB" sz="1200" dirty="0"/>
              <a:t>case material and product reports</a:t>
            </a:r>
            <a:endParaRPr lang="en-US" sz="1200" dirty="0"/>
          </a:p>
        </p:txBody>
      </p:sp>
      <p:sp>
        <p:nvSpPr>
          <p:cNvPr id="25640" name="Text Box 184"/>
          <p:cNvSpPr txBox="1">
            <a:spLocks noChangeArrowheads="1"/>
          </p:cNvSpPr>
          <p:nvPr/>
        </p:nvSpPr>
        <p:spPr bwMode="auto">
          <a:xfrm>
            <a:off x="6456015" y="3773991"/>
            <a:ext cx="2504757" cy="68326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200" dirty="0"/>
              <a:t>Increased </a:t>
            </a:r>
            <a:r>
              <a:rPr lang="en-GB" sz="1200" dirty="0" smtClean="0"/>
              <a:t>per cent </a:t>
            </a:r>
            <a:r>
              <a:rPr lang="en-GB" sz="1200" dirty="0"/>
              <a:t>on-time delivery of crime reports. Often a critical-path element in a criminal </a:t>
            </a:r>
            <a:r>
              <a:rPr lang="en-GB" sz="1200" dirty="0" smtClean="0"/>
              <a:t>investigation</a:t>
            </a:r>
            <a:endParaRPr lang="en-US" sz="1200" dirty="0"/>
          </a:p>
        </p:txBody>
      </p:sp>
      <p:sp>
        <p:nvSpPr>
          <p:cNvPr id="25641" name="Text Box 185"/>
          <p:cNvSpPr txBox="1">
            <a:spLocks noChangeArrowheads="1"/>
          </p:cNvSpPr>
          <p:nvPr/>
        </p:nvSpPr>
        <p:spPr bwMode="auto">
          <a:xfrm>
            <a:off x="6445125" y="4592316"/>
            <a:ext cx="2504757" cy="68326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200" dirty="0"/>
              <a:t>The new (more scalable) system allows increased case volume (</a:t>
            </a:r>
            <a:r>
              <a:rPr lang="en-GB" sz="1200" dirty="0" smtClean="0"/>
              <a:t>5 per cent </a:t>
            </a:r>
            <a:r>
              <a:rPr lang="en-GB" sz="1200" dirty="0"/>
              <a:t>growth predicted) to be </a:t>
            </a:r>
            <a:r>
              <a:rPr lang="en-GB" sz="1200" dirty="0" smtClean="0"/>
              <a:t>accommodated</a:t>
            </a:r>
            <a:endParaRPr lang="en-US" sz="1200" dirty="0"/>
          </a:p>
        </p:txBody>
      </p:sp>
      <p:sp>
        <p:nvSpPr>
          <p:cNvPr id="25642" name="Text Box 186"/>
          <p:cNvSpPr txBox="1">
            <a:spLocks noChangeArrowheads="1"/>
          </p:cNvSpPr>
          <p:nvPr/>
        </p:nvSpPr>
        <p:spPr bwMode="auto">
          <a:xfrm>
            <a:off x="6468461" y="5401306"/>
            <a:ext cx="2504757" cy="68326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200" dirty="0"/>
              <a:t>The elimination of paperwork is intended to increase productivity by freeing staff from non-core </a:t>
            </a:r>
            <a:r>
              <a:rPr lang="en-GB" sz="1200" dirty="0" smtClean="0"/>
              <a:t>activities</a:t>
            </a:r>
            <a:endParaRPr lang="en-US" sz="1200" dirty="0"/>
          </a:p>
        </p:txBody>
      </p:sp>
      <p:sp>
        <p:nvSpPr>
          <p:cNvPr id="25643" name="Text Box 187"/>
          <p:cNvSpPr txBox="1">
            <a:spLocks noChangeArrowheads="1"/>
          </p:cNvSpPr>
          <p:nvPr/>
        </p:nvSpPr>
        <p:spPr bwMode="auto">
          <a:xfrm>
            <a:off x="7215221" y="1698621"/>
            <a:ext cx="987902" cy="30777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 dirty="0"/>
              <a:t>Notes</a:t>
            </a:r>
            <a:endParaRPr lang="en-US" sz="1400" dirty="0"/>
          </a:p>
        </p:txBody>
      </p:sp>
      <p:sp>
        <p:nvSpPr>
          <p:cNvPr id="25644" name="Text Box 190"/>
          <p:cNvSpPr txBox="1">
            <a:spLocks noChangeArrowheads="1"/>
          </p:cNvSpPr>
          <p:nvPr/>
        </p:nvSpPr>
        <p:spPr bwMode="auto">
          <a:xfrm>
            <a:off x="53975" y="18248"/>
            <a:ext cx="9036051" cy="95410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Performance of laboratory analysis </a:t>
            </a:r>
            <a:r>
              <a:rPr lang="en-US" sz="2800" b="1" dirty="0" smtClean="0"/>
              <a:t/>
            </a:r>
            <a:br>
              <a:rPr lang="en-US" sz="2800" b="1" dirty="0" smtClean="0"/>
            </a:br>
            <a:r>
              <a:rPr lang="en-US" sz="2800" b="1" dirty="0" smtClean="0"/>
              <a:t>and data-based </a:t>
            </a:r>
            <a:r>
              <a:rPr lang="en-US" sz="2800" b="1" dirty="0"/>
              <a:t>systems</a:t>
            </a:r>
          </a:p>
        </p:txBody>
      </p:sp>
      <p:sp>
        <p:nvSpPr>
          <p:cNvPr id="178" name="TextBox 177"/>
          <p:cNvSpPr txBox="1"/>
          <p:nvPr/>
        </p:nvSpPr>
        <p:spPr>
          <a:xfrm>
            <a:off x="3995936" y="110341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 smtClean="0"/>
              <a:t>New lab system</a:t>
            </a:r>
          </a:p>
          <a:p>
            <a:r>
              <a:rPr lang="en-IN" sz="1200" dirty="0" smtClean="0"/>
              <a:t>performance with new technology</a:t>
            </a:r>
            <a:endParaRPr lang="en-IN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40&quot;/&gt;&lt;/object&gt;&lt;object type=&quot;3&quot; unique_id=&quot;10005&quot;&gt;&lt;property id=&quot;20148&quot; value=&quot;5&quot;/&gt;&lt;property id=&quot;20300&quot; value=&quot;Slide 2&quot;/&gt;&lt;property id=&quot;20307&quot; value=&quot;339&quot;/&gt;&lt;/object&gt;&lt;object type=&quot;3&quot; unique_id=&quot;10006&quot;&gt;&lt;property id=&quot;20148&quot; value=&quot;5&quot;/&gt;&lt;property id=&quot;20300&quot; value=&quot;Slide 4&quot;/&gt;&lt;property id=&quot;20307&quot; value=&quot;341&quot;/&gt;&lt;/object&gt;&lt;object type=&quot;3&quot; unique_id=&quot;10007&quot;&gt;&lt;property id=&quot;20148&quot; value=&quot;5&quot;/&gt;&lt;property id=&quot;20300&quot; value=&quot;Slide 5&quot;/&gt;&lt;property id=&quot;20307&quot; value=&quot;342&quot;/&gt;&lt;/object&gt;&lt;object type=&quot;3&quot; unique_id=&quot;10008&quot;&gt;&lt;property id=&quot;20148&quot; value=&quot;5&quot;/&gt;&lt;property id=&quot;20300&quot; value=&quot;Slide 6&quot;/&gt;&lt;property id=&quot;20307&quot; value=&quot;334&quot;/&gt;&lt;/object&gt;&lt;object type=&quot;3&quot; unique_id=&quot;10009&quot;&gt;&lt;property id=&quot;20148&quot; value=&quot;5&quot;/&gt;&lt;property id=&quot;20300&quot; value=&quot;Slide 7&quot;/&gt;&lt;property id=&quot;20307&quot; value=&quot;305&quot;/&gt;&lt;/object&gt;&lt;object type=&quot;3&quot; unique_id=&quot;10011&quot;&gt;&lt;property id=&quot;20148&quot; value=&quot;5&quot;/&gt;&lt;property id=&quot;20300&quot; value=&quot;Slide 8&quot;/&gt;&lt;property id=&quot;20307&quot; value=&quot;307&quot;/&gt;&lt;/object&gt;&lt;object type=&quot;3&quot; unique_id=&quot;10012&quot;&gt;&lt;property id=&quot;20148&quot; value=&quot;5&quot;/&gt;&lt;property id=&quot;20300&quot; value=&quot;Slide 9&quot;/&gt;&lt;property id=&quot;20307&quot; value=&quot;335&quot;/&gt;&lt;/object&gt;&lt;object type=&quot;3&quot; unique_id=&quot;10013&quot;&gt;&lt;property id=&quot;20148&quot; value=&quot;5&quot;/&gt;&lt;property id=&quot;20300&quot; value=&quot;Slide 10&quot;/&gt;&lt;property id=&quot;20307&quot; value=&quot;336&quot;/&gt;&lt;/object&gt;&lt;object type=&quot;3&quot; unique_id=&quot;10014&quot;&gt;&lt;property id=&quot;20148&quot; value=&quot;5&quot;/&gt;&lt;property id=&quot;20300&quot; value=&quot;Slide 11&quot;/&gt;&lt;property id=&quot;20307&quot; value=&quot;317&quot;/&gt;&lt;/object&gt;&lt;object type=&quot;3&quot; unique_id=&quot;10015&quot;&gt;&lt;property id=&quot;20148&quot; value=&quot;5&quot;/&gt;&lt;property id=&quot;20300&quot; value=&quot;Slide 12&quot;/&gt;&lt;property id=&quot;20307&quot; value=&quot;337&quot;/&gt;&lt;/object&gt;&lt;object type=&quot;3&quot; unique_id=&quot;10016&quot;&gt;&lt;property id=&quot;20148&quot; value=&quot;5&quot;/&gt;&lt;property id=&quot;20300&quot; value=&quot;Slide 13&quot;/&gt;&lt;property id=&quot;20307&quot; value=&quot;338&quot;/&gt;&lt;/object&gt;&lt;object type=&quot;3&quot; unique_id=&quot;311147&quot;&gt;&lt;property id=&quot;20148&quot; value=&quot;5&quot;/&gt;&lt;property id=&quot;20300&quot; value=&quot;Slide 3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1906</TotalTime>
  <Words>791</Words>
  <Application>Microsoft Office PowerPoint</Application>
  <PresentationFormat>On-screen Show (4:3)</PresentationFormat>
  <Paragraphs>301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</vt:vector>
  </TitlesOfParts>
  <Company>warwick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nigel slack</dc:creator>
  <cp:lastModifiedBy>lw_dlf</cp:lastModifiedBy>
  <cp:revision>214</cp:revision>
  <cp:lastPrinted>2000-11-11T13:45:34Z</cp:lastPrinted>
  <dcterms:created xsi:type="dcterms:W3CDTF">2000-11-11T11:35:52Z</dcterms:created>
  <dcterms:modified xsi:type="dcterms:W3CDTF">2017-07-27T11:40:48Z</dcterms:modified>
</cp:coreProperties>
</file>