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69" r:id="rId2"/>
    <p:sldId id="256" r:id="rId3"/>
    <p:sldId id="257" r:id="rId4"/>
    <p:sldId id="261" r:id="rId5"/>
    <p:sldId id="258" r:id="rId6"/>
    <p:sldId id="267" r:id="rId7"/>
    <p:sldId id="259" r:id="rId8"/>
    <p:sldId id="260" r:id="rId9"/>
    <p:sldId id="262" r:id="rId10"/>
    <p:sldId id="263" r:id="rId11"/>
    <p:sldId id="265" r:id="rId12"/>
    <p:sldId id="264" r:id="rId13"/>
    <p:sldId id="266"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zkauser016@ymail.com" initials="N" lastIdx="2" clrIdx="0">
    <p:extLst>
      <p:ext uri="{19B8F6BF-5375-455C-9EA6-DF929625EA0E}">
        <p15:presenceInfo xmlns:p15="http://schemas.microsoft.com/office/powerpoint/2012/main" userId="539f511084331a7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175" autoAdjust="0"/>
    <p:restoredTop sz="94660" autoAdjust="0"/>
  </p:normalViewPr>
  <p:slideViewPr>
    <p:cSldViewPr snapToGrid="0" showGuides="1">
      <p:cViewPr varScale="1">
        <p:scale>
          <a:sx n="72" d="100"/>
          <a:sy n="72" d="100"/>
        </p:scale>
        <p:origin x="486" y="66"/>
      </p:cViewPr>
      <p:guideLst>
        <p:guide orient="horz" pos="2160"/>
        <p:guide pos="3840"/>
      </p:guideLst>
    </p:cSldViewPr>
  </p:slideViewPr>
  <p:outlineViewPr>
    <p:cViewPr>
      <p:scale>
        <a:sx n="33" d="100"/>
        <a:sy n="33" d="100"/>
      </p:scale>
      <p:origin x="0" y="1829"/>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1494C11A-8720-46BC-9B31-F33C6F7886A9}" type="datetimeFigureOut">
              <a:rPr lang="en-GB" smtClean="0"/>
              <a:pPr/>
              <a:t>19/06/2020</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3528072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3637481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1494C11A-8720-46BC-9B31-F33C6F7886A9}" type="datetimeFigureOut">
              <a:rPr lang="en-GB" smtClean="0"/>
              <a:pPr/>
              <a:t>19/06/2020</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1664874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3123108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3824200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2168612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2189365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2685981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1493778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2993947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879630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7C4FAF-ACA6-4CD0-A3AA-4670A1E84907}" type="slidenum">
              <a:rPr lang="en-GB" smtClean="0"/>
              <a:pPr/>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335835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1494C11A-8720-46BC-9B31-F33C6F7886A9}" type="datetimeFigureOut">
              <a:rPr lang="en-GB" smtClean="0"/>
              <a:pPr/>
              <a:t>19/06/2020</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20685829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22180076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8568265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4C11A-8720-46BC-9B31-F33C6F7886A9}" type="datetimeFigureOut">
              <a:rPr lang="en-GB" smtClean="0"/>
              <a:pPr/>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2443620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1494C11A-8720-46BC-9B31-F33C6F7886A9}" type="datetimeFigureOut">
              <a:rPr lang="en-GB" smtClean="0"/>
              <a:pPr/>
              <a:t>19/06/2020</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07C4FAF-ACA6-4CD0-A3AA-4670A1E84907}" type="slidenum">
              <a:rPr lang="en-GB" smtClean="0"/>
              <a:pPr/>
              <a:t>‹#›</a:t>
            </a:fld>
            <a:endParaRPr lang="en-GB"/>
          </a:p>
        </p:txBody>
      </p:sp>
    </p:spTree>
    <p:extLst>
      <p:ext uri="{BB962C8B-B14F-4D97-AF65-F5344CB8AC3E}">
        <p14:creationId xmlns:p14="http://schemas.microsoft.com/office/powerpoint/2010/main" val="405272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494C11A-8720-46BC-9B31-F33C6F7886A9}" type="datetimeFigureOut">
              <a:rPr lang="en-GB" smtClean="0"/>
              <a:pPr/>
              <a:t>19/06/2020</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07C4FAF-ACA6-4CD0-A3AA-4670A1E84907}" type="slidenum">
              <a:rPr lang="en-GB" smtClean="0"/>
              <a:pPr/>
              <a:t>‹#›</a:t>
            </a:fld>
            <a:endParaRPr lang="en-GB"/>
          </a:p>
        </p:txBody>
      </p:sp>
    </p:spTree>
    <p:extLst>
      <p:ext uri="{BB962C8B-B14F-4D97-AF65-F5344CB8AC3E}">
        <p14:creationId xmlns:p14="http://schemas.microsoft.com/office/powerpoint/2010/main" val="4127038202"/>
      </p:ext>
    </p:extLst>
  </p:cSld>
  <p:clrMap bg1="dk1" tx1="lt1" bg2="dk2" tx2="lt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74136" y="3063240"/>
            <a:ext cx="4791456" cy="2308324"/>
          </a:xfrm>
          <a:prstGeom prst="rect">
            <a:avLst/>
          </a:prstGeom>
          <a:noFill/>
        </p:spPr>
        <p:txBody>
          <a:bodyPr wrap="square" rtlCol="0">
            <a:spAutoFit/>
          </a:bodyPr>
          <a:lstStyle/>
          <a:p>
            <a:pPr algn="ctr"/>
            <a:r>
              <a:rPr lang="en-GB" sz="2400" dirty="0" err="1">
                <a:latin typeface="Arial" pitchFamily="34" charset="0"/>
                <a:cs typeface="Arial" pitchFamily="34" charset="0"/>
              </a:rPr>
              <a:t>Nazmin</a:t>
            </a:r>
            <a:r>
              <a:rPr lang="en-GB" sz="2400" dirty="0">
                <a:latin typeface="Arial" pitchFamily="34" charset="0"/>
                <a:cs typeface="Arial" pitchFamily="34" charset="0"/>
              </a:rPr>
              <a:t> </a:t>
            </a:r>
            <a:r>
              <a:rPr lang="en-GB" sz="2400" dirty="0" err="1">
                <a:latin typeface="Arial" pitchFamily="34" charset="0"/>
                <a:cs typeface="Arial" pitchFamily="34" charset="0"/>
              </a:rPr>
              <a:t>Kauser</a:t>
            </a:r>
            <a:r>
              <a:rPr lang="en-GB" sz="2400" dirty="0">
                <a:latin typeface="Arial" pitchFamily="34" charset="0"/>
                <a:cs typeface="Arial" pitchFamily="34" charset="0"/>
              </a:rPr>
              <a:t>  1710502</a:t>
            </a:r>
          </a:p>
          <a:p>
            <a:pPr algn="ctr"/>
            <a:endParaRPr lang="en-GB" sz="2400" dirty="0">
              <a:latin typeface="Arial" pitchFamily="34" charset="0"/>
              <a:cs typeface="Arial" pitchFamily="34" charset="0"/>
            </a:endParaRPr>
          </a:p>
          <a:p>
            <a:pPr algn="ctr"/>
            <a:r>
              <a:rPr lang="en-GB" sz="2400" dirty="0" err="1">
                <a:latin typeface="Arial" pitchFamily="34" charset="0"/>
                <a:cs typeface="Arial" pitchFamily="34" charset="0"/>
              </a:rPr>
              <a:t>Samina</a:t>
            </a:r>
            <a:r>
              <a:rPr lang="en-GB" sz="2400" dirty="0">
                <a:latin typeface="Arial" pitchFamily="34" charset="0"/>
                <a:cs typeface="Arial" pitchFamily="34" charset="0"/>
              </a:rPr>
              <a:t> </a:t>
            </a:r>
            <a:r>
              <a:rPr lang="en-GB" sz="2400" dirty="0" err="1">
                <a:latin typeface="Arial" pitchFamily="34" charset="0"/>
                <a:cs typeface="Arial" pitchFamily="34" charset="0"/>
              </a:rPr>
              <a:t>Jhangeer</a:t>
            </a:r>
            <a:r>
              <a:rPr lang="en-GB" sz="2400" dirty="0">
                <a:latin typeface="Arial" pitchFamily="34" charset="0"/>
                <a:cs typeface="Arial" pitchFamily="34" charset="0"/>
              </a:rPr>
              <a:t>  1810227</a:t>
            </a:r>
          </a:p>
          <a:p>
            <a:pPr algn="ctr"/>
            <a:endParaRPr lang="en-GB" sz="2400" dirty="0">
              <a:latin typeface="Arial" pitchFamily="34" charset="0"/>
              <a:cs typeface="Arial" pitchFamily="34" charset="0"/>
            </a:endParaRPr>
          </a:p>
          <a:p>
            <a:pPr algn="ctr"/>
            <a:r>
              <a:rPr lang="en-GB" sz="2400" dirty="0" err="1">
                <a:latin typeface="Arial" pitchFamily="34" charset="0"/>
                <a:cs typeface="Arial" pitchFamily="34" charset="0"/>
              </a:rPr>
              <a:t>Tahira</a:t>
            </a:r>
            <a:r>
              <a:rPr lang="en-GB" sz="2400" dirty="0">
                <a:latin typeface="Arial" pitchFamily="34" charset="0"/>
                <a:cs typeface="Arial" pitchFamily="34" charset="0"/>
              </a:rPr>
              <a:t> </a:t>
            </a:r>
            <a:r>
              <a:rPr lang="en-GB" sz="2400" dirty="0" err="1">
                <a:latin typeface="Arial" pitchFamily="34" charset="0"/>
                <a:cs typeface="Arial" pitchFamily="34" charset="0"/>
              </a:rPr>
              <a:t>Jabeen</a:t>
            </a:r>
            <a:r>
              <a:rPr lang="en-GB" sz="2400" dirty="0">
                <a:latin typeface="Arial" pitchFamily="34" charset="0"/>
                <a:cs typeface="Arial" pitchFamily="34" charset="0"/>
              </a:rPr>
              <a:t>  1715952</a:t>
            </a:r>
          </a:p>
          <a:p>
            <a:pPr algn="ctr"/>
            <a:endParaRPr lang="en-GB" sz="2400" dirty="0">
              <a:latin typeface="Arial" pitchFamily="34" charset="0"/>
              <a:cs typeface="Arial" pitchFamily="34" charset="0"/>
            </a:endParaRPr>
          </a:p>
        </p:txBody>
      </p:sp>
      <p:sp>
        <p:nvSpPr>
          <p:cNvPr id="3" name="TextBox 2"/>
          <p:cNvSpPr txBox="1"/>
          <p:nvPr/>
        </p:nvSpPr>
        <p:spPr>
          <a:xfrm>
            <a:off x="3456432" y="1097280"/>
            <a:ext cx="4892040" cy="830997"/>
          </a:xfrm>
          <a:prstGeom prst="rect">
            <a:avLst/>
          </a:prstGeom>
          <a:noFill/>
        </p:spPr>
        <p:txBody>
          <a:bodyPr wrap="square" rtlCol="0">
            <a:spAutoFit/>
          </a:bodyPr>
          <a:lstStyle/>
          <a:p>
            <a:pPr algn="ctr"/>
            <a:r>
              <a:rPr lang="en-GB" sz="4800" dirty="0">
                <a:latin typeface="Arial" pitchFamily="34" charset="0"/>
                <a:cs typeface="Arial" pitchFamily="34" charset="0"/>
              </a:rPr>
              <a:t>Acupuncture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1C077-C67C-430B-8515-E263F59FCCC0}"/>
              </a:ext>
            </a:extLst>
          </p:cNvPr>
          <p:cNvSpPr>
            <a:spLocks noGrp="1"/>
          </p:cNvSpPr>
          <p:nvPr>
            <p:ph type="ctrTitle"/>
          </p:nvPr>
        </p:nvSpPr>
        <p:spPr>
          <a:xfrm>
            <a:off x="176781" y="1178926"/>
            <a:ext cx="4392836" cy="2387600"/>
          </a:xfrm>
        </p:spPr>
        <p:txBody>
          <a:bodyPr>
            <a:normAutofit/>
          </a:bodyPr>
          <a:lstStyle/>
          <a:p>
            <a:pPr algn="l"/>
            <a:r>
              <a:rPr lang="en-GB" sz="4400" b="1" u="sng" dirty="0"/>
              <a:t>Acupuncture</a:t>
            </a:r>
          </a:p>
        </p:txBody>
      </p:sp>
      <p:pic>
        <p:nvPicPr>
          <p:cNvPr id="4" name="Picture 3">
            <a:extLst>
              <a:ext uri="{FF2B5EF4-FFF2-40B4-BE49-F238E27FC236}">
                <a16:creationId xmlns:a16="http://schemas.microsoft.com/office/drawing/2014/main" id="{6FADD207-0220-408C-A9D8-FCB99287AC1F}"/>
              </a:ext>
            </a:extLst>
          </p:cNvPr>
          <p:cNvPicPr>
            <a:picLocks noChangeAspect="1"/>
          </p:cNvPicPr>
          <p:nvPr/>
        </p:nvPicPr>
        <p:blipFill rotWithShape="1">
          <a:blip r:embed="rId2" cstate="print"/>
          <a:srcRect l="13493" r="-3" b="-3"/>
          <a:stretch/>
        </p:blipFill>
        <p:spPr>
          <a:xfrm>
            <a:off x="4657343" y="-1"/>
            <a:ext cx="2829214" cy="2183054"/>
          </a:xfrm>
          <a:prstGeom prst="rect">
            <a:avLst/>
          </a:prstGeom>
        </p:spPr>
      </p:pic>
      <p:pic>
        <p:nvPicPr>
          <p:cNvPr id="6" name="Picture 5">
            <a:extLst>
              <a:ext uri="{FF2B5EF4-FFF2-40B4-BE49-F238E27FC236}">
                <a16:creationId xmlns:a16="http://schemas.microsoft.com/office/drawing/2014/main" id="{4F3E70C5-B588-4513-8C21-A27092446B2C}"/>
              </a:ext>
            </a:extLst>
          </p:cNvPr>
          <p:cNvPicPr>
            <a:picLocks noChangeAspect="1"/>
          </p:cNvPicPr>
          <p:nvPr/>
        </p:nvPicPr>
        <p:blipFill rotWithShape="1">
          <a:blip r:embed="rId3" cstate="print"/>
          <a:srcRect l="5458" r="6" b="6"/>
          <a:stretch/>
        </p:blipFill>
        <p:spPr>
          <a:xfrm>
            <a:off x="4657343" y="2274491"/>
            <a:ext cx="2825496" cy="2241463"/>
          </a:xfrm>
          <a:prstGeom prst="rect">
            <a:avLst/>
          </a:prstGeom>
        </p:spPr>
      </p:pic>
      <p:pic>
        <p:nvPicPr>
          <p:cNvPr id="7" name="Picture 6">
            <a:extLst>
              <a:ext uri="{FF2B5EF4-FFF2-40B4-BE49-F238E27FC236}">
                <a16:creationId xmlns:a16="http://schemas.microsoft.com/office/drawing/2014/main" id="{C602272A-85FB-4131-9FED-0B8A2541B387}"/>
              </a:ext>
            </a:extLst>
          </p:cNvPr>
          <p:cNvPicPr>
            <a:picLocks noChangeAspect="1"/>
          </p:cNvPicPr>
          <p:nvPr/>
        </p:nvPicPr>
        <p:blipFill rotWithShape="1">
          <a:blip r:embed="rId4" cstate="print"/>
          <a:srcRect t="2232" r="5" b="5"/>
          <a:stretch/>
        </p:blipFill>
        <p:spPr>
          <a:xfrm>
            <a:off x="7570565" y="10"/>
            <a:ext cx="4614002" cy="3383270"/>
          </a:xfrm>
          <a:prstGeom prst="rect">
            <a:avLst/>
          </a:prstGeom>
        </p:spPr>
      </p:pic>
      <p:pic>
        <p:nvPicPr>
          <p:cNvPr id="8" name="Picture 7">
            <a:extLst>
              <a:ext uri="{FF2B5EF4-FFF2-40B4-BE49-F238E27FC236}">
                <a16:creationId xmlns:a16="http://schemas.microsoft.com/office/drawing/2014/main" id="{06174F0F-23D9-46C0-A662-E61851D5462B}"/>
              </a:ext>
            </a:extLst>
          </p:cNvPr>
          <p:cNvPicPr>
            <a:picLocks noChangeAspect="1"/>
          </p:cNvPicPr>
          <p:nvPr/>
        </p:nvPicPr>
        <p:blipFill rotWithShape="1">
          <a:blip r:embed="rId5" cstate="print"/>
          <a:srcRect b="30"/>
          <a:stretch/>
        </p:blipFill>
        <p:spPr>
          <a:xfrm flipV="1">
            <a:off x="4653627" y="4616536"/>
            <a:ext cx="2829212" cy="2241464"/>
          </a:xfrm>
          <a:prstGeom prst="rect">
            <a:avLst/>
          </a:prstGeom>
        </p:spPr>
      </p:pic>
      <p:pic>
        <p:nvPicPr>
          <p:cNvPr id="5" name="Picture 4">
            <a:extLst>
              <a:ext uri="{FF2B5EF4-FFF2-40B4-BE49-F238E27FC236}">
                <a16:creationId xmlns:a16="http://schemas.microsoft.com/office/drawing/2014/main" id="{7A03B7D4-63CC-4072-97FE-363FBC331DD2}"/>
              </a:ext>
            </a:extLst>
          </p:cNvPr>
          <p:cNvPicPr>
            <a:picLocks noChangeAspect="1"/>
          </p:cNvPicPr>
          <p:nvPr/>
        </p:nvPicPr>
        <p:blipFill rotWithShape="1">
          <a:blip r:embed="rId6" cstate="print"/>
          <a:srcRect l="6864" r="1763" b="-1"/>
          <a:stretch/>
        </p:blipFill>
        <p:spPr>
          <a:xfrm>
            <a:off x="7570565" y="3474720"/>
            <a:ext cx="4614002" cy="3383280"/>
          </a:xfrm>
          <a:prstGeom prst="rect">
            <a:avLst/>
          </a:prstGeom>
        </p:spPr>
      </p:pic>
    </p:spTree>
    <p:extLst>
      <p:ext uri="{BB962C8B-B14F-4D97-AF65-F5344CB8AC3E}">
        <p14:creationId xmlns:p14="http://schemas.microsoft.com/office/powerpoint/2010/main" val="3715639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65C55-6ADF-4721-A9FD-21511AC0A67B}"/>
              </a:ext>
            </a:extLst>
          </p:cNvPr>
          <p:cNvSpPr>
            <a:spLocks noGrp="1"/>
          </p:cNvSpPr>
          <p:nvPr>
            <p:ph type="title"/>
          </p:nvPr>
        </p:nvSpPr>
        <p:spPr>
          <a:xfrm>
            <a:off x="781666" y="596348"/>
            <a:ext cx="6745569" cy="621821"/>
          </a:xfrm>
        </p:spPr>
        <p:txBody>
          <a:bodyPr vert="horz" lIns="91440" tIns="45720" rIns="91440" bIns="45720" rtlCol="0" anchor="b">
            <a:normAutofit/>
          </a:bodyPr>
          <a:lstStyle/>
          <a:p>
            <a:pPr algn="ctr"/>
            <a:r>
              <a:rPr lang="en-US" sz="28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CF65642-9AEA-457E-AF02-AD29B1D90317}"/>
              </a:ext>
            </a:extLst>
          </p:cNvPr>
          <p:cNvSpPr>
            <a:spLocks noGrp="1"/>
          </p:cNvSpPr>
          <p:nvPr>
            <p:ph idx="1"/>
          </p:nvPr>
        </p:nvSpPr>
        <p:spPr>
          <a:xfrm>
            <a:off x="1371600" y="5396939"/>
            <a:ext cx="9448800" cy="685800"/>
          </a:xfrm>
        </p:spPr>
        <p:txBody>
          <a:bodyPr vert="horz" lIns="91440" tIns="45720" rIns="91440" bIns="45720" rtlCol="0">
            <a:normAutofit/>
          </a:bodyPr>
          <a:lstStyle/>
          <a:p>
            <a:pPr marL="0" indent="0" algn="ctr">
              <a:buNone/>
            </a:pPr>
            <a:r>
              <a:rPr lang="en-US" sz="2400" dirty="0">
                <a:solidFill>
                  <a:srgbClr val="FFFFFF"/>
                </a:solidFill>
              </a:rPr>
              <a:t> </a:t>
            </a:r>
          </a:p>
        </p:txBody>
      </p:sp>
      <p:sp>
        <p:nvSpPr>
          <p:cNvPr id="7" name="TextBox 6">
            <a:extLst>
              <a:ext uri="{FF2B5EF4-FFF2-40B4-BE49-F238E27FC236}">
                <a16:creationId xmlns:a16="http://schemas.microsoft.com/office/drawing/2014/main" id="{B9CFACFE-28C3-4E11-9B55-72AF0B66FAF9}"/>
              </a:ext>
            </a:extLst>
          </p:cNvPr>
          <p:cNvSpPr txBox="1"/>
          <p:nvPr/>
        </p:nvSpPr>
        <p:spPr>
          <a:xfrm>
            <a:off x="589935" y="2828835"/>
            <a:ext cx="10097729" cy="646331"/>
          </a:xfrm>
          <a:prstGeom prst="rect">
            <a:avLst/>
          </a:prstGeom>
          <a:noFill/>
        </p:spPr>
        <p:txBody>
          <a:bodyPr wrap="square" rtlCol="0">
            <a:spAutoFit/>
          </a:bodyPr>
          <a:lstStyle/>
          <a:p>
            <a:endParaRPr lang="en-GB" dirty="0"/>
          </a:p>
          <a:p>
            <a:pPr marL="285750" indent="-285750">
              <a:buFont typeface="Arial" panose="020B0604020202020204" pitchFamily="34" charset="0"/>
              <a:buChar char="•"/>
            </a:pPr>
            <a:endParaRPr lang="en-GB" dirty="0"/>
          </a:p>
        </p:txBody>
      </p:sp>
      <p:sp>
        <p:nvSpPr>
          <p:cNvPr id="46" name="TextBox 45">
            <a:extLst>
              <a:ext uri="{FF2B5EF4-FFF2-40B4-BE49-F238E27FC236}">
                <a16:creationId xmlns:a16="http://schemas.microsoft.com/office/drawing/2014/main" id="{BAAA988D-6E1F-44B6-A05A-3617D18BB427}"/>
              </a:ext>
            </a:extLst>
          </p:cNvPr>
          <p:cNvSpPr txBox="1"/>
          <p:nvPr/>
        </p:nvSpPr>
        <p:spPr>
          <a:xfrm>
            <a:off x="594493" y="378673"/>
            <a:ext cx="11076039" cy="830997"/>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What is acupuncture and how it works ?</a:t>
            </a:r>
          </a:p>
        </p:txBody>
      </p:sp>
      <p:sp>
        <p:nvSpPr>
          <p:cNvPr id="54" name="TextBox 53">
            <a:extLst>
              <a:ext uri="{FF2B5EF4-FFF2-40B4-BE49-F238E27FC236}">
                <a16:creationId xmlns:a16="http://schemas.microsoft.com/office/drawing/2014/main" id="{6909F956-2778-4A18-8AE6-59D4616E26A7}"/>
              </a:ext>
            </a:extLst>
          </p:cNvPr>
          <p:cNvSpPr txBox="1"/>
          <p:nvPr/>
        </p:nvSpPr>
        <p:spPr>
          <a:xfrm flipH="1">
            <a:off x="457199" y="1427345"/>
            <a:ext cx="11213332" cy="452431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a:t>
            </a:r>
            <a:r>
              <a:rPr lang="en-GB" dirty="0"/>
              <a:t> is a method using fine needles in specific areas of the body to effect the flow of your body’s Qi ( pronounced Chee ) that encourages the body to  aid natural healing and enhance and boost the functioning of the body or face.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is done by  inserting the affected area of the body or face with thin metallic needles using heat or electrical stimulation to penetrate the skin, to alleviate pain or to treat various health conditions.</a:t>
            </a:r>
          </a:p>
          <a:p>
            <a:pPr marL="285750" indent="-285750">
              <a:buFont typeface="Arial" panose="020B0604020202020204" pitchFamily="34" charset="0"/>
              <a:buChar char="•"/>
            </a:pPr>
            <a:endParaRPr lang="en-GB" dirty="0"/>
          </a:p>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61" name="Picture 60" descr="A picture containing woman, teeth, brushing&#10;&#10;Description automatically generated">
            <a:extLst>
              <a:ext uri="{FF2B5EF4-FFF2-40B4-BE49-F238E27FC236}">
                <a16:creationId xmlns:a16="http://schemas.microsoft.com/office/drawing/2014/main" id="{E5C77C82-CE4C-454E-A2FE-AD10CBC12ED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38732" y="3731342"/>
            <a:ext cx="4174434" cy="2480615"/>
          </a:xfrm>
          <a:prstGeom prst="rect">
            <a:avLst/>
          </a:prstGeom>
        </p:spPr>
      </p:pic>
      <p:pic>
        <p:nvPicPr>
          <p:cNvPr id="2054" name="Picture 6" descr="See the source image">
            <a:extLst>
              <a:ext uri="{FF2B5EF4-FFF2-40B4-BE49-F238E27FC236}">
                <a16:creationId xmlns:a16="http://schemas.microsoft.com/office/drawing/2014/main" id="{BDDDEFAF-D1CD-4037-B998-A38B60B206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79443" y="3731342"/>
            <a:ext cx="4174435" cy="2480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0008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E04032-0305-4CBD-9326-F84B44292486}"/>
              </a:ext>
            </a:extLst>
          </p:cNvPr>
          <p:cNvSpPr>
            <a:spLocks noGrp="1"/>
          </p:cNvSpPr>
          <p:nvPr>
            <p:ph idx="1"/>
          </p:nvPr>
        </p:nvSpPr>
        <p:spPr>
          <a:xfrm>
            <a:off x="383458" y="-486696"/>
            <a:ext cx="11166988" cy="6474542"/>
          </a:xfrm>
        </p:spPr>
        <p:txBody>
          <a:bodyPr>
            <a:normAutofit/>
          </a:bodyPr>
          <a:lstStyle/>
          <a:p>
            <a:pPr marL="0" lvl="0" indent="0" defTabSz="457200">
              <a:lnSpc>
                <a:spcPct val="100000"/>
              </a:lnSpc>
              <a:spcBef>
                <a:spcPts val="0"/>
              </a:spcBef>
              <a:buNone/>
            </a:pPr>
            <a:endParaRPr lang="en-GB" sz="4800" dirty="0">
              <a:solidFill>
                <a:prstClr val="white"/>
              </a:solidFill>
              <a:latin typeface="Arial" panose="020B0604020202020204" pitchFamily="34" charset="0"/>
              <a:cs typeface="Arial" panose="020B0604020202020204" pitchFamily="34" charset="0"/>
            </a:endParaRPr>
          </a:p>
          <a:p>
            <a:pPr marL="0" lvl="0" indent="0" defTabSz="457200">
              <a:lnSpc>
                <a:spcPct val="100000"/>
              </a:lnSpc>
              <a:spcBef>
                <a:spcPts val="0"/>
              </a:spcBef>
              <a:buNone/>
            </a:pPr>
            <a:r>
              <a:rPr lang="en-GB" sz="4800" dirty="0">
                <a:solidFill>
                  <a:prstClr val="white"/>
                </a:solidFill>
                <a:latin typeface="Arial" panose="020B0604020202020204" pitchFamily="34" charset="0"/>
                <a:cs typeface="Arial" panose="020B0604020202020204" pitchFamily="34" charset="0"/>
              </a:rPr>
              <a:t>What is acupuncture and how it works ?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285750" lvl="0" indent="-285750" defTabSz="457200">
              <a:lnSpc>
                <a:spcPct val="100000"/>
              </a:lnSpc>
              <a:spcBef>
                <a:spcPts val="0"/>
              </a:spcBef>
            </a:pPr>
            <a:r>
              <a:rPr lang="en-GB" sz="1800" dirty="0">
                <a:solidFill>
                  <a:prstClr val="white"/>
                </a:solidFill>
              </a:rPr>
              <a:t>Acupuncture is one of the longest established </a:t>
            </a:r>
          </a:p>
          <a:p>
            <a:pPr marL="0" lvl="0" indent="0" defTabSz="457200">
              <a:lnSpc>
                <a:spcPct val="100000"/>
              </a:lnSpc>
              <a:spcBef>
                <a:spcPts val="0"/>
              </a:spcBef>
              <a:buNone/>
            </a:pPr>
            <a:r>
              <a:rPr lang="en-GB" sz="1800" dirty="0">
                <a:solidFill>
                  <a:prstClr val="white"/>
                </a:solidFill>
              </a:rPr>
              <a:t>     forms of health care in the world.</a:t>
            </a:r>
          </a:p>
          <a:p>
            <a:pPr marL="0" lvl="0" indent="0" defTabSz="457200">
              <a:lnSpc>
                <a:spcPct val="100000"/>
              </a:lnSpc>
              <a:spcBef>
                <a:spcPts val="0"/>
              </a:spcBef>
              <a:buNone/>
            </a:pPr>
            <a:endParaRPr lang="en-GB" sz="1800" dirty="0">
              <a:solidFill>
                <a:prstClr val="white"/>
              </a:solidFill>
            </a:endParaRPr>
          </a:p>
          <a:p>
            <a:pPr marL="0" lvl="0" indent="0" defTabSz="457200">
              <a:lnSpc>
                <a:spcPct val="100000"/>
              </a:lnSpc>
              <a:spcBef>
                <a:spcPts val="0"/>
              </a:spcBef>
              <a:buNone/>
            </a:pPr>
            <a:endParaRPr lang="en-GB" sz="1800" dirty="0">
              <a:solidFill>
                <a:prstClr val="white"/>
              </a:solidFill>
            </a:endParaRPr>
          </a:p>
          <a:p>
            <a:pPr marL="285750" lvl="0" indent="-285750" defTabSz="457200">
              <a:lnSpc>
                <a:spcPct val="100000"/>
              </a:lnSpc>
              <a:spcBef>
                <a:spcPts val="0"/>
              </a:spcBef>
            </a:pPr>
            <a:r>
              <a:rPr lang="en-US" sz="1800" dirty="0">
                <a:solidFill>
                  <a:prstClr val="white"/>
                </a:solidFill>
              </a:rPr>
              <a:t>Acupuncture is used mainly to relieve discomfort </a:t>
            </a:r>
          </a:p>
          <a:p>
            <a:pPr marL="0" lvl="0" indent="0" defTabSz="457200">
              <a:lnSpc>
                <a:spcPct val="100000"/>
              </a:lnSpc>
              <a:spcBef>
                <a:spcPts val="0"/>
              </a:spcBef>
              <a:buNone/>
            </a:pPr>
            <a:r>
              <a:rPr lang="en-US" sz="1800" dirty="0">
                <a:solidFill>
                  <a:prstClr val="white"/>
                </a:solidFill>
              </a:rPr>
              <a:t>     associated with a variety conditions and diseases</a:t>
            </a:r>
          </a:p>
          <a:p>
            <a:pPr marL="0" lvl="0" indent="0" defTabSz="457200">
              <a:lnSpc>
                <a:spcPct val="100000"/>
              </a:lnSpc>
              <a:spcBef>
                <a:spcPts val="0"/>
              </a:spcBef>
              <a:buNone/>
            </a:pPr>
            <a:r>
              <a:rPr lang="en-US" sz="1800" dirty="0">
                <a:solidFill>
                  <a:prstClr val="white"/>
                </a:solidFill>
              </a:rPr>
              <a:t>     including muscle pain, Pain in the Bones.</a:t>
            </a:r>
          </a:p>
          <a:p>
            <a:pPr marL="0" lvl="0" indent="0" defTabSz="457200">
              <a:lnSpc>
                <a:spcPct val="100000"/>
              </a:lnSpc>
              <a:spcBef>
                <a:spcPts val="0"/>
              </a:spcBef>
              <a:buNone/>
            </a:pPr>
            <a:endParaRPr lang="en-US" sz="1800" dirty="0">
              <a:solidFill>
                <a:prstClr val="white"/>
              </a:solidFill>
            </a:endParaRPr>
          </a:p>
          <a:p>
            <a:pPr defTabSz="457200">
              <a:lnSpc>
                <a:spcPct val="100000"/>
              </a:lnSpc>
              <a:spcBef>
                <a:spcPts val="0"/>
              </a:spcBef>
            </a:pPr>
            <a:r>
              <a:rPr lang="en-US" sz="1800" dirty="0">
                <a:solidFill>
                  <a:prstClr val="white"/>
                </a:solidFill>
              </a:rPr>
              <a:t>Acupuncture is a pseudoscience because the therapies</a:t>
            </a:r>
          </a:p>
          <a:p>
            <a:pPr marL="0" indent="0" defTabSz="457200">
              <a:lnSpc>
                <a:spcPct val="100000"/>
              </a:lnSpc>
              <a:spcBef>
                <a:spcPts val="0"/>
              </a:spcBef>
              <a:buNone/>
            </a:pPr>
            <a:r>
              <a:rPr lang="en-US" sz="1800" dirty="0">
                <a:solidFill>
                  <a:prstClr val="white"/>
                </a:solidFill>
              </a:rPr>
              <a:t>    and science of TCM ( Traditional Chinese Medicine ) are </a:t>
            </a:r>
          </a:p>
          <a:p>
            <a:pPr marL="0" indent="0" defTabSz="457200">
              <a:lnSpc>
                <a:spcPct val="100000"/>
              </a:lnSpc>
              <a:spcBef>
                <a:spcPts val="0"/>
              </a:spcBef>
              <a:buNone/>
            </a:pPr>
            <a:r>
              <a:rPr lang="en-US" sz="1800" dirty="0">
                <a:solidFill>
                  <a:prstClr val="white"/>
                </a:solidFill>
              </a:rPr>
              <a:t>    not based on scientific knowledge, and has been </a:t>
            </a:r>
          </a:p>
          <a:p>
            <a:pPr marL="0" indent="0" defTabSz="457200">
              <a:lnSpc>
                <a:spcPct val="100000"/>
              </a:lnSpc>
              <a:spcBef>
                <a:spcPts val="0"/>
              </a:spcBef>
              <a:buNone/>
            </a:pPr>
            <a:r>
              <a:rPr lang="en-US" sz="1800" dirty="0">
                <a:solidFill>
                  <a:prstClr val="white"/>
                </a:solidFill>
              </a:rPr>
              <a:t>    characterized as quackery</a:t>
            </a:r>
          </a:p>
          <a:p>
            <a:pPr marL="0" lvl="0" indent="0" defTabSz="457200">
              <a:lnSpc>
                <a:spcPct val="100000"/>
              </a:lnSpc>
              <a:spcBef>
                <a:spcPts val="0"/>
              </a:spcBef>
              <a:buNone/>
            </a:pPr>
            <a:endParaRPr lang="en-GB" sz="1800" dirty="0">
              <a:solidFill>
                <a:prstClr val="white"/>
              </a:solidFill>
            </a:endParaRPr>
          </a:p>
          <a:p>
            <a:endParaRPr lang="en-GB" sz="1800" dirty="0">
              <a:latin typeface="Arial" panose="020B0604020202020204" pitchFamily="34" charset="0"/>
              <a:cs typeface="Arial" panose="020B0604020202020204" pitchFamily="34" charset="0"/>
            </a:endParaRPr>
          </a:p>
        </p:txBody>
      </p:sp>
      <p:pic>
        <p:nvPicPr>
          <p:cNvPr id="3074" name="Picture 2" descr="See the source image">
            <a:extLst>
              <a:ext uri="{FF2B5EF4-FFF2-40B4-BE49-F238E27FC236}">
                <a16:creationId xmlns:a16="http://schemas.microsoft.com/office/drawing/2014/main" id="{CEA36501-99EE-4DB9-89D4-6DD41E59418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08724" y="1489587"/>
            <a:ext cx="4277032" cy="4719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8181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082A5A-11F0-4561-9DCD-D3A65CF26B71}"/>
              </a:ext>
            </a:extLst>
          </p:cNvPr>
          <p:cNvSpPr>
            <a:spLocks noGrp="1"/>
          </p:cNvSpPr>
          <p:nvPr>
            <p:ph idx="1"/>
          </p:nvPr>
        </p:nvSpPr>
        <p:spPr>
          <a:xfrm>
            <a:off x="843009" y="426634"/>
            <a:ext cx="10373032" cy="1858297"/>
          </a:xfrm>
        </p:spPr>
        <p:txBody>
          <a:bodyPr>
            <a:normAutofit/>
          </a:bodyPr>
          <a:lstStyle/>
          <a:p>
            <a:pPr marL="0" indent="0">
              <a:buNone/>
            </a:pPr>
            <a:r>
              <a:rPr lang="en-GB" sz="4800" dirty="0">
                <a:latin typeface="Arial" panose="020B0604020202020204" pitchFamily="34" charset="0"/>
                <a:cs typeface="Arial" panose="020B0604020202020204" pitchFamily="34" charset="0"/>
              </a:rPr>
              <a:t>History of acupuncture</a:t>
            </a:r>
          </a:p>
          <a:p>
            <a:pPr marL="0" indent="0">
              <a:buNone/>
            </a:pPr>
            <a:endParaRPr lang="en-GB" sz="4800" dirty="0"/>
          </a:p>
        </p:txBody>
      </p:sp>
      <p:pic>
        <p:nvPicPr>
          <p:cNvPr id="7" name="Picture 6" descr="A picture containing text&#10;&#10;Description automatically generated">
            <a:extLst>
              <a:ext uri="{FF2B5EF4-FFF2-40B4-BE49-F238E27FC236}">
                <a16:creationId xmlns:a16="http://schemas.microsoft.com/office/drawing/2014/main" id="{FAB8B669-9230-4A97-999D-02DC16B8574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70606" y="1578276"/>
            <a:ext cx="3215149" cy="4601297"/>
          </a:xfrm>
          <a:prstGeom prst="rect">
            <a:avLst/>
          </a:prstGeom>
        </p:spPr>
      </p:pic>
      <p:sp>
        <p:nvSpPr>
          <p:cNvPr id="8" name="TextBox 7">
            <a:extLst>
              <a:ext uri="{FF2B5EF4-FFF2-40B4-BE49-F238E27FC236}">
                <a16:creationId xmlns:a16="http://schemas.microsoft.com/office/drawing/2014/main" id="{89CA07E2-9F0A-4DF4-94A7-D3647DD1A494}"/>
              </a:ext>
            </a:extLst>
          </p:cNvPr>
          <p:cNvSpPr txBox="1"/>
          <p:nvPr/>
        </p:nvSpPr>
        <p:spPr>
          <a:xfrm>
            <a:off x="843009" y="1791618"/>
            <a:ext cx="6489291" cy="590931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Originated in China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 is believed to have began in the stone age when sharp – edged tools and stones were used to puncture and drain abscesses.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 has been in use in the west since the 17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Centaury, first recorded in Europe in 1810.</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1997 the National Institute of Health (NIH) agreed that Acupuncture was an effective therapy for a world wide range of health conditions.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 developed in the UK in the 1950s and early 1960s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5467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8" name="Picture 76">
            <a:extLst>
              <a:ext uri="{FF2B5EF4-FFF2-40B4-BE49-F238E27FC236}">
                <a16:creationId xmlns:a16="http://schemas.microsoft.com/office/drawing/2014/main" id="{2E39533B-7DA3-4398-A7D8-AD6F1C3E3B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cstate="print">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059" name="Picture 78">
            <a:extLst>
              <a:ext uri="{FF2B5EF4-FFF2-40B4-BE49-F238E27FC236}">
                <a16:creationId xmlns:a16="http://schemas.microsoft.com/office/drawing/2014/main" id="{4C713273-DAA9-468D-906E-773D549FE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2060" name="Rectangle 80">
            <a:extLst>
              <a:ext uri="{FF2B5EF4-FFF2-40B4-BE49-F238E27FC236}">
                <a16:creationId xmlns:a16="http://schemas.microsoft.com/office/drawing/2014/main" id="{2530BEC5-10C7-41EF-8F71-A26DE0E80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61" name="Picture 82">
            <a:extLst>
              <a:ext uri="{FF2B5EF4-FFF2-40B4-BE49-F238E27FC236}">
                <a16:creationId xmlns:a16="http://schemas.microsoft.com/office/drawing/2014/main" id="{69E79D4F-E05D-4924-A005-A20A90C1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5" name="TextBox 4">
            <a:extLst>
              <a:ext uri="{FF2B5EF4-FFF2-40B4-BE49-F238E27FC236}">
                <a16:creationId xmlns:a16="http://schemas.microsoft.com/office/drawing/2014/main" id="{2B1DF0D9-2B5C-4381-A502-B9CB0CF167CB}"/>
              </a:ext>
            </a:extLst>
          </p:cNvPr>
          <p:cNvSpPr txBox="1"/>
          <p:nvPr/>
        </p:nvSpPr>
        <p:spPr>
          <a:xfrm>
            <a:off x="1022888" y="4575274"/>
            <a:ext cx="10146224" cy="94499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400" kern="1200" cap="all" baseline="0">
                <a:solidFill>
                  <a:schemeClr val="tx1"/>
                </a:solidFill>
                <a:latin typeface="+mj-lt"/>
                <a:ea typeface="+mj-ea"/>
                <a:cs typeface="+mj-cs"/>
              </a:rPr>
              <a:t>Different points of Acupuncture</a:t>
            </a:r>
          </a:p>
        </p:txBody>
      </p:sp>
      <p:sp>
        <p:nvSpPr>
          <p:cNvPr id="2062" name="Rounded Rectangle 6">
            <a:extLst>
              <a:ext uri="{FF2B5EF4-FFF2-40B4-BE49-F238E27FC236}">
                <a16:creationId xmlns:a16="http://schemas.microsoft.com/office/drawing/2014/main" id="{29AE0FD0-3F2C-4F12-B355-1E8AD26E6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2888" y="712832"/>
            <a:ext cx="3244208" cy="347816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See the source image">
            <a:extLst>
              <a:ext uri="{FF2B5EF4-FFF2-40B4-BE49-F238E27FC236}">
                <a16:creationId xmlns:a16="http://schemas.microsoft.com/office/drawing/2014/main" id="{C9ED01F0-07E3-47BA-8048-130B1197EA2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1383577" y="1034592"/>
            <a:ext cx="2522829" cy="2834640"/>
          </a:xfrm>
          <a:prstGeom prst="rect">
            <a:avLst/>
          </a:prstGeom>
          <a:noFill/>
          <a:extLst>
            <a:ext uri="{909E8E84-426E-40DD-AFC4-6F175D3DCCD1}">
              <a14:hiddenFill xmlns:a14="http://schemas.microsoft.com/office/drawing/2010/main">
                <a:solidFill>
                  <a:srgbClr val="FFFFFF"/>
                </a:solidFill>
              </a14:hiddenFill>
            </a:ext>
          </a:extLst>
        </p:spPr>
      </p:pic>
      <p:sp>
        <p:nvSpPr>
          <p:cNvPr id="2063" name="Rounded Rectangle 19">
            <a:extLst>
              <a:ext uri="{FF2B5EF4-FFF2-40B4-BE49-F238E27FC236}">
                <a16:creationId xmlns:a16="http://schemas.microsoft.com/office/drawing/2014/main" id="{BAF4A48A-1BDF-4D65-8026-4C3FE3991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896" y="712832"/>
            <a:ext cx="3244208" cy="347816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See the source image">
            <a:extLst>
              <a:ext uri="{FF2B5EF4-FFF2-40B4-BE49-F238E27FC236}">
                <a16:creationId xmlns:a16="http://schemas.microsoft.com/office/drawing/2014/main" id="{3F3B4521-25BF-4AC2-ABC1-1317251599F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4792980" y="1507222"/>
            <a:ext cx="2606040" cy="1889379"/>
          </a:xfrm>
          <a:prstGeom prst="rect">
            <a:avLst/>
          </a:prstGeom>
          <a:noFill/>
          <a:extLst>
            <a:ext uri="{909E8E84-426E-40DD-AFC4-6F175D3DCCD1}">
              <a14:hiddenFill xmlns:a14="http://schemas.microsoft.com/office/drawing/2010/main">
                <a:solidFill>
                  <a:srgbClr val="FFFFFF"/>
                </a:solidFill>
              </a14:hiddenFill>
            </a:ext>
          </a:extLst>
        </p:spPr>
      </p:pic>
      <p:sp>
        <p:nvSpPr>
          <p:cNvPr id="2064" name="Rounded Rectangle 21">
            <a:extLst>
              <a:ext uri="{FF2B5EF4-FFF2-40B4-BE49-F238E27FC236}">
                <a16:creationId xmlns:a16="http://schemas.microsoft.com/office/drawing/2014/main" id="{92ED5AEB-3386-48FE-9862-97B41FDF2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24904" y="712832"/>
            <a:ext cx="3244208" cy="347816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See the source image">
            <a:extLst>
              <a:ext uri="{FF2B5EF4-FFF2-40B4-BE49-F238E27FC236}">
                <a16:creationId xmlns:a16="http://schemas.microsoft.com/office/drawing/2014/main" id="{FA46DC24-8554-4C4A-AA86-EDA68EFD96A8}"/>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8243988" y="1621237"/>
            <a:ext cx="2606040" cy="1661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2597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9E12E63-294B-470A-94AB-CC0F497E3078}"/>
              </a:ext>
            </a:extLst>
          </p:cNvPr>
          <p:cNvSpPr txBox="1"/>
          <p:nvPr/>
        </p:nvSpPr>
        <p:spPr>
          <a:xfrm>
            <a:off x="649357" y="450573"/>
            <a:ext cx="9687339" cy="1569660"/>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Common uses for Acupuncture ?</a:t>
            </a:r>
          </a:p>
          <a:p>
            <a:endParaRPr lang="en-GB" sz="4800" dirty="0"/>
          </a:p>
        </p:txBody>
      </p:sp>
      <p:sp>
        <p:nvSpPr>
          <p:cNvPr id="10" name="TextBox 9">
            <a:extLst>
              <a:ext uri="{FF2B5EF4-FFF2-40B4-BE49-F238E27FC236}">
                <a16:creationId xmlns:a16="http://schemas.microsoft.com/office/drawing/2014/main" id="{A1A4502A-757B-497A-8E44-A40C192970B2}"/>
              </a:ext>
            </a:extLst>
          </p:cNvPr>
          <p:cNvSpPr txBox="1"/>
          <p:nvPr/>
        </p:nvSpPr>
        <p:spPr>
          <a:xfrm>
            <a:off x="755373" y="1431236"/>
            <a:ext cx="6175513" cy="369332"/>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EB6F77F8-D059-4932-9574-A4CCCAC89501}"/>
              </a:ext>
            </a:extLst>
          </p:cNvPr>
          <p:cNvSpPr txBox="1"/>
          <p:nvPr/>
        </p:nvSpPr>
        <p:spPr>
          <a:xfrm flipH="1">
            <a:off x="755373" y="1431236"/>
            <a:ext cx="9475303" cy="6740307"/>
          </a:xfrm>
          <a:prstGeom prst="rect">
            <a:avLst/>
          </a:prstGeom>
          <a:noFill/>
        </p:spPr>
        <p:txBody>
          <a:bodyPr wrap="square" rtlCol="0">
            <a:spAutoFit/>
          </a:bodyPr>
          <a:lstStyle/>
          <a:p>
            <a:pPr lvl="0"/>
            <a:r>
              <a:rPr lang="en-US" dirty="0">
                <a:solidFill>
                  <a:prstClr val="white"/>
                </a:solidFill>
                <a:latin typeface="Arial" panose="020B0604020202020204" pitchFamily="34" charset="0"/>
                <a:cs typeface="Arial" panose="020B0604020202020204" pitchFamily="34" charset="0"/>
              </a:rPr>
              <a:t>Acupuncture is used mainly to relieve discomfort associated with a variety conditions and diseases  including :</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Muscle pain                                                  </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Insomnia </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Migraines</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Eczema</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Pain in the Bones</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Depression and Anxiety</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Parkinson's</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lvl="0"/>
            <a:endParaRPr lang="en-US" dirty="0">
              <a:solidFill>
                <a:prstClr val="white"/>
              </a:solidFill>
              <a:latin typeface="Arial" panose="020B0604020202020204" pitchFamily="34" charset="0"/>
              <a:cs typeface="Arial" panose="020B0604020202020204" pitchFamily="34" charset="0"/>
            </a:endParaRPr>
          </a:p>
          <a:p>
            <a:pPr lvl="0"/>
            <a:endParaRPr lang="en-US" dirty="0">
              <a:solidFill>
                <a:prstClr val="white"/>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4F44527C-3378-4BD7-AF98-040713F5E465}"/>
              </a:ext>
            </a:extLst>
          </p:cNvPr>
          <p:cNvSpPr txBox="1"/>
          <p:nvPr/>
        </p:nvSpPr>
        <p:spPr>
          <a:xfrm>
            <a:off x="6132513" y="2292626"/>
            <a:ext cx="5304114" cy="4801314"/>
          </a:xfrm>
          <a:prstGeom prst="rect">
            <a:avLst/>
          </a:prstGeom>
          <a:noFill/>
        </p:spPr>
        <p:txBody>
          <a:bodyPr wrap="square" rtlCol="0">
            <a:spAutoFit/>
          </a:bodyPr>
          <a:lstStyle/>
          <a:p>
            <a:pPr marL="285750" indent="-285750">
              <a:buFont typeface="Arial" panose="020B0604020202020204" pitchFamily="34" charset="0"/>
              <a:buChar char="•"/>
            </a:pPr>
            <a:r>
              <a:rPr lang="en-GB" dirty="0"/>
              <a:t>Irritable bowl syndrome (IBS)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Infertility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Postoperative pain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Dental Pain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Allergies and Hay fever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Chronic pain such as neck pain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Pain </a:t>
            </a:r>
            <a:r>
              <a:rPr lang="en-GB" dirty="0" err="1"/>
              <a:t>Managment</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140114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C7D7F3-D54F-4A35-A89A-085BDF70D42A}"/>
              </a:ext>
            </a:extLst>
          </p:cNvPr>
          <p:cNvSpPr>
            <a:spLocks noGrp="1"/>
          </p:cNvSpPr>
          <p:nvPr>
            <p:ph idx="1"/>
          </p:nvPr>
        </p:nvSpPr>
        <p:spPr>
          <a:xfrm>
            <a:off x="621195" y="424071"/>
            <a:ext cx="10949609" cy="901147"/>
          </a:xfrm>
        </p:spPr>
        <p:txBody>
          <a:bodyPr>
            <a:normAutofit/>
          </a:bodyPr>
          <a:lstStyle/>
          <a:p>
            <a:pPr marL="0" indent="0">
              <a:buNone/>
            </a:pPr>
            <a:r>
              <a:rPr lang="en-GB" sz="4800" dirty="0">
                <a:latin typeface="Arial" panose="020B0604020202020204" pitchFamily="34" charset="0"/>
                <a:cs typeface="Arial" panose="020B0604020202020204" pitchFamily="34" charset="0"/>
              </a:rPr>
              <a:t>Types of acupuncture</a:t>
            </a:r>
          </a:p>
        </p:txBody>
      </p:sp>
      <p:sp>
        <p:nvSpPr>
          <p:cNvPr id="7" name="TextBox 6">
            <a:extLst>
              <a:ext uri="{FF2B5EF4-FFF2-40B4-BE49-F238E27FC236}">
                <a16:creationId xmlns:a16="http://schemas.microsoft.com/office/drawing/2014/main" id="{C6A48041-CA3F-4032-95CB-05333C5CEFE1}"/>
              </a:ext>
            </a:extLst>
          </p:cNvPr>
          <p:cNvSpPr txBox="1"/>
          <p:nvPr/>
        </p:nvSpPr>
        <p:spPr>
          <a:xfrm>
            <a:off x="621195" y="1325218"/>
            <a:ext cx="5819362" cy="4247317"/>
          </a:xfrm>
          <a:prstGeom prst="rect">
            <a:avLst/>
          </a:prstGeom>
          <a:noFill/>
        </p:spPr>
        <p:txBody>
          <a:bodyPr wrap="square" rtlCol="0">
            <a:spAutoFit/>
          </a:bodyPr>
          <a:lstStyle/>
          <a:p>
            <a:pPr marL="285750" indent="-285750">
              <a:buFont typeface="Arial" panose="020B0604020202020204" pitchFamily="34" charset="0"/>
              <a:buChar char="•"/>
            </a:pPr>
            <a:r>
              <a:rPr lang="en-GB" dirty="0"/>
              <a:t>Body acupuncture the most common one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Auricular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Electro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Acupressure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Magnets and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Moxibustion and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Heat treatment and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Cupping and acupuncture</a:t>
            </a:r>
          </a:p>
        </p:txBody>
      </p:sp>
      <p:pic>
        <p:nvPicPr>
          <p:cNvPr id="1030" name="Picture 6" descr="Image result for Acupuncture and Moxibustion Therapy">
            <a:extLst>
              <a:ext uri="{FF2B5EF4-FFF2-40B4-BE49-F238E27FC236}">
                <a16:creationId xmlns:a16="http://schemas.microsoft.com/office/drawing/2014/main" id="{792680DE-B3A2-4350-8B69-F67FF44ABC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28452" y="798446"/>
            <a:ext cx="4242352" cy="215678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e the source image">
            <a:extLst>
              <a:ext uri="{FF2B5EF4-FFF2-40B4-BE49-F238E27FC236}">
                <a16:creationId xmlns:a16="http://schemas.microsoft.com/office/drawing/2014/main" id="{CA25BC15-9452-4EC7-B91D-7046EA44FE2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15340" y="4028661"/>
            <a:ext cx="3101010" cy="215678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D6873A66-85CD-4ED8-8336-42C81EC473D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72938" y="4028660"/>
            <a:ext cx="2822715" cy="2156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7903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A5ACA726-403A-48D9-9F31-603B78DA4F50}"/>
              </a:ext>
            </a:extLst>
          </p:cNvPr>
          <p:cNvSpPr/>
          <p:nvPr/>
        </p:nvSpPr>
        <p:spPr>
          <a:xfrm>
            <a:off x="4207799" y="2618528"/>
            <a:ext cx="2782957" cy="13384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Advantages of Acupuncture </a:t>
            </a:r>
          </a:p>
        </p:txBody>
      </p:sp>
      <p:sp>
        <p:nvSpPr>
          <p:cNvPr id="8" name="Rectangle 7">
            <a:extLst>
              <a:ext uri="{FF2B5EF4-FFF2-40B4-BE49-F238E27FC236}">
                <a16:creationId xmlns:a16="http://schemas.microsoft.com/office/drawing/2014/main" id="{86A38A60-09BC-4D6C-9577-4DB0B4BB6645}"/>
              </a:ext>
            </a:extLst>
          </p:cNvPr>
          <p:cNvSpPr/>
          <p:nvPr/>
        </p:nvSpPr>
        <p:spPr>
          <a:xfrm>
            <a:off x="6988623" y="4302488"/>
            <a:ext cx="1731308" cy="646332"/>
          </a:xfrm>
          <a:prstGeom prst="rect">
            <a:avLst/>
          </a:prstGeom>
        </p:spPr>
        <p:txBody>
          <a:bodyPr wrap="square">
            <a:spAutoFit/>
          </a:bodyPr>
          <a:lstStyle/>
          <a:p>
            <a:r>
              <a:rPr lang="en-GB" dirty="0"/>
              <a:t> Avoiding medication </a:t>
            </a:r>
          </a:p>
        </p:txBody>
      </p:sp>
      <p:sp>
        <p:nvSpPr>
          <p:cNvPr id="9" name="Rectangle 8">
            <a:extLst>
              <a:ext uri="{FF2B5EF4-FFF2-40B4-BE49-F238E27FC236}">
                <a16:creationId xmlns:a16="http://schemas.microsoft.com/office/drawing/2014/main" id="{FCF31BF2-D610-4E02-8780-2FD44628E744}"/>
              </a:ext>
            </a:extLst>
          </p:cNvPr>
          <p:cNvSpPr/>
          <p:nvPr/>
        </p:nvSpPr>
        <p:spPr>
          <a:xfrm>
            <a:off x="4306957" y="1605471"/>
            <a:ext cx="1789042" cy="369332"/>
          </a:xfrm>
          <a:prstGeom prst="rect">
            <a:avLst/>
          </a:prstGeom>
        </p:spPr>
        <p:txBody>
          <a:bodyPr wrap="square">
            <a:spAutoFit/>
          </a:bodyPr>
          <a:lstStyle/>
          <a:p>
            <a:r>
              <a:rPr lang="en-GB" dirty="0"/>
              <a:t>Reduce stress</a:t>
            </a:r>
          </a:p>
        </p:txBody>
      </p:sp>
      <p:sp>
        <p:nvSpPr>
          <p:cNvPr id="10" name="Rectangle 9">
            <a:extLst>
              <a:ext uri="{FF2B5EF4-FFF2-40B4-BE49-F238E27FC236}">
                <a16:creationId xmlns:a16="http://schemas.microsoft.com/office/drawing/2014/main" id="{64E8AA9E-4817-4966-A18C-E3634B02BB3D}"/>
              </a:ext>
            </a:extLst>
          </p:cNvPr>
          <p:cNvSpPr/>
          <p:nvPr/>
        </p:nvSpPr>
        <p:spPr>
          <a:xfrm rot="10800000" flipV="1">
            <a:off x="7081388" y="5714561"/>
            <a:ext cx="1731308" cy="369332"/>
          </a:xfrm>
          <a:prstGeom prst="rect">
            <a:avLst/>
          </a:prstGeom>
        </p:spPr>
        <p:txBody>
          <a:bodyPr wrap="square">
            <a:spAutoFit/>
          </a:bodyPr>
          <a:lstStyle/>
          <a:p>
            <a:r>
              <a:rPr lang="en-GB" dirty="0"/>
              <a:t>Allergy relief</a:t>
            </a:r>
          </a:p>
        </p:txBody>
      </p:sp>
      <p:sp>
        <p:nvSpPr>
          <p:cNvPr id="11" name="Rectangle 10">
            <a:extLst>
              <a:ext uri="{FF2B5EF4-FFF2-40B4-BE49-F238E27FC236}">
                <a16:creationId xmlns:a16="http://schemas.microsoft.com/office/drawing/2014/main" id="{15DC44EB-174A-4939-ABDC-82F755AFFEE6}"/>
              </a:ext>
            </a:extLst>
          </p:cNvPr>
          <p:cNvSpPr/>
          <p:nvPr/>
        </p:nvSpPr>
        <p:spPr>
          <a:xfrm>
            <a:off x="5381245" y="306967"/>
            <a:ext cx="1794081" cy="369332"/>
          </a:xfrm>
          <a:prstGeom prst="rect">
            <a:avLst/>
          </a:prstGeom>
        </p:spPr>
        <p:txBody>
          <a:bodyPr wrap="none">
            <a:spAutoFit/>
          </a:bodyPr>
          <a:lstStyle/>
          <a:p>
            <a:r>
              <a:rPr lang="en-GB" dirty="0"/>
              <a:t>Reduces pain </a:t>
            </a:r>
          </a:p>
        </p:txBody>
      </p:sp>
      <p:sp>
        <p:nvSpPr>
          <p:cNvPr id="12" name="Rectangle 11">
            <a:extLst>
              <a:ext uri="{FF2B5EF4-FFF2-40B4-BE49-F238E27FC236}">
                <a16:creationId xmlns:a16="http://schemas.microsoft.com/office/drawing/2014/main" id="{56325733-07EE-4863-8E3A-3AE0E065B568}"/>
              </a:ext>
            </a:extLst>
          </p:cNvPr>
          <p:cNvSpPr/>
          <p:nvPr/>
        </p:nvSpPr>
        <p:spPr>
          <a:xfrm>
            <a:off x="344557" y="5134228"/>
            <a:ext cx="1731307" cy="2031325"/>
          </a:xfrm>
          <a:prstGeom prst="rect">
            <a:avLst/>
          </a:prstGeom>
        </p:spPr>
        <p:txBody>
          <a:bodyPr wrap="square">
            <a:spAutoFit/>
          </a:bodyPr>
          <a:lstStyle/>
          <a:p>
            <a:r>
              <a:rPr lang="en-US" dirty="0"/>
              <a:t>Improves Immune system and reduces sick days</a:t>
            </a:r>
          </a:p>
          <a:p>
            <a:endParaRPr lang="en-US" dirty="0"/>
          </a:p>
          <a:p>
            <a:endParaRPr lang="en-US" dirty="0"/>
          </a:p>
        </p:txBody>
      </p:sp>
      <p:sp>
        <p:nvSpPr>
          <p:cNvPr id="13" name="Rectangle 12">
            <a:extLst>
              <a:ext uri="{FF2B5EF4-FFF2-40B4-BE49-F238E27FC236}">
                <a16:creationId xmlns:a16="http://schemas.microsoft.com/office/drawing/2014/main" id="{5FEC048F-E248-4C64-961C-5875F6D63EBD}"/>
              </a:ext>
            </a:extLst>
          </p:cNvPr>
          <p:cNvSpPr/>
          <p:nvPr/>
        </p:nvSpPr>
        <p:spPr>
          <a:xfrm>
            <a:off x="478614" y="3844140"/>
            <a:ext cx="2591071" cy="923330"/>
          </a:xfrm>
          <a:prstGeom prst="rect">
            <a:avLst/>
          </a:prstGeom>
        </p:spPr>
        <p:txBody>
          <a:bodyPr wrap="square">
            <a:spAutoFit/>
          </a:bodyPr>
          <a:lstStyle/>
          <a:p>
            <a:r>
              <a:rPr lang="en-US" dirty="0"/>
              <a:t>Improves Immune system and reduces sick days</a:t>
            </a:r>
          </a:p>
        </p:txBody>
      </p:sp>
      <p:sp>
        <p:nvSpPr>
          <p:cNvPr id="14" name="Rectangle 13">
            <a:extLst>
              <a:ext uri="{FF2B5EF4-FFF2-40B4-BE49-F238E27FC236}">
                <a16:creationId xmlns:a16="http://schemas.microsoft.com/office/drawing/2014/main" id="{EA41ED01-F9FF-41FC-975C-698E391451F7}"/>
              </a:ext>
            </a:extLst>
          </p:cNvPr>
          <p:cNvSpPr/>
          <p:nvPr/>
        </p:nvSpPr>
        <p:spPr>
          <a:xfrm>
            <a:off x="3858180" y="4412974"/>
            <a:ext cx="1826996" cy="646331"/>
          </a:xfrm>
          <a:prstGeom prst="rect">
            <a:avLst/>
          </a:prstGeom>
        </p:spPr>
        <p:txBody>
          <a:bodyPr wrap="square">
            <a:spAutoFit/>
          </a:bodyPr>
          <a:lstStyle/>
          <a:p>
            <a:r>
              <a:rPr lang="en-GB" dirty="0"/>
              <a:t>Enhanced mental clarity</a:t>
            </a:r>
          </a:p>
        </p:txBody>
      </p:sp>
      <p:sp>
        <p:nvSpPr>
          <p:cNvPr id="15" name="Rectangle 14">
            <a:extLst>
              <a:ext uri="{FF2B5EF4-FFF2-40B4-BE49-F238E27FC236}">
                <a16:creationId xmlns:a16="http://schemas.microsoft.com/office/drawing/2014/main" id="{8F356D38-EF71-4240-A101-972658A2F01B}"/>
              </a:ext>
            </a:extLst>
          </p:cNvPr>
          <p:cNvSpPr/>
          <p:nvPr/>
        </p:nvSpPr>
        <p:spPr>
          <a:xfrm>
            <a:off x="1469654" y="2372139"/>
            <a:ext cx="1578345" cy="923330"/>
          </a:xfrm>
          <a:prstGeom prst="rect">
            <a:avLst/>
          </a:prstGeom>
        </p:spPr>
        <p:txBody>
          <a:bodyPr wrap="square">
            <a:spAutoFit/>
          </a:bodyPr>
          <a:lstStyle/>
          <a:p>
            <a:endParaRPr lang="en-GB" dirty="0"/>
          </a:p>
          <a:p>
            <a:r>
              <a:rPr lang="en-GB" dirty="0"/>
              <a:t>Relief from headaches</a:t>
            </a:r>
          </a:p>
        </p:txBody>
      </p:sp>
      <p:sp>
        <p:nvSpPr>
          <p:cNvPr id="16" name="Rectangle 15">
            <a:extLst>
              <a:ext uri="{FF2B5EF4-FFF2-40B4-BE49-F238E27FC236}">
                <a16:creationId xmlns:a16="http://schemas.microsoft.com/office/drawing/2014/main" id="{02386F85-7AC0-47A0-88B0-E9094E0C8858}"/>
              </a:ext>
            </a:extLst>
          </p:cNvPr>
          <p:cNvSpPr/>
          <p:nvPr/>
        </p:nvSpPr>
        <p:spPr>
          <a:xfrm>
            <a:off x="2587780" y="283840"/>
            <a:ext cx="2299027" cy="369332"/>
          </a:xfrm>
          <a:prstGeom prst="rect">
            <a:avLst/>
          </a:prstGeom>
        </p:spPr>
        <p:txBody>
          <a:bodyPr wrap="none">
            <a:spAutoFit/>
          </a:bodyPr>
          <a:lstStyle/>
          <a:p>
            <a:r>
              <a:rPr lang="en-GB" dirty="0"/>
              <a:t>Reduces eye strain</a:t>
            </a:r>
          </a:p>
        </p:txBody>
      </p:sp>
      <p:sp>
        <p:nvSpPr>
          <p:cNvPr id="17" name="Rectangle 16">
            <a:extLst>
              <a:ext uri="{FF2B5EF4-FFF2-40B4-BE49-F238E27FC236}">
                <a16:creationId xmlns:a16="http://schemas.microsoft.com/office/drawing/2014/main" id="{645AF986-039C-4F35-AC45-0DBE0F409D64}"/>
              </a:ext>
            </a:extLst>
          </p:cNvPr>
          <p:cNvSpPr/>
          <p:nvPr/>
        </p:nvSpPr>
        <p:spPr>
          <a:xfrm>
            <a:off x="478614" y="812722"/>
            <a:ext cx="2600671" cy="1192659"/>
          </a:xfrm>
          <a:prstGeom prst="rect">
            <a:avLst/>
          </a:prstGeom>
        </p:spPr>
        <p:txBody>
          <a:bodyPr wrap="square">
            <a:spAutoFit/>
          </a:bodyPr>
          <a:lstStyle/>
          <a:p>
            <a:endParaRPr lang="en-US" dirty="0"/>
          </a:p>
          <a:p>
            <a:r>
              <a:rPr lang="en-US" dirty="0"/>
              <a:t>Reduces tension and pain in the joints in the body</a:t>
            </a:r>
          </a:p>
        </p:txBody>
      </p:sp>
      <p:sp>
        <p:nvSpPr>
          <p:cNvPr id="18" name="Rectangle 17">
            <a:extLst>
              <a:ext uri="{FF2B5EF4-FFF2-40B4-BE49-F238E27FC236}">
                <a16:creationId xmlns:a16="http://schemas.microsoft.com/office/drawing/2014/main" id="{96409783-FC96-4E09-8A04-7D531727743B}"/>
              </a:ext>
            </a:extLst>
          </p:cNvPr>
          <p:cNvSpPr/>
          <p:nvPr/>
        </p:nvSpPr>
        <p:spPr>
          <a:xfrm>
            <a:off x="9728899" y="5622483"/>
            <a:ext cx="1547217" cy="923330"/>
          </a:xfrm>
          <a:prstGeom prst="rect">
            <a:avLst/>
          </a:prstGeom>
        </p:spPr>
        <p:txBody>
          <a:bodyPr wrap="square">
            <a:spAutoFit/>
          </a:bodyPr>
          <a:lstStyle/>
          <a:p>
            <a:r>
              <a:rPr lang="en-GB" dirty="0"/>
              <a:t>Improves blood Circulation</a:t>
            </a:r>
          </a:p>
        </p:txBody>
      </p:sp>
      <p:sp>
        <p:nvSpPr>
          <p:cNvPr id="19" name="Rectangle 18">
            <a:extLst>
              <a:ext uri="{FF2B5EF4-FFF2-40B4-BE49-F238E27FC236}">
                <a16:creationId xmlns:a16="http://schemas.microsoft.com/office/drawing/2014/main" id="{E41210B9-EBAE-42FC-A4DA-C9C181B6C460}"/>
              </a:ext>
            </a:extLst>
          </p:cNvPr>
          <p:cNvSpPr/>
          <p:nvPr/>
        </p:nvSpPr>
        <p:spPr>
          <a:xfrm>
            <a:off x="9728900" y="3737113"/>
            <a:ext cx="1826996" cy="923330"/>
          </a:xfrm>
          <a:prstGeom prst="rect">
            <a:avLst/>
          </a:prstGeom>
        </p:spPr>
        <p:txBody>
          <a:bodyPr wrap="square">
            <a:spAutoFit/>
          </a:bodyPr>
          <a:lstStyle/>
          <a:p>
            <a:r>
              <a:rPr lang="en-US" dirty="0"/>
              <a:t>Helps lower and stabilize blood pressure</a:t>
            </a:r>
          </a:p>
        </p:txBody>
      </p:sp>
      <p:sp>
        <p:nvSpPr>
          <p:cNvPr id="20" name="Rectangle 19">
            <a:extLst>
              <a:ext uri="{FF2B5EF4-FFF2-40B4-BE49-F238E27FC236}">
                <a16:creationId xmlns:a16="http://schemas.microsoft.com/office/drawing/2014/main" id="{E1F072FF-A3D0-4ED5-9A8D-6A4547A5FD69}"/>
              </a:ext>
            </a:extLst>
          </p:cNvPr>
          <p:cNvSpPr/>
          <p:nvPr/>
        </p:nvSpPr>
        <p:spPr>
          <a:xfrm>
            <a:off x="7825503" y="1762540"/>
            <a:ext cx="2166636" cy="2081600"/>
          </a:xfrm>
          <a:prstGeom prst="rect">
            <a:avLst/>
          </a:prstGeom>
        </p:spPr>
        <p:txBody>
          <a:bodyPr wrap="square">
            <a:spAutoFit/>
          </a:bodyPr>
          <a:lstStyle/>
          <a:p>
            <a:endParaRPr lang="en-US" dirty="0"/>
          </a:p>
          <a:p>
            <a:r>
              <a:rPr lang="en-US" dirty="0"/>
              <a:t> Helps prevent arterial sclerosis high cholesterol, stroke and other circularity problems.</a:t>
            </a:r>
          </a:p>
        </p:txBody>
      </p:sp>
      <p:sp>
        <p:nvSpPr>
          <p:cNvPr id="21" name="Rectangle 20">
            <a:extLst>
              <a:ext uri="{FF2B5EF4-FFF2-40B4-BE49-F238E27FC236}">
                <a16:creationId xmlns:a16="http://schemas.microsoft.com/office/drawing/2014/main" id="{5432F69C-8106-4DB5-B2D6-E50EE4D1F454}"/>
              </a:ext>
            </a:extLst>
          </p:cNvPr>
          <p:cNvSpPr/>
          <p:nvPr/>
        </p:nvSpPr>
        <p:spPr>
          <a:xfrm>
            <a:off x="9382540" y="1235517"/>
            <a:ext cx="2504660" cy="646331"/>
          </a:xfrm>
          <a:prstGeom prst="rect">
            <a:avLst/>
          </a:prstGeom>
        </p:spPr>
        <p:txBody>
          <a:bodyPr wrap="square">
            <a:spAutoFit/>
          </a:bodyPr>
          <a:lstStyle/>
          <a:p>
            <a:r>
              <a:rPr lang="en-US" dirty="0"/>
              <a:t>Faster more efficient elimination of toxins</a:t>
            </a:r>
          </a:p>
        </p:txBody>
      </p:sp>
      <p:sp>
        <p:nvSpPr>
          <p:cNvPr id="22" name="Rectangle 21">
            <a:extLst>
              <a:ext uri="{FF2B5EF4-FFF2-40B4-BE49-F238E27FC236}">
                <a16:creationId xmlns:a16="http://schemas.microsoft.com/office/drawing/2014/main" id="{213157AA-D43D-46E0-A8C5-97D66C280F4A}"/>
              </a:ext>
            </a:extLst>
          </p:cNvPr>
          <p:cNvSpPr/>
          <p:nvPr/>
        </p:nvSpPr>
        <p:spPr>
          <a:xfrm>
            <a:off x="914433" y="47768"/>
            <a:ext cx="6096000" cy="646331"/>
          </a:xfrm>
          <a:prstGeom prst="rect">
            <a:avLst/>
          </a:prstGeom>
        </p:spPr>
        <p:txBody>
          <a:bodyPr>
            <a:spAutoFit/>
          </a:bodyPr>
          <a:lstStyle/>
          <a:p>
            <a:endParaRPr lang="en-GB" dirty="0"/>
          </a:p>
          <a:p>
            <a:r>
              <a:rPr lang="en-GB" dirty="0"/>
              <a:t>Asthma</a:t>
            </a:r>
          </a:p>
        </p:txBody>
      </p:sp>
      <p:sp>
        <p:nvSpPr>
          <p:cNvPr id="23" name="Rectangle 22">
            <a:extLst>
              <a:ext uri="{FF2B5EF4-FFF2-40B4-BE49-F238E27FC236}">
                <a16:creationId xmlns:a16="http://schemas.microsoft.com/office/drawing/2014/main" id="{125BA52F-F266-4271-9285-5EDCBF11A739}"/>
              </a:ext>
            </a:extLst>
          </p:cNvPr>
          <p:cNvSpPr/>
          <p:nvPr/>
        </p:nvSpPr>
        <p:spPr>
          <a:xfrm>
            <a:off x="7317789" y="380863"/>
            <a:ext cx="2411111" cy="923330"/>
          </a:xfrm>
          <a:prstGeom prst="rect">
            <a:avLst/>
          </a:prstGeom>
        </p:spPr>
        <p:txBody>
          <a:bodyPr wrap="square">
            <a:spAutoFit/>
          </a:bodyPr>
          <a:lstStyle/>
          <a:p>
            <a:r>
              <a:rPr lang="en-US" dirty="0"/>
              <a:t>Overcoming certain addictions such as smoking</a:t>
            </a:r>
          </a:p>
        </p:txBody>
      </p:sp>
      <p:sp>
        <p:nvSpPr>
          <p:cNvPr id="26" name="TextBox 25">
            <a:extLst>
              <a:ext uri="{FF2B5EF4-FFF2-40B4-BE49-F238E27FC236}">
                <a16:creationId xmlns:a16="http://schemas.microsoft.com/office/drawing/2014/main" id="{D85E9DD4-BF7C-43D6-9306-D34A965CD2F8}"/>
              </a:ext>
            </a:extLst>
          </p:cNvPr>
          <p:cNvSpPr txBox="1"/>
          <p:nvPr/>
        </p:nvSpPr>
        <p:spPr>
          <a:xfrm>
            <a:off x="2716697" y="5515281"/>
            <a:ext cx="3803374" cy="646331"/>
          </a:xfrm>
          <a:prstGeom prst="rect">
            <a:avLst/>
          </a:prstGeom>
          <a:noFill/>
        </p:spPr>
        <p:txBody>
          <a:bodyPr wrap="square" rtlCol="0">
            <a:spAutoFit/>
          </a:bodyPr>
          <a:lstStyle/>
          <a:p>
            <a:r>
              <a:rPr lang="en-GB" dirty="0"/>
              <a:t>Acupuncture is sometimes available on the NHS</a:t>
            </a:r>
          </a:p>
        </p:txBody>
      </p:sp>
    </p:spTree>
    <p:extLst>
      <p:ext uri="{BB962C8B-B14F-4D97-AF65-F5344CB8AC3E}">
        <p14:creationId xmlns:p14="http://schemas.microsoft.com/office/powerpoint/2010/main" val="2368623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04159E-97B1-46CC-B1E9-FDCBC261ACF5}"/>
              </a:ext>
            </a:extLst>
          </p:cNvPr>
          <p:cNvSpPr>
            <a:spLocks noGrp="1"/>
          </p:cNvSpPr>
          <p:nvPr>
            <p:ph idx="1"/>
          </p:nvPr>
        </p:nvSpPr>
        <p:spPr>
          <a:xfrm>
            <a:off x="291549" y="393290"/>
            <a:ext cx="11214651" cy="5900634"/>
          </a:xfrm>
        </p:spPr>
        <p:txBody>
          <a:bodyPr>
            <a:normAutofit/>
          </a:bodyPr>
          <a:lstStyle/>
          <a:p>
            <a:pPr marL="0" indent="0">
              <a:buNone/>
            </a:pPr>
            <a:r>
              <a:rPr lang="en-GB" sz="4800" dirty="0">
                <a:latin typeface="Arial" panose="020B0604020202020204" pitchFamily="34" charset="0"/>
                <a:cs typeface="Arial" panose="020B0604020202020204" pitchFamily="34" charset="0"/>
              </a:rPr>
              <a:t> The possible risks of acupuncture</a:t>
            </a:r>
          </a:p>
        </p:txBody>
      </p:sp>
      <p:sp>
        <p:nvSpPr>
          <p:cNvPr id="2" name="TextBox 1">
            <a:extLst>
              <a:ext uri="{FF2B5EF4-FFF2-40B4-BE49-F238E27FC236}">
                <a16:creationId xmlns:a16="http://schemas.microsoft.com/office/drawing/2014/main" id="{34E20CD5-3526-4327-AF32-C8D7D066266F}"/>
              </a:ext>
            </a:extLst>
          </p:cNvPr>
          <p:cNvSpPr txBox="1"/>
          <p:nvPr/>
        </p:nvSpPr>
        <p:spPr>
          <a:xfrm flipH="1">
            <a:off x="354840" y="1294137"/>
            <a:ext cx="10992681" cy="5909310"/>
          </a:xfrm>
          <a:prstGeom prst="rect">
            <a:avLst/>
          </a:prstGeom>
          <a:noFill/>
        </p:spPr>
        <p:txBody>
          <a:bodyPr wrap="square" rtlCol="0">
            <a:spAutoFit/>
          </a:bodyPr>
          <a:lstStyle/>
          <a:p>
            <a:pPr marL="285750" indent="-285750">
              <a:buFont typeface="Arial" panose="020B0604020202020204" pitchFamily="34" charset="0"/>
              <a:buChar char="•"/>
            </a:pPr>
            <a:r>
              <a:rPr lang="en-GB" dirty="0"/>
              <a:t>Bleeding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Bruising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Local internal bleeding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Unsterilized needles cause infection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Site of where needle was inserted</a:t>
            </a:r>
          </a:p>
          <a:p>
            <a:r>
              <a:rPr lang="en-GB" dirty="0"/>
              <a:t> </a:t>
            </a:r>
          </a:p>
          <a:p>
            <a:pPr marL="285750" indent="-285750">
              <a:buFont typeface="Arial" panose="020B0604020202020204" pitchFamily="34" charset="0"/>
              <a:buChar char="•"/>
            </a:pPr>
            <a:r>
              <a:rPr lang="en-GB" dirty="0"/>
              <a:t>Convulsions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Fainting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Hepatitis B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Dizziness</a:t>
            </a:r>
          </a:p>
          <a:p>
            <a:endParaRPr lang="en-GB" dirty="0"/>
          </a:p>
          <a:p>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77DAD4CC-14CE-4C3D-82E6-097F09434D3F}"/>
              </a:ext>
            </a:extLst>
          </p:cNvPr>
          <p:cNvSpPr txBox="1"/>
          <p:nvPr/>
        </p:nvSpPr>
        <p:spPr>
          <a:xfrm>
            <a:off x="6294784" y="1298713"/>
            <a:ext cx="5211418" cy="2308324"/>
          </a:xfrm>
          <a:prstGeom prst="rect">
            <a:avLst/>
          </a:prstGeom>
          <a:noFill/>
        </p:spPr>
        <p:txBody>
          <a:bodyPr wrap="square" rtlCol="0">
            <a:spAutoFit/>
          </a:bodyPr>
          <a:lstStyle/>
          <a:p>
            <a:pPr marL="285750" indent="-285750">
              <a:buFont typeface="Arial" panose="020B0604020202020204" pitchFamily="34" charset="0"/>
              <a:buChar char="•"/>
            </a:pPr>
            <a:r>
              <a:rPr lang="en-GB" dirty="0"/>
              <a:t>Needles may affect the patient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Nerve damage</a:t>
            </a:r>
          </a:p>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026" name="Picture 2" descr="See the source image">
            <a:extLst>
              <a:ext uri="{FF2B5EF4-FFF2-40B4-BE49-F238E27FC236}">
                <a16:creationId xmlns:a16="http://schemas.microsoft.com/office/drawing/2014/main" id="{A44F2AEA-D08F-46B0-8CCD-96AEE71C630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43843" y="4353970"/>
            <a:ext cx="2978725" cy="21402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25F581E-F417-4DFB-8D8C-CB8EDD37C71A}"/>
              </a:ext>
            </a:extLst>
          </p:cNvPr>
          <p:cNvSpPr txBox="1"/>
          <p:nvPr/>
        </p:nvSpPr>
        <p:spPr>
          <a:xfrm>
            <a:off x="3432313" y="6205434"/>
            <a:ext cx="184731" cy="369332"/>
          </a:xfrm>
          <a:prstGeom prst="rect">
            <a:avLst/>
          </a:prstGeom>
          <a:noFill/>
        </p:spPr>
        <p:txBody>
          <a:bodyPr wrap="none" rtlCol="0">
            <a:spAutoFit/>
          </a:bodyPr>
          <a:lstStyle/>
          <a:p>
            <a:endParaRPr lang="en-GB"/>
          </a:p>
        </p:txBody>
      </p:sp>
      <p:sp>
        <p:nvSpPr>
          <p:cNvPr id="7" name="TextBox 6">
            <a:extLst>
              <a:ext uri="{FF2B5EF4-FFF2-40B4-BE49-F238E27FC236}">
                <a16:creationId xmlns:a16="http://schemas.microsoft.com/office/drawing/2014/main" id="{EEDC45A6-CF4B-4CAE-AFA5-F838ED917DA2}"/>
              </a:ext>
            </a:extLst>
          </p:cNvPr>
          <p:cNvSpPr txBox="1"/>
          <p:nvPr/>
        </p:nvSpPr>
        <p:spPr>
          <a:xfrm>
            <a:off x="7500730" y="4492487"/>
            <a:ext cx="4876800" cy="369332"/>
          </a:xfrm>
          <a:prstGeom prst="rect">
            <a:avLst/>
          </a:prstGeom>
          <a:noFill/>
        </p:spPr>
        <p:txBody>
          <a:bodyPr wrap="square" rtlCol="0">
            <a:spAutoFit/>
          </a:bodyPr>
          <a:lstStyle/>
          <a:p>
            <a:endParaRPr lang="en-GB" dirty="0"/>
          </a:p>
        </p:txBody>
      </p:sp>
      <p:pic>
        <p:nvPicPr>
          <p:cNvPr id="1028" name="Picture 4" descr="See the source image">
            <a:extLst>
              <a:ext uri="{FF2B5EF4-FFF2-40B4-BE49-F238E27FC236}">
                <a16:creationId xmlns:a16="http://schemas.microsoft.com/office/drawing/2014/main" id="{8C003437-F9FE-4221-B720-B9A1554EA5F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00730" y="3556611"/>
            <a:ext cx="3684103" cy="2919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4806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0DE3EE-7EA9-42E4-B3BB-8697F4CF87EE}"/>
              </a:ext>
            </a:extLst>
          </p:cNvPr>
          <p:cNvSpPr>
            <a:spLocks noGrp="1"/>
          </p:cNvSpPr>
          <p:nvPr>
            <p:ph idx="1"/>
          </p:nvPr>
        </p:nvSpPr>
        <p:spPr>
          <a:xfrm>
            <a:off x="3326296" y="145774"/>
            <a:ext cx="8179903" cy="1007165"/>
          </a:xfrm>
        </p:spPr>
        <p:txBody>
          <a:bodyPr>
            <a:normAutofit/>
          </a:bodyPr>
          <a:lstStyle/>
          <a:p>
            <a:pPr marL="0" indent="0">
              <a:buNone/>
            </a:pPr>
            <a:r>
              <a:rPr lang="en-GB" sz="4800" dirty="0">
                <a:latin typeface="Arial" panose="020B0604020202020204" pitchFamily="34" charset="0"/>
                <a:cs typeface="Arial" panose="020B0604020202020204" pitchFamily="34" charset="0"/>
              </a:rPr>
              <a:t>Recommendations </a:t>
            </a:r>
          </a:p>
        </p:txBody>
      </p:sp>
      <p:sp>
        <p:nvSpPr>
          <p:cNvPr id="4" name="TextBox 3">
            <a:extLst>
              <a:ext uri="{FF2B5EF4-FFF2-40B4-BE49-F238E27FC236}">
                <a16:creationId xmlns:a16="http://schemas.microsoft.com/office/drawing/2014/main" id="{541DC312-705E-4C37-8B22-29DAA0908F96}"/>
              </a:ext>
            </a:extLst>
          </p:cNvPr>
          <p:cNvSpPr txBox="1"/>
          <p:nvPr/>
        </p:nvSpPr>
        <p:spPr>
          <a:xfrm>
            <a:off x="1046921" y="1720840"/>
            <a:ext cx="10098157" cy="3416320"/>
          </a:xfrm>
          <a:prstGeom prst="rect">
            <a:avLst/>
          </a:prstGeom>
          <a:noFill/>
        </p:spPr>
        <p:txBody>
          <a:bodyPr wrap="square" rtlCol="0">
            <a:spAutoFit/>
          </a:bodyPr>
          <a:lstStyle/>
          <a:p>
            <a:r>
              <a:rPr lang="en-GB" dirty="0"/>
              <a:t>The British Acupuncture Clinic easy to access your  nearest place for treatment or </a:t>
            </a:r>
            <a:r>
              <a:rPr lang="en-GB" dirty="0">
                <a:latin typeface="Arial" panose="020B0604020202020204" pitchFamily="34" charset="0"/>
                <a:cs typeface="Arial" panose="020B0604020202020204" pitchFamily="34" charset="0"/>
              </a:rPr>
              <a:t>professional</a:t>
            </a:r>
            <a:r>
              <a:rPr lang="en-GB" dirty="0"/>
              <a:t> and fully qualified. </a:t>
            </a:r>
          </a:p>
          <a:p>
            <a:endParaRPr lang="en-GB" dirty="0"/>
          </a:p>
          <a:p>
            <a:pPr marL="285750" indent="-285750">
              <a:buFont typeface="Arial" panose="020B0604020202020204" pitchFamily="34" charset="0"/>
              <a:buChar char="•"/>
            </a:pPr>
            <a:r>
              <a:rPr lang="en-GB" dirty="0"/>
              <a:t>The British Acupuncture Council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Entre your postcode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Email : info@acupuncture.org.uk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Contact number : 020 8735 0400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388933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7ED197-98D0-4247-9791-CA3604F20E52}"/>
              </a:ext>
            </a:extLst>
          </p:cNvPr>
          <p:cNvSpPr>
            <a:spLocks noGrp="1"/>
          </p:cNvSpPr>
          <p:nvPr>
            <p:ph idx="1"/>
          </p:nvPr>
        </p:nvSpPr>
        <p:spPr>
          <a:xfrm>
            <a:off x="3882886" y="344558"/>
            <a:ext cx="7623313" cy="5874128"/>
          </a:xfrm>
        </p:spPr>
        <p:txBody>
          <a:bodyPr>
            <a:normAutofit/>
          </a:bodyPr>
          <a:lstStyle/>
          <a:p>
            <a:pPr marL="0" indent="0">
              <a:buNone/>
            </a:pPr>
            <a:r>
              <a:rPr lang="en-GB" sz="4800" dirty="0">
                <a:latin typeface="Arial" panose="020B0604020202020204" pitchFamily="34" charset="0"/>
                <a:cs typeface="Arial" panose="020B0604020202020204" pitchFamily="34" charset="0"/>
              </a:rPr>
              <a:t>Conclusion</a:t>
            </a:r>
          </a:p>
          <a:p>
            <a:pPr marL="0" indent="0">
              <a:buNone/>
            </a:pPr>
            <a:endParaRPr lang="en-GB" sz="4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21D0FA8-DF70-4BA6-AB60-E94E7F2F610D}"/>
              </a:ext>
            </a:extLst>
          </p:cNvPr>
          <p:cNvSpPr txBox="1"/>
          <p:nvPr/>
        </p:nvSpPr>
        <p:spPr>
          <a:xfrm>
            <a:off x="543339" y="1405594"/>
            <a:ext cx="11065565"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Acupuncture is a safe and affective way for treatment therapy for the treatment of MDD</a:t>
            </a:r>
          </a:p>
          <a:p>
            <a:r>
              <a:rPr lang="en-GB" dirty="0">
                <a:latin typeface="Arial" panose="020B0604020202020204" pitchFamily="34" charset="0"/>
                <a:cs typeface="Arial" panose="020B0604020202020204" pitchFamily="34" charset="0"/>
              </a:rPr>
              <a:t>( Major depressive disorder )and PSD ( Patient specific direction ) and could be considered an alternative option for treatments of both disorders.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However it has yet to be determined whether Acupuncture is officiant for depression.  </a:t>
            </a:r>
          </a:p>
        </p:txBody>
      </p:sp>
    </p:spTree>
    <p:extLst>
      <p:ext uri="{BB962C8B-B14F-4D97-AF65-F5344CB8AC3E}">
        <p14:creationId xmlns:p14="http://schemas.microsoft.com/office/powerpoint/2010/main" val="136987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700C81-C572-4A69-B93B-FDE496F6EF39}"/>
              </a:ext>
            </a:extLst>
          </p:cNvPr>
          <p:cNvSpPr>
            <a:spLocks noGrp="1"/>
          </p:cNvSpPr>
          <p:nvPr>
            <p:ph idx="1"/>
          </p:nvPr>
        </p:nvSpPr>
        <p:spPr>
          <a:xfrm>
            <a:off x="4081670" y="371062"/>
            <a:ext cx="3644347" cy="768625"/>
          </a:xfrm>
        </p:spPr>
        <p:txBody>
          <a:bodyPr>
            <a:normAutofit/>
          </a:bodyPr>
          <a:lstStyle/>
          <a:p>
            <a:pPr marL="0" indent="0">
              <a:buNone/>
            </a:pPr>
            <a:r>
              <a:rPr lang="en-GB" sz="4800" dirty="0">
                <a:latin typeface="Arial" panose="020B0604020202020204" pitchFamily="34" charset="0"/>
                <a:cs typeface="Arial" panose="020B0604020202020204" pitchFamily="34" charset="0"/>
              </a:rPr>
              <a:t>References</a:t>
            </a:r>
          </a:p>
        </p:txBody>
      </p:sp>
      <p:sp>
        <p:nvSpPr>
          <p:cNvPr id="5" name="Rectangle 4">
            <a:extLst>
              <a:ext uri="{FF2B5EF4-FFF2-40B4-BE49-F238E27FC236}">
                <a16:creationId xmlns:a16="http://schemas.microsoft.com/office/drawing/2014/main" id="{B3CFA012-B13E-4BDC-9F1A-C2FD9CB46999}"/>
              </a:ext>
            </a:extLst>
          </p:cNvPr>
          <p:cNvSpPr/>
          <p:nvPr/>
        </p:nvSpPr>
        <p:spPr>
          <a:xfrm>
            <a:off x="413586" y="1325217"/>
            <a:ext cx="11178209" cy="646331"/>
          </a:xfrm>
          <a:prstGeom prst="rect">
            <a:avLst/>
          </a:prstGeom>
        </p:spPr>
        <p:txBody>
          <a:bodyPr wrap="square">
            <a:spAutoFit/>
          </a:bodyPr>
          <a:lstStyle/>
          <a:p>
            <a:pPr marL="285750" indent="-285750">
              <a:buFont typeface="Arial" panose="020B0604020202020204" pitchFamily="34" charset="0"/>
              <a:buChar char="•"/>
            </a:pPr>
            <a:endParaRPr lang="en-GB" dirty="0">
              <a:latin typeface="Arial" panose="020B0604020202020204" pitchFamily="34" charset="0"/>
            </a:endParaRPr>
          </a:p>
          <a:p>
            <a:pPr marL="285750" indent="-285750">
              <a:buFont typeface="Arial" panose="020B0604020202020204" pitchFamily="34" charset="0"/>
              <a:buChar char="•"/>
            </a:pPr>
            <a:endParaRPr lang="en-GB" dirty="0"/>
          </a:p>
        </p:txBody>
      </p:sp>
      <p:sp>
        <p:nvSpPr>
          <p:cNvPr id="2" name="Rectangle 1">
            <a:extLst>
              <a:ext uri="{FF2B5EF4-FFF2-40B4-BE49-F238E27FC236}">
                <a16:creationId xmlns:a16="http://schemas.microsoft.com/office/drawing/2014/main" id="{927E84BF-EB4A-485A-AE96-3AF24B9493D2}"/>
              </a:ext>
            </a:extLst>
          </p:cNvPr>
          <p:cNvSpPr/>
          <p:nvPr/>
        </p:nvSpPr>
        <p:spPr>
          <a:xfrm>
            <a:off x="1470991" y="-715616"/>
            <a:ext cx="7673009" cy="2535309"/>
          </a:xfrm>
          <a:prstGeom prst="rect">
            <a:avLst/>
          </a:prstGeom>
        </p:spPr>
        <p:txBody>
          <a:bodyPr wrap="square">
            <a:spAutoFit/>
          </a:bodyPr>
          <a:lstStyle/>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BE9E64DF-0845-425B-BE58-890F4C1AF6A3}"/>
              </a:ext>
            </a:extLst>
          </p:cNvPr>
          <p:cNvSpPr/>
          <p:nvPr/>
        </p:nvSpPr>
        <p:spPr>
          <a:xfrm>
            <a:off x="413585" y="755374"/>
            <a:ext cx="11178209" cy="5949514"/>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Chen, C.J. and Yu, H.S., (2003). Acupuncture, electrostimulation, and reflex therapy in dermatology. Dermatologic therapy, 16(2), pp.87-92.</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Council, B.A., 2008. British Acupuncture Council. British Acupuncture Council.</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Ernst, E., Lee, M.S. and Choi, T.Y., (2011). Acupuncture: does it alleviate pain and are there serious risks? A review of reviews. PAIN®, 152(4), pp.755-764.</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err="1">
                <a:latin typeface="Calibri" panose="020F0502020204030204" pitchFamily="34" charset="0"/>
                <a:ea typeface="Calibri" panose="020F0502020204030204" pitchFamily="34" charset="0"/>
                <a:cs typeface="Times New Roman" panose="02020603050405020304" pitchFamily="18" charset="0"/>
              </a:rPr>
              <a:t>Melzack</a:t>
            </a:r>
            <a:r>
              <a:rPr lang="en-GB" dirty="0">
                <a:latin typeface="Calibri" panose="020F0502020204030204" pitchFamily="34" charset="0"/>
                <a:ea typeface="Calibri" panose="020F0502020204030204" pitchFamily="34" charset="0"/>
                <a:cs typeface="Times New Roman" panose="02020603050405020304" pitchFamily="18" charset="0"/>
              </a:rPr>
              <a:t>, R., Stillwell, D.M. and Fox, E.J., (1977). Trigger points and acupuncture points for pain: correlations and implications. Pain, 3(1), pp.3-23.</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err="1">
                <a:latin typeface="Calibri" panose="020F0502020204030204" pitchFamily="34" charset="0"/>
                <a:ea typeface="Calibri" panose="020F0502020204030204" pitchFamily="34" charset="0"/>
                <a:cs typeface="Times New Roman" panose="02020603050405020304" pitchFamily="18" charset="0"/>
              </a:rPr>
              <a:t>Reichmanis</a:t>
            </a:r>
            <a:r>
              <a:rPr lang="en-GB" dirty="0">
                <a:latin typeface="Calibri" panose="020F0502020204030204" pitchFamily="34" charset="0"/>
                <a:ea typeface="Calibri" panose="020F0502020204030204" pitchFamily="34" charset="0"/>
                <a:cs typeface="Times New Roman" panose="02020603050405020304" pitchFamily="18" charset="0"/>
              </a:rPr>
              <a:t>, M., Marino, A.A. and Becker, R.O., (1975). Electrical correlates of acupuncture points. IEEE Transactions on Biomedical Engineering, (6), pp.533-535.</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19089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427C9-E8C1-4E6C-8C06-90F6458595EE}"/>
              </a:ext>
            </a:extLst>
          </p:cNvPr>
          <p:cNvSpPr>
            <a:spLocks noGrp="1"/>
          </p:cNvSpPr>
          <p:nvPr>
            <p:ph idx="1"/>
          </p:nvPr>
        </p:nvSpPr>
        <p:spPr>
          <a:xfrm>
            <a:off x="371061" y="397566"/>
            <a:ext cx="11135139" cy="5807868"/>
          </a:xfrm>
        </p:spPr>
        <p:txBody>
          <a:bodyPr>
            <a:normAutofit/>
          </a:bodyPr>
          <a:lstStyle/>
          <a:p>
            <a:pPr marL="0" indent="0">
              <a:buNone/>
            </a:pPr>
            <a:r>
              <a:rPr lang="en-GB" sz="4800" dirty="0">
                <a:latin typeface="Arial" panose="020B0604020202020204" pitchFamily="34" charset="0"/>
                <a:cs typeface="Arial" panose="020B0604020202020204" pitchFamily="34" charset="0"/>
              </a:rPr>
              <a:t>                       References</a:t>
            </a:r>
          </a:p>
          <a:p>
            <a:endParaRPr lang="en-US" sz="1800" dirty="0">
              <a:latin typeface="Arial" panose="020B0604020202020204" pitchFamily="34" charset="0"/>
            </a:endParaRPr>
          </a:p>
          <a:p>
            <a:pPr marL="285750" lvl="0" indent="-285750"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Streitberger, K. and </a:t>
            </a:r>
            <a:r>
              <a:rPr lang="en-GB" sz="1800" dirty="0" err="1">
                <a:solidFill>
                  <a:prstClr val="white"/>
                </a:solidFill>
                <a:latin typeface="Calibri" panose="020F0502020204030204" pitchFamily="34" charset="0"/>
                <a:ea typeface="Calibri" panose="020F0502020204030204" pitchFamily="34" charset="0"/>
                <a:cs typeface="Times New Roman" panose="02020603050405020304" pitchFamily="18" charset="0"/>
              </a:rPr>
              <a:t>Kleinhenz</a:t>
            </a: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 J., (1998). Introducing a placebo needle into acupuncture research. The Lancet, 352(9125), pp.364-365.</a:t>
            </a:r>
            <a:endParaRPr lang="en-US" sz="1800" dirty="0">
              <a:latin typeface="Arial" panose="020B0604020202020204" pitchFamily="34" charset="0"/>
            </a:endParaRPr>
          </a:p>
          <a:p>
            <a:endParaRPr lang="en-US" sz="1800" dirty="0">
              <a:latin typeface="Arial" panose="020B0604020202020204" pitchFamily="34" charset="0"/>
            </a:endParaRPr>
          </a:p>
          <a:p>
            <a:pPr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White, A. and Ernst, E., (2004). A brief history of acupuncture. Rheumatology, 43(5), pp.662-663. </a:t>
            </a:r>
          </a:p>
          <a:p>
            <a:pPr defTabSz="457200">
              <a:lnSpc>
                <a:spcPct val="107000"/>
              </a:lnSpc>
              <a:spcBef>
                <a:spcPts val="0"/>
              </a:spcBef>
              <a:spcAft>
                <a:spcPts val="800"/>
              </a:spcAft>
            </a:pPr>
            <a:endPar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a:p>
            <a:pPr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ZHOU, H.F., WANG, L.L., YI, Y.L. and WANG, Y.S., (2010). Advantages of Acupuncture and Moxibustion on Functional Gastrointestinal Disorders [J]. Journal of Clinical Acupuncture and Moxibustion, 2.</a:t>
            </a:r>
          </a:p>
          <a:p>
            <a:pPr defTabSz="457200">
              <a:lnSpc>
                <a:spcPct val="107000"/>
              </a:lnSpc>
              <a:spcBef>
                <a:spcPts val="0"/>
              </a:spcBef>
              <a:spcAft>
                <a:spcPts val="800"/>
              </a:spcAft>
            </a:pPr>
            <a:endPar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a:p>
            <a:pPr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Zhuang, Y., Xing, J.J., Li, J., Zeng, B.Y. and Liang, F.R., (2013). History of acupuncture research. In International Review of Neurobiology (Vol. 111, pp. 1-23). Academic Press.</a:t>
            </a: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229055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171</TotalTime>
  <Words>926</Words>
  <Application>Microsoft Office PowerPoint</Application>
  <PresentationFormat>Widescreen</PresentationFormat>
  <Paragraphs>197</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Century Gothic</vt:lpstr>
      <vt:lpstr>Vapor Trail</vt:lpstr>
      <vt:lpstr>PowerPoint Presentation</vt:lpstr>
      <vt:lpstr>Acupuncture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Acupuncture</dc:title>
  <dc:creator>Nazkauser016@ymail.com</dc:creator>
  <cp:lastModifiedBy>Nazkauser016@ymail.com</cp:lastModifiedBy>
  <cp:revision>15</cp:revision>
  <dcterms:created xsi:type="dcterms:W3CDTF">2020-06-16T14:53:21Z</dcterms:created>
  <dcterms:modified xsi:type="dcterms:W3CDTF">2020-06-19T20:29:46Z</dcterms:modified>
</cp:coreProperties>
</file>