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Lst>
  <p:notesMasterIdLst>
    <p:notesMasterId r:id="rId36"/>
  </p:notesMasterIdLst>
  <p:sldIdLst>
    <p:sldId id="256" r:id="rId6"/>
    <p:sldId id="257" r:id="rId7"/>
    <p:sldId id="258" r:id="rId8"/>
    <p:sldId id="259" r:id="rId9"/>
    <p:sldId id="260" r:id="rId10"/>
    <p:sldId id="261" r:id="rId11"/>
    <p:sldId id="262" r:id="rId12"/>
    <p:sldId id="266" r:id="rId13"/>
    <p:sldId id="264" r:id="rId14"/>
    <p:sldId id="265" r:id="rId15"/>
    <p:sldId id="263"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76387" autoAdjust="0"/>
  </p:normalViewPr>
  <p:slideViewPr>
    <p:cSldViewPr snapToGrid="0">
      <p:cViewPr varScale="1">
        <p:scale>
          <a:sx n="85" d="100"/>
          <a:sy n="85" d="100"/>
        </p:scale>
        <p:origin x="130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heme" Target="theme/theme1.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3C767A-2A2A-4A40-94C8-30CE44BC566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2945F9E-E04A-4458-8761-158A2780B4FE}">
      <dgm:prSet/>
      <dgm:spPr/>
      <dgm:t>
        <a:bodyPr/>
        <a:lstStyle/>
        <a:p>
          <a:r>
            <a:rPr lang="en-GB"/>
            <a:t>Definition</a:t>
          </a:r>
          <a:endParaRPr lang="en-US"/>
        </a:p>
      </dgm:t>
    </dgm:pt>
    <dgm:pt modelId="{A77CEA3E-D601-418C-A527-83E40B7D4848}" type="parTrans" cxnId="{48CCA0CD-8CD4-42A5-B79F-AF5E005703C8}">
      <dgm:prSet/>
      <dgm:spPr/>
      <dgm:t>
        <a:bodyPr/>
        <a:lstStyle/>
        <a:p>
          <a:endParaRPr lang="en-US"/>
        </a:p>
      </dgm:t>
    </dgm:pt>
    <dgm:pt modelId="{ACFC35E6-2007-4080-9AC1-D1976B2FDBA5}" type="sibTrans" cxnId="{48CCA0CD-8CD4-42A5-B79F-AF5E005703C8}">
      <dgm:prSet/>
      <dgm:spPr/>
      <dgm:t>
        <a:bodyPr/>
        <a:lstStyle/>
        <a:p>
          <a:endParaRPr lang="en-US"/>
        </a:p>
      </dgm:t>
    </dgm:pt>
    <dgm:pt modelId="{575B8E7C-F0F4-4FFC-B62E-7288D06762F7}">
      <dgm:prSet/>
      <dgm:spPr/>
      <dgm:t>
        <a:bodyPr/>
        <a:lstStyle/>
        <a:p>
          <a:r>
            <a:rPr lang="en-GB" b="0" i="0"/>
            <a:t>Market research is the process of collecting vital information about a company's target audience, market, and competition.</a:t>
          </a:r>
          <a:endParaRPr lang="en-US"/>
        </a:p>
      </dgm:t>
    </dgm:pt>
    <dgm:pt modelId="{DBB74089-A9A6-454C-ACB4-F48613F79280}" type="parTrans" cxnId="{76E99A4E-C876-4CCF-BC59-C9E434619514}">
      <dgm:prSet/>
      <dgm:spPr/>
      <dgm:t>
        <a:bodyPr/>
        <a:lstStyle/>
        <a:p>
          <a:endParaRPr lang="en-US"/>
        </a:p>
      </dgm:t>
    </dgm:pt>
    <dgm:pt modelId="{FEC21FF4-90FA-4278-B860-23EA9585C5DA}" type="sibTrans" cxnId="{76E99A4E-C876-4CCF-BC59-C9E434619514}">
      <dgm:prSet/>
      <dgm:spPr/>
      <dgm:t>
        <a:bodyPr/>
        <a:lstStyle/>
        <a:p>
          <a:endParaRPr lang="en-US"/>
        </a:p>
      </dgm:t>
    </dgm:pt>
    <dgm:pt modelId="{DBA7B3D9-5BDA-44AF-82C0-881B8363CDF4}" type="pres">
      <dgm:prSet presAssocID="{3D3C767A-2A2A-4A40-94C8-30CE44BC5664}" presName="root" presStyleCnt="0">
        <dgm:presLayoutVars>
          <dgm:dir/>
          <dgm:resizeHandles val="exact"/>
        </dgm:presLayoutVars>
      </dgm:prSet>
      <dgm:spPr/>
    </dgm:pt>
    <dgm:pt modelId="{401CE1B2-DD36-4494-9D84-FDE65E0E12B1}" type="pres">
      <dgm:prSet presAssocID="{32945F9E-E04A-4458-8761-158A2780B4FE}" presName="compNode" presStyleCnt="0"/>
      <dgm:spPr/>
    </dgm:pt>
    <dgm:pt modelId="{F9CE91D9-772A-46E0-916B-6F969F4F77E6}" type="pres">
      <dgm:prSet presAssocID="{32945F9E-E04A-4458-8761-158A2780B4FE}" presName="bgRect" presStyleLbl="bgShp" presStyleIdx="0" presStyleCnt="2"/>
      <dgm:spPr/>
    </dgm:pt>
    <dgm:pt modelId="{4E3D8937-CFC9-4615-B76F-CA97EAD077CD}" type="pres">
      <dgm:prSet presAssocID="{32945F9E-E04A-4458-8761-158A2780B4F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AEEA5E1F-BACF-458E-B495-D7098F0ABB8C}" type="pres">
      <dgm:prSet presAssocID="{32945F9E-E04A-4458-8761-158A2780B4FE}" presName="spaceRect" presStyleCnt="0"/>
      <dgm:spPr/>
    </dgm:pt>
    <dgm:pt modelId="{D8992612-E7F1-43CD-B57F-5B2D5D14F979}" type="pres">
      <dgm:prSet presAssocID="{32945F9E-E04A-4458-8761-158A2780B4FE}" presName="parTx" presStyleLbl="revTx" presStyleIdx="0" presStyleCnt="2">
        <dgm:presLayoutVars>
          <dgm:chMax val="0"/>
          <dgm:chPref val="0"/>
        </dgm:presLayoutVars>
      </dgm:prSet>
      <dgm:spPr/>
    </dgm:pt>
    <dgm:pt modelId="{9F2BD6CB-3119-4935-8FD1-A8372CE7C9D3}" type="pres">
      <dgm:prSet presAssocID="{ACFC35E6-2007-4080-9AC1-D1976B2FDBA5}" presName="sibTrans" presStyleCnt="0"/>
      <dgm:spPr/>
    </dgm:pt>
    <dgm:pt modelId="{280FDE4F-CD0E-45E1-8BB1-F3F1ABEDA1DD}" type="pres">
      <dgm:prSet presAssocID="{575B8E7C-F0F4-4FFC-B62E-7288D06762F7}" presName="compNode" presStyleCnt="0"/>
      <dgm:spPr/>
    </dgm:pt>
    <dgm:pt modelId="{8A0DA360-C7E0-427A-9045-FE3BC7A8DD02}" type="pres">
      <dgm:prSet presAssocID="{575B8E7C-F0F4-4FFC-B62E-7288D06762F7}" presName="bgRect" presStyleLbl="bgShp" presStyleIdx="1" presStyleCnt="2"/>
      <dgm:spPr/>
    </dgm:pt>
    <dgm:pt modelId="{D7781C72-01F2-44AC-BBA4-31BEE934E4DB}" type="pres">
      <dgm:prSet presAssocID="{575B8E7C-F0F4-4FFC-B62E-7288D06762F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eatre"/>
        </a:ext>
      </dgm:extLst>
    </dgm:pt>
    <dgm:pt modelId="{E5DC14E7-6EE5-4076-8A8D-828857ACA3C5}" type="pres">
      <dgm:prSet presAssocID="{575B8E7C-F0F4-4FFC-B62E-7288D06762F7}" presName="spaceRect" presStyleCnt="0"/>
      <dgm:spPr/>
    </dgm:pt>
    <dgm:pt modelId="{CBA96180-B8A8-40C0-A257-9D3FEEC64F2F}" type="pres">
      <dgm:prSet presAssocID="{575B8E7C-F0F4-4FFC-B62E-7288D06762F7}" presName="parTx" presStyleLbl="revTx" presStyleIdx="1" presStyleCnt="2">
        <dgm:presLayoutVars>
          <dgm:chMax val="0"/>
          <dgm:chPref val="0"/>
        </dgm:presLayoutVars>
      </dgm:prSet>
      <dgm:spPr/>
    </dgm:pt>
  </dgm:ptLst>
  <dgm:cxnLst>
    <dgm:cxn modelId="{2911E937-A803-4BEB-BED5-C293AC4940BF}" type="presOf" srcId="{3D3C767A-2A2A-4A40-94C8-30CE44BC5664}" destId="{DBA7B3D9-5BDA-44AF-82C0-881B8363CDF4}" srcOrd="0" destOrd="0" presId="urn:microsoft.com/office/officeart/2018/2/layout/IconVerticalSolidList"/>
    <dgm:cxn modelId="{76E99A4E-C876-4CCF-BC59-C9E434619514}" srcId="{3D3C767A-2A2A-4A40-94C8-30CE44BC5664}" destId="{575B8E7C-F0F4-4FFC-B62E-7288D06762F7}" srcOrd="1" destOrd="0" parTransId="{DBB74089-A9A6-454C-ACB4-F48613F79280}" sibTransId="{FEC21FF4-90FA-4278-B860-23EA9585C5DA}"/>
    <dgm:cxn modelId="{F3255A55-8158-4892-A4E2-9F86FF1DA1A7}" type="presOf" srcId="{575B8E7C-F0F4-4FFC-B62E-7288D06762F7}" destId="{CBA96180-B8A8-40C0-A257-9D3FEEC64F2F}" srcOrd="0" destOrd="0" presId="urn:microsoft.com/office/officeart/2018/2/layout/IconVerticalSolidList"/>
    <dgm:cxn modelId="{3EE30F90-C9E5-43E4-8EF4-2562DB34DF90}" type="presOf" srcId="{32945F9E-E04A-4458-8761-158A2780B4FE}" destId="{D8992612-E7F1-43CD-B57F-5B2D5D14F979}" srcOrd="0" destOrd="0" presId="urn:microsoft.com/office/officeart/2018/2/layout/IconVerticalSolidList"/>
    <dgm:cxn modelId="{48CCA0CD-8CD4-42A5-B79F-AF5E005703C8}" srcId="{3D3C767A-2A2A-4A40-94C8-30CE44BC5664}" destId="{32945F9E-E04A-4458-8761-158A2780B4FE}" srcOrd="0" destOrd="0" parTransId="{A77CEA3E-D601-418C-A527-83E40B7D4848}" sibTransId="{ACFC35E6-2007-4080-9AC1-D1976B2FDBA5}"/>
    <dgm:cxn modelId="{62C22A07-8DDD-4372-98CB-0F5871D31A43}" type="presParOf" srcId="{DBA7B3D9-5BDA-44AF-82C0-881B8363CDF4}" destId="{401CE1B2-DD36-4494-9D84-FDE65E0E12B1}" srcOrd="0" destOrd="0" presId="urn:microsoft.com/office/officeart/2018/2/layout/IconVerticalSolidList"/>
    <dgm:cxn modelId="{C887C5C7-C823-44D6-B9D5-63D11ACCA44C}" type="presParOf" srcId="{401CE1B2-DD36-4494-9D84-FDE65E0E12B1}" destId="{F9CE91D9-772A-46E0-916B-6F969F4F77E6}" srcOrd="0" destOrd="0" presId="urn:microsoft.com/office/officeart/2018/2/layout/IconVerticalSolidList"/>
    <dgm:cxn modelId="{BF290C43-4BAD-4417-94C4-A5B799BB54A5}" type="presParOf" srcId="{401CE1B2-DD36-4494-9D84-FDE65E0E12B1}" destId="{4E3D8937-CFC9-4615-B76F-CA97EAD077CD}" srcOrd="1" destOrd="0" presId="urn:microsoft.com/office/officeart/2018/2/layout/IconVerticalSolidList"/>
    <dgm:cxn modelId="{D378A7C1-3A08-4929-8EE0-A71A44841536}" type="presParOf" srcId="{401CE1B2-DD36-4494-9D84-FDE65E0E12B1}" destId="{AEEA5E1F-BACF-458E-B495-D7098F0ABB8C}" srcOrd="2" destOrd="0" presId="urn:microsoft.com/office/officeart/2018/2/layout/IconVerticalSolidList"/>
    <dgm:cxn modelId="{9FEC62E5-996D-4F80-B855-5D9F6665A3CD}" type="presParOf" srcId="{401CE1B2-DD36-4494-9D84-FDE65E0E12B1}" destId="{D8992612-E7F1-43CD-B57F-5B2D5D14F979}" srcOrd="3" destOrd="0" presId="urn:microsoft.com/office/officeart/2018/2/layout/IconVerticalSolidList"/>
    <dgm:cxn modelId="{62A958E5-5609-407F-8C9D-5F5D5992C8DE}" type="presParOf" srcId="{DBA7B3D9-5BDA-44AF-82C0-881B8363CDF4}" destId="{9F2BD6CB-3119-4935-8FD1-A8372CE7C9D3}" srcOrd="1" destOrd="0" presId="urn:microsoft.com/office/officeart/2018/2/layout/IconVerticalSolidList"/>
    <dgm:cxn modelId="{BBE8F8D3-5421-422C-9C7E-492272DD6222}" type="presParOf" srcId="{DBA7B3D9-5BDA-44AF-82C0-881B8363CDF4}" destId="{280FDE4F-CD0E-45E1-8BB1-F3F1ABEDA1DD}" srcOrd="2" destOrd="0" presId="urn:microsoft.com/office/officeart/2018/2/layout/IconVerticalSolidList"/>
    <dgm:cxn modelId="{BE89C1D2-787F-4C64-AF90-A7602FF0D0D6}" type="presParOf" srcId="{280FDE4F-CD0E-45E1-8BB1-F3F1ABEDA1DD}" destId="{8A0DA360-C7E0-427A-9045-FE3BC7A8DD02}" srcOrd="0" destOrd="0" presId="urn:microsoft.com/office/officeart/2018/2/layout/IconVerticalSolidList"/>
    <dgm:cxn modelId="{3EB90AA2-ABF6-4F1D-9F33-036062968121}" type="presParOf" srcId="{280FDE4F-CD0E-45E1-8BB1-F3F1ABEDA1DD}" destId="{D7781C72-01F2-44AC-BBA4-31BEE934E4DB}" srcOrd="1" destOrd="0" presId="urn:microsoft.com/office/officeart/2018/2/layout/IconVerticalSolidList"/>
    <dgm:cxn modelId="{CA5E2F6F-3896-479E-96B3-87FAB504FC2C}" type="presParOf" srcId="{280FDE4F-CD0E-45E1-8BB1-F3F1ABEDA1DD}" destId="{E5DC14E7-6EE5-4076-8A8D-828857ACA3C5}" srcOrd="2" destOrd="0" presId="urn:microsoft.com/office/officeart/2018/2/layout/IconVerticalSolidList"/>
    <dgm:cxn modelId="{EA0382BA-EA70-42E1-9188-3D8A10740691}" type="presParOf" srcId="{280FDE4F-CD0E-45E1-8BB1-F3F1ABEDA1DD}" destId="{CBA96180-B8A8-40C0-A257-9D3FEEC64F2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CE91D9-772A-46E0-916B-6F969F4F77E6}">
      <dsp:nvSpPr>
        <dsp:cNvPr id="0" name=""/>
        <dsp:cNvSpPr/>
      </dsp:nvSpPr>
      <dsp:spPr>
        <a:xfrm>
          <a:off x="0" y="639309"/>
          <a:ext cx="11060113" cy="11802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3D8937-CFC9-4615-B76F-CA97EAD077CD}">
      <dsp:nvSpPr>
        <dsp:cNvPr id="0" name=""/>
        <dsp:cNvSpPr/>
      </dsp:nvSpPr>
      <dsp:spPr>
        <a:xfrm>
          <a:off x="357030" y="904869"/>
          <a:ext cx="649145" cy="6491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992612-E7F1-43CD-B57F-5B2D5D14F979}">
      <dsp:nvSpPr>
        <dsp:cNvPr id="0" name=""/>
        <dsp:cNvSpPr/>
      </dsp:nvSpPr>
      <dsp:spPr>
        <a:xfrm>
          <a:off x="1363205" y="639309"/>
          <a:ext cx="9696907" cy="1180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911" tIns="124911" rIns="124911" bIns="124911" numCol="1" spcCol="1270" anchor="ctr" anchorCtr="0">
          <a:noAutofit/>
        </a:bodyPr>
        <a:lstStyle/>
        <a:p>
          <a:pPr marL="0" lvl="0" indent="0" algn="l" defTabSz="1111250">
            <a:lnSpc>
              <a:spcPct val="90000"/>
            </a:lnSpc>
            <a:spcBef>
              <a:spcPct val="0"/>
            </a:spcBef>
            <a:spcAft>
              <a:spcPct val="35000"/>
            </a:spcAft>
            <a:buNone/>
          </a:pPr>
          <a:r>
            <a:rPr lang="en-GB" sz="2500" kern="1200"/>
            <a:t>Definition</a:t>
          </a:r>
          <a:endParaRPr lang="en-US" sz="2500" kern="1200"/>
        </a:p>
      </dsp:txBody>
      <dsp:txXfrm>
        <a:off x="1363205" y="639309"/>
        <a:ext cx="9696907" cy="1180264"/>
      </dsp:txXfrm>
    </dsp:sp>
    <dsp:sp modelId="{8A0DA360-C7E0-427A-9045-FE3BC7A8DD02}">
      <dsp:nvSpPr>
        <dsp:cNvPr id="0" name=""/>
        <dsp:cNvSpPr/>
      </dsp:nvSpPr>
      <dsp:spPr>
        <a:xfrm>
          <a:off x="0" y="2114640"/>
          <a:ext cx="11060113" cy="11802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81C72-01F2-44AC-BBA4-31BEE934E4DB}">
      <dsp:nvSpPr>
        <dsp:cNvPr id="0" name=""/>
        <dsp:cNvSpPr/>
      </dsp:nvSpPr>
      <dsp:spPr>
        <a:xfrm>
          <a:off x="357030" y="2380200"/>
          <a:ext cx="649145" cy="6491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A96180-B8A8-40C0-A257-9D3FEEC64F2F}">
      <dsp:nvSpPr>
        <dsp:cNvPr id="0" name=""/>
        <dsp:cNvSpPr/>
      </dsp:nvSpPr>
      <dsp:spPr>
        <a:xfrm>
          <a:off x="1363205" y="2114640"/>
          <a:ext cx="9696907" cy="1180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911" tIns="124911" rIns="124911" bIns="124911" numCol="1" spcCol="1270" anchor="ctr" anchorCtr="0">
          <a:noAutofit/>
        </a:bodyPr>
        <a:lstStyle/>
        <a:p>
          <a:pPr marL="0" lvl="0" indent="0" algn="l" defTabSz="1111250">
            <a:lnSpc>
              <a:spcPct val="90000"/>
            </a:lnSpc>
            <a:spcBef>
              <a:spcPct val="0"/>
            </a:spcBef>
            <a:spcAft>
              <a:spcPct val="35000"/>
            </a:spcAft>
            <a:buNone/>
          </a:pPr>
          <a:r>
            <a:rPr lang="en-GB" sz="2500" b="0" i="0" kern="1200"/>
            <a:t>Market research is the process of collecting vital information about a company's target audience, market, and competition.</a:t>
          </a:r>
          <a:endParaRPr lang="en-US" sz="2500" kern="1200"/>
        </a:p>
      </dsp:txBody>
      <dsp:txXfrm>
        <a:off x="1363205" y="2114640"/>
        <a:ext cx="9696907" cy="118026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8ECA60-57F6-46B7-BAE1-8D3B46C19007}" type="datetimeFigureOut">
              <a:rPr lang="en-GB" smtClean="0"/>
              <a:t>16/01/2026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6D9A34-5E5E-48D4-BBD7-14B00CBA467E}" type="slidenum">
              <a:rPr lang="en-GB" smtClean="0"/>
              <a:t>‹#›</a:t>
            </a:fld>
            <a:endParaRPr lang="en-GB"/>
          </a:p>
        </p:txBody>
      </p:sp>
    </p:spTree>
    <p:extLst>
      <p:ext uri="{BB962C8B-B14F-4D97-AF65-F5344CB8AC3E}">
        <p14:creationId xmlns:p14="http://schemas.microsoft.com/office/powerpoint/2010/main" val="1696607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6D9A34-5E5E-48D4-BBD7-14B00CBA467E}" type="slidenum">
              <a:rPr lang="en-GB" smtClean="0"/>
              <a:t>1</a:t>
            </a:fld>
            <a:endParaRPr lang="en-GB"/>
          </a:p>
        </p:txBody>
      </p:sp>
    </p:spTree>
    <p:extLst>
      <p:ext uri="{BB962C8B-B14F-4D97-AF65-F5344CB8AC3E}">
        <p14:creationId xmlns:p14="http://schemas.microsoft.com/office/powerpoint/2010/main" val="15945412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6D9A34-5E5E-48D4-BBD7-14B00CBA467E}" type="slidenum">
              <a:rPr lang="en-GB" smtClean="0"/>
              <a:t>3</a:t>
            </a:fld>
            <a:endParaRPr lang="en-GB"/>
          </a:p>
        </p:txBody>
      </p:sp>
    </p:spTree>
    <p:extLst>
      <p:ext uri="{BB962C8B-B14F-4D97-AF65-F5344CB8AC3E}">
        <p14:creationId xmlns:p14="http://schemas.microsoft.com/office/powerpoint/2010/main" val="22390863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designing a questionnaire, having a clear purpose and objectives is crucial to ensure that the data collected is relevant, useful, and aligns with the overall research goals. </a:t>
            </a:r>
          </a:p>
          <a:p>
            <a:r>
              <a:rPr lang="en-GB" dirty="0"/>
              <a:t>By clearly defining the purpose and objectives of the questionnaire and ensuring that each question aligns with these objectives, you can create a targeted, efficient, and effective questionnaire that yields the data needed to answer the research question and inform decision-making.</a:t>
            </a:r>
          </a:p>
        </p:txBody>
      </p:sp>
      <p:sp>
        <p:nvSpPr>
          <p:cNvPr id="4" name="Slide Number Placeholder 3"/>
          <p:cNvSpPr>
            <a:spLocks noGrp="1"/>
          </p:cNvSpPr>
          <p:nvPr>
            <p:ph type="sldNum" sz="quarter" idx="5"/>
          </p:nvPr>
        </p:nvSpPr>
        <p:spPr/>
        <p:txBody>
          <a:bodyPr/>
          <a:lstStyle/>
          <a:p>
            <a:fld id="{316D9A34-5E5E-48D4-BBD7-14B00CBA467E}" type="slidenum">
              <a:rPr lang="en-GB" smtClean="0"/>
              <a:t>4</a:t>
            </a:fld>
            <a:endParaRPr lang="en-GB"/>
          </a:p>
        </p:txBody>
      </p:sp>
    </p:spTree>
    <p:extLst>
      <p:ext uri="{BB962C8B-B14F-4D97-AF65-F5344CB8AC3E}">
        <p14:creationId xmlns:p14="http://schemas.microsoft.com/office/powerpoint/2010/main" val="3762916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designing a questionnaire, it's important to select the most appropriate question types based on the kind of information you need to gather. Each question type has its own strengths and weaknesses, and the choice will depend on factors such as the research objectives, the level of detail required, and the intended data analysis methods. Here's an explanation of some common question types:</a:t>
            </a:r>
          </a:p>
          <a:p>
            <a:pPr>
              <a:buFont typeface="+mj-lt"/>
              <a:buAutoNum type="arabicPeriod"/>
            </a:pPr>
            <a:r>
              <a:rPr lang="en-GB" dirty="0">
                <a:effectLst/>
              </a:rPr>
              <a:t>Open-ended questions: These questions allow respondents to provide answers in their own words, offering the opportunity to gather rich, qualitative data. Open-ended questions are useful when exploring a topic in depth, seeking unanticipated insights, or capturing a wide range of perspectives. However, they can be time-consuming to </a:t>
            </a:r>
            <a:r>
              <a:rPr lang="en-GB" dirty="0" err="1">
                <a:effectLst/>
              </a:rPr>
              <a:t>analyze</a:t>
            </a:r>
            <a:r>
              <a:rPr lang="en-GB" dirty="0">
                <a:effectLst/>
              </a:rPr>
              <a:t> and may lead to inconsistent or irrelevant responses.</a:t>
            </a:r>
          </a:p>
          <a:p>
            <a:r>
              <a:rPr lang="en-GB" dirty="0">
                <a:effectLst/>
              </a:rPr>
              <a:t>Example: "What do you think are the main challenges facing our community?“</a:t>
            </a:r>
          </a:p>
          <a:p>
            <a:endParaRPr lang="en-GB" dirty="0">
              <a:effectLst/>
            </a:endParaRPr>
          </a:p>
          <a:p>
            <a:pPr>
              <a:buFont typeface="+mj-lt"/>
              <a:buAutoNum type="arabicPeriod" startAt="2"/>
            </a:pPr>
            <a:r>
              <a:rPr lang="en-GB" dirty="0">
                <a:effectLst/>
              </a:rPr>
              <a:t>Closed-ended questions: These questions provide a fixed set of response options from which respondents must choose. Closed-ended questions are easier to answer, code, and </a:t>
            </a:r>
            <a:r>
              <a:rPr lang="en-GB" dirty="0" err="1">
                <a:effectLst/>
              </a:rPr>
              <a:t>analyze</a:t>
            </a:r>
            <a:r>
              <a:rPr lang="en-GB" dirty="0">
                <a:effectLst/>
              </a:rPr>
              <a:t> than open-ended questions, and they provide quantitative data. However, they may not capture the full range of perspectives and can limit the depth of information gathered.</a:t>
            </a:r>
          </a:p>
          <a:p>
            <a:r>
              <a:rPr lang="en-GB" dirty="0">
                <a:effectLst/>
              </a:rPr>
              <a:t>Example: "Have you visited our store in the past month? (Yes/No)“</a:t>
            </a:r>
          </a:p>
          <a:p>
            <a:endParaRPr lang="en-GB" dirty="0">
              <a:effectLst/>
            </a:endParaRPr>
          </a:p>
          <a:p>
            <a:pPr>
              <a:buFont typeface="+mj-lt"/>
              <a:buAutoNum type="arabicPeriod" startAt="3"/>
            </a:pPr>
            <a:r>
              <a:rPr lang="en-GB" dirty="0">
                <a:effectLst/>
              </a:rPr>
              <a:t>Multiple-choice questions: A type of closed-ended question that offers respondents a list of predefined options to choose from. Multiple-choice questions are useful when there are a limited number of possible responses and when you want to measure the frequency or popularity of each option. They are easy to answer and </a:t>
            </a:r>
            <a:r>
              <a:rPr lang="en-GB" dirty="0" err="1">
                <a:effectLst/>
              </a:rPr>
              <a:t>analyze</a:t>
            </a:r>
            <a:r>
              <a:rPr lang="en-GB" dirty="0">
                <a:effectLst/>
              </a:rPr>
              <a:t> but may not cover all possible responses.</a:t>
            </a:r>
          </a:p>
          <a:p>
            <a:r>
              <a:rPr lang="en-GB" dirty="0">
                <a:effectLst/>
              </a:rPr>
              <a:t>Example: "What is your age group? (A) Under 18, (B) 18-24, (C) 25-34, (D) 35-44, (E) 45 or older“</a:t>
            </a:r>
          </a:p>
          <a:p>
            <a:endParaRPr lang="en-GB" dirty="0">
              <a:effectLst/>
            </a:endParaRPr>
          </a:p>
          <a:p>
            <a:pPr>
              <a:buFont typeface="+mj-lt"/>
              <a:buAutoNum type="arabicPeriod" startAt="4"/>
            </a:pPr>
            <a:r>
              <a:rPr lang="en-GB" dirty="0">
                <a:effectLst/>
              </a:rPr>
              <a:t>Rating scales: These questions ask respondents to rate a statement or item on a numerical or descriptive scale, such as a Likert scale. Rating scales are useful for measuring attitudes, opinions, or satisfaction levels. They provide quantitative data that can be easily </a:t>
            </a:r>
            <a:r>
              <a:rPr lang="en-GB" dirty="0" err="1">
                <a:effectLst/>
              </a:rPr>
              <a:t>analyzed</a:t>
            </a:r>
            <a:r>
              <a:rPr lang="en-GB" dirty="0">
                <a:effectLst/>
              </a:rPr>
              <a:t>, but the interpretation of the scale may vary among respondents.</a:t>
            </a:r>
          </a:p>
          <a:p>
            <a:r>
              <a:rPr lang="en-GB" dirty="0">
                <a:effectLst/>
              </a:rPr>
              <a:t>Example: "On a scale of 1 to 5, with 1 being 'Strongly Disagree' and 5 being 'Strongly Agree,' how much do you agree with the following statement: 'The product is easy to use.’”</a:t>
            </a:r>
          </a:p>
          <a:p>
            <a:endParaRPr lang="en-GB" dirty="0">
              <a:effectLst/>
            </a:endParaRPr>
          </a:p>
          <a:p>
            <a:pPr>
              <a:buFont typeface="+mj-lt"/>
              <a:buAutoNum type="arabicPeriod" startAt="5"/>
            </a:pPr>
            <a:r>
              <a:rPr lang="en-GB" dirty="0">
                <a:effectLst/>
              </a:rPr>
              <a:t>Ranking questions: These questions ask respondents to rank a list of items in order of preference or importance. Ranking questions help prioritize options or determine relative preferences. However, they can be cognitively demanding for respondents, especially with long lists, and may not provide insights into the absolute importance of each item.</a:t>
            </a:r>
          </a:p>
          <a:p>
            <a:r>
              <a:rPr lang="en-GB" dirty="0">
                <a:effectLst/>
              </a:rPr>
              <a:t>Example: "Please rank the following factors in order of importance when choosing a restaurant, with 1 being the most important and 4 being the least important:</a:t>
            </a:r>
          </a:p>
          <a:p>
            <a:pPr marL="228600" indent="-228600">
              <a:buAutoNum type="alphaUcParenBoth"/>
            </a:pPr>
            <a:r>
              <a:rPr lang="en-GB" dirty="0">
                <a:effectLst/>
              </a:rPr>
              <a:t>Price, (B) Location, (C) Food quality, (D) Ambiance“</a:t>
            </a:r>
          </a:p>
          <a:p>
            <a:pPr marL="0" indent="0">
              <a:buNone/>
            </a:pPr>
            <a:endParaRPr lang="en-GB" dirty="0">
              <a:effectLst/>
            </a:endParaRPr>
          </a:p>
          <a:p>
            <a:r>
              <a:rPr lang="en-GB" dirty="0">
                <a:effectLst/>
              </a:rPr>
              <a:t>By selecting the most appropriate question types based on the information needed, researchers can design a questionnaire that effectively captures the desired data while minimizing respondent burden and ensuring data quality.</a:t>
            </a:r>
          </a:p>
          <a:p>
            <a:endParaRPr lang="en-GB" dirty="0"/>
          </a:p>
        </p:txBody>
      </p:sp>
      <p:sp>
        <p:nvSpPr>
          <p:cNvPr id="4" name="Slide Number Placeholder 3"/>
          <p:cNvSpPr>
            <a:spLocks noGrp="1"/>
          </p:cNvSpPr>
          <p:nvPr>
            <p:ph type="sldNum" sz="quarter" idx="5"/>
          </p:nvPr>
        </p:nvSpPr>
        <p:spPr/>
        <p:txBody>
          <a:bodyPr/>
          <a:lstStyle/>
          <a:p>
            <a:fld id="{316D9A34-5E5E-48D4-BBD7-14B00CBA467E}" type="slidenum">
              <a:rPr lang="en-GB" smtClean="0"/>
              <a:t>5</a:t>
            </a:fld>
            <a:endParaRPr lang="en-GB"/>
          </a:p>
        </p:txBody>
      </p:sp>
    </p:spTree>
    <p:extLst>
      <p:ext uri="{BB962C8B-B14F-4D97-AF65-F5344CB8AC3E}">
        <p14:creationId xmlns:p14="http://schemas.microsoft.com/office/powerpoint/2010/main" val="32248182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wording is a critical aspect of questionnaire design, as it directly impacts the quality and accuracy of the data collected. Poorly worded questions can lead to confusion, misinterpretation, or biased responses.</a:t>
            </a:r>
          </a:p>
          <a:p>
            <a:endParaRPr lang="en-GB" dirty="0"/>
          </a:p>
          <a:p>
            <a:pPr>
              <a:buFont typeface="+mj-lt"/>
              <a:buAutoNum type="arabicPeriod"/>
            </a:pPr>
            <a:r>
              <a:rPr lang="en-GB" dirty="0"/>
              <a:t>Clarity: Use simple, straightforward language that is easily understood by the target audience. Avoid jargon, technical terms, or complex vocabulary unless it is essential and the respondents are familiar with it. Questions should be concise and focused on a single idea or concept.</a:t>
            </a:r>
          </a:p>
          <a:p>
            <a:r>
              <a:rPr lang="en-GB" dirty="0"/>
              <a:t>Example: Instead of "What is your annual income?" (which may be unclear for some respondents), use "What was your total household income before taxes in the previous calendar year?"</a:t>
            </a:r>
          </a:p>
          <a:p>
            <a:pPr>
              <a:buFont typeface="+mj-lt"/>
              <a:buAutoNum type="arabicPeriod" startAt="2"/>
            </a:pPr>
            <a:r>
              <a:rPr lang="en-GB" dirty="0"/>
              <a:t>Ambiguity: Ensure that questions are not open to multiple interpretations. Avoid using vague or ambiguous terms that could mean different things to different people. Be specific and provide context or definitions if necessary.</a:t>
            </a:r>
          </a:p>
          <a:p>
            <a:r>
              <a:rPr lang="en-GB" dirty="0"/>
              <a:t>Example: Instead of "Do you exercise regularly?" (which is ambiguous), use "On average, how many days per week do you engage in moderate-intensity physical activity, such as brisk walking, for at least 30 minutes?"</a:t>
            </a:r>
          </a:p>
          <a:p>
            <a:pPr>
              <a:buFont typeface="+mj-lt"/>
              <a:buAutoNum type="arabicPeriod" startAt="3"/>
            </a:pPr>
            <a:r>
              <a:rPr lang="en-GB" dirty="0"/>
              <a:t>Leading questions: Avoid wording questions in a way that suggests a particular answer or encourages respondents to answer in a certain way. Leading questions can introduce bias and skew the results.</a:t>
            </a:r>
          </a:p>
          <a:p>
            <a:r>
              <a:rPr lang="en-GB" dirty="0"/>
              <a:t>Example: Instead of "Don't you agree that our product is the best on the market?" (which is leading), use "How would you rate our product compared to similar products on the market?"</a:t>
            </a:r>
          </a:p>
          <a:p>
            <a:pPr>
              <a:buFont typeface="+mj-lt"/>
              <a:buAutoNum type="arabicPeriod" startAt="4"/>
            </a:pPr>
            <a:r>
              <a:rPr lang="en-GB" dirty="0"/>
              <a:t>Double-</a:t>
            </a:r>
            <a:r>
              <a:rPr lang="en-GB" dirty="0" err="1"/>
              <a:t>barreled</a:t>
            </a:r>
            <a:r>
              <a:rPr lang="en-GB" dirty="0"/>
              <a:t> questions: Avoid asking two or more questions in one. Double-</a:t>
            </a:r>
            <a:r>
              <a:rPr lang="en-GB" dirty="0" err="1"/>
              <a:t>barreled</a:t>
            </a:r>
            <a:r>
              <a:rPr lang="en-GB" dirty="0"/>
              <a:t> questions can confuse respondents and make it difficult to interpret the results, as it's unclear which part of the question the respondent is answering.</a:t>
            </a:r>
          </a:p>
          <a:p>
            <a:r>
              <a:rPr lang="en-GB" dirty="0"/>
              <a:t>Example: Instead of "How satisfied are you with the quality and price of our service?" (which is </a:t>
            </a:r>
            <a:r>
              <a:rPr lang="en-GB" dirty="0" err="1"/>
              <a:t>double-barreled</a:t>
            </a:r>
            <a:r>
              <a:rPr lang="en-GB" dirty="0"/>
              <a:t>), use two separate questions: "How satisfied are you with the quality of our service?" and "How satisfied are you with the price of our service?“</a:t>
            </a:r>
          </a:p>
          <a:p>
            <a:pPr>
              <a:buFont typeface="+mj-lt"/>
              <a:buAutoNum type="arabicPeriod" startAt="5"/>
            </a:pPr>
            <a:r>
              <a:rPr lang="en-GB" dirty="0"/>
              <a:t>Assumptions: Avoid questions that assume respondents have prior knowledge, experience, or opinions about a topic. Use filter questions or provide context to ensure that respondents are qualified to answer the question.</a:t>
            </a:r>
          </a:p>
          <a:p>
            <a:r>
              <a:rPr lang="en-GB" dirty="0"/>
              <a:t>Example: Instead of "How often do you use our mobile app?" (which assumes the respondent uses the app), use a filter question: "Have you ever used our mobile app? (Yes/No)" and then, if "Yes," ask "How often do you use our mobile app?"</a:t>
            </a:r>
          </a:p>
          <a:p>
            <a:pPr>
              <a:buFont typeface="+mj-lt"/>
              <a:buAutoNum type="arabicPeriod" startAt="6"/>
            </a:pPr>
            <a:r>
              <a:rPr lang="en-GB" dirty="0"/>
              <a:t>Neutrality: Use neutral language that does not convey a particular viewpoint or opinion. Avoid emotionally charged or persuasive language that could influence responses.</a:t>
            </a:r>
          </a:p>
          <a:p>
            <a:r>
              <a:rPr lang="en-GB" dirty="0"/>
              <a:t>Example: Instead of "How much do you enjoy using our top-rated service?" (which is not neutral), use "How would you rate your experience using our service?"</a:t>
            </a:r>
          </a:p>
          <a:p>
            <a:endParaRPr lang="en-GB" dirty="0"/>
          </a:p>
          <a:p>
            <a:endParaRPr lang="en-GB" dirty="0"/>
          </a:p>
        </p:txBody>
      </p:sp>
      <p:sp>
        <p:nvSpPr>
          <p:cNvPr id="4" name="Slide Number Placeholder 3"/>
          <p:cNvSpPr>
            <a:spLocks noGrp="1"/>
          </p:cNvSpPr>
          <p:nvPr>
            <p:ph type="sldNum" sz="quarter" idx="5"/>
          </p:nvPr>
        </p:nvSpPr>
        <p:spPr/>
        <p:txBody>
          <a:bodyPr/>
          <a:lstStyle/>
          <a:p>
            <a:fld id="{316D9A34-5E5E-48D4-BBD7-14B00CBA467E}" type="slidenum">
              <a:rPr lang="en-GB" smtClean="0"/>
              <a:t>6</a:t>
            </a:fld>
            <a:endParaRPr lang="en-GB"/>
          </a:p>
        </p:txBody>
      </p:sp>
    </p:spTree>
    <p:extLst>
      <p:ext uri="{BB962C8B-B14F-4D97-AF65-F5344CB8AC3E}">
        <p14:creationId xmlns:p14="http://schemas.microsoft.com/office/powerpoint/2010/main" val="2497134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order plays a vital role in questionnaire design, as it can impact the quality of responses, the respondent's engagement, and the overall flow of the survey. Here are some key considerations when arranging questions:</a:t>
            </a:r>
          </a:p>
          <a:p>
            <a:pPr>
              <a:buFont typeface="+mj-lt"/>
              <a:buAutoNum type="arabicPeriod"/>
            </a:pPr>
            <a:r>
              <a:rPr lang="en-GB" dirty="0"/>
              <a:t>Logical sequence: Arrange questions in a logical order that follows a natural progression. Start with more general, easy-to-answer questions and gradually move towards more specific or sensitive topics. This approach helps build rapport with respondents and keeps them engaged throughout the questionnaire.</a:t>
            </a:r>
          </a:p>
          <a:p>
            <a:r>
              <a:rPr lang="en-GB" dirty="0"/>
              <a:t>Example: Begin with demographic questions (e.g., age, gender), then move to questions about general attitudes or behaviors related to the topic, and finally, ask more detailed or specific questions.</a:t>
            </a:r>
          </a:p>
          <a:p>
            <a:pPr>
              <a:buFont typeface="+mj-lt"/>
              <a:buAutoNum type="arabicPeriod" startAt="2"/>
            </a:pPr>
            <a:r>
              <a:rPr lang="en-GB" dirty="0"/>
              <a:t>Grouping related questions: Group questions that cover similar topics or themes together. This makes the questionnaire feel more organized and coherent, and it helps respondents focus on one topic at a time. Use clear headings or transitional statements to signal the shift between topics.</a:t>
            </a:r>
          </a:p>
          <a:p>
            <a:r>
              <a:rPr lang="en-GB" dirty="0"/>
              <a:t>Example: If the questionnaire covers customer satisfaction with a product, group questions related to product quality together, followed by questions about customer service, and then questions about overall satisfaction.</a:t>
            </a:r>
          </a:p>
          <a:p>
            <a:pPr>
              <a:buFont typeface="+mj-lt"/>
              <a:buAutoNum type="arabicPeriod" startAt="3"/>
            </a:pPr>
            <a:r>
              <a:rPr lang="en-GB" dirty="0"/>
              <a:t>Filter questions: Use filter or screening questions to ensure that respondents only answer questions that are relevant to them. This helps reduce respondent burden and improves data quality by avoiding asking questions that do not apply to certain respondents.</a:t>
            </a:r>
          </a:p>
          <a:p>
            <a:r>
              <a:rPr lang="en-GB" dirty="0"/>
              <a:t>Example: If the questionnaire is about smartphone usage, start with a filter question like "Do you own a smartphone? (Yes/No)." If the respondent answers "No," skip the detailed questions about smartphone usage and move to the next relevant section.</a:t>
            </a:r>
          </a:p>
          <a:p>
            <a:pPr>
              <a:buFont typeface="+mj-lt"/>
              <a:buAutoNum type="arabicPeriod" startAt="4"/>
            </a:pPr>
            <a:r>
              <a:rPr lang="en-GB" dirty="0"/>
              <a:t>Funnel approach: Begin with broad, general questions and gradually narrow down to more specific or detailed questions. This approach helps respondents feel more comfortable and allows them to provide context for their answers.</a:t>
            </a:r>
          </a:p>
          <a:p>
            <a:r>
              <a:rPr lang="en-GB" dirty="0"/>
              <a:t>Example: In a questionnaire about dining habits, start with a general question like "How often do you eat out at restaurants?" and then move to more specific questions about preferred cuisine types, dining companions, or spending habits.</a:t>
            </a:r>
          </a:p>
          <a:p>
            <a:pPr>
              <a:buFont typeface="+mj-lt"/>
              <a:buAutoNum type="arabicPeriod" startAt="5"/>
            </a:pPr>
            <a:r>
              <a:rPr lang="en-GB" dirty="0"/>
              <a:t>Sensitive questions: Place sensitive or personal questions towards the end of the questionnaire. By this point, respondents are more likely to have developed trust and rapport with the researcher, making them more comfortable answering these questions. However, be mindful of the potential impact on response rates and data quality.</a:t>
            </a:r>
          </a:p>
          <a:p>
            <a:r>
              <a:rPr lang="en-GB" dirty="0"/>
              <a:t>Example: Questions about income, political beliefs, or personal health should be asked near the end of the questionnaire, after less sensitive topics have been covered.</a:t>
            </a:r>
          </a:p>
          <a:p>
            <a:pPr>
              <a:buFont typeface="+mj-lt"/>
              <a:buAutoNum type="arabicPeriod" startAt="6"/>
            </a:pPr>
            <a:r>
              <a:rPr lang="en-GB" dirty="0"/>
              <a:t>Consistency and flow: Ensure that the question order follows a logical flow and that there are no abrupt shifts in topic or tone. Use consistent formatting and scales throughout the questionnaire to minimize confusion and cognitive burden for respondents.</a:t>
            </a:r>
          </a:p>
          <a:p>
            <a:r>
              <a:rPr lang="en-GB" dirty="0"/>
              <a:t>Example: If using a 5-point Likert scale for a set of questions, maintain the same scale and order (e.g., 1 = Strongly Disagree, 5 = Strongly Agree) for all questions using that scale.</a:t>
            </a:r>
          </a:p>
          <a:p>
            <a:r>
              <a:rPr lang="en-GB" dirty="0"/>
              <a:t>By carefully considering the question order and following these guidelines, researchers can create a questionnaire that is engaging, coherent, and effective in gathering the desired data while minimizing respondent burden and ensuring data quality.</a:t>
            </a:r>
          </a:p>
          <a:p>
            <a:endParaRPr lang="en-GB" dirty="0"/>
          </a:p>
        </p:txBody>
      </p:sp>
      <p:sp>
        <p:nvSpPr>
          <p:cNvPr id="4" name="Slide Number Placeholder 3"/>
          <p:cNvSpPr>
            <a:spLocks noGrp="1"/>
          </p:cNvSpPr>
          <p:nvPr>
            <p:ph type="sldNum" sz="quarter" idx="5"/>
          </p:nvPr>
        </p:nvSpPr>
        <p:spPr/>
        <p:txBody>
          <a:bodyPr/>
          <a:lstStyle/>
          <a:p>
            <a:fld id="{316D9A34-5E5E-48D4-BBD7-14B00CBA467E}" type="slidenum">
              <a:rPr lang="en-GB" smtClean="0"/>
              <a:t>7</a:t>
            </a:fld>
            <a:endParaRPr lang="en-GB"/>
          </a:p>
        </p:txBody>
      </p:sp>
    </p:spTree>
    <p:extLst>
      <p:ext uri="{BB962C8B-B14F-4D97-AF65-F5344CB8AC3E}">
        <p14:creationId xmlns:p14="http://schemas.microsoft.com/office/powerpoint/2010/main" val="446050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length of a questionnaire is a crucial factor in maximizing response rates and ensuring data quality. Respondents are more likely to complete shorter questionnaires, as they require less time and effort. Conversely, longer questionnaires can lead to respondent fatigue, increasing the likelihood of incomplete responses, random answering, or abandonment. Here are some key considerations when determining the length of a questionnaire:</a:t>
            </a:r>
          </a:p>
          <a:p>
            <a:endParaRPr lang="en-GB" dirty="0"/>
          </a:p>
          <a:p>
            <a:r>
              <a:rPr lang="en-GB" dirty="0"/>
              <a:t>1. Respect respondents' time: Be mindful of the time respondents are willing to invest in completing the questionnaire. Aim to keep the completion time within a reasonable range, typically 5-15 minutes, depending on the target audience and the topic's complexity.</a:t>
            </a:r>
          </a:p>
          <a:p>
            <a:endParaRPr lang="en-GB" dirty="0"/>
          </a:p>
          <a:p>
            <a:r>
              <a:rPr lang="en-GB" dirty="0"/>
              <a:t>2. Prioritize essential questions: Include only questions that are necessary to achieve the research objectives. Ruthlessly eliminate questions that are not directly related to the main purpose of the study or that yield less valuable information. Prioritize questions that are most critical for answering the research question.</a:t>
            </a:r>
          </a:p>
          <a:p>
            <a:endParaRPr lang="en-GB" dirty="0"/>
          </a:p>
          <a:p>
            <a:r>
              <a:rPr lang="en-GB" dirty="0"/>
              <a:t>3. Use skip logic: Implement skip logic or branching to ensure that respondents only see questions relevant to them based on their previous answers. This helps to minimize the number of questions each respondent must answer, reducing the overall length of the questionnaire.</a:t>
            </a:r>
          </a:p>
          <a:p>
            <a:endParaRPr lang="en-GB" dirty="0"/>
          </a:p>
          <a:p>
            <a:r>
              <a:rPr lang="en-GB" dirty="0"/>
              <a:t>Example: If a respondent indicates that they have never used a particular product, skip the detailed questions about their experience with that product and move them to the next relevant section.</a:t>
            </a:r>
          </a:p>
          <a:p>
            <a:endParaRPr lang="en-GB" dirty="0"/>
          </a:p>
          <a:p>
            <a:r>
              <a:rPr lang="en-GB" dirty="0"/>
              <a:t>4. Avoid redundancy: Refrain from asking the same question in multiple ways or including questions that overlap in content. Redundant questions can frustrate respondents and increase the perceived length of the questionnaire without providing additional value.</a:t>
            </a:r>
          </a:p>
          <a:p>
            <a:endParaRPr lang="en-GB" dirty="0"/>
          </a:p>
          <a:p>
            <a:r>
              <a:rPr lang="en-GB" dirty="0"/>
              <a:t>5. Streamline question wording: Use clear, concise language and avoid lengthy or complex questions. Shorter questions are easier to understand and faster to answer, reducing the overall completion time.</a:t>
            </a:r>
          </a:p>
          <a:p>
            <a:endParaRPr lang="en-GB" dirty="0"/>
          </a:p>
          <a:p>
            <a:r>
              <a:rPr lang="en-GB" dirty="0"/>
              <a:t>6. Provide progress indicators: If the questionnaire is on the longer side, consider using progress bars or indicators to show respondents how far along they are in the survey. This helps manage expectations and provides a sense of accomplishment as they progress through the questions.</a:t>
            </a:r>
          </a:p>
          <a:p>
            <a:endParaRPr lang="en-GB" dirty="0"/>
          </a:p>
          <a:p>
            <a:r>
              <a:rPr lang="en-GB" dirty="0"/>
              <a:t>7. Conduct pilot testing: Pilot test the questionnaire with a small sample of respondents to gauge the average completion time and identify any questions that may be confusing, redundant, or less valuable. Use this feedback to refine the questionnaire and optimize its length.</a:t>
            </a:r>
          </a:p>
          <a:p>
            <a:endParaRPr lang="en-GB" dirty="0"/>
          </a:p>
          <a:p>
            <a:r>
              <a:rPr lang="en-GB" dirty="0"/>
              <a:t>8. Offer incentives: If a longer questionnaire is necessary to gather all the required information, consider offering incentives to respondents, such as gift cards or entry into a prize drawing. Incentives can help increase response rates and compensate respondents for their time and effort.</a:t>
            </a:r>
          </a:p>
          <a:p>
            <a:endParaRPr lang="en-GB" dirty="0"/>
          </a:p>
          <a:p>
            <a:r>
              <a:rPr lang="en-GB" dirty="0"/>
              <a:t>9. Be transparent: Inform respondents upfront about the estimated completion time and the number of questions in the questionnaire. This helps set expectations and allows respondents to make an informed decision about whether to participate.</a:t>
            </a:r>
          </a:p>
          <a:p>
            <a:endParaRPr lang="en-GB" dirty="0"/>
          </a:p>
          <a:p>
            <a:r>
              <a:rPr lang="en-GB" dirty="0"/>
              <a:t>By keeping the questionnaire as short as possible while still covering all necessary topics, researchers can improve response rates, reduce respondent fatigue, and gather high-quality data. It is essential to strike a balance between the need for comprehensive information and the burden placed on respondents.</a:t>
            </a:r>
          </a:p>
        </p:txBody>
      </p:sp>
      <p:sp>
        <p:nvSpPr>
          <p:cNvPr id="4" name="Slide Number Placeholder 3"/>
          <p:cNvSpPr>
            <a:spLocks noGrp="1"/>
          </p:cNvSpPr>
          <p:nvPr>
            <p:ph type="sldNum" sz="quarter" idx="5"/>
          </p:nvPr>
        </p:nvSpPr>
        <p:spPr/>
        <p:txBody>
          <a:bodyPr/>
          <a:lstStyle/>
          <a:p>
            <a:fld id="{316D9A34-5E5E-48D4-BBD7-14B00CBA467E}" type="slidenum">
              <a:rPr lang="en-GB" smtClean="0"/>
              <a:t>8</a:t>
            </a:fld>
            <a:endParaRPr lang="en-GB"/>
          </a:p>
        </p:txBody>
      </p:sp>
    </p:spTree>
    <p:extLst>
      <p:ext uri="{BB962C8B-B14F-4D97-AF65-F5344CB8AC3E}">
        <p14:creationId xmlns:p14="http://schemas.microsoft.com/office/powerpoint/2010/main" val="29363876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Layout and formatting play a significant role in creating a user-friendly and engaging questionnaire. A well-designed layout can make the questionnaire more visually appealing, easier to navigate, and less daunting for respondents. Here are some key considerations when designing the layout and formatting of a questionnaire:</a:t>
            </a:r>
          </a:p>
          <a:p>
            <a:endParaRPr lang="en-GB" dirty="0"/>
          </a:p>
          <a:p>
            <a:r>
              <a:rPr lang="en-GB" dirty="0"/>
              <a:t>1. Clear structure: Use a clear and logical structure that guides respondents through the questionnaire. Divide the questionnaire into sections or pages based on topics or themes, and use headings or subheadings to clearly identify each section. This helps respondents understand the organization of the questionnaire and reduces confusion.</a:t>
            </a:r>
          </a:p>
          <a:p>
            <a:endParaRPr lang="en-GB" dirty="0"/>
          </a:p>
          <a:p>
            <a:r>
              <a:rPr lang="en-GB" dirty="0"/>
              <a:t>2. Consistent formatting: Maintain consistent formatting throughout the questionnaire. Use the same font, font size, and </a:t>
            </a:r>
            <a:r>
              <a:rPr lang="en-GB" dirty="0" err="1"/>
              <a:t>color</a:t>
            </a:r>
            <a:r>
              <a:rPr lang="en-GB" dirty="0"/>
              <a:t> scheme for questions, instructions, and response options. Consistency enhances readability and creates a professional appearance.</a:t>
            </a:r>
          </a:p>
          <a:p>
            <a:endParaRPr lang="en-GB" dirty="0"/>
          </a:p>
          <a:p>
            <a:r>
              <a:rPr lang="en-GB" dirty="0"/>
              <a:t>3. White space: Incorporate sufficient white space between questions, sections, and response options. White space helps to visually separate elements and reduces clutter, making the questionnaire easier to read and less overwhelming for respondents.</a:t>
            </a:r>
          </a:p>
          <a:p>
            <a:endParaRPr lang="en-GB" dirty="0"/>
          </a:p>
          <a:p>
            <a:r>
              <a:rPr lang="en-GB" dirty="0"/>
              <a:t>4. Question and response alignment: Align questions and their corresponding response options in a way that is easy to follow. For example, use a vertical alignment for response options in a multiple-choice question, and ensure that the response options are clearly associated with the question stem.</a:t>
            </a:r>
          </a:p>
          <a:p>
            <a:endParaRPr lang="en-GB" dirty="0"/>
          </a:p>
          <a:p>
            <a:r>
              <a:rPr lang="en-GB" dirty="0"/>
              <a:t>5. Emphasis and highlighting: Use formatting such as bold text, italics, or underlining to emphasize important instructions, key phrases, or critical questions. This draws respondents' attention to essential information and helps ensure that they do not overlook crucial details. However, use emphasis sparingly to maintain its effectiveness.</a:t>
            </a:r>
          </a:p>
          <a:p>
            <a:endParaRPr lang="en-GB" dirty="0"/>
          </a:p>
          <a:p>
            <a:r>
              <a:rPr lang="en-GB" dirty="0"/>
              <a:t>Example: "Please answer all questions marked with an asterisk (*)."</a:t>
            </a:r>
          </a:p>
          <a:p>
            <a:endParaRPr lang="en-GB" dirty="0"/>
          </a:p>
          <a:p>
            <a:r>
              <a:rPr lang="en-GB" dirty="0"/>
              <a:t>6. Visual aids: Incorporate visual aids such as images, charts, or icons when appropriate to break up text, illustrate concepts, or provide context for questions. Visual elements can make the questionnaire more engaging and help respondents better understand the questions or response options.</a:t>
            </a:r>
          </a:p>
          <a:p>
            <a:endParaRPr lang="en-GB" dirty="0"/>
          </a:p>
          <a:p>
            <a:r>
              <a:rPr lang="en-GB" dirty="0"/>
              <a:t>7. Mobile-friendly design: With the increasing use of mobile devices, ensure that the questionnaire layout is responsive and adapts well to different screen sizes. Use a mobile-friendly design that allows for easy scrolling, clear tap targets, and legible text on smaller screens.</a:t>
            </a:r>
          </a:p>
          <a:p>
            <a:endParaRPr lang="en-GB" dirty="0"/>
          </a:p>
          <a:p>
            <a:r>
              <a:rPr lang="en-GB" dirty="0"/>
              <a:t>8. Progress indicators: For longer questionnaires, include progress bars or indicators that show respondents how far along they are in the survey. This helps manage expectations, provides a sense of accomplishment, and encourages completion.</a:t>
            </a:r>
          </a:p>
          <a:p>
            <a:endParaRPr lang="en-GB" dirty="0"/>
          </a:p>
          <a:p>
            <a:r>
              <a:rPr lang="en-GB" dirty="0"/>
              <a:t>9. Branding: If appropriate, incorporate branding elements such as logos, </a:t>
            </a:r>
            <a:r>
              <a:rPr lang="en-GB" dirty="0" err="1"/>
              <a:t>colors</a:t>
            </a:r>
            <a:r>
              <a:rPr lang="en-GB" dirty="0"/>
              <a:t>, or images that align with the organization or research project. Branding can create a professional appearance and build trust with respondents. However, ensure that branding elements do not distract from the main content of the questionnaire.</a:t>
            </a:r>
          </a:p>
          <a:p>
            <a:endParaRPr lang="en-GB" dirty="0"/>
          </a:p>
          <a:p>
            <a:r>
              <a:rPr lang="en-GB" dirty="0"/>
              <a:t>10. Accessibility: Consider accessibility requirements when designing the layout and formatting. Use high-contrast </a:t>
            </a:r>
            <a:r>
              <a:rPr lang="en-GB" dirty="0" err="1"/>
              <a:t>colors</a:t>
            </a:r>
            <a:r>
              <a:rPr lang="en-GB" dirty="0"/>
              <a:t>, provide alternative text for images, and ensure that the questionnaire is navigable using a keyboard for respondents with visual impairments or mobility issues.</a:t>
            </a:r>
          </a:p>
          <a:p>
            <a:endParaRPr lang="en-GB" dirty="0"/>
          </a:p>
          <a:p>
            <a:r>
              <a:rPr lang="en-GB" dirty="0"/>
              <a:t>By designing a visually appealing, easy-to-navigate, and accessible layout with appropriate formatting, researchers can create a questionnaire that encourages completion, reduces respondent fatigue, and enhances data quality. A well-designed layout and formatting can make the questionnaire experience more enjoyable and engaging for respondents, leading to higher response rates and more accurate data.</a:t>
            </a:r>
          </a:p>
        </p:txBody>
      </p:sp>
      <p:sp>
        <p:nvSpPr>
          <p:cNvPr id="4" name="Slide Number Placeholder 3"/>
          <p:cNvSpPr>
            <a:spLocks noGrp="1"/>
          </p:cNvSpPr>
          <p:nvPr>
            <p:ph type="sldNum" sz="quarter" idx="5"/>
          </p:nvPr>
        </p:nvSpPr>
        <p:spPr/>
        <p:txBody>
          <a:bodyPr/>
          <a:lstStyle/>
          <a:p>
            <a:fld id="{316D9A34-5E5E-48D4-BBD7-14B00CBA467E}" type="slidenum">
              <a:rPr lang="en-GB" smtClean="0"/>
              <a:t>9</a:t>
            </a:fld>
            <a:endParaRPr lang="en-GB"/>
          </a:p>
        </p:txBody>
      </p:sp>
    </p:spTree>
    <p:extLst>
      <p:ext uri="{BB962C8B-B14F-4D97-AF65-F5344CB8AC3E}">
        <p14:creationId xmlns:p14="http://schemas.microsoft.com/office/powerpoint/2010/main" val="36519317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Pretesting, also known as pilot testing, is an essential step in questionnaire design that helps to identify and address potential issues before launching the full-scale survey. By conducting a pilot test with a small sample of respondents, researchers can gather valuable feedback and insights to refine the questionnaire and improve its overall effectiveness. Here are some key considerations when pretesting a questionnaire:</a:t>
            </a:r>
          </a:p>
          <a:p>
            <a:endParaRPr lang="en-GB" dirty="0"/>
          </a:p>
          <a:p>
            <a:r>
              <a:rPr lang="en-GB" dirty="0"/>
              <a:t>1. Representative sample: Select a small sample of respondents who are representative of the target population for the full-scale survey. This ensures that the feedback received during pretesting is relevant and applicable to the intended audience.</a:t>
            </a:r>
          </a:p>
          <a:p>
            <a:endParaRPr lang="en-GB" dirty="0"/>
          </a:p>
          <a:p>
            <a:r>
              <a:rPr lang="en-GB" dirty="0"/>
              <a:t>2. Sample size: The sample size for pretesting can vary depending on the complexity of the questionnaire and the resources available. Typically, a sample of 10-30 respondents is sufficient to identify most major issues. However, for more complex or lengthy questionnaires, a larger sample may be necessary.</a:t>
            </a:r>
          </a:p>
          <a:p>
            <a:endParaRPr lang="en-GB" dirty="0"/>
          </a:p>
          <a:p>
            <a:r>
              <a:rPr lang="en-GB" dirty="0"/>
              <a:t>3. Testing methods: There are various methods for pretesting a questionnaire, including:</a:t>
            </a:r>
          </a:p>
          <a:p>
            <a:r>
              <a:rPr lang="en-GB" dirty="0"/>
              <a:t>   a. Cognitive interviews: Respondents complete the questionnaire while thinking aloud, sharing their thoughts and reactions to each question. This helps identify questions that are unclear, confusing, or difficult to answer.</a:t>
            </a:r>
          </a:p>
          <a:p>
            <a:r>
              <a:rPr lang="en-GB" dirty="0"/>
              <a:t>   b. Retrospective interviews: After completing the questionnaire, respondents provide feedback on their experience, highlighting any issues or concerns they encountered.</a:t>
            </a:r>
          </a:p>
          <a:p>
            <a:r>
              <a:rPr lang="en-GB" dirty="0"/>
              <a:t>   c. Focus groups: A small group of respondents completes the questionnaire and then participates in a moderated discussion to provide feedback and insights.</a:t>
            </a:r>
          </a:p>
          <a:p>
            <a:endParaRPr lang="en-GB" dirty="0"/>
          </a:p>
          <a:p>
            <a:r>
              <a:rPr lang="en-GB" dirty="0"/>
              <a:t>4. Feedback collection: During pretesting, collect feedback on various aspects of the questionnaire, such as:</a:t>
            </a:r>
          </a:p>
          <a:p>
            <a:r>
              <a:rPr lang="en-GB" dirty="0"/>
              <a:t>   a. Question wording: Are the questions clear, concise, and easily understood? Are there any ambiguous or confusing terms?</a:t>
            </a:r>
          </a:p>
          <a:p>
            <a:r>
              <a:rPr lang="en-GB" dirty="0"/>
              <a:t>   b. Question order: Does the question order flow logically? Are there any abrupt shifts in topic or tone?</a:t>
            </a:r>
          </a:p>
          <a:p>
            <a:r>
              <a:rPr lang="en-GB" dirty="0"/>
              <a:t>   c. Response options: Are the response options comprehensive and mutually exclusive? Are there any missing options or overlapping categories?</a:t>
            </a:r>
          </a:p>
          <a:p>
            <a:r>
              <a:rPr lang="en-GB" dirty="0"/>
              <a:t>   d. Instructions: Are the instructions clear and easy to follow? Is there any confusion about how to complete the questionnaire?</a:t>
            </a:r>
          </a:p>
          <a:p>
            <a:r>
              <a:rPr lang="en-GB" dirty="0"/>
              <a:t>   e. Layout and formatting: Is the layout visually appealing and easy to navigate? Are there any formatting issues or technical problems?</a:t>
            </a:r>
          </a:p>
          <a:p>
            <a:r>
              <a:rPr lang="en-GB" dirty="0"/>
              <a:t>   f. Completion time: How long does it take respondents to complete the questionnaire? Is the length reasonable and within the expected range?</a:t>
            </a:r>
          </a:p>
          <a:p>
            <a:endParaRPr lang="en-GB" dirty="0"/>
          </a:p>
          <a:p>
            <a:r>
              <a:rPr lang="en-GB" dirty="0"/>
              <a:t>5. Iterative process: Pretesting should be an iterative process, with multiple rounds of testing and revisions as needed. After each round of pretesting, </a:t>
            </a:r>
            <a:r>
              <a:rPr lang="en-GB" dirty="0" err="1"/>
              <a:t>analyze</a:t>
            </a:r>
            <a:r>
              <a:rPr lang="en-GB" dirty="0"/>
              <a:t> the feedback received and make necessary revisions to the questionnaire. Repeat the pretesting process with the revised questionnaire until no further significant issues are identified.</a:t>
            </a:r>
          </a:p>
          <a:p>
            <a:endParaRPr lang="en-GB" dirty="0"/>
          </a:p>
          <a:p>
            <a:r>
              <a:rPr lang="en-GB" dirty="0"/>
              <a:t>6. Documentation: Keep detailed records of the pretesting process, including the sample size, testing methods, feedback received, and revisions made. This documentation can be useful for future reference and helps demonstrate the rigor and validity of the questionnaire development process.</a:t>
            </a:r>
          </a:p>
          <a:p>
            <a:endParaRPr lang="en-GB" dirty="0"/>
          </a:p>
          <a:p>
            <a:r>
              <a:rPr lang="en-GB" dirty="0"/>
              <a:t>By conducting thorough pretesting, researchers can identify and address potential issues with the questionnaire before launching the full-scale survey. This helps to improve the clarity, comprehensibility, and overall quality of the questionnaire, leading to higher response rates, more accurate data, and more reliable research findings. Pretesting is an investment in the success of the survey and should be an integral part of the questionnaire design process.</a:t>
            </a:r>
          </a:p>
        </p:txBody>
      </p:sp>
      <p:sp>
        <p:nvSpPr>
          <p:cNvPr id="4" name="Slide Number Placeholder 3"/>
          <p:cNvSpPr>
            <a:spLocks noGrp="1"/>
          </p:cNvSpPr>
          <p:nvPr>
            <p:ph type="sldNum" sz="quarter" idx="5"/>
          </p:nvPr>
        </p:nvSpPr>
        <p:spPr/>
        <p:txBody>
          <a:bodyPr/>
          <a:lstStyle/>
          <a:p>
            <a:fld id="{316D9A34-5E5E-48D4-BBD7-14B00CBA467E}" type="slidenum">
              <a:rPr lang="en-GB" smtClean="0"/>
              <a:t>10</a:t>
            </a:fld>
            <a:endParaRPr lang="en-GB"/>
          </a:p>
        </p:txBody>
      </p:sp>
    </p:spTree>
    <p:extLst>
      <p:ext uri="{BB962C8B-B14F-4D97-AF65-F5344CB8AC3E}">
        <p14:creationId xmlns:p14="http://schemas.microsoft.com/office/powerpoint/2010/main" val="1716490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Ethical considerations are crucial when designing and administering a questionnaire. Researchers have a responsibility to ensure that the rights, well-being, and dignity of respondents are protected throughout the research process. Here are some key ethical considerations when designing a questionnaire: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Informed consent: Respondents should be fully informed about the purpose, nature, and scope of the study before agreeing to participate. This includes providing clear information about: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 The objectives of the research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b. The expected duration of participation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c. The types of questions that will be asked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d. Any potential risks or benefits associated with participation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e. The voluntary nature of participation and the right to withdraw at any time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f. How the data will be used, stored, and shared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Obtaining informed consent ensures that respondents can make an autonomous and informed decision about whether to participate in the study.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Privacy and confidentiality: Protect respondents' privacy and confidentiality by implementing appropriate measures to safeguard their personal information. This includes: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 Collecting only the minimum amount of personal information necessary for the research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b. Storing data securely and restricting access to authorized personnel only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c. Using anonymization or pseudonymization techniques to remove or replace personally identifiable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d. Ensuring that any data shared or published does not allow for the identification of individual respondents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e. Informing respondents about how their data will be protected and for how long it will be retained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 Sensitive topics: When dealing with sensitive or potentially distressing topics, take extra precautions to minimize the risk of harm to respondents. This may include: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 Providing clear warnings or disclaimers about the nature of the questions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b. Offering resources or support services for respondents who may be affected by the content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c. Allowing respondents to skip questions they are uncomfortable answering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d. Providing a debriefing or follow-up process to address any concerns or distress arising from participation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4. Vulnerable populations: Take special care when conducting research with vulnerable populations, such as children, elderly individuals, or those with cognitive impairments. Ensure that the questionnaire is appropriate for the target population and that additional safeguards are in place to protect their rights and well-being. This may include obtaining consent from legal guardians or using age-appropriate language and formats.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5. Incentives: If offering incentives for participation, ensure that they are appropriate, fair, and do not unduly influence or coerce respondents. Incentives should be proportional to the time and effort required and should not be used to exploit or manipulate respondents.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6. Data ownership and access: Clarify who owns the data collected through the questionnaire and who will have access to it. Ensure that respondents are aware of any plans to share data with third parties or use it for purposes beyond the original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7. Ethical review: Depending on the nature and context of the research, it may be necessary to obtain ethical approval from an institutional review board (IRB) or research ethics committee before launching the questionnaire. This ensures that the research adheres to established ethical guidelines and that the rights and welfare of respondents are protected.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By considering and addressing these ethical issues throughout the questionnaire design process, researchers can ensure that their study is conducted in a responsible, respectful, and trustworthy manner. Adhering to ethical guidelines not only protects respondents but also enhances the integrity and credibility of the research findings.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By following these principles, researchers can create effective questionnaires that yield reliable and valid data for their research or data collection needs.</a:t>
            </a:r>
          </a:p>
          <a:p>
            <a:endParaRPr lang="en-GB" dirty="0"/>
          </a:p>
        </p:txBody>
      </p:sp>
      <p:sp>
        <p:nvSpPr>
          <p:cNvPr id="4" name="Slide Number Placeholder 3"/>
          <p:cNvSpPr>
            <a:spLocks noGrp="1"/>
          </p:cNvSpPr>
          <p:nvPr>
            <p:ph type="sldNum" sz="quarter" idx="5"/>
          </p:nvPr>
        </p:nvSpPr>
        <p:spPr/>
        <p:txBody>
          <a:bodyPr/>
          <a:lstStyle/>
          <a:p>
            <a:fld id="{316D9A34-5E5E-48D4-BBD7-14B00CBA467E}" type="slidenum">
              <a:rPr lang="en-GB" smtClean="0"/>
              <a:t>11</a:t>
            </a:fld>
            <a:endParaRPr lang="en-GB"/>
          </a:p>
        </p:txBody>
      </p:sp>
    </p:spTree>
    <p:extLst>
      <p:ext uri="{BB962C8B-B14F-4D97-AF65-F5344CB8AC3E}">
        <p14:creationId xmlns:p14="http://schemas.microsoft.com/office/powerpoint/2010/main" val="19087145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Brainstorming sessions: Divide into small groups and assign each group a research topic or question. Ask them to brainstorm the types of information they would need to gather through a questionnaire to address the research question effectively. Encourage them to consider different question types, response formats, and potential challenges in collecting the data.</a:t>
            </a:r>
          </a:p>
          <a:p>
            <a:endParaRPr lang="en-GB" dirty="0"/>
          </a:p>
          <a:p>
            <a:r>
              <a:rPr lang="en-GB" dirty="0"/>
              <a:t>1. Customer satisfaction with online shopping experiences</a:t>
            </a:r>
          </a:p>
          <a:p>
            <a:r>
              <a:rPr lang="en-GB" dirty="0"/>
              <a:t>   - What factors contribute to a positive or negative online shopping experience?</a:t>
            </a:r>
          </a:p>
          <a:p>
            <a:r>
              <a:rPr lang="en-GB" dirty="0"/>
              <a:t>   - How can companies improve customer satisfaction with their online platforms?</a:t>
            </a:r>
          </a:p>
          <a:p>
            <a:r>
              <a:rPr lang="en-GB" dirty="0"/>
              <a:t>   - What types of questions would help uncover the most important aspects of online shopping for customers?</a:t>
            </a:r>
          </a:p>
          <a:p>
            <a:endParaRPr lang="en-GB" dirty="0"/>
          </a:p>
          <a:p>
            <a:r>
              <a:rPr lang="en-GB" dirty="0"/>
              <a:t>2. Impact of social media on teenage mental health</a:t>
            </a:r>
          </a:p>
          <a:p>
            <a:r>
              <a:rPr lang="en-GB" dirty="0"/>
              <a:t>   - What specific aspects of social media use might affect teenage mental health?</a:t>
            </a:r>
          </a:p>
          <a:p>
            <a:r>
              <a:rPr lang="en-GB" dirty="0"/>
              <a:t>   - How can a questionnaire effectively measure the relationship between social media and mental well-being?</a:t>
            </a:r>
          </a:p>
          <a:p>
            <a:r>
              <a:rPr lang="en-GB" dirty="0"/>
              <a:t>   - What challenges might arise when collecting sensitive information from teenage respondents?</a:t>
            </a:r>
          </a:p>
          <a:p>
            <a:endParaRPr lang="en-GB" dirty="0"/>
          </a:p>
          <a:p>
            <a:r>
              <a:rPr lang="en-GB" dirty="0"/>
              <a:t>3. Employee perceptions of workplace diversity and inclusion</a:t>
            </a:r>
          </a:p>
          <a:p>
            <a:r>
              <a:rPr lang="en-GB" dirty="0"/>
              <a:t>   - What dimensions of diversity and inclusion are most important to assess in the workplace?</a:t>
            </a:r>
          </a:p>
          <a:p>
            <a:r>
              <a:rPr lang="en-GB" dirty="0"/>
              <a:t>   - How can a questionnaire capture both positive and negative experiences related to diversity and inclusion?</a:t>
            </a:r>
          </a:p>
          <a:p>
            <a:r>
              <a:rPr lang="en-GB" dirty="0"/>
              <a:t>   - What types of questions and response formats would encourage honest and constructive feedback from employees?</a:t>
            </a:r>
          </a:p>
          <a:p>
            <a:endParaRPr lang="en-GB" dirty="0"/>
          </a:p>
          <a:p>
            <a:r>
              <a:rPr lang="en-GB" dirty="0"/>
              <a:t>4. Factors influencing college students' career choices</a:t>
            </a:r>
          </a:p>
          <a:p>
            <a:r>
              <a:rPr lang="en-GB" dirty="0"/>
              <a:t>   - What internal and external factors might shape college students' career decisions?</a:t>
            </a:r>
          </a:p>
          <a:p>
            <a:r>
              <a:rPr lang="en-GB" dirty="0"/>
              <a:t>   - How can a questionnaire explore the relative importance of different influences on career choices?</a:t>
            </a:r>
          </a:p>
          <a:p>
            <a:r>
              <a:rPr lang="en-GB" dirty="0"/>
              <a:t>   - What information would be most valuable for universities or employers seeking to support students' career development?</a:t>
            </a:r>
          </a:p>
          <a:p>
            <a:endParaRPr lang="en-GB" dirty="0"/>
          </a:p>
          <a:p>
            <a:r>
              <a:rPr lang="en-GB" dirty="0"/>
              <a:t>5. Public attitudes towards environmental sustainability practices</a:t>
            </a:r>
          </a:p>
          <a:p>
            <a:r>
              <a:rPr lang="en-GB" dirty="0"/>
              <a:t>   - What specific sustainability practices or behaviors should be assessed in the questionnaire?</a:t>
            </a:r>
          </a:p>
          <a:p>
            <a:r>
              <a:rPr lang="en-GB" dirty="0"/>
              <a:t>   - How can the questionnaire capture the range of attitudes and motivations related to environmental sustainability?</a:t>
            </a:r>
          </a:p>
          <a:p>
            <a:r>
              <a:rPr lang="en-GB" dirty="0"/>
              <a:t>   - What potential challenges might arise when measuring attitudes towards sometimes controversial or polarizing issues?</a:t>
            </a:r>
          </a:p>
          <a:p>
            <a:endParaRPr lang="en-GB" dirty="0"/>
          </a:p>
          <a:p>
            <a:r>
              <a:rPr lang="en-GB" dirty="0"/>
              <a:t>For each of these topics or questions, encourage the student groups to brainstorm:</a:t>
            </a:r>
          </a:p>
          <a:p>
            <a:r>
              <a:rPr lang="en-GB" dirty="0"/>
              <a:t>- The key dimensions or variables that need to be measured</a:t>
            </a:r>
          </a:p>
          <a:p>
            <a:r>
              <a:rPr lang="en-GB" dirty="0"/>
              <a:t>- The types of questions (e.g., open-ended, multiple-choice, rating scales) that would be most effective</a:t>
            </a:r>
          </a:p>
          <a:p>
            <a:r>
              <a:rPr lang="en-GB" dirty="0"/>
              <a:t>- The potential challenges in collecting accurate and meaningful data on the topic</a:t>
            </a:r>
          </a:p>
          <a:p>
            <a:r>
              <a:rPr lang="en-GB" dirty="0"/>
              <a:t>- The target population and sampling considerations</a:t>
            </a:r>
          </a:p>
          <a:p>
            <a:r>
              <a:rPr lang="en-GB" dirty="0"/>
              <a:t>- The ethical issues that may need to be addressed in the questionnaire design</a:t>
            </a:r>
          </a:p>
          <a:p>
            <a:endParaRPr lang="en-GB" dirty="0"/>
          </a:p>
          <a:p>
            <a:r>
              <a:rPr lang="en-GB" dirty="0"/>
              <a:t>By engaging in this brainstorming activity, students can develop a more comprehensive understanding of the factors involved in designing effective questionnaires for different research contexts.</a:t>
            </a:r>
          </a:p>
        </p:txBody>
      </p:sp>
      <p:sp>
        <p:nvSpPr>
          <p:cNvPr id="4" name="Slide Number Placeholder 3"/>
          <p:cNvSpPr>
            <a:spLocks noGrp="1"/>
          </p:cNvSpPr>
          <p:nvPr>
            <p:ph type="sldNum" sz="quarter" idx="5"/>
          </p:nvPr>
        </p:nvSpPr>
        <p:spPr/>
        <p:txBody>
          <a:bodyPr/>
          <a:lstStyle/>
          <a:p>
            <a:fld id="{316D9A34-5E5E-48D4-BBD7-14B00CBA467E}" type="slidenum">
              <a:rPr lang="en-GB" smtClean="0"/>
              <a:t>12</a:t>
            </a:fld>
            <a:endParaRPr lang="en-GB"/>
          </a:p>
        </p:txBody>
      </p:sp>
    </p:spTree>
    <p:extLst>
      <p:ext uri="{BB962C8B-B14F-4D97-AF65-F5344CB8AC3E}">
        <p14:creationId xmlns:p14="http://schemas.microsoft.com/office/powerpoint/2010/main" val="9333621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one to one on any questions asked and help with layout or ideas. If no one want to stay set them the task of starting on the questionnaire ready for circulation. Drafts </a:t>
            </a:r>
            <a:r>
              <a:rPr lang="en-GB"/>
              <a:t>due  . </a:t>
            </a:r>
            <a:endParaRPr lang="en-GB" dirty="0"/>
          </a:p>
        </p:txBody>
      </p:sp>
      <p:sp>
        <p:nvSpPr>
          <p:cNvPr id="4" name="Slide Number Placeholder 3"/>
          <p:cNvSpPr>
            <a:spLocks noGrp="1"/>
          </p:cNvSpPr>
          <p:nvPr>
            <p:ph type="sldNum" sz="quarter" idx="5"/>
          </p:nvPr>
        </p:nvSpPr>
        <p:spPr/>
        <p:txBody>
          <a:bodyPr/>
          <a:lstStyle/>
          <a:p>
            <a:fld id="{316D9A34-5E5E-48D4-BBD7-14B00CBA467E}" type="slidenum">
              <a:rPr lang="en-GB" smtClean="0"/>
              <a:t>13</a:t>
            </a:fld>
            <a:endParaRPr lang="en-GB"/>
          </a:p>
        </p:txBody>
      </p:sp>
    </p:spTree>
    <p:extLst>
      <p:ext uri="{BB962C8B-B14F-4D97-AF65-F5344CB8AC3E}">
        <p14:creationId xmlns:p14="http://schemas.microsoft.com/office/powerpoint/2010/main" val="9519318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Market research is the process of gathering and </a:t>
            </a:r>
            <a:r>
              <a:rPr lang="en-GB" dirty="0" err="1"/>
              <a:t>analyzing</a:t>
            </a:r>
            <a:r>
              <a:rPr lang="en-GB" dirty="0"/>
              <a:t> data about target markets, customers, and competitors to inform business decisions. The primary goal of market research is to understand the viability, demand, and potential of a product or service within a specific market.</a:t>
            </a:r>
          </a:p>
          <a:p>
            <a:endParaRPr lang="en-GB" dirty="0"/>
          </a:p>
          <a:p>
            <a:r>
              <a:rPr lang="en-GB" dirty="0"/>
              <a:t>So as you can see it is about data and collecting it for the benefit of a company to have a competitive edge.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221599-DC67-4703-8AEC-C12F6A2A9A9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178608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need to firstly determine the group of potential customers most likely to purchase a product or service. </a:t>
            </a:r>
          </a:p>
          <a:p>
            <a:endParaRPr lang="en-GB" dirty="0"/>
          </a:p>
          <a:p>
            <a:r>
              <a:rPr lang="en-GB" dirty="0"/>
              <a:t>Defining the ideal customer based on demographics, psychographics, and behavioural characteristics. </a:t>
            </a:r>
          </a:p>
          <a:p>
            <a:r>
              <a:rPr lang="en-GB" dirty="0"/>
              <a:t>Segmenting the market into distinct groups with similar needs, preferences, and characteristics. </a:t>
            </a:r>
          </a:p>
          <a:p>
            <a:r>
              <a:rPr lang="en-GB" dirty="0"/>
              <a:t>Prioritizing segments based on their potential value and alignment with business objectives.</a:t>
            </a:r>
          </a:p>
          <a:p>
            <a:r>
              <a:rPr lang="en-GB" dirty="0"/>
              <a:t>For example you may not target over 50s for a bungy jump experience. However you may look at 18-35.  </a:t>
            </a:r>
          </a:p>
          <a:p>
            <a:r>
              <a:rPr lang="en-GB" dirty="0"/>
              <a:t>Where as statics show that the elderly are more likely to take a cruise and younger generations not so much.</a:t>
            </a:r>
          </a:p>
          <a:p>
            <a:endParaRPr lang="en-GB" dirty="0"/>
          </a:p>
          <a:p>
            <a:r>
              <a:rPr lang="en-GB" dirty="0"/>
              <a:t>But this is not always the case there are some exceptions.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221599-DC67-4703-8AEC-C12F6A2A9A9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504267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Estimating the number of potential customers and the volume of products they might purchase.</a:t>
            </a:r>
          </a:p>
          <a:p>
            <a:r>
              <a:rPr lang="en-GB" dirty="0"/>
              <a:t>It is really important to be able to keep up with demand, running out of the product can look good but delays in producing more could have a potential to lose customers if what your supplying can be got else where.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221599-DC67-4703-8AEC-C12F6A2A9A9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586206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Gathering insights about what customers want, their pain points, and what influences their purchasing decisions. </a:t>
            </a:r>
          </a:p>
          <a:p>
            <a:r>
              <a:rPr lang="en-GB" dirty="0"/>
              <a:t>Keeping on top of resent trends will help to gain this information, things change so quickly that being current and updating things regularly are vital in this everchanging world.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221599-DC67-4703-8AEC-C12F6A2A9A9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941954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this video looks at customer needs basing its work on Starbucks as an example. </a:t>
            </a:r>
          </a:p>
          <a:p>
            <a:r>
              <a:rPr lang="en-GB" dirty="0"/>
              <a:t>You wouldn’t pay £100 for a jumper at </a:t>
            </a:r>
            <a:r>
              <a:rPr lang="en-GB" dirty="0" err="1"/>
              <a:t>primark</a:t>
            </a:r>
            <a:r>
              <a:rPr lang="en-GB" dirty="0"/>
              <a:t> </a:t>
            </a:r>
          </a:p>
          <a:p>
            <a:r>
              <a:rPr lang="en-GB" dirty="0"/>
              <a:t>Also you probably wouldn’t find a perfume from channel for £5 so understanding your customers needs is really important to be successful.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221599-DC67-4703-8AEC-C12F6A2A9A9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368512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Evaluating the strengths, weaknesses, and market positioning of rival businesses.</a:t>
            </a:r>
          </a:p>
          <a:p>
            <a:r>
              <a:rPr lang="en-GB" dirty="0"/>
              <a:t>Doing a SWOT analysis on yourself as well as the competition can also give you a competitive edge. This could give a realistic overview of what could be now or will become in the future, allowing for adjustment as and when needed.</a:t>
            </a:r>
          </a:p>
          <a:p>
            <a:r>
              <a:rPr lang="en-GB" dirty="0"/>
              <a:t>Identifying direct and indirect competitors in the market. </a:t>
            </a:r>
          </a:p>
          <a:p>
            <a:r>
              <a:rPr lang="en-GB" dirty="0"/>
              <a:t>Evaluating competitors' market share, pricing strategies, product offerings, and marketing tactics. </a:t>
            </a:r>
          </a:p>
          <a:p>
            <a:r>
              <a:rPr lang="en-GB" dirty="0"/>
              <a: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221599-DC67-4703-8AEC-C12F6A2A9A9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826388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how this can affect the said company? How do they compare to each other?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221599-DC67-4703-8AEC-C12F6A2A9A9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569791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Gauging customer reactions to new product ideas or features before investing in development. This can help gauge whether the product might be successful.</a:t>
            </a:r>
          </a:p>
          <a:p>
            <a:r>
              <a:rPr lang="en-GB" dirty="0"/>
              <a:t>Creating prototypes or minimum viable products (MVPs) to gather early customer feedback. </a:t>
            </a:r>
          </a:p>
          <a:p>
            <a:r>
              <a:rPr lang="en-GB" dirty="0"/>
              <a:t>Conducting A/B testing to compare different product variations and determine which features resonate best with customers. </a:t>
            </a:r>
          </a:p>
          <a:p>
            <a:r>
              <a:rPr lang="en-GB" dirty="0"/>
              <a:t>Using conjoint analysis to understand how customers value different product attributes and make trade-offs.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221599-DC67-4703-8AEC-C12F6A2A9A9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800530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Determining the optimal price point for a product or service based on customer perceptions of value and competitor pricing.</a:t>
            </a:r>
          </a:p>
          <a:p>
            <a:r>
              <a:rPr lang="en-GB" dirty="0"/>
              <a:t>Analyzing competitor pricing to establish a benchmark. </a:t>
            </a:r>
          </a:p>
          <a:p>
            <a:r>
              <a:rPr lang="en-GB" dirty="0"/>
              <a:t>Conducting surveys or experiments to gauge customer willingness to pay for a product or service. </a:t>
            </a:r>
          </a:p>
          <a:p>
            <a:r>
              <a:rPr lang="en-GB" dirty="0"/>
              <a:t>Using techniques like the Van </a:t>
            </a:r>
            <a:r>
              <a:rPr lang="en-GB" dirty="0" err="1"/>
              <a:t>Westendorp</a:t>
            </a:r>
            <a:r>
              <a:rPr lang="en-GB" dirty="0"/>
              <a:t> Price Sensitivity Meter to identify acceptable price ranges.</a:t>
            </a:r>
          </a:p>
          <a:p>
            <a:r>
              <a:rPr lang="en-GB" dirty="0"/>
              <a:t>We will now watch a video that talks about the price sensitivity meter a bit more.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221599-DC67-4703-8AEC-C12F6A2A9A9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791818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221599-DC67-4703-8AEC-C12F6A2A9A9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781718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Measuring the success of marketing campaigns and identifying areas for improvement.</a:t>
            </a:r>
          </a:p>
          <a:p>
            <a:r>
              <a:rPr lang="en-GB" dirty="0"/>
              <a:t>Setting key performance indicators (KPIs) to measure the success of marketing campaigns. </a:t>
            </a:r>
          </a:p>
          <a:p>
            <a:r>
              <a:rPr lang="en-GB" dirty="0"/>
              <a:t>Tracking metrics such as reach, engagement, conversion rates, and return on investment (ROI). </a:t>
            </a:r>
          </a:p>
          <a:p>
            <a:r>
              <a:rPr lang="en-GB" dirty="0"/>
              <a:t>Conducting attribution analysis to understand which marketing channels and touchpoints have the greatest impact on customer acquisition and retention.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221599-DC67-4703-8AEC-C12F6A2A9A9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216795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this short video to enhance what has been discussed.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221599-DC67-4703-8AEC-C12F6A2A9A9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98046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mj-lt"/>
              <a:buAutoNum type="arabicPeriod"/>
            </a:pPr>
            <a:r>
              <a:rPr lang="en-GB" dirty="0">
                <a:effectLst/>
              </a:rPr>
              <a:t>Campaign selection: Choose a real-world marketing campaign to analyse. This can be a recent campaign from a well-known brand or a local business. Select campaigns from different industries and media channels (e.g., social media, email, TV, print) to provide a diverse range of examples.</a:t>
            </a:r>
          </a:p>
          <a:p>
            <a:pPr>
              <a:buFont typeface="+mj-lt"/>
              <a:buAutoNum type="arabicPeriod"/>
            </a:pPr>
            <a:r>
              <a:rPr lang="en-GB" dirty="0">
                <a:effectLst/>
              </a:rPr>
              <a:t>Campaign overview: Provide a brief overview of the selected campaign, including the brand, product or service promoted, target audience, marketing channels used, and campaign duration. You should also identify the campaign's key objectives, such as increasing brand awareness, driving sales, or promoting a new product launch.</a:t>
            </a:r>
          </a:p>
          <a:p>
            <a:pPr>
              <a:buFont typeface="+mj-lt"/>
              <a:buAutoNum type="arabicPeriod"/>
            </a:pPr>
            <a:r>
              <a:rPr lang="en-GB" dirty="0">
                <a:effectLst/>
              </a:rPr>
              <a:t>Metric selection: Identify the key performance indicators (KPIs) relevant to the campaign's objectives. These may include metrics such as reach (number of people exposed to the campaign), engagement (likes, comments, shares, click-through rates), conversion rates (percentage of people who took a desired action, such as making a purchase or signing up for a newsletter), and return on investment (ROI).</a:t>
            </a:r>
          </a:p>
          <a:p>
            <a:pPr>
              <a:buFont typeface="+mj-lt"/>
              <a:buAutoNum type="arabicPeriod"/>
            </a:pPr>
            <a:r>
              <a:rPr lang="en-GB" dirty="0">
                <a:effectLst/>
              </a:rPr>
              <a:t>Data gathering: Collect data related to the selected metrics. This may involve using tools like social media analytics platforms, website analytics (e.g., Google Analytics), or marketing automation software. They may also need to gather data from the brand or business directly if publicly available information is insufficient.</a:t>
            </a:r>
          </a:p>
          <a:p>
            <a:pPr>
              <a:buFont typeface="+mj-lt"/>
              <a:buAutoNum type="arabicPeriod"/>
            </a:pPr>
            <a:r>
              <a:rPr lang="en-GB" dirty="0">
                <a:effectLst/>
              </a:rPr>
              <a:t>Data analysis: Analyse the collected data to evaluate the campaign's performance. You should compare the actual results to the campaign's objectives and benchmarks, such as industry averages or the brand's previous campaign performance. You should also look for trends, patterns, and insights that can help explain the campaign's success or shortcomings.</a:t>
            </a:r>
          </a:p>
          <a:p>
            <a:pPr>
              <a:buFont typeface="+mj-lt"/>
              <a:buAutoNum type="arabicPeriod"/>
            </a:pPr>
            <a:r>
              <a:rPr lang="en-GB" dirty="0">
                <a:effectLst/>
              </a:rPr>
              <a:t>Improvement recommendations: Based on Your analysis, you should propose specific improvements or optimizations for the campaign. These could include changes to targeting, messaging, creative elements, or marketing channels. You should justify Your recommendations using data-driven insights and marketing best practices.</a:t>
            </a:r>
          </a:p>
          <a:p>
            <a:pPr>
              <a:buFont typeface="+mj-lt"/>
              <a:buAutoNum type="arabicPeriod"/>
            </a:pPr>
            <a:r>
              <a:rPr lang="en-GB" dirty="0">
                <a:effectLst/>
              </a:rPr>
              <a:t>Presentation: Present your findings and recommendations to the class or in small groups. Use visual aids, such as graphs and charts, to effectively communicate their analysis. </a:t>
            </a:r>
          </a:p>
          <a:p>
            <a:pPr>
              <a:buFont typeface="+mj-lt"/>
              <a:buNone/>
            </a:pPr>
            <a:r>
              <a:rPr lang="en-GB" dirty="0">
                <a:effectLst/>
              </a:rPr>
              <a:t>Discussion and feedback, you should share insights and alternative perspectives.</a:t>
            </a:r>
          </a:p>
          <a:p>
            <a:r>
              <a:rPr lang="en-GB" dirty="0">
                <a:effectLst/>
              </a:rPr>
              <a:t>By completing this activity, you will gain practical experience in evaluating marketing campaign performance, interpreting marketing metrics, and making data-driven recommendations for improvement. </a:t>
            </a:r>
          </a:p>
          <a:p>
            <a:br>
              <a:rPr lang="en-GB" dirty="0"/>
            </a:b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221599-DC67-4703-8AEC-C12F6A2A9A9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453074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Questions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221599-DC67-4703-8AEC-C12F6A2A9A9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334874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1/16/2026</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654361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1/16/2026</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497421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1/16/2026</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9652720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1/16/2026</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961219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1/16/2026</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568399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1/16/2026</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669329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1/16/2026</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769908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1/16/2026</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274777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1/16/2026</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9106810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1/16/2026</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840182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1/16/2026</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9778491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8E5E-745C-407D-B425-C78EBF08DF96}"/>
              </a:ext>
            </a:extLst>
          </p:cNvPr>
          <p:cNvSpPr>
            <a:spLocks noGrp="1"/>
          </p:cNvSpPr>
          <p:nvPr>
            <p:ph type="ctrTitle"/>
          </p:nvPr>
        </p:nvSpPr>
        <p:spPr>
          <a:xfrm>
            <a:off x="571501" y="822960"/>
            <a:ext cx="6057899" cy="5015169"/>
          </a:xfrm>
        </p:spPr>
        <p:txBody>
          <a:bodyPr anchor="t">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D07A4D5-56F4-4287-B174-56C55B18FD68}"/>
              </a:ext>
            </a:extLst>
          </p:cNvPr>
          <p:cNvSpPr>
            <a:spLocks noGrp="1"/>
          </p:cNvSpPr>
          <p:nvPr>
            <p:ph type="subTitle" idx="1"/>
          </p:nvPr>
        </p:nvSpPr>
        <p:spPr>
          <a:xfrm>
            <a:off x="8109113" y="3003642"/>
            <a:ext cx="3522199" cy="2900274"/>
          </a:xfrm>
        </p:spPr>
        <p:txBody>
          <a:bodyPr anchor="b">
            <a:normAutofit/>
          </a:bodyPr>
          <a:lstStyle>
            <a:lvl1pPr marL="0" indent="0" algn="l">
              <a:lnSpc>
                <a:spcPct val="130000"/>
              </a:lnSpc>
              <a:buNone/>
              <a:defRPr sz="14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AEB9C19-FEE0-4852-B181-14A0DD77F40D}"/>
              </a:ext>
            </a:extLst>
          </p:cNvPr>
          <p:cNvSpPr>
            <a:spLocks noGrp="1"/>
          </p:cNvSpPr>
          <p:nvPr>
            <p:ph type="dt" sz="half" idx="10"/>
          </p:nvPr>
        </p:nvSpPr>
        <p:spPr/>
        <p:txBody>
          <a:bodyPr/>
          <a:lstStyle/>
          <a:p>
            <a:fld id="{1C8322F6-1C60-46CF-968C-BC20E470F443}" type="datetimeFigureOut">
              <a:rPr lang="en-US" smtClean="0"/>
              <a:t>1/16/2026</a:t>
            </a:fld>
            <a:endParaRPr lang="en-US"/>
          </a:p>
        </p:txBody>
      </p:sp>
      <p:sp>
        <p:nvSpPr>
          <p:cNvPr id="5" name="Footer Placeholder 4">
            <a:extLst>
              <a:ext uri="{FF2B5EF4-FFF2-40B4-BE49-F238E27FC236}">
                <a16:creationId xmlns:a16="http://schemas.microsoft.com/office/drawing/2014/main" id="{11127DDF-01B7-463C-82BC-BBF4296182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B2056A-C3EE-4809-B1F3-1CEEEA266F7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9" name="Straight Connector 8">
            <a:extLst>
              <a:ext uri="{FF2B5EF4-FFF2-40B4-BE49-F238E27FC236}">
                <a16:creationId xmlns:a16="http://schemas.microsoft.com/office/drawing/2014/main" id="{A240FCEE-B6E2-46D0-9BB0-F45F79545E9D}"/>
              </a:ext>
            </a:extLst>
          </p:cNvPr>
          <p:cNvCxnSpPr>
            <a:cxnSpLocks/>
          </p:cNvCxnSpPr>
          <p:nvPr/>
        </p:nvCxnSpPr>
        <p:spPr>
          <a:xfrm flipH="1">
            <a:off x="571501"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BD2FB83-3783-4477-80B5-DA5BF10BAF57}"/>
              </a:ext>
            </a:extLst>
          </p:cNvPr>
          <p:cNvCxnSpPr>
            <a:cxnSpLocks/>
          </p:cNvCxnSpPr>
          <p:nvPr/>
        </p:nvCxnSpPr>
        <p:spPr>
          <a:xfrm>
            <a:off x="7742482"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83EA203-71D5-49C0-9626-FFA8E46787B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75964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B2ED8-7F53-4C03-A740-493E5079849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5611087-99A9-4100-B5F7-520880DE322E}"/>
              </a:ext>
            </a:extLst>
          </p:cNvPr>
          <p:cNvSpPr>
            <a:spLocks noGrp="1"/>
          </p:cNvSpPr>
          <p:nvPr>
            <p:ph idx="1"/>
          </p:nvPr>
        </p:nvSpPr>
        <p:spPr>
          <a:xfrm>
            <a:off x="571499" y="2075688"/>
            <a:ext cx="11059811" cy="39109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7B4B20-1A65-4A26-B11E-6095083A1645}"/>
              </a:ext>
            </a:extLst>
          </p:cNvPr>
          <p:cNvSpPr>
            <a:spLocks noGrp="1"/>
          </p:cNvSpPr>
          <p:nvPr>
            <p:ph type="dt" sz="half" idx="10"/>
          </p:nvPr>
        </p:nvSpPr>
        <p:spPr/>
        <p:txBody>
          <a:bodyPr/>
          <a:lstStyle/>
          <a:p>
            <a:fld id="{1C8322F6-1C60-46CF-968C-BC20E470F443}" type="datetimeFigureOut">
              <a:rPr lang="en-US" smtClean="0"/>
              <a:t>1/16/2026</a:t>
            </a:fld>
            <a:endParaRPr lang="en-US"/>
          </a:p>
        </p:txBody>
      </p:sp>
      <p:sp>
        <p:nvSpPr>
          <p:cNvPr id="5" name="Footer Placeholder 4">
            <a:extLst>
              <a:ext uri="{FF2B5EF4-FFF2-40B4-BE49-F238E27FC236}">
                <a16:creationId xmlns:a16="http://schemas.microsoft.com/office/drawing/2014/main" id="{FB0D52D3-E985-4FEB-89B9-57C754711C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EA751A-C72D-47C1-A7A6-E8510A40CE9A}"/>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28166854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81F78-07BF-45A9-92D4-E4E0A1E88D7A}"/>
              </a:ext>
            </a:extLst>
          </p:cNvPr>
          <p:cNvSpPr>
            <a:spLocks noGrp="1"/>
          </p:cNvSpPr>
          <p:nvPr>
            <p:ph type="title"/>
          </p:nvPr>
        </p:nvSpPr>
        <p:spPr>
          <a:xfrm>
            <a:off x="571500" y="914255"/>
            <a:ext cx="6867115" cy="5009471"/>
          </a:xfrm>
        </p:spPr>
        <p:txBody>
          <a:bodyPr anchor="b">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ECC2A83-A380-4828-BC68-C065C8BC5AD5}"/>
              </a:ext>
            </a:extLst>
          </p:cNvPr>
          <p:cNvSpPr>
            <a:spLocks noGrp="1"/>
          </p:cNvSpPr>
          <p:nvPr>
            <p:ph type="body" idx="1"/>
          </p:nvPr>
        </p:nvSpPr>
        <p:spPr>
          <a:xfrm>
            <a:off x="9239817" y="914399"/>
            <a:ext cx="2370268" cy="2670273"/>
          </a:xfrm>
        </p:spPr>
        <p:txBody>
          <a:bodyPr anchor="t">
            <a:normAutofit/>
          </a:bodyPr>
          <a:lstStyle>
            <a:lvl1pPr marL="0" indent="0">
              <a:lnSpc>
                <a:spcPct val="130000"/>
              </a:lnSpc>
              <a:buNone/>
              <a:defRPr sz="14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F92B2F-8804-4195-A779-F5C67C25CBBE}"/>
              </a:ext>
            </a:extLst>
          </p:cNvPr>
          <p:cNvSpPr>
            <a:spLocks noGrp="1"/>
          </p:cNvSpPr>
          <p:nvPr>
            <p:ph type="dt" sz="half" idx="10"/>
          </p:nvPr>
        </p:nvSpPr>
        <p:spPr/>
        <p:txBody>
          <a:bodyPr/>
          <a:lstStyle/>
          <a:p>
            <a:fld id="{1C8322F6-1C60-46CF-968C-BC20E470F443}" type="datetimeFigureOut">
              <a:rPr lang="en-US" smtClean="0"/>
              <a:t>1/16/2026</a:t>
            </a:fld>
            <a:endParaRPr lang="en-US"/>
          </a:p>
        </p:txBody>
      </p:sp>
      <p:sp>
        <p:nvSpPr>
          <p:cNvPr id="5" name="Footer Placeholder 4">
            <a:extLst>
              <a:ext uri="{FF2B5EF4-FFF2-40B4-BE49-F238E27FC236}">
                <a16:creationId xmlns:a16="http://schemas.microsoft.com/office/drawing/2014/main" id="{25099C26-4411-4833-A917-A45E62D56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68C7C7-F862-434D-A87A-DECE9FD2E1E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A40BAA4B-C4C0-40C1-8DC8-B4E2F8A68E12}"/>
              </a:ext>
            </a:extLst>
          </p:cNvPr>
          <p:cNvCxnSpPr>
            <a:cxnSpLocks/>
          </p:cNvCxnSpPr>
          <p:nvPr/>
        </p:nvCxnSpPr>
        <p:spPr>
          <a:xfrm>
            <a:off x="8872625"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0A2259-2540-4B32-A999-2B46A6790E3D}"/>
              </a:ext>
            </a:extLst>
          </p:cNvPr>
          <p:cNvCxnSpPr>
            <a:cxnSpLocks/>
          </p:cNvCxnSpPr>
          <p:nvPr/>
        </p:nvCxnSpPr>
        <p:spPr>
          <a:xfrm flipH="1">
            <a:off x="566094"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CEFB0ED-3F76-4403-AD0B-E738DD9D8CB6}"/>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51338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6BD5F-CF53-4DD5-B8C5-27BBA2BB8860}"/>
              </a:ext>
            </a:extLst>
          </p:cNvPr>
          <p:cNvSpPr>
            <a:spLocks noGrp="1"/>
          </p:cNvSpPr>
          <p:nvPr>
            <p:ph type="title"/>
          </p:nvPr>
        </p:nvSpPr>
        <p:spPr>
          <a:xfrm>
            <a:off x="571500" y="709684"/>
            <a:ext cx="11049000" cy="1057160"/>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76C2E1-5D5E-409F-BEE8-F48CE86F55C9}"/>
              </a:ext>
            </a:extLst>
          </p:cNvPr>
          <p:cNvSpPr>
            <a:spLocks noGrp="1"/>
          </p:cNvSpPr>
          <p:nvPr>
            <p:ph sz="half" idx="1"/>
          </p:nvPr>
        </p:nvSpPr>
        <p:spPr>
          <a:xfrm>
            <a:off x="579447"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FBBF823-1BFB-4CF0-BAF4-D660C8F1AFC0}"/>
              </a:ext>
            </a:extLst>
          </p:cNvPr>
          <p:cNvSpPr>
            <a:spLocks noGrp="1"/>
          </p:cNvSpPr>
          <p:nvPr>
            <p:ph sz="half" idx="2"/>
          </p:nvPr>
        </p:nvSpPr>
        <p:spPr>
          <a:xfrm>
            <a:off x="6447082"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6FF816E-EE02-44A4-8B81-B324ECFD74DF}"/>
              </a:ext>
            </a:extLst>
          </p:cNvPr>
          <p:cNvSpPr>
            <a:spLocks noGrp="1"/>
          </p:cNvSpPr>
          <p:nvPr>
            <p:ph type="dt" sz="half" idx="10"/>
          </p:nvPr>
        </p:nvSpPr>
        <p:spPr/>
        <p:txBody>
          <a:bodyPr/>
          <a:lstStyle/>
          <a:p>
            <a:fld id="{1C8322F6-1C60-46CF-968C-BC20E470F443}" type="datetimeFigureOut">
              <a:rPr lang="en-US" smtClean="0"/>
              <a:t>1/16/2026</a:t>
            </a:fld>
            <a:endParaRPr lang="en-US"/>
          </a:p>
        </p:txBody>
      </p:sp>
      <p:sp>
        <p:nvSpPr>
          <p:cNvPr id="6" name="Footer Placeholder 5">
            <a:extLst>
              <a:ext uri="{FF2B5EF4-FFF2-40B4-BE49-F238E27FC236}">
                <a16:creationId xmlns:a16="http://schemas.microsoft.com/office/drawing/2014/main" id="{F134D9E4-A693-44D2-A3E8-E3AABC9052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4F669F-4B8E-415D-A9BF-AD451F452C6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720AF959-FCDC-4B92-9324-06A06C0D56F2}"/>
              </a:ext>
            </a:extLst>
          </p:cNvPr>
          <p:cNvCxnSpPr>
            <a:cxnSpLocks/>
          </p:cNvCxnSpPr>
          <p:nvPr/>
        </p:nvCxnSpPr>
        <p:spPr>
          <a:xfrm flipV="1">
            <a:off x="6101405" y="1883336"/>
            <a:ext cx="0" cy="439965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18357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F85E5-82C4-4BAE-B2B0-A078ABD6C69C}"/>
              </a:ext>
            </a:extLst>
          </p:cNvPr>
          <p:cNvSpPr>
            <a:spLocks noGrp="1"/>
          </p:cNvSpPr>
          <p:nvPr>
            <p:ph type="title"/>
          </p:nvPr>
        </p:nvSpPr>
        <p:spPr>
          <a:xfrm>
            <a:off x="583469" y="699118"/>
            <a:ext cx="11025062" cy="1063601"/>
          </a:xfrm>
        </p:spPr>
        <p:txBody>
          <a:bodyPr anchor="ct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12D15C7-F445-40F7-88F6-FD6526269CD7}"/>
              </a:ext>
            </a:extLst>
          </p:cNvPr>
          <p:cNvSpPr>
            <a:spLocks noGrp="1"/>
          </p:cNvSpPr>
          <p:nvPr>
            <p:ph type="body" idx="1"/>
          </p:nvPr>
        </p:nvSpPr>
        <p:spPr>
          <a:xfrm>
            <a:off x="583468" y="2022883"/>
            <a:ext cx="5230469" cy="564079"/>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652C35-AA8E-4154-8A78-7DE9590E1F38}"/>
              </a:ext>
            </a:extLst>
          </p:cNvPr>
          <p:cNvSpPr>
            <a:spLocks noGrp="1"/>
          </p:cNvSpPr>
          <p:nvPr>
            <p:ph sz="half" idx="2"/>
          </p:nvPr>
        </p:nvSpPr>
        <p:spPr>
          <a:xfrm>
            <a:off x="583469" y="2866031"/>
            <a:ext cx="5157787"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557EAC6-567C-4A4A-BB10-57EC14B97DDF}"/>
              </a:ext>
            </a:extLst>
          </p:cNvPr>
          <p:cNvSpPr>
            <a:spLocks noGrp="1"/>
          </p:cNvSpPr>
          <p:nvPr>
            <p:ph type="body" sz="quarter" idx="3"/>
          </p:nvPr>
        </p:nvSpPr>
        <p:spPr>
          <a:xfrm>
            <a:off x="6441470" y="2022883"/>
            <a:ext cx="5183188" cy="564080"/>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9A083F-AD60-4437-B32A-44035D78AF63}"/>
              </a:ext>
            </a:extLst>
          </p:cNvPr>
          <p:cNvSpPr>
            <a:spLocks noGrp="1"/>
          </p:cNvSpPr>
          <p:nvPr>
            <p:ph sz="quarter" idx="4"/>
          </p:nvPr>
        </p:nvSpPr>
        <p:spPr>
          <a:xfrm>
            <a:off x="6441470" y="2866031"/>
            <a:ext cx="5183188"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9DBF86F-3266-4551-B680-06F401FFE665}"/>
              </a:ext>
            </a:extLst>
          </p:cNvPr>
          <p:cNvSpPr>
            <a:spLocks noGrp="1"/>
          </p:cNvSpPr>
          <p:nvPr>
            <p:ph type="dt" sz="half" idx="10"/>
          </p:nvPr>
        </p:nvSpPr>
        <p:spPr/>
        <p:txBody>
          <a:bodyPr/>
          <a:lstStyle/>
          <a:p>
            <a:fld id="{1C8322F6-1C60-46CF-968C-BC20E470F443}" type="datetimeFigureOut">
              <a:rPr lang="en-US" smtClean="0"/>
              <a:t>1/16/2026</a:t>
            </a:fld>
            <a:endParaRPr lang="en-US"/>
          </a:p>
        </p:txBody>
      </p:sp>
      <p:sp>
        <p:nvSpPr>
          <p:cNvPr id="8" name="Footer Placeholder 7">
            <a:extLst>
              <a:ext uri="{FF2B5EF4-FFF2-40B4-BE49-F238E27FC236}">
                <a16:creationId xmlns:a16="http://schemas.microsoft.com/office/drawing/2014/main" id="{755B38FE-80F9-4582-B2E1-B067C288DE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7BEF32-F637-47A1-9ED3-AFC4F79F373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E0C508D4-7C99-4B8D-BCDE-F0001BD345D9}"/>
              </a:ext>
            </a:extLst>
          </p:cNvPr>
          <p:cNvCxnSpPr>
            <a:cxnSpLocks/>
          </p:cNvCxnSpPr>
          <p:nvPr/>
        </p:nvCxnSpPr>
        <p:spPr>
          <a:xfrm flipV="1">
            <a:off x="6101405" y="1883336"/>
            <a:ext cx="0" cy="43996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49BF61B-7951-48F4-982B-9401A483FFBF}"/>
              </a:ext>
            </a:extLst>
          </p:cNvPr>
          <p:cNvCxnSpPr>
            <a:cxnSpLocks/>
          </p:cNvCxnSpPr>
          <p:nvPr/>
        </p:nvCxnSpPr>
        <p:spPr>
          <a:xfrm flipH="1">
            <a:off x="577485" y="273859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29457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A94CB-6BE5-4B9E-B0A6-54F83B201A64}"/>
              </a:ext>
            </a:extLst>
          </p:cNvPr>
          <p:cNvSpPr>
            <a:spLocks noGrp="1"/>
          </p:cNvSpPr>
          <p:nvPr>
            <p:ph type="title"/>
          </p:nvPr>
        </p:nvSpPr>
        <p:spPr>
          <a:xfrm>
            <a:off x="571500" y="717452"/>
            <a:ext cx="11049000" cy="1161836"/>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75E8643C-1A5D-4F23-B0D7-5B46F5E456B4}"/>
              </a:ext>
            </a:extLst>
          </p:cNvPr>
          <p:cNvSpPr>
            <a:spLocks noGrp="1"/>
          </p:cNvSpPr>
          <p:nvPr>
            <p:ph type="dt" sz="half" idx="10"/>
          </p:nvPr>
        </p:nvSpPr>
        <p:spPr/>
        <p:txBody>
          <a:bodyPr/>
          <a:lstStyle/>
          <a:p>
            <a:fld id="{1C8322F6-1C60-46CF-968C-BC20E470F443}" type="datetimeFigureOut">
              <a:rPr lang="en-US" smtClean="0"/>
              <a:t>1/16/2026</a:t>
            </a:fld>
            <a:endParaRPr lang="en-US"/>
          </a:p>
        </p:txBody>
      </p:sp>
      <p:sp>
        <p:nvSpPr>
          <p:cNvPr id="4" name="Footer Placeholder 3">
            <a:extLst>
              <a:ext uri="{FF2B5EF4-FFF2-40B4-BE49-F238E27FC236}">
                <a16:creationId xmlns:a16="http://schemas.microsoft.com/office/drawing/2014/main" id="{0C1A3394-78CC-43B0-9762-5E826F8BBFD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C347F0A-1980-4E13-AB22-AE3B8AA4405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4E9D858B-8A9C-4235-B151-81C99A3D20D2}"/>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6C7798B-3ECB-4076-8955-A82116BB0D2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16921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C61D85-3E72-406F-AB26-B4ED94918442}"/>
              </a:ext>
            </a:extLst>
          </p:cNvPr>
          <p:cNvSpPr>
            <a:spLocks noGrp="1"/>
          </p:cNvSpPr>
          <p:nvPr>
            <p:ph type="dt" sz="half" idx="10"/>
          </p:nvPr>
        </p:nvSpPr>
        <p:spPr/>
        <p:txBody>
          <a:bodyPr/>
          <a:lstStyle/>
          <a:p>
            <a:fld id="{1C8322F6-1C60-46CF-968C-BC20E470F443}" type="datetimeFigureOut">
              <a:rPr lang="en-US" smtClean="0"/>
              <a:t>1/16/2026</a:t>
            </a:fld>
            <a:endParaRPr lang="en-US"/>
          </a:p>
        </p:txBody>
      </p:sp>
      <p:sp>
        <p:nvSpPr>
          <p:cNvPr id="3" name="Footer Placeholder 2">
            <a:extLst>
              <a:ext uri="{FF2B5EF4-FFF2-40B4-BE49-F238E27FC236}">
                <a16:creationId xmlns:a16="http://schemas.microsoft.com/office/drawing/2014/main" id="{499C831E-4321-467E-9090-C89C48CF2F5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68A9556-B3D8-4403-835F-11AE2D4098E9}"/>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3777538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0AA48-D521-423D-B185-6490EF57B935}"/>
              </a:ext>
            </a:extLst>
          </p:cNvPr>
          <p:cNvSpPr>
            <a:spLocks noGrp="1"/>
          </p:cNvSpPr>
          <p:nvPr>
            <p:ph type="title"/>
          </p:nvPr>
        </p:nvSpPr>
        <p:spPr>
          <a:xfrm>
            <a:off x="572201" y="810344"/>
            <a:ext cx="3478084" cy="1408062"/>
          </a:xfrm>
        </p:spPr>
        <p:txBody>
          <a:bodyPr anchor="t"/>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B64E6DD-DDD2-4ED6-B8A9-A8B6D7656549}"/>
              </a:ext>
            </a:extLst>
          </p:cNvPr>
          <p:cNvSpPr>
            <a:spLocks noGrp="1"/>
          </p:cNvSpPr>
          <p:nvPr>
            <p:ph idx="1"/>
          </p:nvPr>
        </p:nvSpPr>
        <p:spPr>
          <a:xfrm>
            <a:off x="4919809" y="931232"/>
            <a:ext cx="6700679" cy="507936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A3F08F5E-AD33-4ACF-84C9-78B0FF6BE3AC}"/>
              </a:ext>
            </a:extLst>
          </p:cNvPr>
          <p:cNvSpPr>
            <a:spLocks noGrp="1"/>
          </p:cNvSpPr>
          <p:nvPr>
            <p:ph type="body" sz="half" idx="2"/>
          </p:nvPr>
        </p:nvSpPr>
        <p:spPr>
          <a:xfrm>
            <a:off x="571500" y="2578608"/>
            <a:ext cx="3478783" cy="34172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D7604E-7DD4-4497-B325-74F899E8ACC6}"/>
              </a:ext>
            </a:extLst>
          </p:cNvPr>
          <p:cNvSpPr>
            <a:spLocks noGrp="1"/>
          </p:cNvSpPr>
          <p:nvPr>
            <p:ph type="dt" sz="half" idx="10"/>
          </p:nvPr>
        </p:nvSpPr>
        <p:spPr/>
        <p:txBody>
          <a:bodyPr/>
          <a:lstStyle/>
          <a:p>
            <a:fld id="{1C8322F6-1C60-46CF-968C-BC20E470F443}" type="datetimeFigureOut">
              <a:rPr lang="en-US" smtClean="0"/>
              <a:t>1/16/2026</a:t>
            </a:fld>
            <a:endParaRPr lang="en-US"/>
          </a:p>
        </p:txBody>
      </p:sp>
      <p:sp>
        <p:nvSpPr>
          <p:cNvPr id="6" name="Footer Placeholder 5">
            <a:extLst>
              <a:ext uri="{FF2B5EF4-FFF2-40B4-BE49-F238E27FC236}">
                <a16:creationId xmlns:a16="http://schemas.microsoft.com/office/drawing/2014/main" id="{3F02BEED-A8F6-4256-9539-4434694AA1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EA1AA6-EE0B-48FD-A7DE-6CEE6A8C7DE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B3F35B32-9A23-4805-94A6-96826D202139}"/>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62BA7DA-3944-40D4-91CD-40CA24DBB79B}"/>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BEA0B78-39E7-4039-B8BE-4F425688C6DF}"/>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D68B99C-0744-42EE-9713-AB0CEC3F5D8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95817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12732-5D39-4B30-A499-D51BABC882EF}"/>
              </a:ext>
            </a:extLst>
          </p:cNvPr>
          <p:cNvSpPr>
            <a:spLocks noGrp="1"/>
          </p:cNvSpPr>
          <p:nvPr>
            <p:ph type="title"/>
          </p:nvPr>
        </p:nvSpPr>
        <p:spPr>
          <a:xfrm>
            <a:off x="571499" y="802204"/>
            <a:ext cx="3478787" cy="1408062"/>
          </a:xfrm>
        </p:spPr>
        <p:txBody>
          <a:bodyPr anchor="t"/>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23AF5AEC-77BC-4A52-8A56-C6479CA6A29D}"/>
              </a:ext>
            </a:extLst>
          </p:cNvPr>
          <p:cNvSpPr>
            <a:spLocks noGrp="1"/>
          </p:cNvSpPr>
          <p:nvPr>
            <p:ph type="pic" idx="1"/>
          </p:nvPr>
        </p:nvSpPr>
        <p:spPr>
          <a:xfrm>
            <a:off x="4723467" y="847384"/>
            <a:ext cx="6907844" cy="521681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60A9240-8762-4C7D-AF22-A844CB2EC871}"/>
              </a:ext>
            </a:extLst>
          </p:cNvPr>
          <p:cNvSpPr>
            <a:spLocks noGrp="1"/>
          </p:cNvSpPr>
          <p:nvPr>
            <p:ph type="body" sz="half" idx="2"/>
          </p:nvPr>
        </p:nvSpPr>
        <p:spPr>
          <a:xfrm>
            <a:off x="571498" y="2574906"/>
            <a:ext cx="3478787" cy="343571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995685-E45D-4E74-8B78-D3B8E85C434D}"/>
              </a:ext>
            </a:extLst>
          </p:cNvPr>
          <p:cNvSpPr>
            <a:spLocks noGrp="1"/>
          </p:cNvSpPr>
          <p:nvPr>
            <p:ph type="dt" sz="half" idx="10"/>
          </p:nvPr>
        </p:nvSpPr>
        <p:spPr/>
        <p:txBody>
          <a:bodyPr/>
          <a:lstStyle/>
          <a:p>
            <a:fld id="{1C8322F6-1C60-46CF-968C-BC20E470F443}" type="datetimeFigureOut">
              <a:rPr lang="en-US" smtClean="0"/>
              <a:t>1/16/2026</a:t>
            </a:fld>
            <a:endParaRPr lang="en-US"/>
          </a:p>
        </p:txBody>
      </p:sp>
      <p:sp>
        <p:nvSpPr>
          <p:cNvPr id="6" name="Footer Placeholder 5">
            <a:extLst>
              <a:ext uri="{FF2B5EF4-FFF2-40B4-BE49-F238E27FC236}">
                <a16:creationId xmlns:a16="http://schemas.microsoft.com/office/drawing/2014/main" id="{321FCBA3-0FF5-47C2-901A-645F6185D24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030381-5320-46AD-A0B9-7C04B3E5A202}"/>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5357A432-D933-402A-8657-216EE20450EE}"/>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B1E0F3-D71B-436F-A10B-B6EA7125F684}"/>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DEE64F5-2B48-4A2E-BA5E-1D37F1A7C9A3}"/>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99BF9AA-A2C8-4233-B597-EB11C6D6A0E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64343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99A0A-70FC-426A-8B3B-60FAF9806EB0}"/>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EF47EC6-9753-4ABC-BB66-64CCC8BA0808}"/>
              </a:ext>
            </a:extLst>
          </p:cNvPr>
          <p:cNvSpPr>
            <a:spLocks noGrp="1"/>
          </p:cNvSpPr>
          <p:nvPr>
            <p:ph type="body" orient="vert" idx="1"/>
          </p:nvPr>
        </p:nvSpPr>
        <p:spPr>
          <a:xfrm>
            <a:off x="571499" y="2036363"/>
            <a:ext cx="11059811" cy="38707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8884D9F-DC99-4B4C-98CF-178BBBB76646}"/>
              </a:ext>
            </a:extLst>
          </p:cNvPr>
          <p:cNvSpPr>
            <a:spLocks noGrp="1"/>
          </p:cNvSpPr>
          <p:nvPr>
            <p:ph type="dt" sz="half" idx="10"/>
          </p:nvPr>
        </p:nvSpPr>
        <p:spPr/>
        <p:txBody>
          <a:bodyPr/>
          <a:lstStyle/>
          <a:p>
            <a:fld id="{1C8322F6-1C60-46CF-968C-BC20E470F443}" type="datetimeFigureOut">
              <a:rPr lang="en-US" smtClean="0"/>
              <a:t>1/16/2026</a:t>
            </a:fld>
            <a:endParaRPr lang="en-US"/>
          </a:p>
        </p:txBody>
      </p:sp>
      <p:sp>
        <p:nvSpPr>
          <p:cNvPr id="5" name="Footer Placeholder 4">
            <a:extLst>
              <a:ext uri="{FF2B5EF4-FFF2-40B4-BE49-F238E27FC236}">
                <a16:creationId xmlns:a16="http://schemas.microsoft.com/office/drawing/2014/main" id="{1A7A6840-AC0B-4260-8368-08E0A22D22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A5DAB8-EC07-4CCF-96EA-5D8ACDAE6E4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0438F1AC-9961-4786-A189-20863DD97F68}"/>
              </a:ext>
            </a:extLst>
          </p:cNvPr>
          <p:cNvCxnSpPr>
            <a:cxnSpLocks/>
          </p:cNvCxnSpPr>
          <p:nvPr/>
        </p:nvCxnSpPr>
        <p:spPr>
          <a:xfrm flipH="1">
            <a:off x="571500" y="1780979"/>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20163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75F678-EC03-4845-A51B-C90FA6A15491}"/>
              </a:ext>
            </a:extLst>
          </p:cNvPr>
          <p:cNvSpPr>
            <a:spLocks noGrp="1"/>
          </p:cNvSpPr>
          <p:nvPr>
            <p:ph type="title" orient="vert"/>
          </p:nvPr>
        </p:nvSpPr>
        <p:spPr>
          <a:xfrm>
            <a:off x="9177953" y="797251"/>
            <a:ext cx="2483929" cy="528378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4A8B4D-A39F-4528-975A-9C84BEE778DF}"/>
              </a:ext>
            </a:extLst>
          </p:cNvPr>
          <p:cNvSpPr>
            <a:spLocks noGrp="1"/>
          </p:cNvSpPr>
          <p:nvPr>
            <p:ph type="body" orient="vert" idx="1"/>
          </p:nvPr>
        </p:nvSpPr>
        <p:spPr>
          <a:xfrm>
            <a:off x="566094" y="797251"/>
            <a:ext cx="8101072" cy="528378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5E4A23-6984-4AD1-A51D-600EDC263543}"/>
              </a:ext>
            </a:extLst>
          </p:cNvPr>
          <p:cNvSpPr>
            <a:spLocks noGrp="1"/>
          </p:cNvSpPr>
          <p:nvPr>
            <p:ph type="dt" sz="half" idx="10"/>
          </p:nvPr>
        </p:nvSpPr>
        <p:spPr/>
        <p:txBody>
          <a:bodyPr/>
          <a:lstStyle/>
          <a:p>
            <a:fld id="{1C8322F6-1C60-46CF-968C-BC20E470F443}" type="datetimeFigureOut">
              <a:rPr lang="en-US" smtClean="0"/>
              <a:t>1/16/2026</a:t>
            </a:fld>
            <a:endParaRPr lang="en-US"/>
          </a:p>
        </p:txBody>
      </p:sp>
      <p:sp>
        <p:nvSpPr>
          <p:cNvPr id="5" name="Footer Placeholder 4">
            <a:extLst>
              <a:ext uri="{FF2B5EF4-FFF2-40B4-BE49-F238E27FC236}">
                <a16:creationId xmlns:a16="http://schemas.microsoft.com/office/drawing/2014/main" id="{A9273E28-C341-49CC-BAAB-0C0D198212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26D54A-8E86-4026-8DD0-5B0979BB8C7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1CB05DA4-DF32-4D7A-9E4D-36309C90C5BB}"/>
              </a:ext>
            </a:extLst>
          </p:cNvPr>
          <p:cNvCxnSpPr>
            <a:cxnSpLocks/>
          </p:cNvCxnSpPr>
          <p:nvPr/>
        </p:nvCxnSpPr>
        <p:spPr>
          <a:xfrm flipH="1">
            <a:off x="566094" y="57711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7CC7262-4997-41E4-976D-BA82E148280F}"/>
              </a:ext>
            </a:extLst>
          </p:cNvPr>
          <p:cNvCxnSpPr>
            <a:cxnSpLocks/>
          </p:cNvCxnSpPr>
          <p:nvPr/>
        </p:nvCxnSpPr>
        <p:spPr>
          <a:xfrm flipV="1">
            <a:off x="8875226" y="571500"/>
            <a:ext cx="0" cy="571149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F5063B5-E478-4C41-AD40-49A39AE07429}"/>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477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1/16/2026</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4222813283"/>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E1467D-9ED1-4211-A71E-41C91C755C9D}"/>
              </a:ext>
            </a:extLst>
          </p:cNvPr>
          <p:cNvSpPr>
            <a:spLocks noGrp="1"/>
          </p:cNvSpPr>
          <p:nvPr>
            <p:ph type="title"/>
          </p:nvPr>
        </p:nvSpPr>
        <p:spPr>
          <a:xfrm>
            <a:off x="571500" y="689289"/>
            <a:ext cx="11049000" cy="108410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1F8A6A1-C9C7-4FDF-B4DA-1E86B6A355F8}"/>
              </a:ext>
            </a:extLst>
          </p:cNvPr>
          <p:cNvSpPr>
            <a:spLocks noGrp="1"/>
          </p:cNvSpPr>
          <p:nvPr>
            <p:ph type="body" idx="1"/>
          </p:nvPr>
        </p:nvSpPr>
        <p:spPr>
          <a:xfrm>
            <a:off x="571499" y="2075688"/>
            <a:ext cx="11059811" cy="38180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AACC44A-C635-4CD0-90E9-D9503AF4CCF2}"/>
              </a:ext>
            </a:extLst>
          </p:cNvPr>
          <p:cNvSpPr>
            <a:spLocks noGrp="1"/>
          </p:cNvSpPr>
          <p:nvPr>
            <p:ph type="dt" sz="half" idx="2"/>
          </p:nvPr>
        </p:nvSpPr>
        <p:spPr>
          <a:xfrm>
            <a:off x="8036732" y="6397103"/>
            <a:ext cx="3091928" cy="365125"/>
          </a:xfrm>
          <a:prstGeom prst="rect">
            <a:avLst/>
          </a:prstGeom>
        </p:spPr>
        <p:txBody>
          <a:bodyPr vert="horz" lIns="91440" tIns="45720" rIns="91440" bIns="45720" rtlCol="0" anchor="ctr"/>
          <a:lstStyle>
            <a:lvl1pPr algn="r">
              <a:defRPr sz="800" cap="all" spc="200" baseline="0">
                <a:solidFill>
                  <a:schemeClr val="tx1"/>
                </a:solidFill>
              </a:defRPr>
            </a:lvl1pPr>
          </a:lstStyle>
          <a:p>
            <a:fld id="{1C8322F6-1C60-46CF-968C-BC20E470F443}" type="datetimeFigureOut">
              <a:rPr lang="en-US" smtClean="0"/>
              <a:t>1/16/2026</a:t>
            </a:fld>
            <a:endParaRPr lang="en-US"/>
          </a:p>
        </p:txBody>
      </p:sp>
      <p:sp>
        <p:nvSpPr>
          <p:cNvPr id="5" name="Footer Placeholder 4">
            <a:extLst>
              <a:ext uri="{FF2B5EF4-FFF2-40B4-BE49-F238E27FC236}">
                <a16:creationId xmlns:a16="http://schemas.microsoft.com/office/drawing/2014/main" id="{58ABF682-1A47-492C-81E3-9DB0A50ECB1F}"/>
              </a:ext>
            </a:extLst>
          </p:cNvPr>
          <p:cNvSpPr>
            <a:spLocks noGrp="1"/>
          </p:cNvSpPr>
          <p:nvPr>
            <p:ph type="ftr" sz="quarter" idx="3"/>
          </p:nvPr>
        </p:nvSpPr>
        <p:spPr>
          <a:xfrm>
            <a:off x="475782" y="6397103"/>
            <a:ext cx="4114800" cy="365125"/>
          </a:xfrm>
          <a:prstGeom prst="rect">
            <a:avLst/>
          </a:prstGeom>
        </p:spPr>
        <p:txBody>
          <a:bodyPr vert="horz" lIns="91440" tIns="45720" rIns="91440" bIns="45720" rtlCol="0" anchor="ctr"/>
          <a:lstStyle>
            <a:lvl1pPr algn="l">
              <a:defRPr sz="800" cap="all" spc="2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CCC814B-9105-44ED-98A9-D326B2E2605C}"/>
              </a:ext>
            </a:extLst>
          </p:cNvPr>
          <p:cNvSpPr>
            <a:spLocks noGrp="1"/>
          </p:cNvSpPr>
          <p:nvPr>
            <p:ph type="sldNum" sz="quarter" idx="4"/>
          </p:nvPr>
        </p:nvSpPr>
        <p:spPr>
          <a:xfrm>
            <a:off x="11024553" y="6397103"/>
            <a:ext cx="700775" cy="365125"/>
          </a:xfrm>
          <a:prstGeom prst="rect">
            <a:avLst/>
          </a:prstGeom>
        </p:spPr>
        <p:txBody>
          <a:bodyPr vert="horz" lIns="91440" tIns="45720" rIns="91440" bIns="45720" rtlCol="0" anchor="ctr"/>
          <a:lstStyle>
            <a:lvl1pPr algn="r">
              <a:defRPr sz="800">
                <a:solidFill>
                  <a:schemeClr val="tx1"/>
                </a:solidFill>
              </a:defRPr>
            </a:lvl1pPr>
          </a:lstStyle>
          <a:p>
            <a:fld id="{5EEB83C2-341F-4C28-A243-1C56DDDA54D3}" type="slidenum">
              <a:rPr lang="en-US" smtClean="0"/>
              <a:t>‹#›</a:t>
            </a:fld>
            <a:endParaRPr lang="en-US"/>
          </a:p>
        </p:txBody>
      </p:sp>
      <p:cxnSp>
        <p:nvCxnSpPr>
          <p:cNvPr id="20" name="Straight Connector 19">
            <a:extLst>
              <a:ext uri="{FF2B5EF4-FFF2-40B4-BE49-F238E27FC236}">
                <a16:creationId xmlns:a16="http://schemas.microsoft.com/office/drawing/2014/main" id="{A6814345-41DE-42C5-8657-66C1417DF81A}"/>
              </a:ext>
            </a:extLst>
          </p:cNvPr>
          <p:cNvCxnSpPr>
            <a:cxnSpLocks/>
          </p:cNvCxnSpPr>
          <p:nvPr/>
        </p:nvCxnSpPr>
        <p:spPr>
          <a:xfrm flipH="1">
            <a:off x="566094" y="6286347"/>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7E68E419-3727-4F5E-8840-AF149B33B0B7}"/>
              </a:ext>
            </a:extLst>
          </p:cNvPr>
          <p:cNvCxnSpPr>
            <a:cxnSpLocks/>
          </p:cNvCxnSpPr>
          <p:nvPr/>
        </p:nvCxnSpPr>
        <p:spPr>
          <a:xfrm flipH="1">
            <a:off x="577485" y="1883336"/>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519B6EC-D7AE-452F-8D0C-D11BD3377F3E}"/>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627175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000" kern="1200" spc="-100" baseline="0">
          <a:solidFill>
            <a:schemeClr val="tx1"/>
          </a:solidFill>
          <a:latin typeface="Batang" panose="02030600000101010101" pitchFamily="18" charset="-127"/>
          <a:ea typeface="Batang" panose="02030600000101010101" pitchFamily="18" charset="-127"/>
          <a:cs typeface="+mj-cs"/>
        </a:defRPr>
      </a:lvl1pPr>
    </p:titleStyle>
    <p:bodyStyle>
      <a:lvl1pPr marL="228600" indent="-228600" algn="l" defTabSz="914400" rtl="0" eaLnBrk="1" latinLnBrk="0" hangingPunct="1">
        <a:lnSpc>
          <a:spcPct val="12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SzPct val="8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SzPct val="80000"/>
        <a:buFont typeface="Avenir Next LT Pro Light" panose="020B03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2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4.sv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8.xml"/><Relationship Id="rId1" Type="http://schemas.openxmlformats.org/officeDocument/2006/relationships/video" Target="https://www.youtube.com/embed/oE04ZQ6cu3E?feature=oembed" TargetMode="External"/><Relationship Id="rId4" Type="http://schemas.openxmlformats.org/officeDocument/2006/relationships/image" Target="../media/image27.jpeg"/></Relationships>
</file>

<file path=ppt/slides/_rels/slide2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8.xml"/><Relationship Id="rId1" Type="http://schemas.openxmlformats.org/officeDocument/2006/relationships/video" Target="https://www.youtube.com/embed/7fatMbCQjak?feature=oembed" TargetMode="External"/><Relationship Id="rId4" Type="http://schemas.openxmlformats.org/officeDocument/2006/relationships/image" Target="../media/image30.jpeg"/></Relationships>
</file>

<file path=ppt/slides/_rels/slide2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8.xml"/><Relationship Id="rId1" Type="http://schemas.openxmlformats.org/officeDocument/2006/relationships/video" Target="https://www.youtube.com/embed/CRoXamNM-yA?feature=oembed" TargetMode="External"/><Relationship Id="rId4" Type="http://schemas.openxmlformats.org/officeDocument/2006/relationships/image" Target="../media/image32.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96AE4BD0-E2D6-4FE1-9295-59E338A453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13"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1"/>
            <a:ext cx="12195048"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1A63981-6C7A-4AC8-9357-4EACE4E491F2}"/>
              </a:ext>
            </a:extLst>
          </p:cNvPr>
          <p:cNvSpPr>
            <a:spLocks noGrp="1"/>
          </p:cNvSpPr>
          <p:nvPr>
            <p:ph type="ctrTitle"/>
          </p:nvPr>
        </p:nvSpPr>
        <p:spPr>
          <a:xfrm>
            <a:off x="457200" y="676656"/>
            <a:ext cx="3277432" cy="3063240"/>
          </a:xfrm>
        </p:spPr>
        <p:txBody>
          <a:bodyPr>
            <a:normAutofit/>
          </a:bodyPr>
          <a:lstStyle/>
          <a:p>
            <a:r>
              <a:rPr lang="en-GB" dirty="0"/>
              <a:t>Recap Week 1</a:t>
            </a:r>
          </a:p>
        </p:txBody>
      </p:sp>
      <p:sp>
        <p:nvSpPr>
          <p:cNvPr id="3" name="Subtitle 2">
            <a:extLst>
              <a:ext uri="{FF2B5EF4-FFF2-40B4-BE49-F238E27FC236}">
                <a16:creationId xmlns:a16="http://schemas.microsoft.com/office/drawing/2014/main" id="{FA4104BB-B13B-7C06-C5F4-B8A1982884BD}"/>
              </a:ext>
            </a:extLst>
          </p:cNvPr>
          <p:cNvSpPr>
            <a:spLocks noGrp="1"/>
          </p:cNvSpPr>
          <p:nvPr>
            <p:ph type="subTitle" idx="1"/>
          </p:nvPr>
        </p:nvSpPr>
        <p:spPr>
          <a:xfrm>
            <a:off x="457200" y="3840481"/>
            <a:ext cx="3277432" cy="2347272"/>
          </a:xfrm>
        </p:spPr>
        <p:txBody>
          <a:bodyPr>
            <a:normAutofit/>
          </a:bodyPr>
          <a:lstStyle/>
          <a:p>
            <a:r>
              <a:rPr lang="en-GB" sz="4000" dirty="0"/>
              <a:t>Mindset</a:t>
            </a:r>
          </a:p>
        </p:txBody>
      </p:sp>
      <p:pic>
        <p:nvPicPr>
          <p:cNvPr id="4" name="Picture 3">
            <a:extLst>
              <a:ext uri="{FF2B5EF4-FFF2-40B4-BE49-F238E27FC236}">
                <a16:creationId xmlns:a16="http://schemas.microsoft.com/office/drawing/2014/main" id="{15981CC1-1E5E-6DE7-9444-61E5DD9C8114}"/>
              </a:ext>
            </a:extLst>
          </p:cNvPr>
          <p:cNvPicPr>
            <a:picLocks noChangeAspect="1"/>
          </p:cNvPicPr>
          <p:nvPr/>
        </p:nvPicPr>
        <p:blipFill rotWithShape="1">
          <a:blip r:embed="rId4"/>
          <a:srcRect l="15025" r="24937"/>
          <a:stretch/>
        </p:blipFill>
        <p:spPr>
          <a:xfrm>
            <a:off x="3957208" y="10"/>
            <a:ext cx="8234792" cy="6857990"/>
          </a:xfrm>
          <a:custGeom>
            <a:avLst/>
            <a:gdLst/>
            <a:ahLst/>
            <a:cxnLst/>
            <a:rect l="l" t="t" r="r" b="b"/>
            <a:pathLst>
              <a:path w="8234792" h="6821666">
                <a:moveTo>
                  <a:pt x="2322410" y="0"/>
                </a:moveTo>
                <a:lnTo>
                  <a:pt x="8234792" y="0"/>
                </a:lnTo>
                <a:lnTo>
                  <a:pt x="8234792" y="4503719"/>
                </a:lnTo>
                <a:lnTo>
                  <a:pt x="8215888" y="4629599"/>
                </a:lnTo>
                <a:cubicBezTo>
                  <a:pt x="8049795" y="5454493"/>
                  <a:pt x="7647096" y="6191792"/>
                  <a:pt x="7082996" y="6765066"/>
                </a:cubicBezTo>
                <a:lnTo>
                  <a:pt x="7021717" y="6821666"/>
                </a:lnTo>
                <a:lnTo>
                  <a:pt x="0" y="6821666"/>
                </a:lnTo>
                <a:lnTo>
                  <a:pt x="0" y="3790727"/>
                </a:lnTo>
                <a:cubicBezTo>
                  <a:pt x="0" y="2186928"/>
                  <a:pt x="879517" y="791919"/>
                  <a:pt x="2175128" y="76659"/>
                </a:cubicBezTo>
                <a:close/>
              </a:path>
            </a:pathLst>
          </a:custGeom>
        </p:spPr>
      </p:pic>
    </p:spTree>
    <p:extLst>
      <p:ext uri="{BB962C8B-B14F-4D97-AF65-F5344CB8AC3E}">
        <p14:creationId xmlns:p14="http://schemas.microsoft.com/office/powerpoint/2010/main" val="1688729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Background Fill">
            <a:extLst>
              <a:ext uri="{FF2B5EF4-FFF2-40B4-BE49-F238E27FC236}">
                <a16:creationId xmlns:a16="http://schemas.microsoft.com/office/drawing/2014/main" id="{B6D694DB-A3FC-4F14-A225-17BEBA44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5" name="Picture 4" descr="Person writing on a notepad">
            <a:extLst>
              <a:ext uri="{FF2B5EF4-FFF2-40B4-BE49-F238E27FC236}">
                <a16:creationId xmlns:a16="http://schemas.microsoft.com/office/drawing/2014/main" id="{B3C2E405-AA1B-D1FF-09CB-994DC511EA49}"/>
              </a:ext>
            </a:extLst>
          </p:cNvPr>
          <p:cNvPicPr>
            <a:picLocks noChangeAspect="1"/>
          </p:cNvPicPr>
          <p:nvPr/>
        </p:nvPicPr>
        <p:blipFill rotWithShape="1">
          <a:blip r:embed="rId2">
            <a:alphaModFix amt="60000"/>
          </a:blip>
          <a:srcRect t="13168" r="-1" b="15835"/>
          <a:stretch/>
        </p:blipFill>
        <p:spPr>
          <a:xfrm>
            <a:off x="20" y="10"/>
            <a:ext cx="12188921" cy="6857990"/>
          </a:xfrm>
          <a:prstGeom prst="rect">
            <a:avLst/>
          </a:prstGeom>
        </p:spPr>
      </p:pic>
      <p:sp>
        <p:nvSpPr>
          <p:cNvPr id="2" name="Title 1">
            <a:extLst>
              <a:ext uri="{FF2B5EF4-FFF2-40B4-BE49-F238E27FC236}">
                <a16:creationId xmlns:a16="http://schemas.microsoft.com/office/drawing/2014/main" id="{348C535C-9816-77E2-FD48-92E2C3EF026E}"/>
              </a:ext>
            </a:extLst>
          </p:cNvPr>
          <p:cNvSpPr>
            <a:spLocks noGrp="1"/>
          </p:cNvSpPr>
          <p:nvPr>
            <p:ph type="ctrTitle"/>
          </p:nvPr>
        </p:nvSpPr>
        <p:spPr>
          <a:xfrm>
            <a:off x="394233" y="686020"/>
            <a:ext cx="8630138" cy="2742980"/>
          </a:xfrm>
        </p:spPr>
        <p:txBody>
          <a:bodyPr>
            <a:normAutofit/>
          </a:bodyPr>
          <a:lstStyle/>
          <a:p>
            <a:r>
              <a:rPr lang="en-GB">
                <a:solidFill>
                  <a:srgbClr val="FFFFFF"/>
                </a:solidFill>
              </a:rPr>
              <a:t>Questionnaire Design &amp; Assignment Workshop</a:t>
            </a:r>
          </a:p>
        </p:txBody>
      </p:sp>
      <p:sp>
        <p:nvSpPr>
          <p:cNvPr id="3" name="Subtitle 2">
            <a:extLst>
              <a:ext uri="{FF2B5EF4-FFF2-40B4-BE49-F238E27FC236}">
                <a16:creationId xmlns:a16="http://schemas.microsoft.com/office/drawing/2014/main" id="{5FC7D61F-8D26-A8DD-513F-745CAFC82FF0}"/>
              </a:ext>
            </a:extLst>
          </p:cNvPr>
          <p:cNvSpPr>
            <a:spLocks noGrp="1"/>
          </p:cNvSpPr>
          <p:nvPr>
            <p:ph type="subTitle" idx="1"/>
          </p:nvPr>
        </p:nvSpPr>
        <p:spPr>
          <a:xfrm>
            <a:off x="394233" y="3602038"/>
            <a:ext cx="8630138" cy="2569942"/>
          </a:xfrm>
        </p:spPr>
        <p:txBody>
          <a:bodyPr>
            <a:normAutofit/>
          </a:bodyPr>
          <a:lstStyle/>
          <a:p>
            <a:r>
              <a:rPr lang="en-GB" dirty="0">
                <a:solidFill>
                  <a:srgbClr val="FFFFFF"/>
                </a:solidFill>
              </a:rPr>
              <a:t>Aims: </a:t>
            </a:r>
          </a:p>
          <a:p>
            <a:r>
              <a:rPr lang="en-GB" dirty="0">
                <a:solidFill>
                  <a:srgbClr val="FFFFFF"/>
                </a:solidFill>
              </a:rPr>
              <a:t>To increase knowledge of what is questionnaire design and how to create and use one affectively. </a:t>
            </a:r>
          </a:p>
          <a:p>
            <a:r>
              <a:rPr lang="en-GB" dirty="0">
                <a:solidFill>
                  <a:srgbClr val="FFFFFF"/>
                </a:solidFill>
              </a:rPr>
              <a:t>Provide guidance with assignment work.</a:t>
            </a:r>
          </a:p>
        </p:txBody>
      </p:sp>
      <p:grpSp>
        <p:nvGrpSpPr>
          <p:cNvPr id="11" name="Group 10">
            <a:extLst>
              <a:ext uri="{FF2B5EF4-FFF2-40B4-BE49-F238E27FC236}">
                <a16:creationId xmlns:a16="http://schemas.microsoft.com/office/drawing/2014/main" id="{D4433877-8295-4A0D-94F7-BFD8A63360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25" name="Oval 24">
              <a:extLst>
                <a:ext uri="{FF2B5EF4-FFF2-40B4-BE49-F238E27FC236}">
                  <a16:creationId xmlns:a16="http://schemas.microsoft.com/office/drawing/2014/main" id="{51FD208E-0612-408E-9D15-241B453251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6" name="Graphic 9">
              <a:extLst>
                <a:ext uri="{FF2B5EF4-FFF2-40B4-BE49-F238E27FC236}">
                  <a16:creationId xmlns:a16="http://schemas.microsoft.com/office/drawing/2014/main" id="{0005FEAC-EF53-4E59-AFAA-B72D0F702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27" name="Freeform: Shape 26">
              <a:extLst>
                <a:ext uri="{FF2B5EF4-FFF2-40B4-BE49-F238E27FC236}">
                  <a16:creationId xmlns:a16="http://schemas.microsoft.com/office/drawing/2014/main" id="{20D9F4E7-B583-4E44-AE18-421B268FBA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28" name="Freeform: Shape 27">
              <a:extLst>
                <a:ext uri="{FF2B5EF4-FFF2-40B4-BE49-F238E27FC236}">
                  <a16:creationId xmlns:a16="http://schemas.microsoft.com/office/drawing/2014/main" id="{3C41D6DC-5CB2-4929-AAA8-328E7AA84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29" name="Graphic 9">
              <a:extLst>
                <a:ext uri="{FF2B5EF4-FFF2-40B4-BE49-F238E27FC236}">
                  <a16:creationId xmlns:a16="http://schemas.microsoft.com/office/drawing/2014/main" id="{810D7DDE-644B-4D22-86B4-C3FEDF985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30" name="Graphic 9">
              <a:extLst>
                <a:ext uri="{FF2B5EF4-FFF2-40B4-BE49-F238E27FC236}">
                  <a16:creationId xmlns:a16="http://schemas.microsoft.com/office/drawing/2014/main" id="{5777DB78-76A6-4C7E-884B-AE5A8540D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Tree>
    <p:extLst>
      <p:ext uri="{BB962C8B-B14F-4D97-AF65-F5344CB8AC3E}">
        <p14:creationId xmlns:p14="http://schemas.microsoft.com/office/powerpoint/2010/main" val="6008988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5" name="Group 14">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6" name="Oval 15">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7" name="Freeform: Shape 16">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8" name="Freeform: Shape 17">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9" name="Freeform: Shape 18">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20"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4" name="Background Fill">
            <a:extLst>
              <a:ext uri="{FF2B5EF4-FFF2-40B4-BE49-F238E27FC236}">
                <a16:creationId xmlns:a16="http://schemas.microsoft.com/office/drawing/2014/main" id="{B6D694DB-A3FC-4F14-A225-17BEBA44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7" name="Picture 6" descr="Hand holding a pen shading number on a sheet">
            <a:extLst>
              <a:ext uri="{FF2B5EF4-FFF2-40B4-BE49-F238E27FC236}">
                <a16:creationId xmlns:a16="http://schemas.microsoft.com/office/drawing/2014/main" id="{67D90389-9D52-73AD-5FF1-2DDFD65A706D}"/>
              </a:ext>
            </a:extLst>
          </p:cNvPr>
          <p:cNvPicPr>
            <a:picLocks noChangeAspect="1"/>
          </p:cNvPicPr>
          <p:nvPr/>
        </p:nvPicPr>
        <p:blipFill rotWithShape="1">
          <a:blip r:embed="rId4">
            <a:alphaModFix/>
          </a:blip>
          <a:srcRect r="-1" b="15708"/>
          <a:stretch/>
        </p:blipFill>
        <p:spPr>
          <a:xfrm>
            <a:off x="1530" y="10"/>
            <a:ext cx="12188941" cy="6857990"/>
          </a:xfrm>
          <a:prstGeom prst="rect">
            <a:avLst/>
          </a:prstGeom>
        </p:spPr>
      </p:pic>
      <p:sp>
        <p:nvSpPr>
          <p:cNvPr id="26" name="Rectangle 25">
            <a:extLst>
              <a:ext uri="{FF2B5EF4-FFF2-40B4-BE49-F238E27FC236}">
                <a16:creationId xmlns:a16="http://schemas.microsoft.com/office/drawing/2014/main" id="{3923A307-A4A9-4352-A2A4-5B720FA94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74BD8A-B89F-0CB1-0723-75346810FC67}"/>
              </a:ext>
            </a:extLst>
          </p:cNvPr>
          <p:cNvSpPr>
            <a:spLocks noGrp="1"/>
          </p:cNvSpPr>
          <p:nvPr>
            <p:ph type="title"/>
          </p:nvPr>
        </p:nvSpPr>
        <p:spPr>
          <a:xfrm>
            <a:off x="457200" y="1122363"/>
            <a:ext cx="6370686" cy="2387600"/>
          </a:xfrm>
        </p:spPr>
        <p:txBody>
          <a:bodyPr vert="horz" lIns="91440" tIns="45720" rIns="91440" bIns="45720" rtlCol="0" anchor="b">
            <a:normAutofit/>
          </a:bodyPr>
          <a:lstStyle/>
          <a:p>
            <a:r>
              <a:rPr lang="en-US" sz="5400" dirty="0">
                <a:solidFill>
                  <a:srgbClr val="FFFFFF"/>
                </a:solidFill>
              </a:rPr>
              <a:t>What is questionnaire design</a:t>
            </a:r>
          </a:p>
        </p:txBody>
      </p:sp>
      <p:grpSp>
        <p:nvGrpSpPr>
          <p:cNvPr id="28" name="Group 27">
            <a:extLst>
              <a:ext uri="{FF2B5EF4-FFF2-40B4-BE49-F238E27FC236}">
                <a16:creationId xmlns:a16="http://schemas.microsoft.com/office/drawing/2014/main" id="{C09AACA9-03A2-4DB1-A011-3024CF744E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3701992"/>
            <a:chOff x="10300855" y="0"/>
            <a:chExt cx="1891145" cy="3701992"/>
          </a:xfrm>
        </p:grpSpPr>
        <p:sp>
          <p:nvSpPr>
            <p:cNvPr id="29" name="Oval 28">
              <a:extLst>
                <a:ext uri="{FF2B5EF4-FFF2-40B4-BE49-F238E27FC236}">
                  <a16:creationId xmlns:a16="http://schemas.microsoft.com/office/drawing/2014/main" id="{BB20D714-0285-47F4-933F-8ACBDC0DB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1986087"/>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1F384C0F-FBBE-46B4-B118-A3D4CA7A1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134279"/>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31" name="Graphic 9">
              <a:extLst>
                <a:ext uri="{FF2B5EF4-FFF2-40B4-BE49-F238E27FC236}">
                  <a16:creationId xmlns:a16="http://schemas.microsoft.com/office/drawing/2014/main" id="{D1B56715-1F01-4B5D-8718-C595306FF4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32" name="Graphic 9">
              <a:extLst>
                <a:ext uri="{FF2B5EF4-FFF2-40B4-BE49-F238E27FC236}">
                  <a16:creationId xmlns:a16="http://schemas.microsoft.com/office/drawing/2014/main" id="{DCB758B8-B1FC-47DF-9BB8-D7F0EDCC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3" name="TextBox 2">
            <a:extLst>
              <a:ext uri="{FF2B5EF4-FFF2-40B4-BE49-F238E27FC236}">
                <a16:creationId xmlns:a16="http://schemas.microsoft.com/office/drawing/2014/main" id="{611C395E-96A4-78F0-A282-F4B1599F951B}"/>
              </a:ext>
            </a:extLst>
          </p:cNvPr>
          <p:cNvSpPr txBox="1"/>
          <p:nvPr/>
        </p:nvSpPr>
        <p:spPr>
          <a:xfrm>
            <a:off x="132173" y="3670929"/>
            <a:ext cx="7879001" cy="1200329"/>
          </a:xfrm>
          <a:prstGeom prst="rect">
            <a:avLst/>
          </a:prstGeom>
          <a:noFill/>
        </p:spPr>
        <p:txBody>
          <a:bodyPr wrap="square" rtlCol="0">
            <a:spAutoFit/>
          </a:bodyPr>
          <a:lstStyle/>
          <a:p>
            <a:r>
              <a:rPr lang="en-GB" dirty="0">
                <a:highlight>
                  <a:srgbClr val="000080"/>
                </a:highlight>
              </a:rPr>
              <a:t>Questionnaire design is the process of creating a set of questions to gather information from a target audience for research or data collection purposes. The goal is to design a questionnaire that effectively captures the required information while minimizing bias and maximizing response rates.</a:t>
            </a:r>
          </a:p>
        </p:txBody>
      </p:sp>
    </p:spTree>
    <p:extLst>
      <p:ext uri="{BB962C8B-B14F-4D97-AF65-F5344CB8AC3E}">
        <p14:creationId xmlns:p14="http://schemas.microsoft.com/office/powerpoint/2010/main" val="18672232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Background Fill">
            <a:extLst>
              <a:ext uri="{FF2B5EF4-FFF2-40B4-BE49-F238E27FC236}">
                <a16:creationId xmlns:a16="http://schemas.microsoft.com/office/drawing/2014/main" id="{03AE087C-11E2-4305-9282-D7F122FE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5" name="Picture 4" descr="Three arrows on bullseye">
            <a:extLst>
              <a:ext uri="{FF2B5EF4-FFF2-40B4-BE49-F238E27FC236}">
                <a16:creationId xmlns:a16="http://schemas.microsoft.com/office/drawing/2014/main" id="{2477C4B1-F279-8A00-AC55-ABDC4A87EF8D}"/>
              </a:ext>
            </a:extLst>
          </p:cNvPr>
          <p:cNvPicPr>
            <a:picLocks noChangeAspect="1"/>
          </p:cNvPicPr>
          <p:nvPr/>
        </p:nvPicPr>
        <p:blipFill rotWithShape="1">
          <a:blip r:embed="rId3">
            <a:alphaModFix amt="60000"/>
          </a:blip>
          <a:srcRect t="14101" r="-1" b="-1"/>
          <a:stretch/>
        </p:blipFill>
        <p:spPr>
          <a:xfrm>
            <a:off x="20" y="8571"/>
            <a:ext cx="12188932" cy="6858000"/>
          </a:xfrm>
          <a:prstGeom prst="rect">
            <a:avLst/>
          </a:prstGeom>
        </p:spPr>
      </p:pic>
      <p:sp>
        <p:nvSpPr>
          <p:cNvPr id="2" name="Title 1">
            <a:extLst>
              <a:ext uri="{FF2B5EF4-FFF2-40B4-BE49-F238E27FC236}">
                <a16:creationId xmlns:a16="http://schemas.microsoft.com/office/drawing/2014/main" id="{D1CE1DCB-F140-90AB-817A-469EE25F14BA}"/>
              </a:ext>
            </a:extLst>
          </p:cNvPr>
          <p:cNvSpPr>
            <a:spLocks noGrp="1"/>
          </p:cNvSpPr>
          <p:nvPr>
            <p:ph type="title"/>
          </p:nvPr>
        </p:nvSpPr>
        <p:spPr>
          <a:xfrm>
            <a:off x="457200" y="668049"/>
            <a:ext cx="7685037" cy="1325563"/>
          </a:xfrm>
        </p:spPr>
        <p:txBody>
          <a:bodyPr>
            <a:normAutofit/>
          </a:bodyPr>
          <a:lstStyle/>
          <a:p>
            <a:r>
              <a:rPr lang="en-GB" dirty="0">
                <a:solidFill>
                  <a:srgbClr val="FFFFFF"/>
                </a:solidFill>
              </a:rPr>
              <a:t>Objectives</a:t>
            </a:r>
          </a:p>
        </p:txBody>
      </p:sp>
      <p:sp>
        <p:nvSpPr>
          <p:cNvPr id="3" name="Content Placeholder 2">
            <a:extLst>
              <a:ext uri="{FF2B5EF4-FFF2-40B4-BE49-F238E27FC236}">
                <a16:creationId xmlns:a16="http://schemas.microsoft.com/office/drawing/2014/main" id="{36C0F9ED-44E4-6A1A-B2D8-822B8B531695}"/>
              </a:ext>
            </a:extLst>
          </p:cNvPr>
          <p:cNvSpPr>
            <a:spLocks noGrp="1"/>
          </p:cNvSpPr>
          <p:nvPr>
            <p:ph idx="1"/>
          </p:nvPr>
        </p:nvSpPr>
        <p:spPr>
          <a:xfrm>
            <a:off x="457200" y="2096713"/>
            <a:ext cx="7685037" cy="4080250"/>
          </a:xfrm>
        </p:spPr>
        <p:txBody>
          <a:bodyPr>
            <a:normAutofit/>
          </a:bodyPr>
          <a:lstStyle/>
          <a:p>
            <a:pPr marL="0" indent="0">
              <a:buNone/>
            </a:pPr>
            <a:r>
              <a:rPr lang="en-GB" dirty="0">
                <a:solidFill>
                  <a:srgbClr val="FFFFFF"/>
                </a:solidFill>
              </a:rPr>
              <a:t>Clearly define the purpose and objectives of the questionnaire, ensuring that each question contributes to achieving those objectives.</a:t>
            </a:r>
          </a:p>
        </p:txBody>
      </p:sp>
      <p:grpSp>
        <p:nvGrpSpPr>
          <p:cNvPr id="11" name="Group 10">
            <a:extLst>
              <a:ext uri="{FF2B5EF4-FFF2-40B4-BE49-F238E27FC236}">
                <a16:creationId xmlns:a16="http://schemas.microsoft.com/office/drawing/2014/main" id="{6ACF365D-F104-414F-93C3-D9F568808E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12" name="Oval 11">
              <a:extLst>
                <a:ext uri="{FF2B5EF4-FFF2-40B4-BE49-F238E27FC236}">
                  <a16:creationId xmlns:a16="http://schemas.microsoft.com/office/drawing/2014/main" id="{C5D118A1-A4AD-4C47-99CC-852FAD146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Graphic 9">
              <a:extLst>
                <a:ext uri="{FF2B5EF4-FFF2-40B4-BE49-F238E27FC236}">
                  <a16:creationId xmlns:a16="http://schemas.microsoft.com/office/drawing/2014/main" id="{D3E51544-0AB7-4546-AB57-868FB0B41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4" name="Freeform: Shape 13">
              <a:extLst>
                <a:ext uri="{FF2B5EF4-FFF2-40B4-BE49-F238E27FC236}">
                  <a16:creationId xmlns:a16="http://schemas.microsoft.com/office/drawing/2014/main" id="{16DB3A34-0E17-44F2-A958-5C6EE80E3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5" name="Freeform: Shape 14">
              <a:extLst>
                <a:ext uri="{FF2B5EF4-FFF2-40B4-BE49-F238E27FC236}">
                  <a16:creationId xmlns:a16="http://schemas.microsoft.com/office/drawing/2014/main" id="{AB343AE4-2356-4838-B706-3A16FFFDE4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6" name="Graphic 9">
              <a:extLst>
                <a:ext uri="{FF2B5EF4-FFF2-40B4-BE49-F238E27FC236}">
                  <a16:creationId xmlns:a16="http://schemas.microsoft.com/office/drawing/2014/main" id="{D78B9AE4-2096-42B5-B267-1FCCF56F8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7" name="Graphic 9">
              <a:extLst>
                <a:ext uri="{FF2B5EF4-FFF2-40B4-BE49-F238E27FC236}">
                  <a16:creationId xmlns:a16="http://schemas.microsoft.com/office/drawing/2014/main" id="{827DE0C5-02AF-4323-9CB7-E4C1D6449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Tree>
    <p:extLst>
      <p:ext uri="{BB962C8B-B14F-4D97-AF65-F5344CB8AC3E}">
        <p14:creationId xmlns:p14="http://schemas.microsoft.com/office/powerpoint/2010/main" val="2771054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9"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20" name="Graphic 9">
            <a:extLst>
              <a:ext uri="{FF2B5EF4-FFF2-40B4-BE49-F238E27FC236}">
                <a16:creationId xmlns:a16="http://schemas.microsoft.com/office/drawing/2014/main" id="{9A450B93-9615-4854-BEA5-4A85DF5CD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6719" y="0"/>
            <a:ext cx="6905281"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4">
              <a:alpha val="25000"/>
            </a:schemeClr>
          </a:solidFill>
          <a:ln w="9525" cap="flat">
            <a:noFill/>
            <a:prstDash val="solid"/>
            <a:miter/>
          </a:ln>
        </p:spPr>
        <p:txBody>
          <a:bodyPr wrap="square" rtlCol="0" anchor="ctr">
            <a:noAutofit/>
          </a:bodyPr>
          <a:lstStyle/>
          <a:p>
            <a:endParaRPr lang="en-US" dirty="0"/>
          </a:p>
        </p:txBody>
      </p:sp>
      <p:sp>
        <p:nvSpPr>
          <p:cNvPr id="21"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F3425C-8B98-F5E6-3160-4638B3621FB7}"/>
              </a:ext>
            </a:extLst>
          </p:cNvPr>
          <p:cNvSpPr>
            <a:spLocks noGrp="1"/>
          </p:cNvSpPr>
          <p:nvPr>
            <p:ph type="title"/>
          </p:nvPr>
        </p:nvSpPr>
        <p:spPr>
          <a:xfrm>
            <a:off x="457200" y="758952"/>
            <a:ext cx="4640729" cy="1325563"/>
          </a:xfrm>
        </p:spPr>
        <p:txBody>
          <a:bodyPr anchor="b">
            <a:normAutofit/>
          </a:bodyPr>
          <a:lstStyle/>
          <a:p>
            <a:r>
              <a:rPr lang="en-GB" dirty="0"/>
              <a:t>Question Types</a:t>
            </a:r>
          </a:p>
        </p:txBody>
      </p:sp>
      <p:sp>
        <p:nvSpPr>
          <p:cNvPr id="3" name="Content Placeholder 2">
            <a:extLst>
              <a:ext uri="{FF2B5EF4-FFF2-40B4-BE49-F238E27FC236}">
                <a16:creationId xmlns:a16="http://schemas.microsoft.com/office/drawing/2014/main" id="{5524C75C-A437-677C-B04E-3B4560E6CBBA}"/>
              </a:ext>
            </a:extLst>
          </p:cNvPr>
          <p:cNvSpPr>
            <a:spLocks noGrp="1"/>
          </p:cNvSpPr>
          <p:nvPr>
            <p:ph idx="1"/>
          </p:nvPr>
        </p:nvSpPr>
        <p:spPr>
          <a:xfrm>
            <a:off x="457200" y="2286000"/>
            <a:ext cx="6419088" cy="3887585"/>
          </a:xfrm>
        </p:spPr>
        <p:txBody>
          <a:bodyPr>
            <a:normAutofit/>
          </a:bodyPr>
          <a:lstStyle/>
          <a:p>
            <a:pPr marL="0" indent="0">
              <a:buNone/>
            </a:pPr>
            <a:r>
              <a:rPr lang="en-GB" dirty="0"/>
              <a:t>Based on the type of information needed, choose appropriate question types, such as:</a:t>
            </a:r>
          </a:p>
          <a:p>
            <a:r>
              <a:rPr lang="en-GB" dirty="0"/>
              <a:t>Open-ended: </a:t>
            </a:r>
            <a:r>
              <a:rPr lang="en-GB" dirty="0">
                <a:effectLst/>
              </a:rPr>
              <a:t>: </a:t>
            </a:r>
            <a:r>
              <a:rPr lang="en-GB" sz="1600" dirty="0">
                <a:effectLst/>
              </a:rPr>
              <a:t>These questions allow respondents to provide answers in their own words</a:t>
            </a:r>
            <a:endParaRPr lang="en-GB" sz="1600" dirty="0"/>
          </a:p>
          <a:p>
            <a:r>
              <a:rPr lang="en-GB" dirty="0"/>
              <a:t>Closed-ended: </a:t>
            </a:r>
            <a:r>
              <a:rPr lang="en-GB" sz="1600" dirty="0">
                <a:effectLst/>
              </a:rPr>
              <a:t>These questions provide a fixed set of response options from which respondents must choose.</a:t>
            </a:r>
            <a:endParaRPr lang="en-GB" sz="1600" dirty="0"/>
          </a:p>
          <a:p>
            <a:r>
              <a:rPr lang="en-GB" dirty="0"/>
              <a:t>Multiple-choice: </a:t>
            </a:r>
            <a:r>
              <a:rPr lang="en-GB" sz="1600" dirty="0">
                <a:effectLst/>
              </a:rPr>
              <a:t>A type of closed-ended question that offers respondents a list of predefined options to choose from.</a:t>
            </a:r>
            <a:endParaRPr lang="en-GB" sz="1600" dirty="0"/>
          </a:p>
          <a:p>
            <a:r>
              <a:rPr lang="en-GB" dirty="0"/>
              <a:t>Rating scales:  </a:t>
            </a:r>
            <a:r>
              <a:rPr lang="en-GB" sz="1600" dirty="0">
                <a:effectLst/>
              </a:rPr>
              <a:t>These questions ask respondents to rate a statement or item on a numerical or descriptive scale, such as a Likert scale. </a:t>
            </a:r>
            <a:endParaRPr lang="en-GB" sz="1600" dirty="0"/>
          </a:p>
          <a:p>
            <a:r>
              <a:rPr lang="en-GB" dirty="0"/>
              <a:t>Ranking questions: </a:t>
            </a:r>
            <a:r>
              <a:rPr lang="en-GB" sz="1600" dirty="0">
                <a:effectLst/>
              </a:rPr>
              <a:t>These questions ask respondents to rank a list of items in order of preference or importance. </a:t>
            </a:r>
            <a:endParaRPr lang="en-GB" sz="1600" dirty="0"/>
          </a:p>
          <a:p>
            <a:pPr marL="0" indent="0">
              <a:buNone/>
            </a:pPr>
            <a:endParaRPr lang="en-GB" dirty="0"/>
          </a:p>
        </p:txBody>
      </p:sp>
      <p:pic>
        <p:nvPicPr>
          <p:cNvPr id="7" name="Graphic 6" descr="Customer Review">
            <a:extLst>
              <a:ext uri="{FF2B5EF4-FFF2-40B4-BE49-F238E27FC236}">
                <a16:creationId xmlns:a16="http://schemas.microsoft.com/office/drawing/2014/main" id="{F25B35DF-325B-D752-1285-9669C0CA0DC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566913" y="1197430"/>
            <a:ext cx="4593771" cy="4593771"/>
          </a:xfrm>
          <a:prstGeom prst="rect">
            <a:avLst/>
          </a:prstGeom>
        </p:spPr>
      </p:pic>
    </p:spTree>
    <p:extLst>
      <p:ext uri="{BB962C8B-B14F-4D97-AF65-F5344CB8AC3E}">
        <p14:creationId xmlns:p14="http://schemas.microsoft.com/office/powerpoint/2010/main" val="34056614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Background Fill">
            <a:extLst>
              <a:ext uri="{FF2B5EF4-FFF2-40B4-BE49-F238E27FC236}">
                <a16:creationId xmlns:a16="http://schemas.microsoft.com/office/drawing/2014/main" id="{03AE087C-11E2-4305-9282-D7F122FE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5" name="Picture 4" descr="Different coloured question marks">
            <a:extLst>
              <a:ext uri="{FF2B5EF4-FFF2-40B4-BE49-F238E27FC236}">
                <a16:creationId xmlns:a16="http://schemas.microsoft.com/office/drawing/2014/main" id="{552029EC-5CDB-CA69-5567-ABD1F8BFEE18}"/>
              </a:ext>
            </a:extLst>
          </p:cNvPr>
          <p:cNvPicPr>
            <a:picLocks noChangeAspect="1"/>
          </p:cNvPicPr>
          <p:nvPr/>
        </p:nvPicPr>
        <p:blipFill rotWithShape="1">
          <a:blip r:embed="rId3">
            <a:alphaModFix amt="60000"/>
          </a:blip>
          <a:srcRect r="25"/>
          <a:stretch/>
        </p:blipFill>
        <p:spPr>
          <a:xfrm>
            <a:off x="20" y="8571"/>
            <a:ext cx="12188932" cy="6858000"/>
          </a:xfrm>
          <a:prstGeom prst="rect">
            <a:avLst/>
          </a:prstGeom>
        </p:spPr>
      </p:pic>
      <p:sp>
        <p:nvSpPr>
          <p:cNvPr id="2" name="Title 1">
            <a:extLst>
              <a:ext uri="{FF2B5EF4-FFF2-40B4-BE49-F238E27FC236}">
                <a16:creationId xmlns:a16="http://schemas.microsoft.com/office/drawing/2014/main" id="{900E3320-85AC-A5F3-E29A-4EB82F60B608}"/>
              </a:ext>
            </a:extLst>
          </p:cNvPr>
          <p:cNvSpPr>
            <a:spLocks noGrp="1"/>
          </p:cNvSpPr>
          <p:nvPr>
            <p:ph type="title"/>
          </p:nvPr>
        </p:nvSpPr>
        <p:spPr>
          <a:xfrm>
            <a:off x="457200" y="668049"/>
            <a:ext cx="7685037" cy="1325563"/>
          </a:xfrm>
        </p:spPr>
        <p:txBody>
          <a:bodyPr>
            <a:normAutofit/>
          </a:bodyPr>
          <a:lstStyle/>
          <a:p>
            <a:r>
              <a:rPr lang="en-GB">
                <a:solidFill>
                  <a:srgbClr val="FFFFFF"/>
                </a:solidFill>
              </a:rPr>
              <a:t>Question Wording</a:t>
            </a:r>
          </a:p>
        </p:txBody>
      </p:sp>
      <p:sp>
        <p:nvSpPr>
          <p:cNvPr id="3" name="Content Placeholder 2">
            <a:extLst>
              <a:ext uri="{FF2B5EF4-FFF2-40B4-BE49-F238E27FC236}">
                <a16:creationId xmlns:a16="http://schemas.microsoft.com/office/drawing/2014/main" id="{21A0B558-7CA7-C0D9-695A-5BD350E4ECBE}"/>
              </a:ext>
            </a:extLst>
          </p:cNvPr>
          <p:cNvSpPr>
            <a:spLocks noGrp="1"/>
          </p:cNvSpPr>
          <p:nvPr>
            <p:ph idx="1"/>
          </p:nvPr>
        </p:nvSpPr>
        <p:spPr>
          <a:xfrm>
            <a:off x="457200" y="2096713"/>
            <a:ext cx="7685037" cy="4080250"/>
          </a:xfrm>
        </p:spPr>
        <p:txBody>
          <a:bodyPr>
            <a:normAutofit/>
          </a:bodyPr>
          <a:lstStyle/>
          <a:p>
            <a:pPr marL="0" indent="0">
              <a:buNone/>
            </a:pPr>
            <a:r>
              <a:rPr lang="en-GB">
                <a:solidFill>
                  <a:srgbClr val="FFFFFF"/>
                </a:solidFill>
              </a:rPr>
              <a:t>Use clear, concise, and unambiguous language that is easily understood by the target audience. Avoid leading questions, double-barrelled questions, or questions that assume prior knowledge.</a:t>
            </a:r>
          </a:p>
        </p:txBody>
      </p:sp>
      <p:grpSp>
        <p:nvGrpSpPr>
          <p:cNvPr id="11" name="Group 10">
            <a:extLst>
              <a:ext uri="{FF2B5EF4-FFF2-40B4-BE49-F238E27FC236}">
                <a16:creationId xmlns:a16="http://schemas.microsoft.com/office/drawing/2014/main" id="{6ACF365D-F104-414F-93C3-D9F568808E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12" name="Oval 11">
              <a:extLst>
                <a:ext uri="{FF2B5EF4-FFF2-40B4-BE49-F238E27FC236}">
                  <a16:creationId xmlns:a16="http://schemas.microsoft.com/office/drawing/2014/main" id="{C5D118A1-A4AD-4C47-99CC-852FAD146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Graphic 9">
              <a:extLst>
                <a:ext uri="{FF2B5EF4-FFF2-40B4-BE49-F238E27FC236}">
                  <a16:creationId xmlns:a16="http://schemas.microsoft.com/office/drawing/2014/main" id="{D3E51544-0AB7-4546-AB57-868FB0B41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4" name="Freeform: Shape 13">
              <a:extLst>
                <a:ext uri="{FF2B5EF4-FFF2-40B4-BE49-F238E27FC236}">
                  <a16:creationId xmlns:a16="http://schemas.microsoft.com/office/drawing/2014/main" id="{16DB3A34-0E17-44F2-A958-5C6EE80E3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5" name="Freeform: Shape 14">
              <a:extLst>
                <a:ext uri="{FF2B5EF4-FFF2-40B4-BE49-F238E27FC236}">
                  <a16:creationId xmlns:a16="http://schemas.microsoft.com/office/drawing/2014/main" id="{AB343AE4-2356-4838-B706-3A16FFFDE4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6" name="Graphic 9">
              <a:extLst>
                <a:ext uri="{FF2B5EF4-FFF2-40B4-BE49-F238E27FC236}">
                  <a16:creationId xmlns:a16="http://schemas.microsoft.com/office/drawing/2014/main" id="{D78B9AE4-2096-42B5-B267-1FCCF56F8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7" name="Graphic 9">
              <a:extLst>
                <a:ext uri="{FF2B5EF4-FFF2-40B4-BE49-F238E27FC236}">
                  <a16:creationId xmlns:a16="http://schemas.microsoft.com/office/drawing/2014/main" id="{827DE0C5-02AF-4323-9CB7-E4C1D6449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Tree>
    <p:extLst>
      <p:ext uri="{BB962C8B-B14F-4D97-AF65-F5344CB8AC3E}">
        <p14:creationId xmlns:p14="http://schemas.microsoft.com/office/powerpoint/2010/main" val="2886868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63E5BFF9-8D75-4F8D-AA2E-E9AF4156B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5074A657-B6F7-47AE-B719-D3590207E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2" name="Group 11">
            <a:extLst>
              <a:ext uri="{FF2B5EF4-FFF2-40B4-BE49-F238E27FC236}">
                <a16:creationId xmlns:a16="http://schemas.microsoft.com/office/drawing/2014/main" id="{5F495AF5-CD36-4EE9-95DB-86D2A39310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27"/>
            <a:ext cx="12192000" cy="6861227"/>
            <a:chOff x="0" y="-3227"/>
            <a:chExt cx="12192000" cy="6861227"/>
          </a:xfrm>
        </p:grpSpPr>
        <p:sp>
          <p:nvSpPr>
            <p:cNvPr id="13" name="Oval 12">
              <a:extLst>
                <a:ext uri="{FF2B5EF4-FFF2-40B4-BE49-F238E27FC236}">
                  <a16:creationId xmlns:a16="http://schemas.microsoft.com/office/drawing/2014/main" id="{8EFB5B0C-DD84-4ACA-8A57-0DF5C9BAD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58790" y="124188"/>
              <a:ext cx="215755" cy="21575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14" name="Oval 13">
              <a:extLst>
                <a:ext uri="{FF2B5EF4-FFF2-40B4-BE49-F238E27FC236}">
                  <a16:creationId xmlns:a16="http://schemas.microsoft.com/office/drawing/2014/main" id="{537C3102-63A7-409A-A09D-56EBB4C812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79553" y="2866365"/>
              <a:ext cx="697984" cy="697984"/>
            </a:xfrm>
            <a:prstGeom prst="ellipse">
              <a:avLst/>
            </a:prstGeom>
            <a:solidFill>
              <a:schemeClr val="accent1">
                <a:alpha val="65000"/>
              </a:schemeClr>
            </a:solidFill>
            <a:ln w="9331" cap="flat">
              <a:noFill/>
              <a:prstDash val="solid"/>
              <a:miter/>
            </a:ln>
          </p:spPr>
          <p:txBody>
            <a:bodyPr rtlCol="0" anchor="ctr"/>
            <a:lstStyle/>
            <a:p>
              <a:endParaRPr lang="en-US" dirty="0"/>
            </a:p>
          </p:txBody>
        </p:sp>
        <p:sp>
          <p:nvSpPr>
            <p:cNvPr id="15" name="Oval 14">
              <a:extLst>
                <a:ext uri="{FF2B5EF4-FFF2-40B4-BE49-F238E27FC236}">
                  <a16:creationId xmlns:a16="http://schemas.microsoft.com/office/drawing/2014/main" id="{7A99EBC8-DA67-46D1-BE90-B240465A8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6134" y="3762066"/>
              <a:ext cx="230192" cy="230191"/>
            </a:xfrm>
            <a:prstGeom prst="ellipse">
              <a:avLst/>
            </a:prstGeom>
            <a:solidFill>
              <a:schemeClr val="accent4">
                <a:lumMod val="20000"/>
                <a:lumOff val="80000"/>
                <a:alpha val="60000"/>
              </a:schemeClr>
            </a:solidFill>
            <a:ln w="9331" cap="flat">
              <a:noFill/>
              <a:prstDash val="solid"/>
              <a:miter/>
            </a:ln>
          </p:spPr>
          <p:txBody>
            <a:bodyPr rtlCol="0" anchor="ctr"/>
            <a:lstStyle/>
            <a:p>
              <a:endParaRPr lang="en-US" dirty="0">
                <a:solidFill>
                  <a:schemeClr val="tx1"/>
                </a:solidFill>
              </a:endParaRPr>
            </a:p>
          </p:txBody>
        </p:sp>
        <p:sp>
          <p:nvSpPr>
            <p:cNvPr id="16" name="Graphic 9">
              <a:extLst>
                <a:ext uri="{FF2B5EF4-FFF2-40B4-BE49-F238E27FC236}">
                  <a16:creationId xmlns:a16="http://schemas.microsoft.com/office/drawing/2014/main" id="{465540EA-046F-4AF0-8CEB-E2EFE6FD03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451544" y="-3227"/>
              <a:ext cx="2740456" cy="2740456"/>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p>
              <a:endParaRPr lang="en-US" dirty="0"/>
            </a:p>
          </p:txBody>
        </p:sp>
        <p:sp>
          <p:nvSpPr>
            <p:cNvPr id="17" name="Graphic 9">
              <a:extLst>
                <a:ext uri="{FF2B5EF4-FFF2-40B4-BE49-F238E27FC236}">
                  <a16:creationId xmlns:a16="http://schemas.microsoft.com/office/drawing/2014/main" id="{5FE32756-B183-449F-BD63-0CD97BABA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621871" y="163409"/>
              <a:ext cx="2387894" cy="2387894"/>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B81A06E5-D53E-4F08-917B-C03F56DFD9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3060" y="599153"/>
              <a:ext cx="823413" cy="1000074"/>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C349B903-4F98-4946-9F6B-A42679E0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903403"/>
              <a:ext cx="1715504" cy="2954597"/>
            </a:xfrm>
            <a:custGeom>
              <a:avLst/>
              <a:gdLst>
                <a:gd name="connsiteX0" fmla="*/ 0 w 2429360"/>
                <a:gd name="connsiteY0" fmla="*/ 0 h 4184064"/>
                <a:gd name="connsiteX1" fmla="*/ 329124 w 2429360"/>
                <a:gd name="connsiteY1" fmla="*/ 0 h 4184064"/>
                <a:gd name="connsiteX2" fmla="*/ 2429360 w 2429360"/>
                <a:gd name="connsiteY2" fmla="*/ 2100236 h 4184064"/>
                <a:gd name="connsiteX3" fmla="*/ 2429360 w 2429360"/>
                <a:gd name="connsiteY3" fmla="*/ 4184064 h 4184064"/>
                <a:gd name="connsiteX4" fmla="*/ 132331 w 2429360"/>
                <a:gd name="connsiteY4" fmla="*/ 4184064 h 4184064"/>
                <a:gd name="connsiteX5" fmla="*/ 120545 w 2429360"/>
                <a:gd name="connsiteY5" fmla="*/ 4183469 h 4184064"/>
                <a:gd name="connsiteX6" fmla="*/ 0 w 2429360"/>
                <a:gd name="connsiteY6" fmla="*/ 4165072 h 418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9360" h="4184064">
                  <a:moveTo>
                    <a:pt x="0" y="0"/>
                  </a:moveTo>
                  <a:lnTo>
                    <a:pt x="329124" y="0"/>
                  </a:lnTo>
                  <a:cubicBezTo>
                    <a:pt x="1489065" y="0"/>
                    <a:pt x="2429360" y="940295"/>
                    <a:pt x="2429360" y="2100236"/>
                  </a:cubicBezTo>
                  <a:lnTo>
                    <a:pt x="2429360" y="4184064"/>
                  </a:lnTo>
                  <a:lnTo>
                    <a:pt x="132331" y="4184064"/>
                  </a:lnTo>
                  <a:lnTo>
                    <a:pt x="120545" y="4183469"/>
                  </a:lnTo>
                  <a:lnTo>
                    <a:pt x="0" y="4165072"/>
                  </a:lnTo>
                  <a:close/>
                </a:path>
              </a:pathLst>
            </a:custGeom>
            <a:solidFill>
              <a:schemeClr val="accent1">
                <a:alpha val="60000"/>
              </a:schemeClr>
            </a:solidFill>
            <a:ln w="9331"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553BC73C-A7AD-48F4-B586-4F781FCB9C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168300"/>
              <a:ext cx="1533337" cy="2555470"/>
            </a:xfrm>
            <a:custGeom>
              <a:avLst/>
              <a:gdLst>
                <a:gd name="connsiteX0" fmla="*/ 0 w 1986804"/>
                <a:gd name="connsiteY0" fmla="*/ 0 h 2902159"/>
                <a:gd name="connsiteX1" fmla="*/ 533594 w 1986804"/>
                <a:gd name="connsiteY1" fmla="*/ 0 h 2902159"/>
                <a:gd name="connsiteX2" fmla="*/ 1986804 w 1986804"/>
                <a:gd name="connsiteY2" fmla="*/ 1453211 h 2902159"/>
                <a:gd name="connsiteX3" fmla="*/ 1986804 w 1986804"/>
                <a:gd name="connsiteY3" fmla="*/ 2902159 h 2902159"/>
                <a:gd name="connsiteX4" fmla="*/ 537856 w 1986804"/>
                <a:gd name="connsiteY4" fmla="*/ 2902159 h 2902159"/>
                <a:gd name="connsiteX5" fmla="*/ 105713 w 1986804"/>
                <a:gd name="connsiteY5" fmla="*/ 2836826 h 2902159"/>
                <a:gd name="connsiteX6" fmla="*/ 0 w 1986804"/>
                <a:gd name="connsiteY6" fmla="*/ 2798136 h 290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86804" h="2902159">
                  <a:moveTo>
                    <a:pt x="0" y="0"/>
                  </a:moveTo>
                  <a:lnTo>
                    <a:pt x="533594" y="0"/>
                  </a:lnTo>
                  <a:cubicBezTo>
                    <a:pt x="1336188" y="0"/>
                    <a:pt x="1986804" y="650616"/>
                    <a:pt x="1986804" y="1453211"/>
                  </a:cubicBezTo>
                  <a:lnTo>
                    <a:pt x="1986804" y="2902159"/>
                  </a:lnTo>
                  <a:lnTo>
                    <a:pt x="537856" y="2902159"/>
                  </a:lnTo>
                  <a:cubicBezTo>
                    <a:pt x="387370" y="2902159"/>
                    <a:pt x="242226" y="2879286"/>
                    <a:pt x="105713" y="2836826"/>
                  </a:cubicBezTo>
                  <a:lnTo>
                    <a:pt x="0" y="279813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EB3270C9-025A-41DD-997B-C8C6A6CBA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85047" y="4685933"/>
              <a:ext cx="2406953" cy="2172067"/>
            </a:xfrm>
            <a:custGeom>
              <a:avLst/>
              <a:gdLst>
                <a:gd name="connsiteX0" fmla="*/ 1229573 w 2406953"/>
                <a:gd name="connsiteY0" fmla="*/ 0 h 2172067"/>
                <a:gd name="connsiteX1" fmla="*/ 2406313 w 2406953"/>
                <a:gd name="connsiteY1" fmla="*/ 1496275 h 2172067"/>
                <a:gd name="connsiteX2" fmla="*/ 2406953 w 2406953"/>
                <a:gd name="connsiteY2" fmla="*/ 1499327 h 2172067"/>
                <a:gd name="connsiteX3" fmla="*/ 2406953 w 2406953"/>
                <a:gd name="connsiteY3" fmla="*/ 2172067 h 2172067"/>
                <a:gd name="connsiteX4" fmla="*/ 36154 w 2406953"/>
                <a:gd name="connsiteY4" fmla="*/ 2172067 h 2172067"/>
                <a:gd name="connsiteX5" fmla="*/ 13809 w 2406953"/>
                <a:gd name="connsiteY5" fmla="*/ 2065529 h 2172067"/>
                <a:gd name="connsiteX6" fmla="*/ 0 w 2406953"/>
                <a:gd name="connsiteY6" fmla="*/ 1873933 h 2172067"/>
                <a:gd name="connsiteX7" fmla="*/ 1229573 w 2406953"/>
                <a:gd name="connsiteY7" fmla="*/ 0 h 2172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06953" h="2172067">
                  <a:moveTo>
                    <a:pt x="1229573" y="0"/>
                  </a:moveTo>
                  <a:cubicBezTo>
                    <a:pt x="1229573" y="0"/>
                    <a:pt x="2170965" y="642363"/>
                    <a:pt x="2406313" y="1496275"/>
                  </a:cubicBezTo>
                  <a:lnTo>
                    <a:pt x="2406953" y="1499327"/>
                  </a:lnTo>
                  <a:lnTo>
                    <a:pt x="2406953" y="2172067"/>
                  </a:lnTo>
                  <a:lnTo>
                    <a:pt x="36154" y="2172067"/>
                  </a:lnTo>
                  <a:lnTo>
                    <a:pt x="13809" y="2065529"/>
                  </a:lnTo>
                  <a:cubicBezTo>
                    <a:pt x="4803" y="2002533"/>
                    <a:pt x="0" y="1938616"/>
                    <a:pt x="0" y="1873933"/>
                  </a:cubicBezTo>
                  <a:cubicBezTo>
                    <a:pt x="0" y="839004"/>
                    <a:pt x="1229573" y="0"/>
                    <a:pt x="1229573" y="0"/>
                  </a:cubicBezTo>
                  <a:close/>
                </a:path>
              </a:pathLst>
            </a:custGeom>
            <a:solidFill>
              <a:schemeClr val="accent1">
                <a:lumMod val="75000"/>
                <a:alpha val="65000"/>
              </a:schemeClr>
            </a:solidFill>
            <a:ln w="9331" cap="flat">
              <a:noFill/>
              <a:prstDash val="solid"/>
              <a:miter/>
            </a:ln>
          </p:spPr>
          <p:txBody>
            <a:bodyPr rtlCol="0" anchor="ctr"/>
            <a:lstStyle/>
            <a:p>
              <a:endParaRPr lang="en-US" dirty="0"/>
            </a:p>
          </p:txBody>
        </p:sp>
      </p:grpSp>
      <p:sp>
        <p:nvSpPr>
          <p:cNvPr id="23" name="Texture">
            <a:extLst>
              <a:ext uri="{FF2B5EF4-FFF2-40B4-BE49-F238E27FC236}">
                <a16:creationId xmlns:a16="http://schemas.microsoft.com/office/drawing/2014/main" id="{8DB0478B-1B97-4BFD-90B4-35597D821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9B350655-DE2E-3ED9-35FB-E74E2F899D79}"/>
              </a:ext>
            </a:extLst>
          </p:cNvPr>
          <p:cNvSpPr>
            <a:spLocks noGrp="1"/>
          </p:cNvSpPr>
          <p:nvPr>
            <p:ph type="title"/>
          </p:nvPr>
        </p:nvSpPr>
        <p:spPr>
          <a:xfrm>
            <a:off x="2993787" y="668049"/>
            <a:ext cx="6201379" cy="2624425"/>
          </a:xfrm>
        </p:spPr>
        <p:txBody>
          <a:bodyPr>
            <a:normAutofit/>
          </a:bodyPr>
          <a:lstStyle/>
          <a:p>
            <a:pPr algn="ctr"/>
            <a:r>
              <a:rPr lang="en-GB" dirty="0"/>
              <a:t>Question Order</a:t>
            </a:r>
            <a:endParaRPr lang="en-GB"/>
          </a:p>
        </p:txBody>
      </p:sp>
      <p:sp>
        <p:nvSpPr>
          <p:cNvPr id="3" name="Content Placeholder 2">
            <a:extLst>
              <a:ext uri="{FF2B5EF4-FFF2-40B4-BE49-F238E27FC236}">
                <a16:creationId xmlns:a16="http://schemas.microsoft.com/office/drawing/2014/main" id="{339B40F7-6230-F6EF-8CC6-5E36EDA8218E}"/>
              </a:ext>
            </a:extLst>
          </p:cNvPr>
          <p:cNvSpPr>
            <a:spLocks noGrp="1"/>
          </p:cNvSpPr>
          <p:nvPr>
            <p:ph idx="1"/>
          </p:nvPr>
        </p:nvSpPr>
        <p:spPr>
          <a:xfrm>
            <a:off x="2993787" y="3428999"/>
            <a:ext cx="6201379" cy="2747963"/>
          </a:xfrm>
        </p:spPr>
        <p:txBody>
          <a:bodyPr>
            <a:normAutofit/>
          </a:bodyPr>
          <a:lstStyle/>
          <a:p>
            <a:pPr marL="0" indent="0" algn="ctr">
              <a:buNone/>
            </a:pPr>
            <a:r>
              <a:rPr lang="en-GB" dirty="0"/>
              <a:t>Arrange questions in a logical sequence, starting with general questions and moving towards more specific ones. Group related questions together and use filter questions when necessary.</a:t>
            </a:r>
            <a:endParaRPr lang="en-GB"/>
          </a:p>
        </p:txBody>
      </p:sp>
    </p:spTree>
    <p:extLst>
      <p:ext uri="{BB962C8B-B14F-4D97-AF65-F5344CB8AC3E}">
        <p14:creationId xmlns:p14="http://schemas.microsoft.com/office/powerpoint/2010/main" val="36271541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Background Fill">
            <a:extLst>
              <a:ext uri="{FF2B5EF4-FFF2-40B4-BE49-F238E27FC236}">
                <a16:creationId xmlns:a16="http://schemas.microsoft.com/office/drawing/2014/main" id="{03AE087C-11E2-4305-9282-D7F122FE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5" name="Picture 4" descr="Magnifying glass showing decling performance">
            <a:extLst>
              <a:ext uri="{FF2B5EF4-FFF2-40B4-BE49-F238E27FC236}">
                <a16:creationId xmlns:a16="http://schemas.microsoft.com/office/drawing/2014/main" id="{D256B7BE-550E-3EAF-2073-54240744B5DD}"/>
              </a:ext>
            </a:extLst>
          </p:cNvPr>
          <p:cNvPicPr>
            <a:picLocks noChangeAspect="1"/>
          </p:cNvPicPr>
          <p:nvPr/>
        </p:nvPicPr>
        <p:blipFill rotWithShape="1">
          <a:blip r:embed="rId3">
            <a:alphaModFix amt="60000"/>
          </a:blip>
          <a:srcRect t="1209" r="-1" b="14499"/>
          <a:stretch/>
        </p:blipFill>
        <p:spPr>
          <a:xfrm>
            <a:off x="20" y="8571"/>
            <a:ext cx="12188932" cy="6858000"/>
          </a:xfrm>
          <a:prstGeom prst="rect">
            <a:avLst/>
          </a:prstGeom>
        </p:spPr>
      </p:pic>
      <p:sp>
        <p:nvSpPr>
          <p:cNvPr id="2" name="Title 1">
            <a:extLst>
              <a:ext uri="{FF2B5EF4-FFF2-40B4-BE49-F238E27FC236}">
                <a16:creationId xmlns:a16="http://schemas.microsoft.com/office/drawing/2014/main" id="{699A3F68-0556-A139-5036-D41713B759B1}"/>
              </a:ext>
            </a:extLst>
          </p:cNvPr>
          <p:cNvSpPr>
            <a:spLocks noGrp="1"/>
          </p:cNvSpPr>
          <p:nvPr>
            <p:ph type="title"/>
          </p:nvPr>
        </p:nvSpPr>
        <p:spPr>
          <a:xfrm>
            <a:off x="457200" y="668049"/>
            <a:ext cx="7685037" cy="1325563"/>
          </a:xfrm>
        </p:spPr>
        <p:txBody>
          <a:bodyPr>
            <a:normAutofit/>
          </a:bodyPr>
          <a:lstStyle/>
          <a:p>
            <a:r>
              <a:rPr lang="en-GB" dirty="0">
                <a:solidFill>
                  <a:srgbClr val="FFFFFF"/>
                </a:solidFill>
              </a:rPr>
              <a:t>Length</a:t>
            </a:r>
          </a:p>
        </p:txBody>
      </p:sp>
      <p:sp>
        <p:nvSpPr>
          <p:cNvPr id="3" name="Content Placeholder 2">
            <a:extLst>
              <a:ext uri="{FF2B5EF4-FFF2-40B4-BE49-F238E27FC236}">
                <a16:creationId xmlns:a16="http://schemas.microsoft.com/office/drawing/2014/main" id="{5B3BBFA7-7B57-AC6C-4C7D-4C25C48BECB0}"/>
              </a:ext>
            </a:extLst>
          </p:cNvPr>
          <p:cNvSpPr>
            <a:spLocks noGrp="1"/>
          </p:cNvSpPr>
          <p:nvPr>
            <p:ph idx="1"/>
          </p:nvPr>
        </p:nvSpPr>
        <p:spPr>
          <a:xfrm>
            <a:off x="457200" y="2096713"/>
            <a:ext cx="7685037" cy="4080250"/>
          </a:xfrm>
        </p:spPr>
        <p:txBody>
          <a:bodyPr>
            <a:normAutofit/>
          </a:bodyPr>
          <a:lstStyle/>
          <a:p>
            <a:pPr marL="0" indent="0">
              <a:buNone/>
            </a:pPr>
            <a:r>
              <a:rPr lang="en-GB" dirty="0">
                <a:solidFill>
                  <a:srgbClr val="FFFFFF"/>
                </a:solidFill>
              </a:rPr>
              <a:t>Keep the questionnaire as short as possible while still covering all necessary topics. Long questionnaires can lead to respondent fatigue and lower response rates.</a:t>
            </a:r>
          </a:p>
          <a:p>
            <a:pPr marL="0" indent="0">
              <a:buNone/>
            </a:pPr>
            <a:endParaRPr lang="en-GB" dirty="0">
              <a:solidFill>
                <a:srgbClr val="FFFFFF"/>
              </a:solidFill>
            </a:endParaRPr>
          </a:p>
          <a:p>
            <a:pPr marL="0" indent="0">
              <a:buNone/>
            </a:pPr>
            <a:r>
              <a:rPr lang="en-GB" dirty="0"/>
              <a:t>Respect respondents' time: Be mindful of the time respondents are willing to invest in completing the questionnaire. Aim to keep the completion time within a reasonable range, typically 5-15 minutes, depending on the target audience and the topic's complexity.</a:t>
            </a:r>
          </a:p>
          <a:p>
            <a:pPr marL="0" indent="0">
              <a:buNone/>
            </a:pPr>
            <a:endParaRPr lang="en-GB" dirty="0">
              <a:solidFill>
                <a:srgbClr val="FFFFFF"/>
              </a:solidFill>
            </a:endParaRPr>
          </a:p>
          <a:p>
            <a:pPr marL="0" indent="0">
              <a:buNone/>
            </a:pPr>
            <a:endParaRPr lang="en-GB" dirty="0">
              <a:solidFill>
                <a:srgbClr val="FFFFFF"/>
              </a:solidFill>
            </a:endParaRPr>
          </a:p>
        </p:txBody>
      </p:sp>
      <p:grpSp>
        <p:nvGrpSpPr>
          <p:cNvPr id="11" name="Group 10">
            <a:extLst>
              <a:ext uri="{FF2B5EF4-FFF2-40B4-BE49-F238E27FC236}">
                <a16:creationId xmlns:a16="http://schemas.microsoft.com/office/drawing/2014/main" id="{6ACF365D-F104-414F-93C3-D9F568808E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12" name="Oval 11">
              <a:extLst>
                <a:ext uri="{FF2B5EF4-FFF2-40B4-BE49-F238E27FC236}">
                  <a16:creationId xmlns:a16="http://schemas.microsoft.com/office/drawing/2014/main" id="{C5D118A1-A4AD-4C47-99CC-852FAD146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Graphic 9">
              <a:extLst>
                <a:ext uri="{FF2B5EF4-FFF2-40B4-BE49-F238E27FC236}">
                  <a16:creationId xmlns:a16="http://schemas.microsoft.com/office/drawing/2014/main" id="{D3E51544-0AB7-4546-AB57-868FB0B41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4" name="Freeform: Shape 13">
              <a:extLst>
                <a:ext uri="{FF2B5EF4-FFF2-40B4-BE49-F238E27FC236}">
                  <a16:creationId xmlns:a16="http://schemas.microsoft.com/office/drawing/2014/main" id="{16DB3A34-0E17-44F2-A958-5C6EE80E3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5" name="Freeform: Shape 14">
              <a:extLst>
                <a:ext uri="{FF2B5EF4-FFF2-40B4-BE49-F238E27FC236}">
                  <a16:creationId xmlns:a16="http://schemas.microsoft.com/office/drawing/2014/main" id="{AB343AE4-2356-4838-B706-3A16FFFDE4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6" name="Graphic 9">
              <a:extLst>
                <a:ext uri="{FF2B5EF4-FFF2-40B4-BE49-F238E27FC236}">
                  <a16:creationId xmlns:a16="http://schemas.microsoft.com/office/drawing/2014/main" id="{D78B9AE4-2096-42B5-B267-1FCCF56F8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7" name="Graphic 9">
              <a:extLst>
                <a:ext uri="{FF2B5EF4-FFF2-40B4-BE49-F238E27FC236}">
                  <a16:creationId xmlns:a16="http://schemas.microsoft.com/office/drawing/2014/main" id="{827DE0C5-02AF-4323-9CB7-E4C1D6449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Tree>
    <p:extLst>
      <p:ext uri="{BB962C8B-B14F-4D97-AF65-F5344CB8AC3E}">
        <p14:creationId xmlns:p14="http://schemas.microsoft.com/office/powerpoint/2010/main" val="38015990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Background Fill">
            <a:extLst>
              <a:ext uri="{FF2B5EF4-FFF2-40B4-BE49-F238E27FC236}">
                <a16:creationId xmlns:a16="http://schemas.microsoft.com/office/drawing/2014/main" id="{03AE087C-11E2-4305-9282-D7F122FE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5" name="Picture 4" descr="Multi-coloured paper-craft art">
            <a:extLst>
              <a:ext uri="{FF2B5EF4-FFF2-40B4-BE49-F238E27FC236}">
                <a16:creationId xmlns:a16="http://schemas.microsoft.com/office/drawing/2014/main" id="{8673818B-C6F3-BEF5-A4A0-3BDF19124916}"/>
              </a:ext>
            </a:extLst>
          </p:cNvPr>
          <p:cNvPicPr>
            <a:picLocks noChangeAspect="1"/>
          </p:cNvPicPr>
          <p:nvPr/>
        </p:nvPicPr>
        <p:blipFill rotWithShape="1">
          <a:blip r:embed="rId3">
            <a:alphaModFix amt="60000"/>
          </a:blip>
          <a:srcRect t="11008" r="-1" b="4700"/>
          <a:stretch/>
        </p:blipFill>
        <p:spPr>
          <a:xfrm>
            <a:off x="20" y="10"/>
            <a:ext cx="12188932" cy="6857990"/>
          </a:xfrm>
          <a:prstGeom prst="rect">
            <a:avLst/>
          </a:prstGeom>
        </p:spPr>
      </p:pic>
      <p:sp>
        <p:nvSpPr>
          <p:cNvPr id="2" name="Title 1">
            <a:extLst>
              <a:ext uri="{FF2B5EF4-FFF2-40B4-BE49-F238E27FC236}">
                <a16:creationId xmlns:a16="http://schemas.microsoft.com/office/drawing/2014/main" id="{9468DE30-36EE-3564-71B0-99A61CDA80ED}"/>
              </a:ext>
            </a:extLst>
          </p:cNvPr>
          <p:cNvSpPr>
            <a:spLocks noGrp="1"/>
          </p:cNvSpPr>
          <p:nvPr>
            <p:ph type="title"/>
          </p:nvPr>
        </p:nvSpPr>
        <p:spPr>
          <a:xfrm>
            <a:off x="457200" y="668049"/>
            <a:ext cx="7685037" cy="1325563"/>
          </a:xfrm>
        </p:spPr>
        <p:txBody>
          <a:bodyPr>
            <a:normAutofit/>
          </a:bodyPr>
          <a:lstStyle/>
          <a:p>
            <a:r>
              <a:rPr lang="en-GB">
                <a:solidFill>
                  <a:srgbClr val="FFFFFF"/>
                </a:solidFill>
              </a:rPr>
              <a:t>Layout and Formatting</a:t>
            </a:r>
          </a:p>
        </p:txBody>
      </p:sp>
      <p:sp>
        <p:nvSpPr>
          <p:cNvPr id="3" name="Content Placeholder 2">
            <a:extLst>
              <a:ext uri="{FF2B5EF4-FFF2-40B4-BE49-F238E27FC236}">
                <a16:creationId xmlns:a16="http://schemas.microsoft.com/office/drawing/2014/main" id="{7310C609-4A66-8BB4-25AA-ED730EFE3E49}"/>
              </a:ext>
            </a:extLst>
          </p:cNvPr>
          <p:cNvSpPr>
            <a:spLocks noGrp="1"/>
          </p:cNvSpPr>
          <p:nvPr>
            <p:ph idx="1"/>
          </p:nvPr>
        </p:nvSpPr>
        <p:spPr>
          <a:xfrm>
            <a:off x="457200" y="2096713"/>
            <a:ext cx="7685037" cy="4080250"/>
          </a:xfrm>
        </p:spPr>
        <p:txBody>
          <a:bodyPr>
            <a:normAutofit/>
          </a:bodyPr>
          <a:lstStyle/>
          <a:p>
            <a:pPr marL="0" indent="0">
              <a:buNone/>
            </a:pPr>
            <a:r>
              <a:rPr lang="en-GB">
                <a:solidFill>
                  <a:srgbClr val="FFFFFF"/>
                </a:solidFill>
              </a:rPr>
              <a:t>Design a visually appealing and easy-to-navigate layout that enhances readability and encourages completion. Use appropriate formatting, such as bold text or italics, to emphasize important instructions or questions.</a:t>
            </a:r>
          </a:p>
        </p:txBody>
      </p:sp>
      <p:grpSp>
        <p:nvGrpSpPr>
          <p:cNvPr id="11" name="Group 10">
            <a:extLst>
              <a:ext uri="{FF2B5EF4-FFF2-40B4-BE49-F238E27FC236}">
                <a16:creationId xmlns:a16="http://schemas.microsoft.com/office/drawing/2014/main" id="{7CECCFA5-40A0-4B37-8B7B-D912C28A15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12" name="Oval 11">
              <a:extLst>
                <a:ext uri="{FF2B5EF4-FFF2-40B4-BE49-F238E27FC236}">
                  <a16:creationId xmlns:a16="http://schemas.microsoft.com/office/drawing/2014/main" id="{A769C0F1-62DE-46AE-9526-CBD795D16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Graphic 9">
              <a:extLst>
                <a:ext uri="{FF2B5EF4-FFF2-40B4-BE49-F238E27FC236}">
                  <a16:creationId xmlns:a16="http://schemas.microsoft.com/office/drawing/2014/main" id="{340BA6BB-87A1-4F4A-8B9B-D7B83FE58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4" name="Freeform: Shape 13">
              <a:extLst>
                <a:ext uri="{FF2B5EF4-FFF2-40B4-BE49-F238E27FC236}">
                  <a16:creationId xmlns:a16="http://schemas.microsoft.com/office/drawing/2014/main" id="{ECC2ADB9-B92C-4252-B47E-B41B61AFF4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5" name="Freeform: Shape 14">
              <a:extLst>
                <a:ext uri="{FF2B5EF4-FFF2-40B4-BE49-F238E27FC236}">
                  <a16:creationId xmlns:a16="http://schemas.microsoft.com/office/drawing/2014/main" id="{CC02BB26-7CE5-4FAE-A255-5DEF1B3F36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6" name="Graphic 9">
              <a:extLst>
                <a:ext uri="{FF2B5EF4-FFF2-40B4-BE49-F238E27FC236}">
                  <a16:creationId xmlns:a16="http://schemas.microsoft.com/office/drawing/2014/main" id="{B65C1BB9-F5F2-4728-B47D-3B2F995E9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7" name="Graphic 9">
              <a:extLst>
                <a:ext uri="{FF2B5EF4-FFF2-40B4-BE49-F238E27FC236}">
                  <a16:creationId xmlns:a16="http://schemas.microsoft.com/office/drawing/2014/main" id="{A26117A4-4B2F-495A-87A5-63E265B526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Tree>
    <p:extLst>
      <p:ext uri="{BB962C8B-B14F-4D97-AF65-F5344CB8AC3E}">
        <p14:creationId xmlns:p14="http://schemas.microsoft.com/office/powerpoint/2010/main" val="9551153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Background Fill">
            <a:extLst>
              <a:ext uri="{FF2B5EF4-FFF2-40B4-BE49-F238E27FC236}">
                <a16:creationId xmlns:a16="http://schemas.microsoft.com/office/drawing/2014/main" id="{03AE087C-11E2-4305-9282-D7F122FE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5" name="Picture 4" descr="A hand holding a pen and shading circles on a sheet">
            <a:extLst>
              <a:ext uri="{FF2B5EF4-FFF2-40B4-BE49-F238E27FC236}">
                <a16:creationId xmlns:a16="http://schemas.microsoft.com/office/drawing/2014/main" id="{283E3B4D-D85F-EBC4-CDBE-6E8DA21EA10C}"/>
              </a:ext>
            </a:extLst>
          </p:cNvPr>
          <p:cNvPicPr>
            <a:picLocks noChangeAspect="1"/>
          </p:cNvPicPr>
          <p:nvPr/>
        </p:nvPicPr>
        <p:blipFill rotWithShape="1">
          <a:blip r:embed="rId3">
            <a:alphaModFix amt="60000"/>
          </a:blip>
          <a:srcRect t="861" r="-1" b="2547"/>
          <a:stretch/>
        </p:blipFill>
        <p:spPr>
          <a:xfrm>
            <a:off x="20" y="8571"/>
            <a:ext cx="12188932" cy="6858000"/>
          </a:xfrm>
          <a:prstGeom prst="rect">
            <a:avLst/>
          </a:prstGeom>
        </p:spPr>
      </p:pic>
      <p:sp>
        <p:nvSpPr>
          <p:cNvPr id="2" name="Title 1">
            <a:extLst>
              <a:ext uri="{FF2B5EF4-FFF2-40B4-BE49-F238E27FC236}">
                <a16:creationId xmlns:a16="http://schemas.microsoft.com/office/drawing/2014/main" id="{795EEB46-1B69-F8A4-BF46-0D57B7F1DAC8}"/>
              </a:ext>
            </a:extLst>
          </p:cNvPr>
          <p:cNvSpPr>
            <a:spLocks noGrp="1"/>
          </p:cNvSpPr>
          <p:nvPr>
            <p:ph type="title"/>
          </p:nvPr>
        </p:nvSpPr>
        <p:spPr>
          <a:xfrm>
            <a:off x="457200" y="668049"/>
            <a:ext cx="7685037" cy="1325563"/>
          </a:xfrm>
        </p:spPr>
        <p:txBody>
          <a:bodyPr>
            <a:normAutofit/>
          </a:bodyPr>
          <a:lstStyle/>
          <a:p>
            <a:r>
              <a:rPr lang="en-GB">
                <a:solidFill>
                  <a:srgbClr val="FFFFFF"/>
                </a:solidFill>
              </a:rPr>
              <a:t>Pretesting</a:t>
            </a:r>
          </a:p>
        </p:txBody>
      </p:sp>
      <p:sp>
        <p:nvSpPr>
          <p:cNvPr id="3" name="Content Placeholder 2">
            <a:extLst>
              <a:ext uri="{FF2B5EF4-FFF2-40B4-BE49-F238E27FC236}">
                <a16:creationId xmlns:a16="http://schemas.microsoft.com/office/drawing/2014/main" id="{200D1CD7-E08B-A609-0321-C32C46709ADA}"/>
              </a:ext>
            </a:extLst>
          </p:cNvPr>
          <p:cNvSpPr>
            <a:spLocks noGrp="1"/>
          </p:cNvSpPr>
          <p:nvPr>
            <p:ph idx="1"/>
          </p:nvPr>
        </p:nvSpPr>
        <p:spPr>
          <a:xfrm>
            <a:off x="457200" y="2096713"/>
            <a:ext cx="7685037" cy="4080250"/>
          </a:xfrm>
        </p:spPr>
        <p:txBody>
          <a:bodyPr>
            <a:normAutofit/>
          </a:bodyPr>
          <a:lstStyle/>
          <a:p>
            <a:pPr marL="0" indent="0">
              <a:buNone/>
            </a:pPr>
            <a:r>
              <a:rPr lang="en-GB">
                <a:solidFill>
                  <a:srgbClr val="FFFFFF"/>
                </a:solidFill>
              </a:rPr>
              <a:t>Conduct a pilot test of the questionnaire with a small sample of respondents to identify any issues, such as unclear questions, confusing instructions, or technical problems. Revise the questionnaire based on the feedback received.</a:t>
            </a:r>
          </a:p>
        </p:txBody>
      </p:sp>
      <p:grpSp>
        <p:nvGrpSpPr>
          <p:cNvPr id="11" name="Group 10">
            <a:extLst>
              <a:ext uri="{FF2B5EF4-FFF2-40B4-BE49-F238E27FC236}">
                <a16:creationId xmlns:a16="http://schemas.microsoft.com/office/drawing/2014/main" id="{6ACF365D-F104-414F-93C3-D9F568808E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12" name="Oval 11">
              <a:extLst>
                <a:ext uri="{FF2B5EF4-FFF2-40B4-BE49-F238E27FC236}">
                  <a16:creationId xmlns:a16="http://schemas.microsoft.com/office/drawing/2014/main" id="{C5D118A1-A4AD-4C47-99CC-852FAD146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Graphic 9">
              <a:extLst>
                <a:ext uri="{FF2B5EF4-FFF2-40B4-BE49-F238E27FC236}">
                  <a16:creationId xmlns:a16="http://schemas.microsoft.com/office/drawing/2014/main" id="{D3E51544-0AB7-4546-AB57-868FB0B41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4" name="Freeform: Shape 13">
              <a:extLst>
                <a:ext uri="{FF2B5EF4-FFF2-40B4-BE49-F238E27FC236}">
                  <a16:creationId xmlns:a16="http://schemas.microsoft.com/office/drawing/2014/main" id="{16DB3A34-0E17-44F2-A958-5C6EE80E3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5" name="Freeform: Shape 14">
              <a:extLst>
                <a:ext uri="{FF2B5EF4-FFF2-40B4-BE49-F238E27FC236}">
                  <a16:creationId xmlns:a16="http://schemas.microsoft.com/office/drawing/2014/main" id="{AB343AE4-2356-4838-B706-3A16FFFDE4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6" name="Graphic 9">
              <a:extLst>
                <a:ext uri="{FF2B5EF4-FFF2-40B4-BE49-F238E27FC236}">
                  <a16:creationId xmlns:a16="http://schemas.microsoft.com/office/drawing/2014/main" id="{D78B9AE4-2096-42B5-B267-1FCCF56F8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7" name="Graphic 9">
              <a:extLst>
                <a:ext uri="{FF2B5EF4-FFF2-40B4-BE49-F238E27FC236}">
                  <a16:creationId xmlns:a16="http://schemas.microsoft.com/office/drawing/2014/main" id="{827DE0C5-02AF-4323-9CB7-E4C1D6449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Tree>
    <p:extLst>
      <p:ext uri="{BB962C8B-B14F-4D97-AF65-F5344CB8AC3E}">
        <p14:creationId xmlns:p14="http://schemas.microsoft.com/office/powerpoint/2010/main" val="3591624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Background Fill">
            <a:extLst>
              <a:ext uri="{FF2B5EF4-FFF2-40B4-BE49-F238E27FC236}">
                <a16:creationId xmlns:a16="http://schemas.microsoft.com/office/drawing/2014/main" id="{03AE087C-11E2-4305-9282-D7F122FE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5" name="Picture 4" descr="Pen placed on top of a signature line">
            <a:extLst>
              <a:ext uri="{FF2B5EF4-FFF2-40B4-BE49-F238E27FC236}">
                <a16:creationId xmlns:a16="http://schemas.microsoft.com/office/drawing/2014/main" id="{1DD4B378-C4F8-A3A7-4F92-846A72239338}"/>
              </a:ext>
            </a:extLst>
          </p:cNvPr>
          <p:cNvPicPr>
            <a:picLocks noChangeAspect="1"/>
          </p:cNvPicPr>
          <p:nvPr/>
        </p:nvPicPr>
        <p:blipFill rotWithShape="1">
          <a:blip r:embed="rId3">
            <a:alphaModFix amt="60000"/>
          </a:blip>
          <a:srcRect r="-1" b="15708"/>
          <a:stretch/>
        </p:blipFill>
        <p:spPr>
          <a:xfrm>
            <a:off x="20" y="10"/>
            <a:ext cx="12188932" cy="6857990"/>
          </a:xfrm>
          <a:prstGeom prst="rect">
            <a:avLst/>
          </a:prstGeom>
        </p:spPr>
      </p:pic>
      <p:sp>
        <p:nvSpPr>
          <p:cNvPr id="2" name="Title 1">
            <a:extLst>
              <a:ext uri="{FF2B5EF4-FFF2-40B4-BE49-F238E27FC236}">
                <a16:creationId xmlns:a16="http://schemas.microsoft.com/office/drawing/2014/main" id="{C46BC564-5D76-6D45-0334-82E3D87F03FC}"/>
              </a:ext>
            </a:extLst>
          </p:cNvPr>
          <p:cNvSpPr>
            <a:spLocks noGrp="1"/>
          </p:cNvSpPr>
          <p:nvPr>
            <p:ph type="title"/>
          </p:nvPr>
        </p:nvSpPr>
        <p:spPr>
          <a:xfrm>
            <a:off x="457200" y="668049"/>
            <a:ext cx="7685037" cy="1325563"/>
          </a:xfrm>
        </p:spPr>
        <p:txBody>
          <a:bodyPr>
            <a:normAutofit/>
          </a:bodyPr>
          <a:lstStyle/>
          <a:p>
            <a:r>
              <a:rPr lang="en-GB" dirty="0">
                <a:solidFill>
                  <a:srgbClr val="FFFFFF"/>
                </a:solidFill>
              </a:rPr>
              <a:t>Ethical Considerations</a:t>
            </a:r>
          </a:p>
        </p:txBody>
      </p:sp>
      <p:sp>
        <p:nvSpPr>
          <p:cNvPr id="3" name="Content Placeholder 2">
            <a:extLst>
              <a:ext uri="{FF2B5EF4-FFF2-40B4-BE49-F238E27FC236}">
                <a16:creationId xmlns:a16="http://schemas.microsoft.com/office/drawing/2014/main" id="{20756CEE-08DD-C0B9-1C89-263A547F6E99}"/>
              </a:ext>
            </a:extLst>
          </p:cNvPr>
          <p:cNvSpPr>
            <a:spLocks noGrp="1"/>
          </p:cNvSpPr>
          <p:nvPr>
            <p:ph idx="1"/>
          </p:nvPr>
        </p:nvSpPr>
        <p:spPr>
          <a:xfrm>
            <a:off x="457200" y="2096713"/>
            <a:ext cx="7685037" cy="4080250"/>
          </a:xfrm>
        </p:spPr>
        <p:txBody>
          <a:bodyPr>
            <a:normAutofit/>
          </a:bodyPr>
          <a:lstStyle/>
          <a:p>
            <a:pPr marL="0" indent="0">
              <a:buNone/>
            </a:pPr>
            <a:r>
              <a:rPr lang="en-GB" dirty="0">
                <a:solidFill>
                  <a:srgbClr val="FFFFFF"/>
                </a:solidFill>
              </a:rPr>
              <a:t>Ensure that the questionnaire adheres to ethical guidelines, such as informing respondents about the purpose of the study, obtaining informed consent, and protecting respondents' privacy and confidentiality.</a:t>
            </a:r>
          </a:p>
          <a:p>
            <a:pPr marL="0" indent="0">
              <a:buNone/>
            </a:pPr>
            <a:endParaRPr lang="en-GB" dirty="0">
              <a:solidFill>
                <a:srgbClr val="FFFFFF"/>
              </a:solidFill>
            </a:endParaRPr>
          </a:p>
        </p:txBody>
      </p:sp>
      <p:grpSp>
        <p:nvGrpSpPr>
          <p:cNvPr id="11" name="Group 10">
            <a:extLst>
              <a:ext uri="{FF2B5EF4-FFF2-40B4-BE49-F238E27FC236}">
                <a16:creationId xmlns:a16="http://schemas.microsoft.com/office/drawing/2014/main" id="{7CECCFA5-40A0-4B37-8B7B-D912C28A15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12" name="Oval 11">
              <a:extLst>
                <a:ext uri="{FF2B5EF4-FFF2-40B4-BE49-F238E27FC236}">
                  <a16:creationId xmlns:a16="http://schemas.microsoft.com/office/drawing/2014/main" id="{A769C0F1-62DE-46AE-9526-CBD795D16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Graphic 9">
              <a:extLst>
                <a:ext uri="{FF2B5EF4-FFF2-40B4-BE49-F238E27FC236}">
                  <a16:creationId xmlns:a16="http://schemas.microsoft.com/office/drawing/2014/main" id="{340BA6BB-87A1-4F4A-8B9B-D7B83FE58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4" name="Freeform: Shape 13">
              <a:extLst>
                <a:ext uri="{FF2B5EF4-FFF2-40B4-BE49-F238E27FC236}">
                  <a16:creationId xmlns:a16="http://schemas.microsoft.com/office/drawing/2014/main" id="{ECC2ADB9-B92C-4252-B47E-B41B61AFF4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5" name="Freeform: Shape 14">
              <a:extLst>
                <a:ext uri="{FF2B5EF4-FFF2-40B4-BE49-F238E27FC236}">
                  <a16:creationId xmlns:a16="http://schemas.microsoft.com/office/drawing/2014/main" id="{CC02BB26-7CE5-4FAE-A255-5DEF1B3F36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6" name="Graphic 9">
              <a:extLst>
                <a:ext uri="{FF2B5EF4-FFF2-40B4-BE49-F238E27FC236}">
                  <a16:creationId xmlns:a16="http://schemas.microsoft.com/office/drawing/2014/main" id="{B65C1BB9-F5F2-4728-B47D-3B2F995E9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7" name="Graphic 9">
              <a:extLst>
                <a:ext uri="{FF2B5EF4-FFF2-40B4-BE49-F238E27FC236}">
                  <a16:creationId xmlns:a16="http://schemas.microsoft.com/office/drawing/2014/main" id="{A26117A4-4B2F-495A-87A5-63E265B526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Tree>
    <p:extLst>
      <p:ext uri="{BB962C8B-B14F-4D97-AF65-F5344CB8AC3E}">
        <p14:creationId xmlns:p14="http://schemas.microsoft.com/office/powerpoint/2010/main" val="326008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14" name="Graphic 9">
            <a:extLst>
              <a:ext uri="{FF2B5EF4-FFF2-40B4-BE49-F238E27FC236}">
                <a16:creationId xmlns:a16="http://schemas.microsoft.com/office/drawing/2014/main" id="{9A450B93-9615-4854-BEA5-4A85DF5CD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6719" y="0"/>
            <a:ext cx="6905281"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4">
              <a:alpha val="25000"/>
            </a:schemeClr>
          </a:solidFill>
          <a:ln w="9525" cap="flat">
            <a:noFill/>
            <a:prstDash val="solid"/>
            <a:miter/>
          </a:ln>
        </p:spPr>
        <p:txBody>
          <a:bodyPr wrap="square" rtlCol="0" anchor="ctr">
            <a:noAutofit/>
          </a:bodyPr>
          <a:lstStyle/>
          <a:p>
            <a:endParaRPr lang="en-US" dirty="0"/>
          </a:p>
        </p:txBody>
      </p:sp>
      <p:sp>
        <p:nvSpPr>
          <p:cNvPr id="16"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F0511310-37FF-8F35-0425-30EBA7139533}"/>
              </a:ext>
            </a:extLst>
          </p:cNvPr>
          <p:cNvSpPr>
            <a:spLocks noGrp="1"/>
          </p:cNvSpPr>
          <p:nvPr>
            <p:ph type="title"/>
          </p:nvPr>
        </p:nvSpPr>
        <p:spPr>
          <a:xfrm>
            <a:off x="457200" y="758952"/>
            <a:ext cx="4640729" cy="1325563"/>
          </a:xfrm>
        </p:spPr>
        <p:txBody>
          <a:bodyPr anchor="b">
            <a:normAutofit/>
          </a:bodyPr>
          <a:lstStyle/>
          <a:p>
            <a:r>
              <a:rPr lang="en-GB" dirty="0"/>
              <a:t>Activity 30 Minutes </a:t>
            </a:r>
          </a:p>
        </p:txBody>
      </p:sp>
      <p:sp>
        <p:nvSpPr>
          <p:cNvPr id="3" name="Content Placeholder 2">
            <a:extLst>
              <a:ext uri="{FF2B5EF4-FFF2-40B4-BE49-F238E27FC236}">
                <a16:creationId xmlns:a16="http://schemas.microsoft.com/office/drawing/2014/main" id="{3B5E54F5-E745-DAF5-92AA-22AEA8D811D4}"/>
              </a:ext>
            </a:extLst>
          </p:cNvPr>
          <p:cNvSpPr>
            <a:spLocks noGrp="1"/>
          </p:cNvSpPr>
          <p:nvPr>
            <p:ph idx="1"/>
          </p:nvPr>
        </p:nvSpPr>
        <p:spPr>
          <a:xfrm>
            <a:off x="457200" y="2286000"/>
            <a:ext cx="4640729" cy="3887585"/>
          </a:xfrm>
        </p:spPr>
        <p:txBody>
          <a:bodyPr>
            <a:normAutofit lnSpcReduction="10000"/>
          </a:bodyPr>
          <a:lstStyle/>
          <a:p>
            <a:pPr marL="0" indent="0">
              <a:buNone/>
            </a:pPr>
            <a:r>
              <a:rPr lang="en-GB" sz="1700" dirty="0"/>
              <a:t>Brainstorm the types of information you would need to gather through a questionnaire to address the research question effectively. Create the questionnaire. </a:t>
            </a:r>
          </a:p>
          <a:p>
            <a:pPr marL="457200" indent="-457200">
              <a:buFont typeface="+mj-lt"/>
              <a:buAutoNum type="arabicPeriod"/>
            </a:pPr>
            <a:r>
              <a:rPr lang="en-GB" sz="1700" dirty="0"/>
              <a:t>Customer satisfaction with online shopping experiences</a:t>
            </a:r>
          </a:p>
          <a:p>
            <a:pPr marL="457200" indent="-457200">
              <a:buFont typeface="+mj-lt"/>
              <a:buAutoNum type="arabicPeriod"/>
            </a:pPr>
            <a:r>
              <a:rPr lang="en-GB" sz="1700" dirty="0"/>
              <a:t>Impact of social media on teenage mental health</a:t>
            </a:r>
          </a:p>
          <a:p>
            <a:pPr marL="457200" indent="-457200">
              <a:buFont typeface="+mj-lt"/>
              <a:buAutoNum type="arabicPeriod"/>
            </a:pPr>
            <a:r>
              <a:rPr lang="en-GB" sz="1700" dirty="0"/>
              <a:t>Employee perceptions of workplace diversity and inclusion</a:t>
            </a:r>
          </a:p>
          <a:p>
            <a:pPr marL="457200" indent="-457200">
              <a:buFont typeface="+mj-lt"/>
              <a:buAutoNum type="arabicPeriod"/>
            </a:pPr>
            <a:r>
              <a:rPr lang="en-GB" sz="1700" dirty="0"/>
              <a:t>Factors influencing college students' career choices</a:t>
            </a:r>
          </a:p>
          <a:p>
            <a:pPr marL="457200" indent="-457200">
              <a:buFont typeface="+mj-lt"/>
              <a:buAutoNum type="arabicPeriod"/>
            </a:pPr>
            <a:r>
              <a:rPr lang="en-GB" sz="1700" dirty="0"/>
              <a:t>Public attitudes towards environmental sustainability practices</a:t>
            </a:r>
          </a:p>
          <a:p>
            <a:pPr marL="0" indent="0">
              <a:buNone/>
            </a:pPr>
            <a:endParaRPr lang="en-GB" sz="1700" dirty="0"/>
          </a:p>
        </p:txBody>
      </p:sp>
      <p:pic>
        <p:nvPicPr>
          <p:cNvPr id="7" name="Graphic 6" descr="Head with Gears">
            <a:extLst>
              <a:ext uri="{FF2B5EF4-FFF2-40B4-BE49-F238E27FC236}">
                <a16:creationId xmlns:a16="http://schemas.microsoft.com/office/drawing/2014/main" id="{C0E61218-CA0E-33F7-1F9C-1A8FDEFF1C5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542314" y="2184220"/>
            <a:ext cx="4593771" cy="4593771"/>
          </a:xfrm>
          <a:prstGeom prst="rect">
            <a:avLst/>
          </a:prstGeom>
        </p:spPr>
      </p:pic>
      <p:sp>
        <p:nvSpPr>
          <p:cNvPr id="4" name="TextBox 3">
            <a:extLst>
              <a:ext uri="{FF2B5EF4-FFF2-40B4-BE49-F238E27FC236}">
                <a16:creationId xmlns:a16="http://schemas.microsoft.com/office/drawing/2014/main" id="{F0C5085E-704C-551B-A23D-73C74B1732CC}"/>
              </a:ext>
            </a:extLst>
          </p:cNvPr>
          <p:cNvSpPr txBox="1"/>
          <p:nvPr/>
        </p:nvSpPr>
        <p:spPr>
          <a:xfrm>
            <a:off x="6242756" y="1670756"/>
            <a:ext cx="5192888" cy="646331"/>
          </a:xfrm>
          <a:prstGeom prst="rect">
            <a:avLst/>
          </a:prstGeom>
          <a:noFill/>
        </p:spPr>
        <p:txBody>
          <a:bodyPr wrap="square" rtlCol="0">
            <a:spAutoFit/>
          </a:bodyPr>
          <a:lstStyle/>
          <a:p>
            <a:r>
              <a:rPr lang="en-GB" dirty="0"/>
              <a:t>Divide into small groups and each group to pick a research topic or question</a:t>
            </a:r>
          </a:p>
        </p:txBody>
      </p:sp>
    </p:spTree>
    <p:extLst>
      <p:ext uri="{BB962C8B-B14F-4D97-AF65-F5344CB8AC3E}">
        <p14:creationId xmlns:p14="http://schemas.microsoft.com/office/powerpoint/2010/main" val="13142095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0"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2" name="Background Fill">
            <a:extLst>
              <a:ext uri="{FF2B5EF4-FFF2-40B4-BE49-F238E27FC236}">
                <a16:creationId xmlns:a16="http://schemas.microsoft.com/office/drawing/2014/main" id="{B6D694DB-A3FC-4F14-A225-17BEBA44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5" name="Picture 4" descr="Colourful pastel sticks">
            <a:extLst>
              <a:ext uri="{FF2B5EF4-FFF2-40B4-BE49-F238E27FC236}">
                <a16:creationId xmlns:a16="http://schemas.microsoft.com/office/drawing/2014/main" id="{F9CB7AF5-0C8E-E00D-1075-8BE36ED21269}"/>
              </a:ext>
            </a:extLst>
          </p:cNvPr>
          <p:cNvPicPr>
            <a:picLocks noChangeAspect="1"/>
          </p:cNvPicPr>
          <p:nvPr/>
        </p:nvPicPr>
        <p:blipFill rotWithShape="1">
          <a:blip r:embed="rId4">
            <a:alphaModFix/>
          </a:blip>
          <a:srcRect t="6811" r="-1" b="18169"/>
          <a:stretch/>
        </p:blipFill>
        <p:spPr>
          <a:xfrm>
            <a:off x="1530" y="10"/>
            <a:ext cx="12188941" cy="6857990"/>
          </a:xfrm>
          <a:prstGeom prst="rect">
            <a:avLst/>
          </a:prstGeom>
        </p:spPr>
      </p:pic>
      <p:sp>
        <p:nvSpPr>
          <p:cNvPr id="24" name="Rectangle 23">
            <a:extLst>
              <a:ext uri="{FF2B5EF4-FFF2-40B4-BE49-F238E27FC236}">
                <a16:creationId xmlns:a16="http://schemas.microsoft.com/office/drawing/2014/main" id="{6233B4D5-2565-4CC0-A9B1-C9EA9E9DE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3EE7BC-9D6C-BE31-366B-65E7F4B81321}"/>
              </a:ext>
            </a:extLst>
          </p:cNvPr>
          <p:cNvSpPr>
            <a:spLocks noGrp="1"/>
          </p:cNvSpPr>
          <p:nvPr>
            <p:ph type="title"/>
          </p:nvPr>
        </p:nvSpPr>
        <p:spPr>
          <a:xfrm>
            <a:off x="457199" y="1122362"/>
            <a:ext cx="5638801" cy="3705669"/>
          </a:xfrm>
        </p:spPr>
        <p:txBody>
          <a:bodyPr vert="horz" lIns="91440" tIns="45720" rIns="91440" bIns="45720" rtlCol="0" anchor="b">
            <a:normAutofit fontScale="90000"/>
          </a:bodyPr>
          <a:lstStyle/>
          <a:p>
            <a:r>
              <a:rPr lang="en-US" sz="5400" dirty="0">
                <a:solidFill>
                  <a:srgbClr val="FFFFFF"/>
                </a:solidFill>
              </a:rPr>
              <a:t>Assignment Workshop:</a:t>
            </a:r>
            <a:br>
              <a:rPr lang="en-US" sz="5400" dirty="0">
                <a:solidFill>
                  <a:srgbClr val="FFFFFF"/>
                </a:solidFill>
              </a:rPr>
            </a:br>
            <a:br>
              <a:rPr lang="en-US" sz="5400" dirty="0">
                <a:solidFill>
                  <a:srgbClr val="FFFFFF"/>
                </a:solidFill>
              </a:rPr>
            </a:br>
            <a:r>
              <a:rPr lang="en-US" sz="4000" dirty="0">
                <a:solidFill>
                  <a:srgbClr val="FFFFFF"/>
                </a:solidFill>
              </a:rPr>
              <a:t>Now start to create your questionnaire.</a:t>
            </a:r>
            <a:br>
              <a:rPr lang="en-US" sz="4000" dirty="0">
                <a:solidFill>
                  <a:srgbClr val="FFFFFF"/>
                </a:solidFill>
              </a:rPr>
            </a:br>
            <a:endParaRPr lang="en-US" sz="4000" dirty="0">
              <a:solidFill>
                <a:srgbClr val="FFFFFF"/>
              </a:solidFill>
            </a:endParaRPr>
          </a:p>
        </p:txBody>
      </p:sp>
    </p:spTree>
    <p:extLst>
      <p:ext uri="{BB962C8B-B14F-4D97-AF65-F5344CB8AC3E}">
        <p14:creationId xmlns:p14="http://schemas.microsoft.com/office/powerpoint/2010/main" val="40820808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14" name="Graphic 9">
            <a:extLst>
              <a:ext uri="{FF2B5EF4-FFF2-40B4-BE49-F238E27FC236}">
                <a16:creationId xmlns:a16="http://schemas.microsoft.com/office/drawing/2014/main" id="{9A450B93-9615-4854-BEA5-4A85DF5CD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6719" y="0"/>
            <a:ext cx="6905281"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4">
              <a:alpha val="25000"/>
            </a:schemeClr>
          </a:solidFill>
          <a:ln w="9525" cap="flat">
            <a:noFill/>
            <a:prstDash val="solid"/>
            <a:miter/>
          </a:ln>
        </p:spPr>
        <p:txBody>
          <a:bodyPr wrap="square" rtlCol="0" anchor="ctr">
            <a:noAutofit/>
          </a:bodyPr>
          <a:lstStyle/>
          <a:p>
            <a:endParaRPr lang="en-US" dirty="0"/>
          </a:p>
        </p:txBody>
      </p:sp>
      <p:sp>
        <p:nvSpPr>
          <p:cNvPr id="16"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E1B1AAB-81E9-AEB6-F445-A0E21CC2812B}"/>
              </a:ext>
            </a:extLst>
          </p:cNvPr>
          <p:cNvSpPr>
            <a:spLocks noGrp="1"/>
          </p:cNvSpPr>
          <p:nvPr>
            <p:ph type="title"/>
          </p:nvPr>
        </p:nvSpPr>
        <p:spPr>
          <a:xfrm>
            <a:off x="457200" y="758952"/>
            <a:ext cx="4640729" cy="1325563"/>
          </a:xfrm>
        </p:spPr>
        <p:txBody>
          <a:bodyPr anchor="b">
            <a:normAutofit/>
          </a:bodyPr>
          <a:lstStyle/>
          <a:p>
            <a:r>
              <a:rPr lang="en-GB"/>
              <a:t>What we have covered </a:t>
            </a:r>
            <a:endParaRPr lang="en-GB" dirty="0"/>
          </a:p>
        </p:txBody>
      </p:sp>
      <p:sp>
        <p:nvSpPr>
          <p:cNvPr id="19" name="Content Placeholder 2">
            <a:extLst>
              <a:ext uri="{FF2B5EF4-FFF2-40B4-BE49-F238E27FC236}">
                <a16:creationId xmlns:a16="http://schemas.microsoft.com/office/drawing/2014/main" id="{6F533AB4-2B33-4B70-4A77-888FB1405773}"/>
              </a:ext>
            </a:extLst>
          </p:cNvPr>
          <p:cNvSpPr>
            <a:spLocks noGrp="1"/>
          </p:cNvSpPr>
          <p:nvPr>
            <p:ph idx="1"/>
          </p:nvPr>
        </p:nvSpPr>
        <p:spPr>
          <a:xfrm>
            <a:off x="457200" y="2286000"/>
            <a:ext cx="4640729" cy="3887585"/>
          </a:xfrm>
        </p:spPr>
        <p:txBody>
          <a:bodyPr>
            <a:normAutofit/>
          </a:bodyPr>
          <a:lstStyle/>
          <a:p>
            <a:pPr marL="0" indent="0">
              <a:buNone/>
            </a:pPr>
            <a:r>
              <a:rPr lang="en-GB"/>
              <a:t>Questionnaire design</a:t>
            </a:r>
          </a:p>
          <a:p>
            <a:r>
              <a:rPr lang="en-GB"/>
              <a:t>Question types</a:t>
            </a:r>
          </a:p>
          <a:p>
            <a:r>
              <a:rPr lang="en-GB"/>
              <a:t>Question wording</a:t>
            </a:r>
          </a:p>
          <a:p>
            <a:r>
              <a:rPr lang="en-GB"/>
              <a:t>Question order</a:t>
            </a:r>
          </a:p>
          <a:p>
            <a:r>
              <a:rPr lang="en-GB"/>
              <a:t>Length</a:t>
            </a:r>
          </a:p>
          <a:p>
            <a:r>
              <a:rPr lang="en-GB"/>
              <a:t>Layout and formatting</a:t>
            </a:r>
          </a:p>
          <a:p>
            <a:r>
              <a:rPr lang="en-GB"/>
              <a:t>Pretesting</a:t>
            </a:r>
          </a:p>
          <a:p>
            <a:r>
              <a:rPr lang="en-GB"/>
              <a:t>Ethical considerations</a:t>
            </a:r>
          </a:p>
          <a:p>
            <a:pPr marL="0" indent="0">
              <a:buNone/>
            </a:pPr>
            <a:endParaRPr lang="en-GB"/>
          </a:p>
          <a:p>
            <a:pPr marL="0" indent="0">
              <a:buNone/>
            </a:pPr>
            <a:endParaRPr lang="en-GB"/>
          </a:p>
        </p:txBody>
      </p:sp>
      <p:pic>
        <p:nvPicPr>
          <p:cNvPr id="7" name="Graphic 6" descr="Checkmark">
            <a:extLst>
              <a:ext uri="{FF2B5EF4-FFF2-40B4-BE49-F238E27FC236}">
                <a16:creationId xmlns:a16="http://schemas.microsoft.com/office/drawing/2014/main" id="{A51229B4-26C2-C2BC-0619-0CB78BB366D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566913" y="1197430"/>
            <a:ext cx="4593771" cy="4593771"/>
          </a:xfrm>
          <a:prstGeom prst="rect">
            <a:avLst/>
          </a:prstGeom>
        </p:spPr>
      </p:pic>
    </p:spTree>
    <p:extLst>
      <p:ext uri="{BB962C8B-B14F-4D97-AF65-F5344CB8AC3E}">
        <p14:creationId xmlns:p14="http://schemas.microsoft.com/office/powerpoint/2010/main" val="13598980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4"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36" name="Graphic 9">
            <a:extLst>
              <a:ext uri="{FF2B5EF4-FFF2-40B4-BE49-F238E27FC236}">
                <a16:creationId xmlns:a16="http://schemas.microsoft.com/office/drawing/2014/main" id="{61D32E23-CD34-4C85-8167-14669FD3E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1818" y="16444"/>
            <a:ext cx="6893328" cy="684699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dirty="0"/>
          </a:p>
        </p:txBody>
      </p:sp>
      <p:sp>
        <p:nvSpPr>
          <p:cNvPr id="38"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65D4669-70CA-3989-7864-74525B625BF8}"/>
              </a:ext>
            </a:extLst>
          </p:cNvPr>
          <p:cNvSpPr>
            <a:spLocks noGrp="1"/>
          </p:cNvSpPr>
          <p:nvPr>
            <p:ph type="title"/>
          </p:nvPr>
        </p:nvSpPr>
        <p:spPr>
          <a:xfrm>
            <a:off x="457200" y="758952"/>
            <a:ext cx="4640729" cy="1325563"/>
          </a:xfrm>
        </p:spPr>
        <p:txBody>
          <a:bodyPr anchor="b">
            <a:normAutofit/>
          </a:bodyPr>
          <a:lstStyle/>
          <a:p>
            <a:pPr algn="ctr"/>
            <a:r>
              <a:rPr lang="en-GB" sz="6600" dirty="0"/>
              <a:t>Next</a:t>
            </a:r>
          </a:p>
        </p:txBody>
      </p:sp>
      <p:sp>
        <p:nvSpPr>
          <p:cNvPr id="3" name="Content Placeholder 2">
            <a:extLst>
              <a:ext uri="{FF2B5EF4-FFF2-40B4-BE49-F238E27FC236}">
                <a16:creationId xmlns:a16="http://schemas.microsoft.com/office/drawing/2014/main" id="{D44B0F66-DDEB-B878-2AD5-E75FD0E61FF9}"/>
              </a:ext>
            </a:extLst>
          </p:cNvPr>
          <p:cNvSpPr>
            <a:spLocks noGrp="1"/>
          </p:cNvSpPr>
          <p:nvPr>
            <p:ph idx="1"/>
          </p:nvPr>
        </p:nvSpPr>
        <p:spPr>
          <a:xfrm>
            <a:off x="457200" y="2286000"/>
            <a:ext cx="4640729" cy="3887585"/>
          </a:xfrm>
        </p:spPr>
        <p:txBody>
          <a:bodyPr>
            <a:normAutofit/>
          </a:bodyPr>
          <a:lstStyle/>
          <a:p>
            <a:pPr marL="0" indent="0">
              <a:buNone/>
            </a:pPr>
            <a:r>
              <a:rPr lang="en-GB" sz="3200" dirty="0"/>
              <a:t>Market Research</a:t>
            </a:r>
          </a:p>
        </p:txBody>
      </p:sp>
      <p:pic>
        <p:nvPicPr>
          <p:cNvPr id="20" name="Picture 19" descr="Financial graphs on a dark display">
            <a:extLst>
              <a:ext uri="{FF2B5EF4-FFF2-40B4-BE49-F238E27FC236}">
                <a16:creationId xmlns:a16="http://schemas.microsoft.com/office/drawing/2014/main" id="{2ED685F0-3866-FDB4-A33F-B28A66D13C93}"/>
              </a:ext>
            </a:extLst>
          </p:cNvPr>
          <p:cNvPicPr>
            <a:picLocks noChangeAspect="1"/>
          </p:cNvPicPr>
          <p:nvPr/>
        </p:nvPicPr>
        <p:blipFill rotWithShape="1">
          <a:blip r:embed="rId3"/>
          <a:srcRect t="9977" r="-1" b="-1"/>
          <a:stretch/>
        </p:blipFill>
        <p:spPr>
          <a:xfrm>
            <a:off x="6529388" y="2183103"/>
            <a:ext cx="4659872" cy="2621850"/>
          </a:xfrm>
          <a:prstGeom prst="rect">
            <a:avLst/>
          </a:prstGeom>
        </p:spPr>
      </p:pic>
    </p:spTree>
    <p:extLst>
      <p:ext uri="{BB962C8B-B14F-4D97-AF65-F5344CB8AC3E}">
        <p14:creationId xmlns:p14="http://schemas.microsoft.com/office/powerpoint/2010/main" val="15016853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Graph on document with pen">
            <a:extLst>
              <a:ext uri="{FF2B5EF4-FFF2-40B4-BE49-F238E27FC236}">
                <a16:creationId xmlns:a16="http://schemas.microsoft.com/office/drawing/2014/main" id="{8AAF454B-0C88-49D0-E7D0-559328185960}"/>
              </a:ext>
            </a:extLst>
          </p:cNvPr>
          <p:cNvPicPr>
            <a:picLocks noChangeAspect="1"/>
          </p:cNvPicPr>
          <p:nvPr/>
        </p:nvPicPr>
        <p:blipFill rotWithShape="1">
          <a:blip r:embed="rId2">
            <a:alphaModFix amt="60000"/>
          </a:blip>
          <a:srcRect t="1510" b="14220"/>
          <a:stretch/>
        </p:blipFill>
        <p:spPr>
          <a:xfrm>
            <a:off x="20" y="10"/>
            <a:ext cx="12191979" cy="6857989"/>
          </a:xfrm>
          <a:prstGeom prst="rect">
            <a:avLst/>
          </a:prstGeom>
        </p:spPr>
      </p:pic>
      <p:sp>
        <p:nvSpPr>
          <p:cNvPr id="2" name="Title 1">
            <a:extLst>
              <a:ext uri="{FF2B5EF4-FFF2-40B4-BE49-F238E27FC236}">
                <a16:creationId xmlns:a16="http://schemas.microsoft.com/office/drawing/2014/main" id="{9C4C9768-0549-198D-7901-B6CECF653D63}"/>
              </a:ext>
            </a:extLst>
          </p:cNvPr>
          <p:cNvSpPr>
            <a:spLocks noGrp="1"/>
          </p:cNvSpPr>
          <p:nvPr>
            <p:ph type="ctrTitle"/>
          </p:nvPr>
        </p:nvSpPr>
        <p:spPr>
          <a:xfrm>
            <a:off x="521208" y="908791"/>
            <a:ext cx="6108192" cy="5099101"/>
          </a:xfrm>
        </p:spPr>
        <p:txBody>
          <a:bodyPr anchor="b">
            <a:normAutofit/>
          </a:bodyPr>
          <a:lstStyle/>
          <a:p>
            <a:r>
              <a:rPr lang="en-GB" sz="6000">
                <a:solidFill>
                  <a:srgbClr val="FFFFFF"/>
                </a:solidFill>
              </a:rPr>
              <a:t>Market Research</a:t>
            </a:r>
            <a:br>
              <a:rPr lang="en-GB" sz="6000">
                <a:solidFill>
                  <a:srgbClr val="FFFFFF"/>
                </a:solidFill>
              </a:rPr>
            </a:br>
            <a:endParaRPr lang="en-GB" sz="6000">
              <a:solidFill>
                <a:srgbClr val="FFFFFF"/>
              </a:solidFill>
            </a:endParaRPr>
          </a:p>
        </p:txBody>
      </p:sp>
      <p:sp>
        <p:nvSpPr>
          <p:cNvPr id="3" name="Subtitle 2">
            <a:extLst>
              <a:ext uri="{FF2B5EF4-FFF2-40B4-BE49-F238E27FC236}">
                <a16:creationId xmlns:a16="http://schemas.microsoft.com/office/drawing/2014/main" id="{9E63EE9F-E277-2911-48E5-5C9A7D66712C}"/>
              </a:ext>
            </a:extLst>
          </p:cNvPr>
          <p:cNvSpPr>
            <a:spLocks noGrp="1"/>
          </p:cNvSpPr>
          <p:nvPr>
            <p:ph type="subTitle" idx="1"/>
          </p:nvPr>
        </p:nvSpPr>
        <p:spPr>
          <a:xfrm>
            <a:off x="9261099" y="917843"/>
            <a:ext cx="2359397" cy="5020747"/>
          </a:xfrm>
        </p:spPr>
        <p:txBody>
          <a:bodyPr anchor="t">
            <a:normAutofit/>
          </a:bodyPr>
          <a:lstStyle/>
          <a:p>
            <a:r>
              <a:rPr lang="en-GB">
                <a:solidFill>
                  <a:srgbClr val="FFFFFF"/>
                </a:solidFill>
              </a:rPr>
              <a:t>Aims: To obtain some Knowledge of what is market research and how it can be used to benefit your personal or business brand. </a:t>
            </a:r>
          </a:p>
        </p:txBody>
      </p:sp>
    </p:spTree>
    <p:extLst>
      <p:ext uri="{BB962C8B-B14F-4D97-AF65-F5344CB8AC3E}">
        <p14:creationId xmlns:p14="http://schemas.microsoft.com/office/powerpoint/2010/main" val="980925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4314D2-D2A1-4CD8-AC61-D3A862409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9BC677FD-9472-6000-F970-3F690B5A37D3}"/>
              </a:ext>
            </a:extLst>
          </p:cNvPr>
          <p:cNvSpPr>
            <a:spLocks noGrp="1"/>
          </p:cNvSpPr>
          <p:nvPr>
            <p:ph type="title"/>
          </p:nvPr>
        </p:nvSpPr>
        <p:spPr>
          <a:xfrm>
            <a:off x="521207" y="789567"/>
            <a:ext cx="11110405" cy="1054864"/>
          </a:xfrm>
        </p:spPr>
        <p:txBody>
          <a:bodyPr anchor="t">
            <a:normAutofit/>
          </a:bodyPr>
          <a:lstStyle/>
          <a:p>
            <a:r>
              <a:rPr lang="en-GB" dirty="0"/>
              <a:t>What is Market Research</a:t>
            </a:r>
          </a:p>
        </p:txBody>
      </p:sp>
      <p:cxnSp>
        <p:nvCxnSpPr>
          <p:cNvPr id="11" name="Straight Connector 10">
            <a:extLst>
              <a:ext uri="{FF2B5EF4-FFF2-40B4-BE49-F238E27FC236}">
                <a16:creationId xmlns:a16="http://schemas.microsoft.com/office/drawing/2014/main" id="{989C9033-50A6-4C0D-A434-1DA417B55C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567751"/>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E77119D-632B-44FE-918A-65D2788D00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6286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5FA54CB-78A9-53BE-1B4E-AFE4B5442E4E}"/>
              </a:ext>
            </a:extLst>
          </p:cNvPr>
          <p:cNvGraphicFramePr>
            <a:graphicFrameLocks noGrp="1"/>
          </p:cNvGraphicFramePr>
          <p:nvPr>
            <p:ph idx="1"/>
          </p:nvPr>
        </p:nvGraphicFramePr>
        <p:xfrm>
          <a:off x="571500" y="1936417"/>
          <a:ext cx="11060113" cy="39342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44752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A240FCEE-B6E2-46D0-9BB0-F45F79545E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3BD2FB83-3783-4477-80B5-DA5BF10BAF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42482"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83EA203-71D5-49C0-9626-FFA8E46787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60220DBA-8988-4873-8FCD-3FFAC3CF1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pic>
        <p:nvPicPr>
          <p:cNvPr id="5" name="Picture 4" descr="A wall painted with an arrow and a dartboard">
            <a:extLst>
              <a:ext uri="{FF2B5EF4-FFF2-40B4-BE49-F238E27FC236}">
                <a16:creationId xmlns:a16="http://schemas.microsoft.com/office/drawing/2014/main" id="{DF045F93-46FC-B7BA-B203-F997347212C4}"/>
              </a:ext>
            </a:extLst>
          </p:cNvPr>
          <p:cNvPicPr>
            <a:picLocks noChangeAspect="1"/>
          </p:cNvPicPr>
          <p:nvPr/>
        </p:nvPicPr>
        <p:blipFill rotWithShape="1">
          <a:blip r:embed="rId3"/>
          <a:srcRect t="10273" b="11055"/>
          <a:stretch/>
        </p:blipFill>
        <p:spPr>
          <a:xfrm>
            <a:off x="-1" y="10"/>
            <a:ext cx="12192001" cy="6857989"/>
          </a:xfrm>
          <a:prstGeom prst="rect">
            <a:avLst/>
          </a:prstGeom>
        </p:spPr>
      </p:pic>
      <p:sp>
        <p:nvSpPr>
          <p:cNvPr id="17" name="Rectangle 16">
            <a:extLst>
              <a:ext uri="{FF2B5EF4-FFF2-40B4-BE49-F238E27FC236}">
                <a16:creationId xmlns:a16="http://schemas.microsoft.com/office/drawing/2014/main" id="{0201E0F5-610E-4FD9-AB5E-070695DB1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90322" y="1290319"/>
            <a:ext cx="6858002" cy="4277360"/>
          </a:xfrm>
          <a:prstGeom prst="rect">
            <a:avLst/>
          </a:prstGeom>
          <a:gradFill flip="none" rotWithShape="1">
            <a:gsLst>
              <a:gs pos="0">
                <a:srgbClr val="000000">
                  <a:alpha val="0"/>
                </a:srgbClr>
              </a:gs>
              <a:gs pos="43000">
                <a:srgbClr val="000000">
                  <a:alpha val="23000"/>
                </a:srgbClr>
              </a:gs>
              <a:gs pos="100000">
                <a:srgbClr val="000000">
                  <a:alpha val="36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19" name="Rectangle 18">
            <a:extLst>
              <a:ext uri="{FF2B5EF4-FFF2-40B4-BE49-F238E27FC236}">
                <a16:creationId xmlns:a16="http://schemas.microsoft.com/office/drawing/2014/main" id="{E7BCAA0D-5EB2-4E14-BDFE-07A3F3504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780937" y="446946"/>
            <a:ext cx="6858002" cy="5964106"/>
          </a:xfrm>
          <a:prstGeom prst="rect">
            <a:avLst/>
          </a:prstGeom>
          <a:gradFill flip="none" rotWithShape="1">
            <a:gsLst>
              <a:gs pos="0">
                <a:srgbClr val="000000">
                  <a:alpha val="0"/>
                </a:srgbClr>
              </a:gs>
              <a:gs pos="49000">
                <a:srgbClr val="000000">
                  <a:alpha val="23000"/>
                </a:srgbClr>
              </a:gs>
              <a:gs pos="100000">
                <a:srgbClr val="000000">
                  <a:alpha val="41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F74CB128-762B-0572-5891-CFE37C6CC06D}"/>
              </a:ext>
            </a:extLst>
          </p:cNvPr>
          <p:cNvSpPr>
            <a:spLocks noGrp="1"/>
          </p:cNvSpPr>
          <p:nvPr>
            <p:ph type="title"/>
          </p:nvPr>
        </p:nvSpPr>
        <p:spPr>
          <a:xfrm>
            <a:off x="5604111" y="1872363"/>
            <a:ext cx="6057898" cy="4135529"/>
          </a:xfrm>
        </p:spPr>
        <p:txBody>
          <a:bodyPr vert="horz" lIns="91440" tIns="45720" rIns="91440" bIns="45720" rtlCol="0" anchor="b">
            <a:normAutofit/>
          </a:bodyPr>
          <a:lstStyle/>
          <a:p>
            <a:pPr algn="r"/>
            <a:r>
              <a:rPr lang="en-US" sz="6000" b="1" dirty="0"/>
              <a:t>Identifying Target Markets</a:t>
            </a:r>
          </a:p>
        </p:txBody>
      </p:sp>
      <p:cxnSp>
        <p:nvCxnSpPr>
          <p:cNvPr id="21" name="Straight Connector 20">
            <a:extLst>
              <a:ext uri="{FF2B5EF4-FFF2-40B4-BE49-F238E27FC236}">
                <a16:creationId xmlns:a16="http://schemas.microsoft.com/office/drawing/2014/main" id="{3A8CB1B5-064D-4590-A7F2-70C604854D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74" y="571500"/>
            <a:ext cx="11060262"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5C0F619-4F98-49B2-B92F-39B242F38F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74" y="6287848"/>
            <a:ext cx="11060263"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F52B670-B628-25A9-51FE-CBDB410C0497}"/>
              </a:ext>
            </a:extLst>
          </p:cNvPr>
          <p:cNvSpPr txBox="1"/>
          <p:nvPr/>
        </p:nvSpPr>
        <p:spPr>
          <a:xfrm>
            <a:off x="529991" y="866627"/>
            <a:ext cx="6194120" cy="34778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highlight>
                  <a:srgbClr val="FFFF00"/>
                </a:highlight>
                <a:uLnTx/>
                <a:uFillTx/>
                <a:latin typeface="Avenir Next LT Pro Light"/>
                <a:ea typeface="+mn-ea"/>
                <a:cs typeface="+mn-cs"/>
              </a:rPr>
              <a:t>You need to firstly determine the group of potential customers most likely to purchase a product or service.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000000"/>
              </a:solidFill>
              <a:effectLst/>
              <a:highlight>
                <a:srgbClr val="FFFF00"/>
              </a:highlight>
              <a:uLnTx/>
              <a:uFillTx/>
              <a:latin typeface="Avenir Next LT Pro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highlight>
                  <a:srgbClr val="FFFF00"/>
                </a:highlight>
                <a:uLnTx/>
                <a:uFillTx/>
                <a:latin typeface="Avenir Next LT Pro Light"/>
                <a:ea typeface="+mn-ea"/>
                <a:cs typeface="+mn-cs"/>
              </a:rPr>
              <a:t>Defining the ideal customer based on demographics, psychographics, and behavioural characteristics.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highlight>
                  <a:srgbClr val="FFFF00"/>
                </a:highlight>
                <a:uLnTx/>
                <a:uFillTx/>
                <a:latin typeface="Avenir Next LT Pro Light"/>
                <a:ea typeface="+mn-ea"/>
                <a:cs typeface="+mn-cs"/>
              </a:rPr>
              <a:t>Segmenting the market into distinct groups with similar needs, preferences, and characteristics.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highlight>
                  <a:srgbClr val="FFFF00"/>
                </a:highlight>
                <a:uLnTx/>
                <a:uFillTx/>
                <a:latin typeface="Avenir Next LT Pro Light"/>
                <a:ea typeface="+mn-ea"/>
                <a:cs typeface="+mn-cs"/>
              </a:rPr>
              <a:t>Prioritizing segments based on their potential value and alignment with business objectives.</a:t>
            </a:r>
          </a:p>
        </p:txBody>
      </p:sp>
    </p:spTree>
    <p:extLst>
      <p:ext uri="{BB962C8B-B14F-4D97-AF65-F5344CB8AC3E}">
        <p14:creationId xmlns:p14="http://schemas.microsoft.com/office/powerpoint/2010/main" val="31602679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6" name="Straight Connector 25">
            <a:extLst>
              <a:ext uri="{FF2B5EF4-FFF2-40B4-BE49-F238E27FC236}">
                <a16:creationId xmlns:a16="http://schemas.microsoft.com/office/drawing/2014/main" id="{A240FCEE-B6E2-46D0-9BB0-F45F79545E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BD2FB83-3783-4477-80B5-DA5BF10BAF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42482"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83EA203-71D5-49C0-9626-FFA8E46787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2" name="Rectangle 31">
            <a:extLst>
              <a:ext uri="{FF2B5EF4-FFF2-40B4-BE49-F238E27FC236}">
                <a16:creationId xmlns:a16="http://schemas.microsoft.com/office/drawing/2014/main" id="{A12C80F7-1B5F-4C69-A452-EBF086969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pic>
        <p:nvPicPr>
          <p:cNvPr id="5" name="Picture 4" descr="Raspberries at a farmer's market">
            <a:extLst>
              <a:ext uri="{FF2B5EF4-FFF2-40B4-BE49-F238E27FC236}">
                <a16:creationId xmlns:a16="http://schemas.microsoft.com/office/drawing/2014/main" id="{EEB666ED-4585-B17A-26E3-DF36CF29F68B}"/>
              </a:ext>
            </a:extLst>
          </p:cNvPr>
          <p:cNvPicPr>
            <a:picLocks noChangeAspect="1"/>
          </p:cNvPicPr>
          <p:nvPr/>
        </p:nvPicPr>
        <p:blipFill rotWithShape="1">
          <a:blip r:embed="rId3"/>
          <a:srcRect t="15451" r="1" b="1"/>
          <a:stretch/>
        </p:blipFill>
        <p:spPr>
          <a:xfrm>
            <a:off x="-5460" y="1"/>
            <a:ext cx="12197459" cy="6857998"/>
          </a:xfrm>
          <a:prstGeom prst="rect">
            <a:avLst/>
          </a:prstGeom>
        </p:spPr>
      </p:pic>
      <p:sp>
        <p:nvSpPr>
          <p:cNvPr id="34" name="Rectangle 33">
            <a:extLst>
              <a:ext uri="{FF2B5EF4-FFF2-40B4-BE49-F238E27FC236}">
                <a16:creationId xmlns:a16="http://schemas.microsoft.com/office/drawing/2014/main" id="{ADC13725-D5F5-497E-A96F-CB5C23423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934308"/>
            <a:ext cx="12191999" cy="4923691"/>
          </a:xfrm>
          <a:prstGeom prst="rect">
            <a:avLst/>
          </a:prstGeom>
          <a:gradFill flip="none" rotWithShape="1">
            <a:gsLst>
              <a:gs pos="0">
                <a:srgbClr val="000000">
                  <a:alpha val="0"/>
                </a:srgbClr>
              </a:gs>
              <a:gs pos="49000">
                <a:srgbClr val="000000">
                  <a:alpha val="23000"/>
                </a:srgbClr>
              </a:gs>
              <a:gs pos="100000">
                <a:srgbClr val="000000">
                  <a:alpha val="49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BC3EA106-745A-DACB-08F0-9FED9E8B2C6A}"/>
              </a:ext>
            </a:extLst>
          </p:cNvPr>
          <p:cNvSpPr>
            <a:spLocks noGrp="1"/>
          </p:cNvSpPr>
          <p:nvPr>
            <p:ph type="title"/>
          </p:nvPr>
        </p:nvSpPr>
        <p:spPr>
          <a:xfrm>
            <a:off x="521208" y="4819615"/>
            <a:ext cx="6817836" cy="1264936"/>
          </a:xfrm>
        </p:spPr>
        <p:txBody>
          <a:bodyPr vert="horz" lIns="91440" tIns="45720" rIns="91440" bIns="45720" rtlCol="0" anchor="ctr">
            <a:normAutofit/>
          </a:bodyPr>
          <a:lstStyle/>
          <a:p>
            <a:r>
              <a:rPr lang="en-US" sz="4800" dirty="0">
                <a:solidFill>
                  <a:srgbClr val="FFFFFF"/>
                </a:solidFill>
              </a:rPr>
              <a:t>Assessing Market Size</a:t>
            </a:r>
          </a:p>
        </p:txBody>
      </p:sp>
      <p:cxnSp>
        <p:nvCxnSpPr>
          <p:cNvPr id="36" name="Straight Connector 35">
            <a:extLst>
              <a:ext uri="{FF2B5EF4-FFF2-40B4-BE49-F238E27FC236}">
                <a16:creationId xmlns:a16="http://schemas.microsoft.com/office/drawing/2014/main" id="{F1981B13-F880-47D1-BA19-C2C84FC754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69" y="4610607"/>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D9889C86-81F5-4E2B-A1BF-3DC57716B5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4300" y="4614653"/>
            <a:ext cx="0" cy="1674861"/>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D1651B2-663F-4ED2-A7D2-9D74A5DFD1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1819" y="6289514"/>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B94C660A-159A-2F3E-9AC0-B05C7C195A94}"/>
              </a:ext>
            </a:extLst>
          </p:cNvPr>
          <p:cNvSpPr txBox="1"/>
          <p:nvPr/>
        </p:nvSpPr>
        <p:spPr>
          <a:xfrm>
            <a:off x="681871" y="780508"/>
            <a:ext cx="6190246" cy="224676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highlight>
                  <a:srgbClr val="FFFF00"/>
                </a:highlight>
                <a:uLnTx/>
                <a:uFillTx/>
                <a:latin typeface="Avenir Next LT Pro Light"/>
                <a:ea typeface="+mn-ea"/>
                <a:cs typeface="+mn-cs"/>
              </a:rPr>
              <a:t>Estimating the number of potential customers and the volume of products they might purchase.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highlight>
                  <a:srgbClr val="FFFF00"/>
                </a:highlight>
                <a:uLnTx/>
                <a:uFillTx/>
                <a:latin typeface="Avenir Next LT Pro Light"/>
                <a:ea typeface="+mn-ea"/>
                <a:cs typeface="+mn-cs"/>
              </a:rPr>
              <a:t>It is really important to be able to keep up with demand, running out of the product can look good but delays in producing more could have a potential to lose customers if what your supplying can be got else where.</a:t>
            </a:r>
          </a:p>
        </p:txBody>
      </p:sp>
    </p:spTree>
    <p:extLst>
      <p:ext uri="{BB962C8B-B14F-4D97-AF65-F5344CB8AC3E}">
        <p14:creationId xmlns:p14="http://schemas.microsoft.com/office/powerpoint/2010/main" val="548724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A240FCEE-B6E2-46D0-9BB0-F45F79545E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3BD2FB83-3783-4477-80B5-DA5BF10BAF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42482"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83EA203-71D5-49C0-9626-FFA8E46787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A12C80F7-1B5F-4C69-A452-EBF086969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pic>
        <p:nvPicPr>
          <p:cNvPr id="5" name="Picture 4" descr="Light bulb on yellow background with sketched light beams and cord">
            <a:extLst>
              <a:ext uri="{FF2B5EF4-FFF2-40B4-BE49-F238E27FC236}">
                <a16:creationId xmlns:a16="http://schemas.microsoft.com/office/drawing/2014/main" id="{56C364C1-3CAA-B6D9-C881-F09CE65BE4ED}"/>
              </a:ext>
            </a:extLst>
          </p:cNvPr>
          <p:cNvPicPr>
            <a:picLocks noChangeAspect="1"/>
          </p:cNvPicPr>
          <p:nvPr/>
        </p:nvPicPr>
        <p:blipFill rotWithShape="1">
          <a:blip r:embed="rId3"/>
          <a:srcRect t="8577" r="1" b="1"/>
          <a:stretch/>
        </p:blipFill>
        <p:spPr>
          <a:xfrm>
            <a:off x="-5460" y="1"/>
            <a:ext cx="12197459" cy="6857998"/>
          </a:xfrm>
          <a:prstGeom prst="rect">
            <a:avLst/>
          </a:prstGeom>
        </p:spPr>
      </p:pic>
      <p:sp>
        <p:nvSpPr>
          <p:cNvPr id="17" name="Rectangle 16">
            <a:extLst>
              <a:ext uri="{FF2B5EF4-FFF2-40B4-BE49-F238E27FC236}">
                <a16:creationId xmlns:a16="http://schemas.microsoft.com/office/drawing/2014/main" id="{ADC13725-D5F5-497E-A96F-CB5C23423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934308"/>
            <a:ext cx="12191999" cy="4923691"/>
          </a:xfrm>
          <a:prstGeom prst="rect">
            <a:avLst/>
          </a:prstGeom>
          <a:gradFill flip="none" rotWithShape="1">
            <a:gsLst>
              <a:gs pos="0">
                <a:srgbClr val="000000">
                  <a:alpha val="0"/>
                </a:srgbClr>
              </a:gs>
              <a:gs pos="49000">
                <a:srgbClr val="000000">
                  <a:alpha val="23000"/>
                </a:srgbClr>
              </a:gs>
              <a:gs pos="100000">
                <a:srgbClr val="000000">
                  <a:alpha val="49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B986DF94-433A-048F-DFDC-6C6103385D69}"/>
              </a:ext>
            </a:extLst>
          </p:cNvPr>
          <p:cNvSpPr>
            <a:spLocks noGrp="1"/>
          </p:cNvSpPr>
          <p:nvPr>
            <p:ph type="title"/>
          </p:nvPr>
        </p:nvSpPr>
        <p:spPr>
          <a:xfrm>
            <a:off x="521208" y="4819615"/>
            <a:ext cx="6817836" cy="1264936"/>
          </a:xfrm>
        </p:spPr>
        <p:txBody>
          <a:bodyPr vert="horz" lIns="91440" tIns="45720" rIns="91440" bIns="45720" rtlCol="0" anchor="ctr">
            <a:normAutofit/>
          </a:bodyPr>
          <a:lstStyle/>
          <a:p>
            <a:r>
              <a:rPr lang="en-US" sz="4100" dirty="0">
                <a:solidFill>
                  <a:srgbClr val="FFFFFF"/>
                </a:solidFill>
              </a:rPr>
              <a:t>Understanding Customer Needs and Preferences</a:t>
            </a:r>
          </a:p>
        </p:txBody>
      </p:sp>
      <p:cxnSp>
        <p:nvCxnSpPr>
          <p:cNvPr id="19" name="Straight Connector 18">
            <a:extLst>
              <a:ext uri="{FF2B5EF4-FFF2-40B4-BE49-F238E27FC236}">
                <a16:creationId xmlns:a16="http://schemas.microsoft.com/office/drawing/2014/main" id="{F1981B13-F880-47D1-BA19-C2C84FC754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69" y="4610607"/>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9889C86-81F5-4E2B-A1BF-3DC57716B5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4300" y="4614653"/>
            <a:ext cx="0" cy="1674861"/>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D1651B2-663F-4ED2-A7D2-9D74A5DFD1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1819" y="6289514"/>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D8E0E1CB-2932-29FC-EBD0-A78CB5E0922C}"/>
              </a:ext>
            </a:extLst>
          </p:cNvPr>
          <p:cNvSpPr txBox="1"/>
          <p:nvPr/>
        </p:nvSpPr>
        <p:spPr>
          <a:xfrm>
            <a:off x="571499" y="536465"/>
            <a:ext cx="6190246" cy="224676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uLnTx/>
                <a:uFillTx/>
                <a:latin typeface="Avenir Next LT Pro Light"/>
                <a:ea typeface="+mn-ea"/>
                <a:cs typeface="+mn-cs"/>
              </a:rPr>
              <a:t>Gathering insights about what customers want, their pain points, and what influences their purchasing decisions.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uLnTx/>
                <a:uFillTx/>
                <a:latin typeface="Avenir Next LT Pro Light"/>
                <a:ea typeface="+mn-ea"/>
                <a:cs typeface="+mn-cs"/>
              </a:rPr>
              <a:t>Keeping on top of resent trends will help to gain this information, things change so quickly that being current and updating things regularly are vital in this everchanging world.</a:t>
            </a:r>
          </a:p>
        </p:txBody>
      </p:sp>
    </p:spTree>
    <p:extLst>
      <p:ext uri="{BB962C8B-B14F-4D97-AF65-F5344CB8AC3E}">
        <p14:creationId xmlns:p14="http://schemas.microsoft.com/office/powerpoint/2010/main" val="25964329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Understanding Customer Needs | Starbucks Examples">
            <a:hlinkClick r:id="" action="ppaction://media"/>
            <a:extLst>
              <a:ext uri="{FF2B5EF4-FFF2-40B4-BE49-F238E27FC236}">
                <a16:creationId xmlns:a16="http://schemas.microsoft.com/office/drawing/2014/main" id="{430CE478-ADE4-42E4-48B4-0C233551D252}"/>
              </a:ext>
            </a:extLst>
          </p:cNvPr>
          <p:cNvPicPr>
            <a:picLocks noRot="1" noChangeAspect="1"/>
          </p:cNvPicPr>
          <p:nvPr>
            <a:videoFile r:link="rId1"/>
          </p:nvPr>
        </p:nvPicPr>
        <p:blipFill>
          <a:blip r:embed="rId4"/>
          <a:stretch>
            <a:fillRect/>
          </a:stretch>
        </p:blipFill>
        <p:spPr>
          <a:xfrm>
            <a:off x="137444" y="65048"/>
            <a:ext cx="11917112" cy="6727904"/>
          </a:xfrm>
          <a:prstGeom prst="rect">
            <a:avLst/>
          </a:prstGeom>
        </p:spPr>
      </p:pic>
    </p:spTree>
    <p:extLst>
      <p:ext uri="{BB962C8B-B14F-4D97-AF65-F5344CB8AC3E}">
        <p14:creationId xmlns:p14="http://schemas.microsoft.com/office/powerpoint/2010/main" val="935557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A240FCEE-B6E2-46D0-9BB0-F45F79545E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3BD2FB83-3783-4477-80B5-DA5BF10BAF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42482"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83EA203-71D5-49C0-9626-FFA8E46787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A12C80F7-1B5F-4C69-A452-EBF086969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pic>
        <p:nvPicPr>
          <p:cNvPr id="5" name="Picture 4" descr="Magnifying glass showing decling performance">
            <a:extLst>
              <a:ext uri="{FF2B5EF4-FFF2-40B4-BE49-F238E27FC236}">
                <a16:creationId xmlns:a16="http://schemas.microsoft.com/office/drawing/2014/main" id="{8FA4BC1C-FF9E-9F0F-EFD6-4FA07937837E}"/>
              </a:ext>
            </a:extLst>
          </p:cNvPr>
          <p:cNvPicPr>
            <a:picLocks noChangeAspect="1"/>
          </p:cNvPicPr>
          <p:nvPr/>
        </p:nvPicPr>
        <p:blipFill rotWithShape="1">
          <a:blip r:embed="rId3"/>
          <a:srcRect t="1239" r="1" b="14530"/>
          <a:stretch/>
        </p:blipFill>
        <p:spPr>
          <a:xfrm>
            <a:off x="-9512" y="0"/>
            <a:ext cx="12197459" cy="6857998"/>
          </a:xfrm>
          <a:prstGeom prst="rect">
            <a:avLst/>
          </a:prstGeom>
        </p:spPr>
      </p:pic>
      <p:sp>
        <p:nvSpPr>
          <p:cNvPr id="17" name="Rectangle 16">
            <a:extLst>
              <a:ext uri="{FF2B5EF4-FFF2-40B4-BE49-F238E27FC236}">
                <a16:creationId xmlns:a16="http://schemas.microsoft.com/office/drawing/2014/main" id="{ADC13725-D5F5-497E-A96F-CB5C23423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934308"/>
            <a:ext cx="12191999" cy="4923691"/>
          </a:xfrm>
          <a:prstGeom prst="rect">
            <a:avLst/>
          </a:prstGeom>
          <a:gradFill flip="none" rotWithShape="1">
            <a:gsLst>
              <a:gs pos="0">
                <a:srgbClr val="000000">
                  <a:alpha val="0"/>
                </a:srgbClr>
              </a:gs>
              <a:gs pos="49000">
                <a:srgbClr val="000000">
                  <a:alpha val="23000"/>
                </a:srgbClr>
              </a:gs>
              <a:gs pos="100000">
                <a:srgbClr val="000000">
                  <a:alpha val="49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B076EE2D-20F0-C100-613B-91F3C798A30D}"/>
              </a:ext>
            </a:extLst>
          </p:cNvPr>
          <p:cNvSpPr>
            <a:spLocks noGrp="1"/>
          </p:cNvSpPr>
          <p:nvPr>
            <p:ph type="title"/>
          </p:nvPr>
        </p:nvSpPr>
        <p:spPr>
          <a:xfrm>
            <a:off x="521208" y="4819615"/>
            <a:ext cx="6817836" cy="1264936"/>
          </a:xfrm>
        </p:spPr>
        <p:txBody>
          <a:bodyPr vert="horz" lIns="91440" tIns="45720" rIns="91440" bIns="45720" rtlCol="0" anchor="ctr">
            <a:normAutofit/>
          </a:bodyPr>
          <a:lstStyle/>
          <a:p>
            <a:r>
              <a:rPr lang="en-US" sz="4800" dirty="0">
                <a:solidFill>
                  <a:srgbClr val="FFFFFF"/>
                </a:solidFill>
              </a:rPr>
              <a:t>Analyzing Competitors</a:t>
            </a:r>
          </a:p>
        </p:txBody>
      </p:sp>
      <p:cxnSp>
        <p:nvCxnSpPr>
          <p:cNvPr id="19" name="Straight Connector 18">
            <a:extLst>
              <a:ext uri="{FF2B5EF4-FFF2-40B4-BE49-F238E27FC236}">
                <a16:creationId xmlns:a16="http://schemas.microsoft.com/office/drawing/2014/main" id="{F1981B13-F880-47D1-BA19-C2C84FC754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69" y="4610607"/>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9889C86-81F5-4E2B-A1BF-3DC57716B5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4300" y="4614653"/>
            <a:ext cx="0" cy="1674861"/>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D1651B2-663F-4ED2-A7D2-9D74A5DFD1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1819" y="6289514"/>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98BD946-0CB9-F0C7-3F22-13CF4E84F51B}"/>
              </a:ext>
            </a:extLst>
          </p:cNvPr>
          <p:cNvSpPr txBox="1"/>
          <p:nvPr/>
        </p:nvSpPr>
        <p:spPr>
          <a:xfrm>
            <a:off x="5997701" y="237964"/>
            <a:ext cx="6190246" cy="34778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highlight>
                  <a:srgbClr val="FFFF00"/>
                </a:highlight>
                <a:uLnTx/>
                <a:uFillTx/>
                <a:latin typeface="Avenir Next LT Pro Light"/>
                <a:ea typeface="+mn-ea"/>
                <a:cs typeface="+mn-cs"/>
              </a:rPr>
              <a:t>Evaluating the strengths, weaknesses, and market positioning of rival businesses.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highlight>
                  <a:srgbClr val="FFFF00"/>
                </a:highlight>
                <a:uLnTx/>
                <a:uFillTx/>
                <a:latin typeface="Avenir Next LT Pro Light"/>
                <a:ea typeface="+mn-ea"/>
                <a:cs typeface="+mn-cs"/>
              </a:rPr>
              <a:t>Doing a SWOT analysis on yourself as well as the competition can also give you a competitive edge. This could give a realistic overview of what could be now or will become in the future, allowing for adjustment as and when needed.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highlight>
                  <a:srgbClr val="FFFF00"/>
                </a:highlight>
                <a:uLnTx/>
                <a:uFillTx/>
                <a:latin typeface="Avenir Next LT Pro Light"/>
                <a:ea typeface="+mn-ea"/>
                <a:cs typeface="+mn-cs"/>
              </a:rPr>
              <a:t>Identifying direct and indirect competitors in the market.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highlight>
                  <a:srgbClr val="FFFF00"/>
                </a:highlight>
                <a:uLnTx/>
                <a:uFillTx/>
                <a:latin typeface="Avenir Next LT Pro Light"/>
                <a:ea typeface="+mn-ea"/>
                <a:cs typeface="+mn-cs"/>
              </a:rPr>
              <a:t>Evaluating competitors' market share, pricing strategies, product offerings, and marketing tactics. </a:t>
            </a:r>
          </a:p>
        </p:txBody>
      </p:sp>
    </p:spTree>
    <p:extLst>
      <p:ext uri="{BB962C8B-B14F-4D97-AF65-F5344CB8AC3E}">
        <p14:creationId xmlns:p14="http://schemas.microsoft.com/office/powerpoint/2010/main" val="15799321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97AF7-F8CE-D83B-4CC0-BFDCE9A8C63D}"/>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D229DACC-9CE5-3910-2D91-51B07711256B}"/>
              </a:ext>
            </a:extLst>
          </p:cNvPr>
          <p:cNvSpPr>
            <a:spLocks noGrp="1"/>
          </p:cNvSpPr>
          <p:nvPr>
            <p:ph idx="1"/>
          </p:nvPr>
        </p:nvSpPr>
        <p:spPr/>
        <p:txBody>
          <a:bodyPr/>
          <a:lstStyle/>
          <a:p>
            <a:pPr marL="0" indent="0">
              <a:buNone/>
            </a:pPr>
            <a:r>
              <a:rPr lang="en-GB"/>
              <a:t>Take 20 </a:t>
            </a:r>
            <a:r>
              <a:rPr lang="en-GB" dirty="0"/>
              <a:t>minutes to perform a SWOT analysis: </a:t>
            </a:r>
          </a:p>
          <a:p>
            <a:pPr marL="0" indent="0">
              <a:buNone/>
            </a:pPr>
            <a:r>
              <a:rPr lang="en-GB" dirty="0"/>
              <a:t>Perform a SWOT analysis on 1 of the following companies. Identify strengths, weaknesses, opportunities, and threats based on market research findings.</a:t>
            </a:r>
          </a:p>
          <a:p>
            <a:pPr marL="0" indent="0">
              <a:buNone/>
            </a:pPr>
            <a:endParaRPr lang="en-GB" dirty="0"/>
          </a:p>
          <a:p>
            <a:pPr marL="0" indent="0">
              <a:buNone/>
            </a:pPr>
            <a:r>
              <a:rPr lang="en-GB" dirty="0"/>
              <a:t>Apple</a:t>
            </a:r>
          </a:p>
          <a:p>
            <a:pPr marL="0" indent="0">
              <a:buNone/>
            </a:pPr>
            <a:r>
              <a:rPr lang="en-GB" dirty="0"/>
              <a:t>Samsung</a:t>
            </a:r>
          </a:p>
          <a:p>
            <a:pPr marL="0" indent="0">
              <a:buNone/>
            </a:pPr>
            <a:r>
              <a:rPr lang="en-GB" dirty="0"/>
              <a:t>Easyjet</a:t>
            </a:r>
          </a:p>
          <a:p>
            <a:pPr marL="0" indent="0">
              <a:buNone/>
            </a:pPr>
            <a:r>
              <a:rPr lang="en-GB" dirty="0"/>
              <a:t>Ryanair </a:t>
            </a:r>
          </a:p>
          <a:p>
            <a:pPr marL="0" indent="0">
              <a:buNone/>
            </a:pPr>
            <a:endParaRPr lang="en-GB" dirty="0"/>
          </a:p>
        </p:txBody>
      </p:sp>
    </p:spTree>
    <p:extLst>
      <p:ext uri="{BB962C8B-B14F-4D97-AF65-F5344CB8AC3E}">
        <p14:creationId xmlns:p14="http://schemas.microsoft.com/office/powerpoint/2010/main" val="28751124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A240FCEE-B6E2-46D0-9BB0-F45F79545E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3BD2FB83-3783-4477-80B5-DA5BF10BAF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42482"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83EA203-71D5-49C0-9626-FFA8E46787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60220DBA-8988-4873-8FCD-3FFAC3CF1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pic>
        <p:nvPicPr>
          <p:cNvPr id="5" name="Picture 4" descr="Pipetting sample in test tube">
            <a:extLst>
              <a:ext uri="{FF2B5EF4-FFF2-40B4-BE49-F238E27FC236}">
                <a16:creationId xmlns:a16="http://schemas.microsoft.com/office/drawing/2014/main" id="{7F7E7233-5BBC-8EB5-65AB-2A2CCEA20921}"/>
              </a:ext>
            </a:extLst>
          </p:cNvPr>
          <p:cNvPicPr>
            <a:picLocks noChangeAspect="1"/>
          </p:cNvPicPr>
          <p:nvPr/>
        </p:nvPicPr>
        <p:blipFill rotWithShape="1">
          <a:blip r:embed="rId3">
            <a:alphaModFix amt="65000"/>
          </a:blip>
          <a:srcRect t="3248" b="12482"/>
          <a:stretch/>
        </p:blipFill>
        <p:spPr>
          <a:xfrm>
            <a:off x="20" y="10"/>
            <a:ext cx="12191979" cy="6857989"/>
          </a:xfrm>
          <a:prstGeom prst="rect">
            <a:avLst/>
          </a:prstGeom>
        </p:spPr>
      </p:pic>
      <p:sp>
        <p:nvSpPr>
          <p:cNvPr id="2" name="Title 1">
            <a:extLst>
              <a:ext uri="{FF2B5EF4-FFF2-40B4-BE49-F238E27FC236}">
                <a16:creationId xmlns:a16="http://schemas.microsoft.com/office/drawing/2014/main" id="{C67D0A7B-B848-3B4C-8AE7-EB6E90907591}"/>
              </a:ext>
            </a:extLst>
          </p:cNvPr>
          <p:cNvSpPr>
            <a:spLocks noGrp="1"/>
          </p:cNvSpPr>
          <p:nvPr>
            <p:ph type="title"/>
          </p:nvPr>
        </p:nvSpPr>
        <p:spPr>
          <a:xfrm>
            <a:off x="521208" y="4819615"/>
            <a:ext cx="6817836" cy="1264936"/>
          </a:xfrm>
        </p:spPr>
        <p:txBody>
          <a:bodyPr vert="horz" lIns="91440" tIns="45720" rIns="91440" bIns="45720" rtlCol="0" anchor="ctr">
            <a:normAutofit fontScale="90000"/>
          </a:bodyPr>
          <a:lstStyle/>
          <a:p>
            <a:r>
              <a:rPr lang="en-US" sz="4400" dirty="0">
                <a:solidFill>
                  <a:srgbClr val="FFFFFF"/>
                </a:solidFill>
              </a:rPr>
              <a:t>Testing Product Concepts</a:t>
            </a:r>
          </a:p>
        </p:txBody>
      </p:sp>
      <p:cxnSp>
        <p:nvCxnSpPr>
          <p:cNvPr id="17" name="Straight Connector 16">
            <a:extLst>
              <a:ext uri="{FF2B5EF4-FFF2-40B4-BE49-F238E27FC236}">
                <a16:creationId xmlns:a16="http://schemas.microsoft.com/office/drawing/2014/main" id="{F1981B13-F880-47D1-BA19-C2C84FC754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69" y="4610607"/>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9889C86-81F5-4E2B-A1BF-3DC57716B5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4300" y="4614653"/>
            <a:ext cx="0" cy="1674861"/>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D1651B2-663F-4ED2-A7D2-9D74A5DFD1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1819" y="6289514"/>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F7CA392-8F79-3539-B072-89913F6698BC}"/>
              </a:ext>
            </a:extLst>
          </p:cNvPr>
          <p:cNvSpPr txBox="1"/>
          <p:nvPr/>
        </p:nvSpPr>
        <p:spPr>
          <a:xfrm>
            <a:off x="197843" y="212621"/>
            <a:ext cx="6190246" cy="286232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FF"/>
                </a:solidFill>
                <a:effectLst/>
                <a:uLnTx/>
                <a:uFillTx/>
                <a:latin typeface="Avenir Next LT Pro Light"/>
                <a:ea typeface="+mn-ea"/>
                <a:cs typeface="+mn-cs"/>
              </a:rPr>
              <a:t>Gauging customer reactions to new product ideas or features before investing in development. This can help gauge whether the product might be successful.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FF"/>
                </a:solidFill>
                <a:effectLst/>
                <a:uLnTx/>
                <a:uFillTx/>
                <a:latin typeface="Avenir Next LT Pro Light"/>
                <a:ea typeface="+mn-ea"/>
                <a:cs typeface="+mn-cs"/>
              </a:rPr>
              <a:t>Creating prototypes or minimum viable products (MVPs) to gather early customer feedback.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FF"/>
                </a:solidFill>
                <a:effectLst/>
                <a:uLnTx/>
                <a:uFillTx/>
                <a:latin typeface="Avenir Next LT Pro Light"/>
                <a:ea typeface="+mn-ea"/>
                <a:cs typeface="+mn-cs"/>
              </a:rPr>
              <a:t>Conducting A/B testing to compare different product variations and determine which features resonate best with customers.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FF"/>
                </a:solidFill>
                <a:effectLst/>
                <a:uLnTx/>
                <a:uFillTx/>
                <a:latin typeface="Avenir Next LT Pro Light"/>
                <a:ea typeface="+mn-ea"/>
                <a:cs typeface="+mn-cs"/>
              </a:rPr>
              <a:t>Using conjoint analysis to understand how customers value different product attributes and make trade-offs.</a:t>
            </a:r>
          </a:p>
        </p:txBody>
      </p:sp>
    </p:spTree>
    <p:extLst>
      <p:ext uri="{BB962C8B-B14F-4D97-AF65-F5344CB8AC3E}">
        <p14:creationId xmlns:p14="http://schemas.microsoft.com/office/powerpoint/2010/main" val="15628416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031" name="Straight Connector 1030">
            <a:extLst>
              <a:ext uri="{FF2B5EF4-FFF2-40B4-BE49-F238E27FC236}">
                <a16:creationId xmlns:a16="http://schemas.microsoft.com/office/drawing/2014/main" id="{A240FCEE-B6E2-46D0-9BB0-F45F79545E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3" name="Straight Connector 1032">
            <a:extLst>
              <a:ext uri="{FF2B5EF4-FFF2-40B4-BE49-F238E27FC236}">
                <a16:creationId xmlns:a16="http://schemas.microsoft.com/office/drawing/2014/main" id="{3BD2FB83-3783-4477-80B5-DA5BF10BAF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42482"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E83EA203-71D5-49C0-9626-FFA8E46787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037" name="Rectangle 1036">
            <a:extLst>
              <a:ext uri="{FF2B5EF4-FFF2-40B4-BE49-F238E27FC236}">
                <a16:creationId xmlns:a16="http://schemas.microsoft.com/office/drawing/2014/main" id="{1FD0F0B6-5415-4254-9E66-BE9C2FB0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642AC6AB-BC38-A3E6-1D20-0F016244FE43}"/>
              </a:ext>
            </a:extLst>
          </p:cNvPr>
          <p:cNvSpPr>
            <a:spLocks noGrp="1"/>
          </p:cNvSpPr>
          <p:nvPr>
            <p:ph type="title"/>
          </p:nvPr>
        </p:nvSpPr>
        <p:spPr>
          <a:xfrm>
            <a:off x="521208" y="822960"/>
            <a:ext cx="3463784" cy="3454604"/>
          </a:xfrm>
        </p:spPr>
        <p:txBody>
          <a:bodyPr vert="horz" lIns="91440" tIns="45720" rIns="91440" bIns="45720" rtlCol="0" anchor="t">
            <a:normAutofit/>
          </a:bodyPr>
          <a:lstStyle/>
          <a:p>
            <a:r>
              <a:rPr lang="en-US" sz="4800"/>
              <a:t>Pricing Research</a:t>
            </a:r>
          </a:p>
        </p:txBody>
      </p:sp>
      <p:cxnSp>
        <p:nvCxnSpPr>
          <p:cNvPr id="1039" name="Straight Connector 1038">
            <a:extLst>
              <a:ext uri="{FF2B5EF4-FFF2-40B4-BE49-F238E27FC236}">
                <a16:creationId xmlns:a16="http://schemas.microsoft.com/office/drawing/2014/main" id="{8D66FEA8-8B71-461B-95A4-855374AB4C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19600"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41" name="Straight Connector 1040">
            <a:extLst>
              <a:ext uri="{FF2B5EF4-FFF2-40B4-BE49-F238E27FC236}">
                <a16:creationId xmlns:a16="http://schemas.microsoft.com/office/drawing/2014/main" id="{7A4B168A-A51F-4C91-A9E4-A2F203CB9D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0689"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026" name="Picture 2" descr="The price sensitivity meter determines the ideal price point with greater fidelity than most other survey models that are available before launching a product or running a live pricing experiment. ">
            <a:extLst>
              <a:ext uri="{FF2B5EF4-FFF2-40B4-BE49-F238E27FC236}">
                <a16:creationId xmlns:a16="http://schemas.microsoft.com/office/drawing/2014/main" id="{555BAEFA-BE8D-2C2F-2C43-52E39758DCE1}"/>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478" r="-2" b="-2"/>
          <a:stretch/>
        </p:blipFill>
        <p:spPr bwMode="auto">
          <a:xfrm>
            <a:off x="4699947" y="852351"/>
            <a:ext cx="6920549" cy="5148368"/>
          </a:xfrm>
          <a:prstGeom prst="rect">
            <a:avLst/>
          </a:prstGeom>
          <a:noFill/>
          <a:extLst>
            <a:ext uri="{909E8E84-426E-40DD-AFC4-6F175D3DCCD1}">
              <a14:hiddenFill xmlns:a14="http://schemas.microsoft.com/office/drawing/2010/main">
                <a:solidFill>
                  <a:srgbClr val="FFFFFF"/>
                </a:solidFill>
              </a14:hiddenFill>
            </a:ext>
          </a:extLst>
        </p:spPr>
      </p:pic>
      <p:cxnSp>
        <p:nvCxnSpPr>
          <p:cNvPr id="1043" name="Straight Connector 1042">
            <a:extLst>
              <a:ext uri="{FF2B5EF4-FFF2-40B4-BE49-F238E27FC236}">
                <a16:creationId xmlns:a16="http://schemas.microsoft.com/office/drawing/2014/main" id="{A5407E01-913B-484C-A03C-2C64028471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6286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27520D3-30F2-4012-2AC6-2F43A70B02E9}"/>
              </a:ext>
            </a:extLst>
          </p:cNvPr>
          <p:cNvSpPr txBox="1"/>
          <p:nvPr/>
        </p:nvSpPr>
        <p:spPr>
          <a:xfrm>
            <a:off x="436145" y="2419217"/>
            <a:ext cx="3883192" cy="34163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venir Next LT Pro Light"/>
                <a:ea typeface="+mn-ea"/>
                <a:cs typeface="+mn-cs"/>
              </a:rPr>
              <a:t>Determining the optimal price point for a product or service based on customer perceptions of value and competitor pricing.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venir Next LT Pro Light"/>
                <a:ea typeface="+mn-ea"/>
                <a:cs typeface="+mn-cs"/>
              </a:rPr>
              <a:t>Analyzing competitor pricing to establish a benchmark.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venir Next LT Pro Light"/>
                <a:ea typeface="+mn-ea"/>
                <a:cs typeface="+mn-cs"/>
              </a:rPr>
              <a:t>Conducting surveys or experiments to gauge customer willingness to pay for a product or service.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venir Next LT Pro Light"/>
                <a:ea typeface="+mn-ea"/>
                <a:cs typeface="+mn-cs"/>
              </a:rPr>
              <a:t>Using techniques like the Van </a:t>
            </a:r>
            <a:r>
              <a:rPr kumimoji="0" lang="en-GB" sz="1800" b="0" i="0" u="none" strike="noStrike" kern="1200" cap="none" spc="0" normalizeH="0" baseline="0" noProof="0" dirty="0" err="1">
                <a:ln>
                  <a:noFill/>
                </a:ln>
                <a:solidFill>
                  <a:srgbClr val="000000"/>
                </a:solidFill>
                <a:effectLst/>
                <a:uLnTx/>
                <a:uFillTx/>
                <a:latin typeface="Avenir Next LT Pro Light"/>
                <a:ea typeface="+mn-ea"/>
                <a:cs typeface="+mn-cs"/>
              </a:rPr>
              <a:t>Westendorp</a:t>
            </a:r>
            <a:r>
              <a:rPr kumimoji="0" lang="en-GB" sz="1800" b="0" i="0" u="none" strike="noStrike" kern="1200" cap="none" spc="0" normalizeH="0" baseline="0" noProof="0" dirty="0">
                <a:ln>
                  <a:noFill/>
                </a:ln>
                <a:solidFill>
                  <a:srgbClr val="000000"/>
                </a:solidFill>
                <a:effectLst/>
                <a:uLnTx/>
                <a:uFillTx/>
                <a:latin typeface="Avenir Next LT Pro Light"/>
                <a:ea typeface="+mn-ea"/>
                <a:cs typeface="+mn-cs"/>
              </a:rPr>
              <a:t> Price Sensitivity Meter to identify acceptable price ranges.</a:t>
            </a:r>
          </a:p>
        </p:txBody>
      </p:sp>
    </p:spTree>
    <p:extLst>
      <p:ext uri="{BB962C8B-B14F-4D97-AF65-F5344CB8AC3E}">
        <p14:creationId xmlns:p14="http://schemas.microsoft.com/office/powerpoint/2010/main" val="54786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Van Westendorp's Price Sensitivity Meter Explained">
            <a:hlinkClick r:id="" action="ppaction://media"/>
            <a:extLst>
              <a:ext uri="{FF2B5EF4-FFF2-40B4-BE49-F238E27FC236}">
                <a16:creationId xmlns:a16="http://schemas.microsoft.com/office/drawing/2014/main" id="{9AC26597-52EC-B6B4-B80F-CD0856CB39A4}"/>
              </a:ext>
            </a:extLst>
          </p:cNvPr>
          <p:cNvPicPr>
            <a:picLocks noRot="1" noChangeAspect="1"/>
          </p:cNvPicPr>
          <p:nvPr>
            <a:videoFile r:link="rId1"/>
          </p:nvPr>
        </p:nvPicPr>
        <p:blipFill>
          <a:blip r:embed="rId4"/>
          <a:stretch>
            <a:fillRect/>
          </a:stretch>
        </p:blipFill>
        <p:spPr>
          <a:xfrm>
            <a:off x="271796" y="140897"/>
            <a:ext cx="11648407" cy="6576205"/>
          </a:xfrm>
          <a:prstGeom prst="rect">
            <a:avLst/>
          </a:prstGeom>
        </p:spPr>
      </p:pic>
    </p:spTree>
    <p:extLst>
      <p:ext uri="{BB962C8B-B14F-4D97-AF65-F5344CB8AC3E}">
        <p14:creationId xmlns:p14="http://schemas.microsoft.com/office/powerpoint/2010/main" val="876226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A240FCEE-B6E2-46D0-9BB0-F45F79545E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3BD2FB83-3783-4477-80B5-DA5BF10BAF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42482"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83EA203-71D5-49C0-9626-FFA8E46787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60220DBA-8988-4873-8FCD-3FFAC3CF1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Light"/>
              <a:ea typeface="+mn-ea"/>
              <a:cs typeface="+mn-cs"/>
            </a:endParaRPr>
          </a:p>
        </p:txBody>
      </p:sp>
      <p:pic>
        <p:nvPicPr>
          <p:cNvPr id="5" name="Picture 4">
            <a:extLst>
              <a:ext uri="{FF2B5EF4-FFF2-40B4-BE49-F238E27FC236}">
                <a16:creationId xmlns:a16="http://schemas.microsoft.com/office/drawing/2014/main" id="{F0F138BF-7AD4-7521-9110-F00297EF44E9}"/>
              </a:ext>
            </a:extLst>
          </p:cNvPr>
          <p:cNvPicPr>
            <a:picLocks noChangeAspect="1"/>
          </p:cNvPicPr>
          <p:nvPr/>
        </p:nvPicPr>
        <p:blipFill rotWithShape="1">
          <a:blip r:embed="rId3">
            <a:alphaModFix amt="60000"/>
          </a:blip>
          <a:srcRect/>
          <a:stretch/>
        </p:blipFill>
        <p:spPr>
          <a:xfrm>
            <a:off x="11400" y="10"/>
            <a:ext cx="12191980" cy="6857990"/>
          </a:xfrm>
          <a:prstGeom prst="rect">
            <a:avLst/>
          </a:prstGeom>
        </p:spPr>
      </p:pic>
      <p:sp>
        <p:nvSpPr>
          <p:cNvPr id="2" name="Title 1">
            <a:extLst>
              <a:ext uri="{FF2B5EF4-FFF2-40B4-BE49-F238E27FC236}">
                <a16:creationId xmlns:a16="http://schemas.microsoft.com/office/drawing/2014/main" id="{0700B338-E22E-9FA5-F81F-4EF622082C2F}"/>
              </a:ext>
            </a:extLst>
          </p:cNvPr>
          <p:cNvSpPr>
            <a:spLocks noGrp="1"/>
          </p:cNvSpPr>
          <p:nvPr>
            <p:ph type="title"/>
          </p:nvPr>
        </p:nvSpPr>
        <p:spPr>
          <a:xfrm>
            <a:off x="521208" y="4819615"/>
            <a:ext cx="6817836" cy="1264936"/>
          </a:xfrm>
        </p:spPr>
        <p:txBody>
          <a:bodyPr vert="horz" lIns="91440" tIns="45720" rIns="91440" bIns="45720" rtlCol="0" anchor="ctr">
            <a:normAutofit/>
          </a:bodyPr>
          <a:lstStyle/>
          <a:p>
            <a:r>
              <a:rPr lang="en-US" sz="4100">
                <a:solidFill>
                  <a:srgbClr val="FFFFFF"/>
                </a:solidFill>
              </a:rPr>
              <a:t>Evaluating Marketing Effectiveness</a:t>
            </a:r>
          </a:p>
        </p:txBody>
      </p:sp>
      <p:cxnSp>
        <p:nvCxnSpPr>
          <p:cNvPr id="17" name="Straight Connector 16">
            <a:extLst>
              <a:ext uri="{FF2B5EF4-FFF2-40B4-BE49-F238E27FC236}">
                <a16:creationId xmlns:a16="http://schemas.microsoft.com/office/drawing/2014/main" id="{F1981B13-F880-47D1-BA19-C2C84FC754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69" y="4610607"/>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9889C86-81F5-4E2B-A1BF-3DC57716B5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4300" y="4614653"/>
            <a:ext cx="0" cy="1674861"/>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D1651B2-663F-4ED2-A7D2-9D74A5DFD1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1819" y="6289514"/>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B1F2D85-4D96-379B-FD78-F2622EE39876}"/>
              </a:ext>
            </a:extLst>
          </p:cNvPr>
          <p:cNvSpPr txBox="1"/>
          <p:nvPr/>
        </p:nvSpPr>
        <p:spPr>
          <a:xfrm>
            <a:off x="197842" y="143763"/>
            <a:ext cx="4025242" cy="39703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0000"/>
                </a:solidFill>
                <a:effectLst/>
                <a:uLnTx/>
                <a:uFillTx/>
                <a:latin typeface="Avenir Next LT Pro Light"/>
                <a:ea typeface="+mn-ea"/>
                <a:cs typeface="+mn-cs"/>
              </a:rPr>
              <a:t>Measuring the success of marketing campaigns and identifying areas for improvement.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0000"/>
                </a:solidFill>
                <a:effectLst/>
                <a:uLnTx/>
                <a:uFillTx/>
                <a:latin typeface="Avenir Next LT Pro Light"/>
                <a:ea typeface="+mn-ea"/>
                <a:cs typeface="+mn-cs"/>
              </a:rPr>
              <a:t>Setting key performance indicators (KPIs) to measure the success of marketing campaigns.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0000"/>
                </a:solidFill>
                <a:effectLst/>
                <a:uLnTx/>
                <a:uFillTx/>
                <a:latin typeface="Avenir Next LT Pro Light"/>
                <a:ea typeface="+mn-ea"/>
                <a:cs typeface="+mn-cs"/>
              </a:rPr>
              <a:t>Tracking metrics such as reach, engagement, conversion rates, and return on investment (ROI).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0000"/>
                </a:solidFill>
                <a:effectLst/>
                <a:uLnTx/>
                <a:uFillTx/>
                <a:latin typeface="Avenir Next LT Pro Light"/>
                <a:ea typeface="+mn-ea"/>
                <a:cs typeface="+mn-cs"/>
              </a:rPr>
              <a:t>Conducting attribution analysis to understand which marketing channels and touchpoints have the greatest impact on customer acquisition and retention.</a:t>
            </a:r>
          </a:p>
        </p:txBody>
      </p:sp>
    </p:spTree>
    <p:extLst>
      <p:ext uri="{BB962C8B-B14F-4D97-AF65-F5344CB8AC3E}">
        <p14:creationId xmlns:p14="http://schemas.microsoft.com/office/powerpoint/2010/main" val="35106529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What is market research?">
            <a:hlinkClick r:id="" action="ppaction://media"/>
            <a:extLst>
              <a:ext uri="{FF2B5EF4-FFF2-40B4-BE49-F238E27FC236}">
                <a16:creationId xmlns:a16="http://schemas.microsoft.com/office/drawing/2014/main" id="{097BE2CB-FD86-18B4-C2EA-134659494BD4}"/>
              </a:ext>
            </a:extLst>
          </p:cNvPr>
          <p:cNvPicPr>
            <a:picLocks noRot="1" noChangeAspect="1"/>
          </p:cNvPicPr>
          <p:nvPr>
            <a:videoFile r:link="rId1"/>
          </p:nvPr>
        </p:nvPicPr>
        <p:blipFill>
          <a:blip r:embed="rId4"/>
          <a:stretch>
            <a:fillRect/>
          </a:stretch>
        </p:blipFill>
        <p:spPr>
          <a:xfrm>
            <a:off x="216568" y="168442"/>
            <a:ext cx="11730790" cy="6460958"/>
          </a:xfrm>
          <a:prstGeom prst="rect">
            <a:avLst/>
          </a:prstGeom>
        </p:spPr>
      </p:pic>
    </p:spTree>
    <p:extLst>
      <p:ext uri="{BB962C8B-B14F-4D97-AF65-F5344CB8AC3E}">
        <p14:creationId xmlns:p14="http://schemas.microsoft.com/office/powerpoint/2010/main" val="2422818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C437D-1245-07F0-A352-32F2A4507750}"/>
              </a:ext>
            </a:extLst>
          </p:cNvPr>
          <p:cNvSpPr>
            <a:spLocks noGrp="1"/>
          </p:cNvSpPr>
          <p:nvPr>
            <p:ph type="title"/>
          </p:nvPr>
        </p:nvSpPr>
        <p:spPr/>
        <p:txBody>
          <a:bodyPr>
            <a:normAutofit fontScale="90000"/>
          </a:bodyPr>
          <a:lstStyle/>
          <a:p>
            <a:r>
              <a:rPr lang="en-GB" dirty="0"/>
              <a:t>Home Work</a:t>
            </a:r>
            <a:br>
              <a:rPr lang="en-GB" dirty="0"/>
            </a:br>
            <a:r>
              <a:rPr lang="en-GB" dirty="0"/>
              <a:t>Activity 30 minutes</a:t>
            </a:r>
          </a:p>
        </p:txBody>
      </p:sp>
      <p:sp>
        <p:nvSpPr>
          <p:cNvPr id="3" name="Content Placeholder 2">
            <a:extLst>
              <a:ext uri="{FF2B5EF4-FFF2-40B4-BE49-F238E27FC236}">
                <a16:creationId xmlns:a16="http://schemas.microsoft.com/office/drawing/2014/main" id="{AFDB0674-D9A6-10CE-CAD2-D2DABBBE2C03}"/>
              </a:ext>
            </a:extLst>
          </p:cNvPr>
          <p:cNvSpPr>
            <a:spLocks noGrp="1"/>
          </p:cNvSpPr>
          <p:nvPr>
            <p:ph idx="1"/>
          </p:nvPr>
        </p:nvSpPr>
        <p:spPr/>
        <p:txBody>
          <a:bodyPr>
            <a:normAutofit lnSpcReduction="10000"/>
          </a:bodyPr>
          <a:lstStyle/>
          <a:p>
            <a:r>
              <a:rPr lang="en-GB" dirty="0"/>
              <a:t>Choose a real-world marketing campaign to analyse.</a:t>
            </a:r>
          </a:p>
          <a:p>
            <a:r>
              <a:rPr lang="en-GB" dirty="0"/>
              <a:t>Provide a brief overview of the selected campaign.</a:t>
            </a:r>
          </a:p>
          <a:p>
            <a:r>
              <a:rPr lang="en-GB" dirty="0"/>
              <a:t>Identify the key performance indicators (KPIs) relevant to the campaign's objectives.</a:t>
            </a:r>
          </a:p>
          <a:p>
            <a:r>
              <a:rPr lang="en-GB" dirty="0"/>
              <a:t>Collect data related to the selected metrics. This may involve using tools like social media analytics platforms, website analytics (e.g., Google Analytics), or marketing automation software.</a:t>
            </a:r>
          </a:p>
          <a:p>
            <a:r>
              <a:rPr lang="en-GB" dirty="0"/>
              <a:t>Analyse the collected data to evaluate the campaign's performance.</a:t>
            </a:r>
          </a:p>
          <a:p>
            <a:r>
              <a:rPr lang="en-GB" dirty="0"/>
              <a:t>Based on their analysis, propose specific improvements or optimizations for the campaign.</a:t>
            </a:r>
          </a:p>
          <a:p>
            <a:r>
              <a:rPr lang="en-GB" dirty="0"/>
              <a:t>Present your findings and recommendations.</a:t>
            </a:r>
          </a:p>
        </p:txBody>
      </p:sp>
    </p:spTree>
    <p:extLst>
      <p:ext uri="{BB962C8B-B14F-4D97-AF65-F5344CB8AC3E}">
        <p14:creationId xmlns:p14="http://schemas.microsoft.com/office/powerpoint/2010/main" val="26048499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Yellow question mark">
            <a:extLst>
              <a:ext uri="{FF2B5EF4-FFF2-40B4-BE49-F238E27FC236}">
                <a16:creationId xmlns:a16="http://schemas.microsoft.com/office/drawing/2014/main" id="{43C938FD-F2A5-2CAF-A1B3-51FF805C678C}"/>
              </a:ext>
            </a:extLst>
          </p:cNvPr>
          <p:cNvPicPr>
            <a:picLocks noChangeAspect="1"/>
          </p:cNvPicPr>
          <p:nvPr/>
        </p:nvPicPr>
        <p:blipFill rotWithShape="1">
          <a:blip r:embed="rId3"/>
          <a:srcRect b="6250"/>
          <a:stretch/>
        </p:blipFill>
        <p:spPr>
          <a:xfrm>
            <a:off x="-3047" y="10"/>
            <a:ext cx="12191999" cy="6857990"/>
          </a:xfrm>
          <a:prstGeom prst="rect">
            <a:avLst/>
          </a:prstGeom>
        </p:spPr>
      </p:pic>
      <p:sp>
        <p:nvSpPr>
          <p:cNvPr id="3" name="TextBox 2">
            <a:extLst>
              <a:ext uri="{FF2B5EF4-FFF2-40B4-BE49-F238E27FC236}">
                <a16:creationId xmlns:a16="http://schemas.microsoft.com/office/drawing/2014/main" id="{AB726875-9788-9177-2552-E46463CCE495}"/>
              </a:ext>
            </a:extLst>
          </p:cNvPr>
          <p:cNvSpPr txBox="1"/>
          <p:nvPr/>
        </p:nvSpPr>
        <p:spPr>
          <a:xfrm>
            <a:off x="2654710" y="2206487"/>
            <a:ext cx="5376107"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rgbClr val="FFFFFF"/>
                </a:solidFill>
                <a:effectLst/>
                <a:uLnTx/>
                <a:uFillTx/>
                <a:latin typeface="Avenir Next LT Pro Light"/>
                <a:ea typeface="+mn-ea"/>
                <a:cs typeface="+mn-cs"/>
              </a:rPr>
              <a:t>Any Questions?</a:t>
            </a:r>
            <a:endParaRPr kumimoji="0" lang="en-GB" sz="4000" b="0" i="0" u="none" strike="noStrike" kern="1200" cap="none" spc="0" normalizeH="0" baseline="0" noProof="0" dirty="0">
              <a:ln>
                <a:noFill/>
              </a:ln>
              <a:solidFill>
                <a:srgbClr val="000000"/>
              </a:solidFill>
              <a:effectLst/>
              <a:uLnTx/>
              <a:uFillTx/>
              <a:latin typeface="Avenir Next LT Pro Light"/>
              <a:ea typeface="+mn-ea"/>
              <a:cs typeface="+mn-cs"/>
            </a:endParaRPr>
          </a:p>
        </p:txBody>
      </p:sp>
    </p:spTree>
    <p:extLst>
      <p:ext uri="{BB962C8B-B14F-4D97-AF65-F5344CB8AC3E}">
        <p14:creationId xmlns:p14="http://schemas.microsoft.com/office/powerpoint/2010/main" val="3401683011"/>
      </p:ext>
    </p:extLst>
  </p:cSld>
  <p:clrMapOvr>
    <a:masterClrMapping/>
  </p:clrMapOvr>
</p:sld>
</file>

<file path=ppt/theme/theme1.xml><?xml version="1.0" encoding="utf-8"?>
<a:theme xmlns:a="http://schemas.openxmlformats.org/drawingml/2006/main" name="TropicVTI">
  <a:themeElements>
    <a:clrScheme name="AnalogousFromLightSeedRightStep">
      <a:dk1>
        <a:srgbClr val="000000"/>
      </a:dk1>
      <a:lt1>
        <a:srgbClr val="FFFFFF"/>
      </a:lt1>
      <a:dk2>
        <a:srgbClr val="203039"/>
      </a:dk2>
      <a:lt2>
        <a:srgbClr val="E2E3E8"/>
      </a:lt2>
      <a:accent1>
        <a:srgbClr val="AAA178"/>
      </a:accent1>
      <a:accent2>
        <a:srgbClr val="99A868"/>
      </a:accent2>
      <a:accent3>
        <a:srgbClr val="8AAB79"/>
      </a:accent3>
      <a:accent4>
        <a:srgbClr val="6DB072"/>
      </a:accent4>
      <a:accent5>
        <a:srgbClr val="78AA90"/>
      </a:accent5>
      <a:accent6>
        <a:srgbClr val="6BACA6"/>
      </a:accent6>
      <a:hlink>
        <a:srgbClr val="6976AE"/>
      </a:hlink>
      <a:folHlink>
        <a:srgbClr val="7F7F7F"/>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ppt/theme/theme2.xml><?xml version="1.0" encoding="utf-8"?>
<a:theme xmlns:a="http://schemas.openxmlformats.org/drawingml/2006/main" name="AlignmentVTI">
  <a:themeElements>
    <a:clrScheme name="AnalogousFromDarkSeedLeftStep">
      <a:dk1>
        <a:srgbClr val="000000"/>
      </a:dk1>
      <a:lt1>
        <a:srgbClr val="FFFFFF"/>
      </a:lt1>
      <a:dk2>
        <a:srgbClr val="1C2732"/>
      </a:dk2>
      <a:lt2>
        <a:srgbClr val="F0F3F1"/>
      </a:lt2>
      <a:accent1>
        <a:srgbClr val="C34DB4"/>
      </a:accent1>
      <a:accent2>
        <a:srgbClr val="903BB1"/>
      </a:accent2>
      <a:accent3>
        <a:srgbClr val="704DC3"/>
      </a:accent3>
      <a:accent4>
        <a:srgbClr val="3F4DB3"/>
      </a:accent4>
      <a:accent5>
        <a:srgbClr val="4D8CC3"/>
      </a:accent5>
      <a:accent6>
        <a:srgbClr val="3BACB1"/>
      </a:accent6>
      <a:hlink>
        <a:srgbClr val="3F6EBF"/>
      </a:hlink>
      <a:folHlink>
        <a:srgbClr val="7F7F7F"/>
      </a:folHlink>
    </a:clrScheme>
    <a:fontScheme name="Custom 1">
      <a:majorFont>
        <a:latin typeface="Batang"/>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ignmentVTI" id="{606D7720-FAA0-4ADC-B967-3239DA8ECA1A}" vid="{10074623-6FCC-4A3C-AAA5-58644BD8FF1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17" ma:contentTypeDescription="Create a new document." ma:contentTypeScope="" ma:versionID="3024c5e29ede14f43aa6da4983cd82e8">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9338c99f78c88b55dc45aec285e22362"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d0d5cce-d4dc-4043-8325-c992d2f588cd" xsi:nil="true"/>
  </documentManagement>
</p:properties>
</file>

<file path=customXml/itemProps1.xml><?xml version="1.0" encoding="utf-8"?>
<ds:datastoreItem xmlns:ds="http://schemas.openxmlformats.org/officeDocument/2006/customXml" ds:itemID="{ECDAB860-BD24-440F-B2EB-89E8652EB7BB}">
  <ds:schemaRefs>
    <ds:schemaRef ds:uri="http://schemas.microsoft.com/sharepoint/v3/contenttype/forms"/>
  </ds:schemaRefs>
</ds:datastoreItem>
</file>

<file path=customXml/itemProps2.xml><?xml version="1.0" encoding="utf-8"?>
<ds:datastoreItem xmlns:ds="http://schemas.openxmlformats.org/officeDocument/2006/customXml" ds:itemID="{36ACDE89-C187-46F4-95D1-6A877BD635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2EF7772-E72C-4960-B9CB-9A1EA4E437CA}">
  <ds:schemaRefs>
    <ds:schemaRef ds:uri="http://schemas.openxmlformats.org/package/2006/metadata/core-properties"/>
    <ds:schemaRef ds:uri="http://purl.org/dc/dcmitype/"/>
    <ds:schemaRef ds:uri="http://schemas.microsoft.com/office/2006/metadata/properties"/>
    <ds:schemaRef ds:uri="http://purl.org/dc/terms/"/>
    <ds:schemaRef ds:uri="http://www.w3.org/XML/1998/namespace"/>
    <ds:schemaRef ds:uri="http://schemas.microsoft.com/office/2006/documentManagement/types"/>
    <ds:schemaRef ds:uri="http://purl.org/dc/elements/1.1/"/>
    <ds:schemaRef ds:uri="http://schemas.microsoft.com/office/infopath/2007/PartnerControls"/>
    <ds:schemaRef ds:uri="39a888ec-cc75-402e-856f-ff68cc5460ab"/>
    <ds:schemaRef ds:uri="9d0d5cce-d4dc-4043-8325-c992d2f588cd"/>
  </ds:schemaRefs>
</ds:datastoreItem>
</file>

<file path=docProps/app.xml><?xml version="1.0" encoding="utf-8"?>
<Properties xmlns="http://schemas.openxmlformats.org/officeDocument/2006/extended-properties" xmlns:vt="http://schemas.openxmlformats.org/officeDocument/2006/docPropsVTypes">
  <TotalTime>5914</TotalTime>
  <Words>7075</Words>
  <Application>Microsoft Office PowerPoint</Application>
  <PresentationFormat>Widescreen</PresentationFormat>
  <Paragraphs>372</Paragraphs>
  <Slides>30</Slides>
  <Notes>26</Notes>
  <HiddenSlides>0</HiddenSlides>
  <MMClips>3</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30</vt:i4>
      </vt:variant>
    </vt:vector>
  </HeadingPairs>
  <TitlesOfParts>
    <vt:vector size="37" baseType="lpstr">
      <vt:lpstr>Batang</vt:lpstr>
      <vt:lpstr>Aptos</vt:lpstr>
      <vt:lpstr>Arial</vt:lpstr>
      <vt:lpstr>Avenir Next LT Pro Light</vt:lpstr>
      <vt:lpstr>Gill Sans Nova</vt:lpstr>
      <vt:lpstr>TropicVTI</vt:lpstr>
      <vt:lpstr>AlignmentVTI</vt:lpstr>
      <vt:lpstr>Recap Week 1</vt:lpstr>
      <vt:lpstr>Questionnaire Design &amp; Assignment Workshop</vt:lpstr>
      <vt:lpstr>What is questionnaire design</vt:lpstr>
      <vt:lpstr>Objectives</vt:lpstr>
      <vt:lpstr>Question Types</vt:lpstr>
      <vt:lpstr>Question Wording</vt:lpstr>
      <vt:lpstr>Question Order</vt:lpstr>
      <vt:lpstr>Length</vt:lpstr>
      <vt:lpstr>Layout and Formatting</vt:lpstr>
      <vt:lpstr>Pretesting</vt:lpstr>
      <vt:lpstr>Ethical Considerations</vt:lpstr>
      <vt:lpstr>Activity 30 Minutes </vt:lpstr>
      <vt:lpstr>Assignment Workshop:  Now start to create your questionnaire. </vt:lpstr>
      <vt:lpstr>What we have covered </vt:lpstr>
      <vt:lpstr>Next</vt:lpstr>
      <vt:lpstr>Market Research </vt:lpstr>
      <vt:lpstr>What is Market Research</vt:lpstr>
      <vt:lpstr>Identifying Target Markets</vt:lpstr>
      <vt:lpstr>Assessing Market Size</vt:lpstr>
      <vt:lpstr>Understanding Customer Needs and Preferences</vt:lpstr>
      <vt:lpstr>PowerPoint Presentation</vt:lpstr>
      <vt:lpstr>Analyzing Competitors</vt:lpstr>
      <vt:lpstr>Activity</vt:lpstr>
      <vt:lpstr>Testing Product Concepts</vt:lpstr>
      <vt:lpstr>Pricing Research</vt:lpstr>
      <vt:lpstr>PowerPoint Presentation</vt:lpstr>
      <vt:lpstr>Evaluating Marketing Effectiveness</vt:lpstr>
      <vt:lpstr>PowerPoint Presentation</vt:lpstr>
      <vt:lpstr>Home Work Activity 30 minutes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Recap Week 5</dc:title>
  <dc:creator>Philippa Fitzgerald (1905945)</dc:creator>
  <cp:lastModifiedBy>Philippa Fitzgerald</cp:lastModifiedBy>
  <cp:revision>3</cp:revision>
  <dcterms:created xsi:type="dcterms:W3CDTF">2024-05-23T12:28:06Z</dcterms:created>
  <dcterms:modified xsi:type="dcterms:W3CDTF">2026-01-16T15:55:15Z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