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4"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0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A0354E-5011-427A-B22E-4799C8E73A51}"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AFDF541C-E20C-4749-9C6A-396D54BA2DFC}">
      <dgm:prSet custT="1"/>
      <dgm:spPr/>
      <dgm:t>
        <a:bodyPr/>
        <a:lstStyle/>
        <a:p>
          <a:r>
            <a:rPr lang="en-IN" sz="2300" dirty="0" err="1"/>
            <a:t>Brunetto</a:t>
          </a:r>
          <a:r>
            <a:rPr lang="en-IN" sz="2300" dirty="0"/>
            <a:t>, Y., Saheli, N., Dick, T. and Nelson, S., 2022. Psychosocial safety climate, psychological capital, healthcare SLBs’ wellbeing and innovative behaviour during the COVID 19 pandemic. </a:t>
          </a:r>
          <a:r>
            <a:rPr lang="en-IN" sz="2300" i="1" dirty="0"/>
            <a:t>Public Performance &amp; Management Review</a:t>
          </a:r>
          <a:r>
            <a:rPr lang="en-IN" sz="2300" dirty="0"/>
            <a:t>, </a:t>
          </a:r>
          <a:r>
            <a:rPr lang="en-IN" sz="2300" i="1" dirty="0"/>
            <a:t>45</a:t>
          </a:r>
          <a:r>
            <a:rPr lang="en-IN" sz="2300" dirty="0"/>
            <a:t>(4), pp.751-772.</a:t>
          </a:r>
          <a:endParaRPr lang="en-US" sz="2300" dirty="0"/>
        </a:p>
      </dgm:t>
    </dgm:pt>
    <dgm:pt modelId="{E4267D16-5420-43F8-900E-410E0D07B9A2}" type="parTrans" cxnId="{EC1FFDF5-96CD-4384-B932-C546AF92B575}">
      <dgm:prSet/>
      <dgm:spPr/>
      <dgm:t>
        <a:bodyPr/>
        <a:lstStyle/>
        <a:p>
          <a:endParaRPr lang="en-US"/>
        </a:p>
      </dgm:t>
    </dgm:pt>
    <dgm:pt modelId="{C3DBE07B-9147-4FA8-8DA6-E81A98920F76}" type="sibTrans" cxnId="{EC1FFDF5-96CD-4384-B932-C546AF92B575}">
      <dgm:prSet/>
      <dgm:spPr/>
      <dgm:t>
        <a:bodyPr/>
        <a:lstStyle/>
        <a:p>
          <a:endParaRPr lang="en-US"/>
        </a:p>
      </dgm:t>
    </dgm:pt>
    <dgm:pt modelId="{50CDC14F-4285-4E74-A4A7-4D1D7356C182}">
      <dgm:prSet/>
      <dgm:spPr/>
      <dgm:t>
        <a:bodyPr/>
        <a:lstStyle/>
        <a:p>
          <a:r>
            <a:rPr lang="en-IN" dirty="0"/>
            <a:t>Butter, S., McGlinchey, E., Berry, E. and Armour, C., 2022. Psychological, social, and situational factors associated with COVID‐19 vaccination intentions: A study of UK key workers and non‐key workers. </a:t>
          </a:r>
          <a:r>
            <a:rPr lang="en-IN" i="1" dirty="0"/>
            <a:t>British Journal of Health Psychology</a:t>
          </a:r>
          <a:r>
            <a:rPr lang="en-IN" dirty="0"/>
            <a:t>, </a:t>
          </a:r>
          <a:r>
            <a:rPr lang="en-IN" i="1" dirty="0"/>
            <a:t>27</a:t>
          </a:r>
          <a:r>
            <a:rPr lang="en-IN" dirty="0"/>
            <a:t>(1), pp.13-29.</a:t>
          </a:r>
          <a:endParaRPr lang="en-US" dirty="0"/>
        </a:p>
      </dgm:t>
    </dgm:pt>
    <dgm:pt modelId="{6E9CE95B-13F8-45E8-8276-8546B2CB054E}" type="parTrans" cxnId="{7597A2C5-9C10-4FB4-8E70-802E7DB7927C}">
      <dgm:prSet/>
      <dgm:spPr/>
      <dgm:t>
        <a:bodyPr/>
        <a:lstStyle/>
        <a:p>
          <a:endParaRPr lang="en-US"/>
        </a:p>
      </dgm:t>
    </dgm:pt>
    <dgm:pt modelId="{8A78B4C4-56A1-4D29-8202-9380BD994B23}" type="sibTrans" cxnId="{7597A2C5-9C10-4FB4-8E70-802E7DB7927C}">
      <dgm:prSet/>
      <dgm:spPr/>
      <dgm:t>
        <a:bodyPr/>
        <a:lstStyle/>
        <a:p>
          <a:endParaRPr lang="en-US"/>
        </a:p>
      </dgm:t>
    </dgm:pt>
    <dgm:pt modelId="{C4E62194-09F2-4260-AA00-73C358E00811}" type="pres">
      <dgm:prSet presAssocID="{83A0354E-5011-427A-B22E-4799C8E73A51}" presName="hierChild1" presStyleCnt="0">
        <dgm:presLayoutVars>
          <dgm:chPref val="1"/>
          <dgm:dir/>
          <dgm:animOne val="branch"/>
          <dgm:animLvl val="lvl"/>
          <dgm:resizeHandles/>
        </dgm:presLayoutVars>
      </dgm:prSet>
      <dgm:spPr/>
    </dgm:pt>
    <dgm:pt modelId="{7F6C216F-52F5-4100-94AD-AEA2EF473DEF}" type="pres">
      <dgm:prSet presAssocID="{AFDF541C-E20C-4749-9C6A-396D54BA2DFC}" presName="hierRoot1" presStyleCnt="0"/>
      <dgm:spPr/>
    </dgm:pt>
    <dgm:pt modelId="{F1ACFEB4-4B3F-4732-B127-BBA057A3B5AF}" type="pres">
      <dgm:prSet presAssocID="{AFDF541C-E20C-4749-9C6A-396D54BA2DFC}" presName="composite" presStyleCnt="0"/>
      <dgm:spPr/>
    </dgm:pt>
    <dgm:pt modelId="{631AAE22-1E41-422D-9B40-C23C98EC01D6}" type="pres">
      <dgm:prSet presAssocID="{AFDF541C-E20C-4749-9C6A-396D54BA2DFC}" presName="background" presStyleLbl="node0" presStyleIdx="0" presStyleCnt="2"/>
      <dgm:spPr/>
    </dgm:pt>
    <dgm:pt modelId="{E6C40AA8-51D2-4435-A7C8-99675045146E}" type="pres">
      <dgm:prSet presAssocID="{AFDF541C-E20C-4749-9C6A-396D54BA2DFC}" presName="text" presStyleLbl="fgAcc0" presStyleIdx="0" presStyleCnt="2">
        <dgm:presLayoutVars>
          <dgm:chPref val="3"/>
        </dgm:presLayoutVars>
      </dgm:prSet>
      <dgm:spPr/>
    </dgm:pt>
    <dgm:pt modelId="{5487D504-E88B-4274-AAD5-B34E2ACE27D0}" type="pres">
      <dgm:prSet presAssocID="{AFDF541C-E20C-4749-9C6A-396D54BA2DFC}" presName="hierChild2" presStyleCnt="0"/>
      <dgm:spPr/>
    </dgm:pt>
    <dgm:pt modelId="{70131124-6EE5-4EAB-85FD-212391C6F66A}" type="pres">
      <dgm:prSet presAssocID="{50CDC14F-4285-4E74-A4A7-4D1D7356C182}" presName="hierRoot1" presStyleCnt="0"/>
      <dgm:spPr/>
    </dgm:pt>
    <dgm:pt modelId="{0DB34476-2CF8-4920-9A64-748E418AC0CC}" type="pres">
      <dgm:prSet presAssocID="{50CDC14F-4285-4E74-A4A7-4D1D7356C182}" presName="composite" presStyleCnt="0"/>
      <dgm:spPr/>
    </dgm:pt>
    <dgm:pt modelId="{9C38ACCE-666D-4E28-84C3-A46C09E3EF2B}" type="pres">
      <dgm:prSet presAssocID="{50CDC14F-4285-4E74-A4A7-4D1D7356C182}" presName="background" presStyleLbl="node0" presStyleIdx="1" presStyleCnt="2"/>
      <dgm:spPr/>
    </dgm:pt>
    <dgm:pt modelId="{512FD7AF-6F5D-44D8-A397-3E7BE87A2068}" type="pres">
      <dgm:prSet presAssocID="{50CDC14F-4285-4E74-A4A7-4D1D7356C182}" presName="text" presStyleLbl="fgAcc0" presStyleIdx="1" presStyleCnt="2">
        <dgm:presLayoutVars>
          <dgm:chPref val="3"/>
        </dgm:presLayoutVars>
      </dgm:prSet>
      <dgm:spPr/>
    </dgm:pt>
    <dgm:pt modelId="{9FA2203E-D40F-49CD-BA53-BCC1D0D577CE}" type="pres">
      <dgm:prSet presAssocID="{50CDC14F-4285-4E74-A4A7-4D1D7356C182}" presName="hierChild2" presStyleCnt="0"/>
      <dgm:spPr/>
    </dgm:pt>
  </dgm:ptLst>
  <dgm:cxnLst>
    <dgm:cxn modelId="{7DDF6341-43CA-4149-9D78-CC0A557963AC}" type="presOf" srcId="{50CDC14F-4285-4E74-A4A7-4D1D7356C182}" destId="{512FD7AF-6F5D-44D8-A397-3E7BE87A2068}" srcOrd="0" destOrd="0" presId="urn:microsoft.com/office/officeart/2005/8/layout/hierarchy1"/>
    <dgm:cxn modelId="{60DDD1BB-9936-4B0A-A7E2-64E7160D1778}" type="presOf" srcId="{AFDF541C-E20C-4749-9C6A-396D54BA2DFC}" destId="{E6C40AA8-51D2-4435-A7C8-99675045146E}" srcOrd="0" destOrd="0" presId="urn:microsoft.com/office/officeart/2005/8/layout/hierarchy1"/>
    <dgm:cxn modelId="{7597A2C5-9C10-4FB4-8E70-802E7DB7927C}" srcId="{83A0354E-5011-427A-B22E-4799C8E73A51}" destId="{50CDC14F-4285-4E74-A4A7-4D1D7356C182}" srcOrd="1" destOrd="0" parTransId="{6E9CE95B-13F8-45E8-8276-8546B2CB054E}" sibTransId="{8A78B4C4-56A1-4D29-8202-9380BD994B23}"/>
    <dgm:cxn modelId="{92D319F1-062D-4BBC-9784-F208AE134F77}" type="presOf" srcId="{83A0354E-5011-427A-B22E-4799C8E73A51}" destId="{C4E62194-09F2-4260-AA00-73C358E00811}" srcOrd="0" destOrd="0" presId="urn:microsoft.com/office/officeart/2005/8/layout/hierarchy1"/>
    <dgm:cxn modelId="{EC1FFDF5-96CD-4384-B932-C546AF92B575}" srcId="{83A0354E-5011-427A-B22E-4799C8E73A51}" destId="{AFDF541C-E20C-4749-9C6A-396D54BA2DFC}" srcOrd="0" destOrd="0" parTransId="{E4267D16-5420-43F8-900E-410E0D07B9A2}" sibTransId="{C3DBE07B-9147-4FA8-8DA6-E81A98920F76}"/>
    <dgm:cxn modelId="{EA329D35-2625-4844-9092-8DEBA725F1EC}" type="presParOf" srcId="{C4E62194-09F2-4260-AA00-73C358E00811}" destId="{7F6C216F-52F5-4100-94AD-AEA2EF473DEF}" srcOrd="0" destOrd="0" presId="urn:microsoft.com/office/officeart/2005/8/layout/hierarchy1"/>
    <dgm:cxn modelId="{5CDCE3D0-A428-466D-86AF-754E3628C837}" type="presParOf" srcId="{7F6C216F-52F5-4100-94AD-AEA2EF473DEF}" destId="{F1ACFEB4-4B3F-4732-B127-BBA057A3B5AF}" srcOrd="0" destOrd="0" presId="urn:microsoft.com/office/officeart/2005/8/layout/hierarchy1"/>
    <dgm:cxn modelId="{5B396294-2B46-4C75-96BB-6148CE046657}" type="presParOf" srcId="{F1ACFEB4-4B3F-4732-B127-BBA057A3B5AF}" destId="{631AAE22-1E41-422D-9B40-C23C98EC01D6}" srcOrd="0" destOrd="0" presId="urn:microsoft.com/office/officeart/2005/8/layout/hierarchy1"/>
    <dgm:cxn modelId="{FE815B19-B2A9-412A-9983-96E408079BBF}" type="presParOf" srcId="{F1ACFEB4-4B3F-4732-B127-BBA057A3B5AF}" destId="{E6C40AA8-51D2-4435-A7C8-99675045146E}" srcOrd="1" destOrd="0" presId="urn:microsoft.com/office/officeart/2005/8/layout/hierarchy1"/>
    <dgm:cxn modelId="{28E89D09-B68B-4B04-BFB4-62426235ABFE}" type="presParOf" srcId="{7F6C216F-52F5-4100-94AD-AEA2EF473DEF}" destId="{5487D504-E88B-4274-AAD5-B34E2ACE27D0}" srcOrd="1" destOrd="0" presId="urn:microsoft.com/office/officeart/2005/8/layout/hierarchy1"/>
    <dgm:cxn modelId="{69CD959A-7E44-45B3-9F75-200B796B72E9}" type="presParOf" srcId="{C4E62194-09F2-4260-AA00-73C358E00811}" destId="{70131124-6EE5-4EAB-85FD-212391C6F66A}" srcOrd="1" destOrd="0" presId="urn:microsoft.com/office/officeart/2005/8/layout/hierarchy1"/>
    <dgm:cxn modelId="{CADBD433-CC22-482B-AF9C-D54A87C0180E}" type="presParOf" srcId="{70131124-6EE5-4EAB-85FD-212391C6F66A}" destId="{0DB34476-2CF8-4920-9A64-748E418AC0CC}" srcOrd="0" destOrd="0" presId="urn:microsoft.com/office/officeart/2005/8/layout/hierarchy1"/>
    <dgm:cxn modelId="{62E6DA3B-54B7-42BB-BAFE-1455CFA97A8D}" type="presParOf" srcId="{0DB34476-2CF8-4920-9A64-748E418AC0CC}" destId="{9C38ACCE-666D-4E28-84C3-A46C09E3EF2B}" srcOrd="0" destOrd="0" presId="urn:microsoft.com/office/officeart/2005/8/layout/hierarchy1"/>
    <dgm:cxn modelId="{A2C25045-82C9-49ED-88A2-5992DC01CD85}" type="presParOf" srcId="{0DB34476-2CF8-4920-9A64-748E418AC0CC}" destId="{512FD7AF-6F5D-44D8-A397-3E7BE87A2068}" srcOrd="1" destOrd="0" presId="urn:microsoft.com/office/officeart/2005/8/layout/hierarchy1"/>
    <dgm:cxn modelId="{9FB51CBA-BF23-4420-A74B-8882DB81E89C}" type="presParOf" srcId="{70131124-6EE5-4EAB-85FD-212391C6F66A}" destId="{9FA2203E-D40F-49CD-BA53-BCC1D0D577C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AAE22-1E41-422D-9B40-C23C98EC01D6}">
      <dsp:nvSpPr>
        <dsp:cNvPr id="0" name=""/>
        <dsp:cNvSpPr/>
      </dsp:nvSpPr>
      <dsp:spPr>
        <a:xfrm>
          <a:off x="1333" y="110983"/>
          <a:ext cx="4682211" cy="297320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C40AA8-51D2-4435-A7C8-99675045146E}">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IN" sz="2300" kern="1200" dirty="0" err="1"/>
            <a:t>Brunetto</a:t>
          </a:r>
          <a:r>
            <a:rPr lang="en-IN" sz="2300" kern="1200" dirty="0"/>
            <a:t>, Y., Saheli, N., Dick, T. and Nelson, S., 2022. Psychosocial safety climate, psychological capital, healthcare SLBs’ wellbeing and innovative behaviour during the COVID 19 pandemic. </a:t>
          </a:r>
          <a:r>
            <a:rPr lang="en-IN" sz="2300" i="1" kern="1200" dirty="0"/>
            <a:t>Public Performance &amp; Management Review</a:t>
          </a:r>
          <a:r>
            <a:rPr lang="en-IN" sz="2300" kern="1200" dirty="0"/>
            <a:t>, </a:t>
          </a:r>
          <a:r>
            <a:rPr lang="en-IN" sz="2300" i="1" kern="1200" dirty="0"/>
            <a:t>45</a:t>
          </a:r>
          <a:r>
            <a:rPr lang="en-IN" sz="2300" kern="1200" dirty="0"/>
            <a:t>(4), pp.751-772.</a:t>
          </a:r>
          <a:endParaRPr lang="en-US" sz="2300" kern="1200" dirty="0"/>
        </a:p>
      </dsp:txBody>
      <dsp:txXfrm>
        <a:off x="608661" y="692298"/>
        <a:ext cx="4508047" cy="2799040"/>
      </dsp:txXfrm>
    </dsp:sp>
    <dsp:sp modelId="{9C38ACCE-666D-4E28-84C3-A46C09E3EF2B}">
      <dsp:nvSpPr>
        <dsp:cNvPr id="0" name=""/>
        <dsp:cNvSpPr/>
      </dsp:nvSpPr>
      <dsp:spPr>
        <a:xfrm>
          <a:off x="5724037" y="110983"/>
          <a:ext cx="4682211" cy="297320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2FD7AF-6F5D-44D8-A397-3E7BE87A2068}">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IN" sz="2300" kern="1200" dirty="0"/>
            <a:t>Butter, S., McGlinchey, E., Berry, E. and Armour, C., 2022. Psychological, social, and situational factors associated with COVID‐19 vaccination intentions: A study of UK key workers and non‐key workers. </a:t>
          </a:r>
          <a:r>
            <a:rPr lang="en-IN" sz="2300" i="1" kern="1200" dirty="0"/>
            <a:t>British Journal of Health Psychology</a:t>
          </a:r>
          <a:r>
            <a:rPr lang="en-IN" sz="2300" kern="1200" dirty="0"/>
            <a:t>, </a:t>
          </a:r>
          <a:r>
            <a:rPr lang="en-IN" sz="2300" i="1" kern="1200" dirty="0"/>
            <a:t>27</a:t>
          </a:r>
          <a:r>
            <a:rPr lang="en-IN" sz="2300" kern="1200" dirty="0"/>
            <a:t>(1), pp.13-29.</a:t>
          </a:r>
          <a:endParaRPr lang="en-US" sz="2300" kern="1200" dirty="0"/>
        </a:p>
      </dsp:txBody>
      <dsp:txXfrm>
        <a:off x="6331365" y="692298"/>
        <a:ext cx="4508047" cy="279904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E54AA1-2813-4F35-8E18-C336E545212B}" type="datetimeFigureOut">
              <a:rPr lang="en-GB" smtClean="0"/>
              <a:t>18/02/2023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5BE104-ADD1-47DA-A86A-FE208E77D64C}" type="slidenum">
              <a:rPr lang="en-GB" smtClean="0"/>
              <a:t>‹#›</a:t>
            </a:fld>
            <a:endParaRPr lang="en-GB"/>
          </a:p>
        </p:txBody>
      </p:sp>
    </p:spTree>
    <p:extLst>
      <p:ext uri="{BB962C8B-B14F-4D97-AF65-F5344CB8AC3E}">
        <p14:creationId xmlns:p14="http://schemas.microsoft.com/office/powerpoint/2010/main" val="2924661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CAB6F-A2BF-1BFA-D73A-F78B2E419C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5E9948C-F888-0BCF-30C3-B0743E33A0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4C71CC-AC00-AB6B-6E2A-F4BF5B244811}"/>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5" name="Footer Placeholder 4">
            <a:extLst>
              <a:ext uri="{FF2B5EF4-FFF2-40B4-BE49-F238E27FC236}">
                <a16:creationId xmlns:a16="http://schemas.microsoft.com/office/drawing/2014/main" id="{1D365BB0-5F0D-0DA3-1237-7A62564B35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274944-C2F7-4D1E-B7FA-1DBFE633DEE7}"/>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1755758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E2778-335D-375E-3629-C1EE7FCB52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C15CF2-464D-93ED-6278-4D21B7F364F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DCD8E2-7ABA-669B-470F-4677BCF221A1}"/>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5" name="Footer Placeholder 4">
            <a:extLst>
              <a:ext uri="{FF2B5EF4-FFF2-40B4-BE49-F238E27FC236}">
                <a16:creationId xmlns:a16="http://schemas.microsoft.com/office/drawing/2014/main" id="{6E75D97E-EE96-22CD-9E58-7E5BF49AC3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DA38C3-BFEE-C3C8-B6FA-6B3DE8A0EFB9}"/>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3659811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8D633-67C6-3C4F-DA79-DE634FA652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151E48C-54C1-D0A8-F87B-5B5A954C98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2B5CCE-5DB1-D857-7828-8D297EEC4896}"/>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5" name="Footer Placeholder 4">
            <a:extLst>
              <a:ext uri="{FF2B5EF4-FFF2-40B4-BE49-F238E27FC236}">
                <a16:creationId xmlns:a16="http://schemas.microsoft.com/office/drawing/2014/main" id="{3E9D4901-F7AD-FF97-A2CA-333379C4B9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145474-C927-1118-C20F-07D3AD96011F}"/>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124008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4DFC6-6E54-D701-9BC1-ACAEBCA6CC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553D23-5845-5E15-D1C8-7724BC83DA0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B24677-AB57-B82C-3E4F-217ABA6A095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9E25F87-04C8-693B-0B18-2BF8F127707A}"/>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6" name="Footer Placeholder 5">
            <a:extLst>
              <a:ext uri="{FF2B5EF4-FFF2-40B4-BE49-F238E27FC236}">
                <a16:creationId xmlns:a16="http://schemas.microsoft.com/office/drawing/2014/main" id="{D058CBFD-80E0-0E02-3A58-0DCF955201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60F23A-1410-40AC-BAF7-C4816F570F42}"/>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2843270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34311-9D0E-55F3-1875-ECB4EAF29C4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2A115-04F0-951D-B202-8364EB20E3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DE42E0-8148-712F-D3DC-171871191E1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BF2032-D6F1-C709-4676-6EE9009D18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259C14-6645-9386-207C-850527F587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FD915E-6753-6545-0911-503E229DAFBD}"/>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8" name="Footer Placeholder 7">
            <a:extLst>
              <a:ext uri="{FF2B5EF4-FFF2-40B4-BE49-F238E27FC236}">
                <a16:creationId xmlns:a16="http://schemas.microsoft.com/office/drawing/2014/main" id="{382AE450-9B81-C5A6-27B1-A7F9665E1E2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01B1FF-00EB-B533-DD03-BDD6B6A84CEB}"/>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3331073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4FE41-A387-A4C5-F619-DCF1C5E3CD7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8EAD97C-6A79-7D17-7047-4C652D6B32D5}"/>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4" name="Footer Placeholder 3">
            <a:extLst>
              <a:ext uri="{FF2B5EF4-FFF2-40B4-BE49-F238E27FC236}">
                <a16:creationId xmlns:a16="http://schemas.microsoft.com/office/drawing/2014/main" id="{D5E97043-3FEA-7220-29EE-DF367CDA976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C883A4-E3B5-2215-F0D9-A3B40EABF70F}"/>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970070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47B7F8-EFC2-D9F5-A6AB-340D2DF7F4DB}"/>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3" name="Footer Placeholder 2">
            <a:extLst>
              <a:ext uri="{FF2B5EF4-FFF2-40B4-BE49-F238E27FC236}">
                <a16:creationId xmlns:a16="http://schemas.microsoft.com/office/drawing/2014/main" id="{EF764EAF-1BA3-6A13-E987-B20F7F0799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3EF0EB-0306-2A3C-408F-3EBB110CE76F}"/>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1680573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17719-BE97-8EAF-27AB-F6C325A061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077CE6-808B-B727-ECCB-3F5A500A20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543D9B-5C57-2EF3-61F4-4A178DA921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D6B8E3-4CC2-2C1C-653F-BE1E07586555}"/>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6" name="Footer Placeholder 5">
            <a:extLst>
              <a:ext uri="{FF2B5EF4-FFF2-40B4-BE49-F238E27FC236}">
                <a16:creationId xmlns:a16="http://schemas.microsoft.com/office/drawing/2014/main" id="{E01053CD-CD5C-D796-93FE-002D24C681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B74D66-23AD-2E02-BB35-6C1E962534AB}"/>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1846101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2A04D-94F4-9F4E-4908-977D2FC33D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593EA17-DB6B-ECBF-617F-02B43D42E5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916D7D-3E14-2443-A13C-EA2BEA64BD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6EB2B5-3A42-8606-308E-FE19FFCDF1AB}"/>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6" name="Footer Placeholder 5">
            <a:extLst>
              <a:ext uri="{FF2B5EF4-FFF2-40B4-BE49-F238E27FC236}">
                <a16:creationId xmlns:a16="http://schemas.microsoft.com/office/drawing/2014/main" id="{388CDC8C-3B55-64B9-6F3A-27F29DF14F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292299-555A-7AB3-02B5-458DEC86AB0D}"/>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1857380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158C3-8B0A-1005-7C32-C04EBE65CA9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75213-6091-4139-54D1-206D3FC0E1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85D19C-C289-66C5-1556-867EEF265964}"/>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5" name="Footer Placeholder 4">
            <a:extLst>
              <a:ext uri="{FF2B5EF4-FFF2-40B4-BE49-F238E27FC236}">
                <a16:creationId xmlns:a16="http://schemas.microsoft.com/office/drawing/2014/main" id="{4F1B9F93-F81A-CD9A-AB35-25BB06E8C5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D700EC-2E49-5BC5-9BD0-8B6496AB43D5}"/>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3252752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F5B079-91D0-6385-F4C5-3AABC93D58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901A29D-0FD4-2CCD-63D0-21BCCDF1F1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162466-65E1-3A46-7776-451A515C70B6}"/>
              </a:ext>
            </a:extLst>
          </p:cNvPr>
          <p:cNvSpPr>
            <a:spLocks noGrp="1"/>
          </p:cNvSpPr>
          <p:nvPr>
            <p:ph type="dt" sz="half" idx="10"/>
          </p:nvPr>
        </p:nvSpPr>
        <p:spPr/>
        <p:txBody>
          <a:bodyPr/>
          <a:lstStyle/>
          <a:p>
            <a:fld id="{C4ED55EB-C6DF-4767-9808-E68A0506926F}" type="datetimeFigureOut">
              <a:rPr lang="en-GB" smtClean="0"/>
              <a:t>18/02/2023</a:t>
            </a:fld>
            <a:endParaRPr lang="en-GB"/>
          </a:p>
        </p:txBody>
      </p:sp>
      <p:sp>
        <p:nvSpPr>
          <p:cNvPr id="5" name="Footer Placeholder 4">
            <a:extLst>
              <a:ext uri="{FF2B5EF4-FFF2-40B4-BE49-F238E27FC236}">
                <a16:creationId xmlns:a16="http://schemas.microsoft.com/office/drawing/2014/main" id="{B16F92C2-45E3-C534-CECD-87551FDF3C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434317-2884-862A-A2C5-A69742B537EA}"/>
              </a:ext>
            </a:extLst>
          </p:cNvPr>
          <p:cNvSpPr>
            <a:spLocks noGrp="1"/>
          </p:cNvSpPr>
          <p:nvPr>
            <p:ph type="sldNum" sz="quarter" idx="12"/>
          </p:nvPr>
        </p:nvSpPr>
        <p:spPr/>
        <p:txBody>
          <a:bodyPr/>
          <a:lstStyle/>
          <a:p>
            <a:fld id="{02089D5F-382B-4FB9-9C1A-181D068535BA}" type="slidenum">
              <a:rPr lang="en-GB" smtClean="0"/>
              <a:t>‹#›</a:t>
            </a:fld>
            <a:endParaRPr lang="en-GB"/>
          </a:p>
        </p:txBody>
      </p:sp>
    </p:spTree>
    <p:extLst>
      <p:ext uri="{BB962C8B-B14F-4D97-AF65-F5344CB8AC3E}">
        <p14:creationId xmlns:p14="http://schemas.microsoft.com/office/powerpoint/2010/main" val="28575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B3A491-CD54-0ADC-ED82-18D2A2CC14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C6DC36-317C-65CC-5B46-F0049B8AD46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F836AA-41B2-400B-C80E-FF1202431C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ED55EB-C6DF-4767-9808-E68A0506926F}" type="datetimeFigureOut">
              <a:rPr lang="en-GB" smtClean="0"/>
              <a:t>18/02/2023</a:t>
            </a:fld>
            <a:endParaRPr lang="en-GB"/>
          </a:p>
        </p:txBody>
      </p:sp>
      <p:sp>
        <p:nvSpPr>
          <p:cNvPr id="5" name="Footer Placeholder 4">
            <a:extLst>
              <a:ext uri="{FF2B5EF4-FFF2-40B4-BE49-F238E27FC236}">
                <a16:creationId xmlns:a16="http://schemas.microsoft.com/office/drawing/2014/main" id="{C54186D6-A793-B9C8-6A70-63C83EB394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8EE3AC4-9C5D-6848-6451-F533C7A4BF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089D5F-382B-4FB9-9C1A-181D068535BA}" type="slidenum">
              <a:rPr lang="en-GB" smtClean="0"/>
              <a:t>‹#›</a:t>
            </a:fld>
            <a:endParaRPr lang="en-GB"/>
          </a:p>
        </p:txBody>
      </p:sp>
    </p:spTree>
    <p:extLst>
      <p:ext uri="{BB962C8B-B14F-4D97-AF65-F5344CB8AC3E}">
        <p14:creationId xmlns:p14="http://schemas.microsoft.com/office/powerpoint/2010/main" val="2997725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4">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16">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CDF850B-8C43-ED6F-A39E-F06AD0A61D9B}"/>
              </a:ext>
            </a:extLst>
          </p:cNvPr>
          <p:cNvSpPr>
            <a:spLocks noGrp="1"/>
          </p:cNvSpPr>
          <p:nvPr>
            <p:ph type="title"/>
          </p:nvPr>
        </p:nvSpPr>
        <p:spPr>
          <a:xfrm>
            <a:off x="838200" y="2287914"/>
            <a:ext cx="10515600" cy="1325563"/>
          </a:xfrm>
        </p:spPr>
        <p:txBody>
          <a:bodyPr>
            <a:noAutofit/>
          </a:bodyPr>
          <a:lstStyle/>
          <a:p>
            <a:br>
              <a:rPr lang="en-US" kern="1200" dirty="0">
                <a:latin typeface="+mj-lt"/>
                <a:ea typeface="+mj-ea"/>
                <a:cs typeface="+mj-cs"/>
              </a:rPr>
            </a:br>
            <a:r>
              <a:rPr lang="en-US" b="1" dirty="0"/>
              <a:t>Working with children in a social care setting</a:t>
            </a:r>
            <a:br>
              <a:rPr lang="en-US" dirty="0"/>
            </a:br>
            <a:br>
              <a:rPr lang="en-US" kern="1200" dirty="0">
                <a:latin typeface="+mj-lt"/>
                <a:ea typeface="+mj-ea"/>
                <a:cs typeface="+mj-cs"/>
              </a:rPr>
            </a:br>
            <a:br>
              <a:rPr lang="en-US" kern="1200" dirty="0">
                <a:latin typeface="+mj-lt"/>
                <a:ea typeface="+mj-ea"/>
                <a:cs typeface="+mj-cs"/>
              </a:rPr>
            </a:br>
            <a:br>
              <a:rPr lang="en-US" kern="1200" dirty="0">
                <a:latin typeface="+mj-lt"/>
                <a:ea typeface="+mj-ea"/>
                <a:cs typeface="+mj-cs"/>
              </a:rPr>
            </a:br>
            <a:br>
              <a:rPr lang="en-US" kern="1200" dirty="0">
                <a:latin typeface="+mj-lt"/>
                <a:ea typeface="+mj-ea"/>
                <a:cs typeface="+mj-cs"/>
              </a:rPr>
            </a:br>
            <a:endParaRPr lang="en-GB" dirty="0"/>
          </a:p>
        </p:txBody>
      </p:sp>
      <p:sp>
        <p:nvSpPr>
          <p:cNvPr id="19" name="Arc 1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4E2B367-A729-9D1F-0410-0932F26DEB07}"/>
              </a:ext>
            </a:extLst>
          </p:cNvPr>
          <p:cNvSpPr>
            <a:spLocks noGrp="1"/>
          </p:cNvSpPr>
          <p:nvPr>
            <p:ph idx="1"/>
          </p:nvPr>
        </p:nvSpPr>
        <p:spPr>
          <a:xfrm>
            <a:off x="3792941" y="3429000"/>
            <a:ext cx="8285328" cy="3148303"/>
          </a:xfrm>
        </p:spPr>
        <p:txBody>
          <a:bodyPr>
            <a:normAutofit/>
          </a:bodyPr>
          <a:lstStyle/>
          <a:p>
            <a:pPr algn="ctr"/>
            <a:endParaRPr lang="en-US" sz="2600" dirty="0">
              <a:latin typeface="Arial" panose="020B0604020202020204" pitchFamily="34" charset="0"/>
              <a:cs typeface="Arial" panose="020B0604020202020204" pitchFamily="34" charset="0"/>
            </a:endParaRPr>
          </a:p>
          <a:p>
            <a:pPr marL="0" indent="0" algn="ctr">
              <a:buNone/>
            </a:pPr>
            <a:r>
              <a:rPr lang="en-US" sz="2600" dirty="0">
                <a:latin typeface="Arial" panose="020B0604020202020204" pitchFamily="34" charset="0"/>
                <a:cs typeface="Arial" panose="020B0604020202020204" pitchFamily="34" charset="0"/>
              </a:rPr>
              <a:t>Name: Valentina-Isabela Bordea</a:t>
            </a:r>
          </a:p>
          <a:p>
            <a:pPr marL="0" indent="0" algn="ctr">
              <a:buNone/>
            </a:pPr>
            <a:r>
              <a:rPr lang="en-US" sz="2600" dirty="0">
                <a:latin typeface="Arial" panose="020B0604020202020204" pitchFamily="34" charset="0"/>
                <a:cs typeface="Arial" panose="020B0604020202020204" pitchFamily="34" charset="0"/>
              </a:rPr>
              <a:t>Student Number: 2133347</a:t>
            </a:r>
          </a:p>
          <a:p>
            <a:pPr marL="0" indent="0" algn="ctr">
              <a:buNone/>
            </a:pPr>
            <a:r>
              <a:rPr lang="en-US" sz="2600" dirty="0">
                <a:latin typeface="Arial" panose="020B0604020202020204" pitchFamily="34" charset="0"/>
                <a:cs typeface="Arial" panose="020B0604020202020204" pitchFamily="34" charset="0"/>
              </a:rPr>
              <a:t>Module Code: LCHS4006</a:t>
            </a:r>
          </a:p>
          <a:p>
            <a:pPr marL="0" indent="0" algn="ctr">
              <a:buNone/>
            </a:pPr>
            <a:r>
              <a:rPr lang="en-US" sz="2600" dirty="0">
                <a:latin typeface="Arial" panose="020B0604020202020204" pitchFamily="34" charset="0"/>
                <a:cs typeface="Arial" panose="020B0604020202020204" pitchFamily="34" charset="0"/>
              </a:rPr>
              <a:t>Module Name: Psychology in Health and Social Care</a:t>
            </a:r>
          </a:p>
          <a:p>
            <a:pPr marL="0" indent="0" algn="ctr">
              <a:buNone/>
            </a:pPr>
            <a:r>
              <a:rPr lang="en-US" sz="2600" dirty="0">
                <a:latin typeface="Arial" panose="020B0604020202020204" pitchFamily="34" charset="0"/>
                <a:cs typeface="Arial" panose="020B0604020202020204" pitchFamily="34" charset="0"/>
              </a:rPr>
              <a:t>Lecturer Name: Alice Clayton</a:t>
            </a:r>
          </a:p>
          <a:p>
            <a:pPr marL="0" indent="0">
              <a:buNone/>
            </a:pPr>
            <a:endParaRPr lang="en-GB"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211668"/>
      </p:ext>
    </p:extLst>
  </p:cSld>
  <p:clrMapOvr>
    <a:masterClrMapping/>
  </p:clrMapOvr>
  <mc:AlternateContent xmlns:mc="http://schemas.openxmlformats.org/markup-compatibility/2006">
    <mc:Choice xmlns:p14="http://schemas.microsoft.com/office/powerpoint/2010/main" Requires="p14">
      <p:transition spd="slow" p14:dur="800">
        <p:wipe dir="r"/>
      </p:transition>
    </mc:Choice>
    <mc:Fallback>
      <p:transition spd="slow">
        <p:wipe dir="r"/>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1E757C-A882-6DA2-646E-950DB0902153}"/>
              </a:ext>
            </a:extLst>
          </p:cNvPr>
          <p:cNvSpPr>
            <a:spLocks noGrp="1"/>
          </p:cNvSpPr>
          <p:nvPr>
            <p:ph type="title"/>
          </p:nvPr>
        </p:nvSpPr>
        <p:spPr>
          <a:xfrm>
            <a:off x="838200" y="365125"/>
            <a:ext cx="5558489" cy="1325563"/>
          </a:xfrm>
        </p:spPr>
        <p:txBody>
          <a:bodyPr>
            <a:normAutofit/>
          </a:bodyPr>
          <a:lstStyle/>
          <a:p>
            <a:r>
              <a:rPr lang="en-GB"/>
              <a:t>Introduction</a:t>
            </a:r>
          </a:p>
        </p:txBody>
      </p:sp>
      <p:sp>
        <p:nvSpPr>
          <p:cNvPr id="26" name="Freeform: Shape 25">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C1A2AC2-27E8-E2FF-FA35-18AED40A1E76}"/>
              </a:ext>
            </a:extLst>
          </p:cNvPr>
          <p:cNvSpPr>
            <a:spLocks noGrp="1"/>
          </p:cNvSpPr>
          <p:nvPr>
            <p:ph idx="1"/>
          </p:nvPr>
        </p:nvSpPr>
        <p:spPr>
          <a:xfrm>
            <a:off x="838200" y="1825625"/>
            <a:ext cx="5558489" cy="4351338"/>
          </a:xfrm>
        </p:spPr>
        <p:txBody>
          <a:bodyPr>
            <a:normAutofit/>
          </a:bodyPr>
          <a:lstStyle/>
          <a:p>
            <a:r>
              <a:rPr lang="en-GB" sz="2000" dirty="0">
                <a:latin typeface="Arial" panose="020B0604020202020204" pitchFamily="34" charset="0"/>
                <a:cs typeface="Arial" panose="020B0604020202020204" pitchFamily="34" charset="0"/>
              </a:rPr>
              <a:t>Crèche is also known as the child care centre that offers care for babies and young children so they mothers can work during the day. It is the establishment where very young children get to be looked after during the day that enables their parents to work full time.</a:t>
            </a:r>
          </a:p>
          <a:p>
            <a:r>
              <a:rPr lang="en-GB" sz="2000" dirty="0">
                <a:latin typeface="Arial" panose="020B0604020202020204" pitchFamily="34" charset="0"/>
                <a:cs typeface="Arial" panose="020B0604020202020204" pitchFamily="34" charset="0"/>
              </a:rPr>
              <a:t>This PowerPoint presentation would take a look at Crèche activities for the age group 7 to 11 years old. This Crèche is prepared for children while their mothers attend a weekly 1-hour support session, being part of the refugee centre.</a:t>
            </a:r>
          </a:p>
        </p:txBody>
      </p:sp>
      <p:sp>
        <p:nvSpPr>
          <p:cNvPr id="28" name="Oval 27">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Block Arc 29">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2" name="Freeform: Shape 31">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34" name="Straight Connector 33">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6" name="Freeform: Shape 35">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38" name="Arc 37">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0" name="Freeform: Shape 39">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E4C2FB2-387F-5A72-656E-ABE671CC1CAE}"/>
              </a:ext>
            </a:extLst>
          </p:cNvPr>
          <p:cNvSpPr txBox="1"/>
          <p:nvPr/>
        </p:nvSpPr>
        <p:spPr>
          <a:xfrm>
            <a:off x="5838741" y="6488668"/>
            <a:ext cx="307342"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1963012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0AC0388-1BB2-1B40-6318-B41F2B919AA0}"/>
              </a:ext>
            </a:extLst>
          </p:cNvPr>
          <p:cNvSpPr>
            <a:spLocks noGrp="1"/>
          </p:cNvSpPr>
          <p:nvPr>
            <p:ph type="title"/>
          </p:nvPr>
        </p:nvSpPr>
        <p:spPr>
          <a:xfrm>
            <a:off x="838200" y="401221"/>
            <a:ext cx="10515600" cy="1348065"/>
          </a:xfrm>
        </p:spPr>
        <p:txBody>
          <a:bodyPr>
            <a:normAutofit/>
          </a:bodyPr>
          <a:lstStyle/>
          <a:p>
            <a:r>
              <a:rPr lang="en-GB" sz="5400" dirty="0">
                <a:solidFill>
                  <a:srgbClr val="FFFFFF"/>
                </a:solidFill>
              </a:rPr>
              <a:t>Activity Crèche</a:t>
            </a:r>
          </a:p>
        </p:txBody>
      </p:sp>
      <p:sp>
        <p:nvSpPr>
          <p:cNvPr id="3" name="Content Placeholder 2">
            <a:extLst>
              <a:ext uri="{FF2B5EF4-FFF2-40B4-BE49-F238E27FC236}">
                <a16:creationId xmlns:a16="http://schemas.microsoft.com/office/drawing/2014/main" id="{D2B016E6-68BB-2BF4-3484-526566CC590D}"/>
              </a:ext>
            </a:extLst>
          </p:cNvPr>
          <p:cNvSpPr>
            <a:spLocks noGrp="1"/>
          </p:cNvSpPr>
          <p:nvPr>
            <p:ph idx="1"/>
          </p:nvPr>
        </p:nvSpPr>
        <p:spPr>
          <a:xfrm>
            <a:off x="838200" y="2586789"/>
            <a:ext cx="10515600" cy="3590174"/>
          </a:xfrm>
        </p:spPr>
        <p:txBody>
          <a:bodyPr>
            <a:normAutofit/>
          </a:bodyPr>
          <a:lstStyle/>
          <a:p>
            <a:r>
              <a:rPr lang="en-GB" sz="2000" dirty="0">
                <a:latin typeface="Arial" panose="020B0604020202020204" pitchFamily="34" charset="0"/>
                <a:cs typeface="Arial" panose="020B0604020202020204" pitchFamily="34" charset="0"/>
              </a:rPr>
              <a:t>Sport activities can be considered as the Crèche activity for 7-11 years old. The Crèche activity for children aged 7-11 years needs to be enjoyable. In this segment, team sports has been involved as a Crèche activity; the children will be involved in sports activities likes indoor football activities that are a fantastic chance for the foundation the development of self-confidence, physical development and team work (</a:t>
            </a:r>
            <a:r>
              <a:rPr lang="en-GB" sz="2000" dirty="0" err="1">
                <a:latin typeface="Arial" panose="020B0604020202020204" pitchFamily="34" charset="0"/>
                <a:cs typeface="Arial" panose="020B0604020202020204" pitchFamily="34" charset="0"/>
              </a:rPr>
              <a:t>Brunetto</a:t>
            </a:r>
            <a:r>
              <a:rPr lang="en-GB" sz="2000" dirty="0">
                <a:latin typeface="Arial" panose="020B0604020202020204" pitchFamily="34" charset="0"/>
                <a:cs typeface="Arial" panose="020B0604020202020204" pitchFamily="34" charset="0"/>
              </a:rPr>
              <a:t> et al.,2022).</a:t>
            </a:r>
          </a:p>
          <a:p>
            <a:r>
              <a:rPr lang="en-GB" sz="2000" dirty="0">
                <a:latin typeface="Arial" panose="020B0604020202020204" pitchFamily="34" charset="0"/>
                <a:cs typeface="Arial" panose="020B0604020202020204" pitchFamily="34" charset="0"/>
              </a:rPr>
              <a:t>A child of 7 years can only get matured through performing team sports (</a:t>
            </a:r>
            <a:r>
              <a:rPr lang="en-GB" sz="2000" dirty="0" err="1">
                <a:latin typeface="Arial" panose="020B0604020202020204" pitchFamily="34" charset="0"/>
                <a:cs typeface="Arial" panose="020B0604020202020204" pitchFamily="34" charset="0"/>
              </a:rPr>
              <a:t>Ee</a:t>
            </a:r>
            <a:r>
              <a:rPr lang="en-GB" sz="2000" dirty="0">
                <a:latin typeface="Arial" panose="020B0604020202020204" pitchFamily="34" charset="0"/>
                <a:cs typeface="Arial" panose="020B0604020202020204" pitchFamily="34" charset="0"/>
              </a:rPr>
              <a:t> et al.,2022). With the psychological theory of maturation and development, it can be stated that a child of 7 years can only get mature through activities</a:t>
            </a:r>
            <a:r>
              <a:rPr lang="en-GB" sz="1100" dirty="0">
                <a:latin typeface="Arial" panose="020B0604020202020204" pitchFamily="34" charset="0"/>
                <a:cs typeface="Arial" panose="020B0604020202020204" pitchFamily="34" charset="0"/>
              </a:rPr>
              <a:t>.</a:t>
            </a:r>
          </a:p>
          <a:p>
            <a:endParaRPr lang="en-GB" sz="2200" dirty="0"/>
          </a:p>
        </p:txBody>
      </p:sp>
      <p:sp>
        <p:nvSpPr>
          <p:cNvPr id="4" name="TextBox 3">
            <a:extLst>
              <a:ext uri="{FF2B5EF4-FFF2-40B4-BE49-F238E27FC236}">
                <a16:creationId xmlns:a16="http://schemas.microsoft.com/office/drawing/2014/main" id="{6B7241AC-BB21-4F36-4F20-16018922A09C}"/>
              </a:ext>
            </a:extLst>
          </p:cNvPr>
          <p:cNvSpPr txBox="1"/>
          <p:nvPr/>
        </p:nvSpPr>
        <p:spPr>
          <a:xfrm>
            <a:off x="5789676" y="6416338"/>
            <a:ext cx="304800" cy="369332"/>
          </a:xfrm>
          <a:prstGeom prst="rect">
            <a:avLst/>
          </a:prstGeom>
          <a:noFill/>
        </p:spPr>
        <p:txBody>
          <a:bodyPr wrap="square" rtlCol="0">
            <a:spAutoFit/>
          </a:bodyPr>
          <a:lstStyle/>
          <a:p>
            <a:r>
              <a:rPr lang="en-GB" dirty="0"/>
              <a:t>2</a:t>
            </a:r>
          </a:p>
        </p:txBody>
      </p:sp>
    </p:spTree>
    <p:extLst>
      <p:ext uri="{BB962C8B-B14F-4D97-AF65-F5344CB8AC3E}">
        <p14:creationId xmlns:p14="http://schemas.microsoft.com/office/powerpoint/2010/main" val="708384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DF850B-8C43-ED6F-A39E-F06AD0A61D9B}"/>
              </a:ext>
            </a:extLst>
          </p:cNvPr>
          <p:cNvSpPr>
            <a:spLocks noGrp="1"/>
          </p:cNvSpPr>
          <p:nvPr>
            <p:ph type="title"/>
          </p:nvPr>
        </p:nvSpPr>
        <p:spPr>
          <a:xfrm>
            <a:off x="1171074" y="1396686"/>
            <a:ext cx="3240506" cy="4064628"/>
          </a:xfrm>
        </p:spPr>
        <p:txBody>
          <a:bodyPr>
            <a:normAutofit/>
          </a:bodyPr>
          <a:lstStyle/>
          <a:p>
            <a:r>
              <a:rPr lang="en-GB" dirty="0">
                <a:solidFill>
                  <a:srgbClr val="FFFFFF"/>
                </a:solidFill>
              </a:rPr>
              <a:t>Activity Crèche</a:t>
            </a:r>
          </a:p>
        </p:txBody>
      </p:sp>
      <p:sp>
        <p:nvSpPr>
          <p:cNvPr id="30" name="Arc 29">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4E2B367-A729-9D1F-0410-0932F26DEB07}"/>
              </a:ext>
            </a:extLst>
          </p:cNvPr>
          <p:cNvSpPr>
            <a:spLocks noGrp="1"/>
          </p:cNvSpPr>
          <p:nvPr>
            <p:ph idx="1"/>
          </p:nvPr>
        </p:nvSpPr>
        <p:spPr>
          <a:xfrm>
            <a:off x="5370153" y="1526033"/>
            <a:ext cx="5536397" cy="3935281"/>
          </a:xfrm>
        </p:spPr>
        <p:txBody>
          <a:bodyPr>
            <a:normAutofit fontScale="70000" lnSpcReduction="20000"/>
          </a:bodyPr>
          <a:lstStyle/>
          <a:p>
            <a:r>
              <a:rPr lang="en-US" dirty="0">
                <a:latin typeface="Arial" panose="020B0604020202020204" pitchFamily="34" charset="0"/>
                <a:cs typeface="Arial" panose="020B0604020202020204" pitchFamily="34" charset="0"/>
              </a:rPr>
              <a:t>Crèche activity of team sports highly provide a fantastic opportunity for muscle growth. </a:t>
            </a:r>
          </a:p>
          <a:p>
            <a:r>
              <a:rPr lang="en-US" dirty="0">
                <a:latin typeface="Arial" panose="020B0604020202020204" pitchFamily="34" charset="0"/>
                <a:cs typeface="Arial" panose="020B0604020202020204" pitchFamily="34" charset="0"/>
              </a:rPr>
              <a:t>This Crèche activity of team sports highly provide a fantastic opportunity where children can play as a team, which helps in teaching the children to understand how things work and help to build their muscles as well as coordination. It is noted that the psychological development theory of cognitive development highlights that the cognitive perspective focuses on processing information which the children can get from team sports activities. It also ensures the children work on their intelligence as they can play as a team and therefore enhances teamwork as well as social skills.</a:t>
            </a:r>
          </a:p>
          <a:p>
            <a:endParaRPr lang="en-GB" sz="1800" dirty="0"/>
          </a:p>
        </p:txBody>
      </p:sp>
      <p:sp>
        <p:nvSpPr>
          <p:cNvPr id="4" name="TextBox 3">
            <a:extLst>
              <a:ext uri="{FF2B5EF4-FFF2-40B4-BE49-F238E27FC236}">
                <a16:creationId xmlns:a16="http://schemas.microsoft.com/office/drawing/2014/main" id="{669353D4-C31D-7912-05DD-54B9B83242AA}"/>
              </a:ext>
            </a:extLst>
          </p:cNvPr>
          <p:cNvSpPr txBox="1"/>
          <p:nvPr/>
        </p:nvSpPr>
        <p:spPr>
          <a:xfrm>
            <a:off x="5768453" y="6318913"/>
            <a:ext cx="327547" cy="369332"/>
          </a:xfrm>
          <a:prstGeom prst="rect">
            <a:avLst/>
          </a:prstGeom>
          <a:noFill/>
        </p:spPr>
        <p:txBody>
          <a:bodyPr wrap="square" rtlCol="0">
            <a:spAutoFit/>
          </a:bodyPr>
          <a:lstStyle/>
          <a:p>
            <a:r>
              <a:rPr lang="en-GB" dirty="0"/>
              <a:t>3</a:t>
            </a:r>
          </a:p>
        </p:txBody>
      </p:sp>
    </p:spTree>
    <p:extLst>
      <p:ext uri="{BB962C8B-B14F-4D97-AF65-F5344CB8AC3E}">
        <p14:creationId xmlns:p14="http://schemas.microsoft.com/office/powerpoint/2010/main" val="2259305952"/>
      </p:ext>
    </p:extLst>
  </p:cSld>
  <p:clrMapOvr>
    <a:masterClrMapping/>
  </p:clrMapOvr>
  <mc:AlternateContent xmlns:mc="http://schemas.openxmlformats.org/markup-compatibility/2006">
    <mc:Choice xmlns:p14="http://schemas.microsoft.com/office/powerpoint/2010/main" Requires="p14">
      <p:transition spd="slow" p14:dur="800">
        <p:wipe dir="r"/>
      </p:transition>
    </mc:Choice>
    <mc:Fallback>
      <p:transition spd="slow">
        <p:wipe dir="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570935-ED0C-9F31-2548-FD366A1FD3DD}"/>
              </a:ext>
            </a:extLst>
          </p:cNvPr>
          <p:cNvSpPr>
            <a:spLocks noGrp="1"/>
          </p:cNvSpPr>
          <p:nvPr>
            <p:ph type="title"/>
          </p:nvPr>
        </p:nvSpPr>
        <p:spPr>
          <a:xfrm>
            <a:off x="686834" y="1153572"/>
            <a:ext cx="3200400" cy="4461163"/>
          </a:xfrm>
        </p:spPr>
        <p:txBody>
          <a:bodyPr>
            <a:normAutofit/>
          </a:bodyPr>
          <a:lstStyle/>
          <a:p>
            <a:r>
              <a:rPr lang="en-GB" dirty="0">
                <a:solidFill>
                  <a:srgbClr val="FFFFFF"/>
                </a:solidFill>
              </a:rPr>
              <a:t>Activity Crèche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DADD6BC-C564-AAB0-88BF-5967D00BB500}"/>
              </a:ext>
            </a:extLst>
          </p:cNvPr>
          <p:cNvSpPr>
            <a:spLocks noGrp="1"/>
          </p:cNvSpPr>
          <p:nvPr>
            <p:ph idx="1"/>
          </p:nvPr>
        </p:nvSpPr>
        <p:spPr>
          <a:xfrm>
            <a:off x="4447308" y="591344"/>
            <a:ext cx="6906491" cy="5585619"/>
          </a:xfrm>
        </p:spPr>
        <p:txBody>
          <a:bodyPr anchor="ctr">
            <a:normAutofit/>
          </a:bodyPr>
          <a:lstStyle/>
          <a:p>
            <a:r>
              <a:rPr lang="en-GB" sz="2000" dirty="0">
                <a:latin typeface="Arial" panose="020B0604020202020204" pitchFamily="34" charset="0"/>
                <a:cs typeface="Arial" panose="020B0604020202020204" pitchFamily="34" charset="0"/>
              </a:rPr>
              <a:t>The other Crèche activity for children aged from 7 to 11 years has to be something that can help to build efficient communication and teach them teamwork.</a:t>
            </a:r>
          </a:p>
          <a:p>
            <a:r>
              <a:rPr lang="en-GB" sz="2000" dirty="0">
                <a:latin typeface="Arial" panose="020B0604020202020204" pitchFamily="34" charset="0"/>
                <a:cs typeface="Arial" panose="020B0604020202020204" pitchFamily="34" charset="0"/>
              </a:rPr>
              <a:t>Charades, considered as the Crèche activity for 7-11 years old, can be a spectacular Crèche activity and cooperative game that can help in testing the communicational boundaries. It is one of the fantastic activities that can be implemented for children aged 7 to 11 years, which is a fantastic option to build higher communication skills and they can learn new knowledge.</a:t>
            </a:r>
          </a:p>
          <a:p>
            <a:endParaRPr lang="en-GB" sz="2600" dirty="0"/>
          </a:p>
        </p:txBody>
      </p:sp>
      <p:sp>
        <p:nvSpPr>
          <p:cNvPr id="4" name="TextBox 3">
            <a:extLst>
              <a:ext uri="{FF2B5EF4-FFF2-40B4-BE49-F238E27FC236}">
                <a16:creationId xmlns:a16="http://schemas.microsoft.com/office/drawing/2014/main" id="{A7DDB5A3-BA11-06A3-27E9-521A0700EBD8}"/>
              </a:ext>
            </a:extLst>
          </p:cNvPr>
          <p:cNvSpPr txBox="1"/>
          <p:nvPr/>
        </p:nvSpPr>
        <p:spPr>
          <a:xfrm>
            <a:off x="5747982" y="6354246"/>
            <a:ext cx="348018" cy="369332"/>
          </a:xfrm>
          <a:prstGeom prst="rect">
            <a:avLst/>
          </a:prstGeom>
          <a:noFill/>
        </p:spPr>
        <p:txBody>
          <a:bodyPr wrap="square" rtlCol="0">
            <a:spAutoFit/>
          </a:bodyPr>
          <a:lstStyle/>
          <a:p>
            <a:r>
              <a:rPr lang="en-GB" dirty="0"/>
              <a:t>4</a:t>
            </a:r>
          </a:p>
        </p:txBody>
      </p:sp>
    </p:spTree>
    <p:extLst>
      <p:ext uri="{BB962C8B-B14F-4D97-AF65-F5344CB8AC3E}">
        <p14:creationId xmlns:p14="http://schemas.microsoft.com/office/powerpoint/2010/main" val="2335801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9EAE764E-F684-D1DA-6475-E6F5623AC883}"/>
              </a:ext>
            </a:extLst>
          </p:cNvPr>
          <p:cNvSpPr>
            <a:spLocks noGrp="1"/>
          </p:cNvSpPr>
          <p:nvPr>
            <p:ph type="title"/>
          </p:nvPr>
        </p:nvSpPr>
        <p:spPr>
          <a:xfrm>
            <a:off x="841246" y="673770"/>
            <a:ext cx="3644489" cy="2414488"/>
          </a:xfrm>
        </p:spPr>
        <p:txBody>
          <a:bodyPr anchor="t">
            <a:normAutofit/>
          </a:bodyPr>
          <a:lstStyle/>
          <a:p>
            <a:r>
              <a:rPr lang="en-GB" sz="5400" dirty="0">
                <a:solidFill>
                  <a:srgbClr val="FFFFFF"/>
                </a:solidFill>
              </a:rPr>
              <a:t>Activity Crèche</a:t>
            </a:r>
          </a:p>
        </p:txBody>
      </p:sp>
      <p:sp>
        <p:nvSpPr>
          <p:cNvPr id="3" name="Content Placeholder 2">
            <a:extLst>
              <a:ext uri="{FF2B5EF4-FFF2-40B4-BE49-F238E27FC236}">
                <a16:creationId xmlns:a16="http://schemas.microsoft.com/office/drawing/2014/main" id="{03D98BAA-3102-AB2A-E9BB-E16A793F557F}"/>
              </a:ext>
            </a:extLst>
          </p:cNvPr>
          <p:cNvSpPr>
            <a:spLocks noGrp="1"/>
          </p:cNvSpPr>
          <p:nvPr>
            <p:ph idx="1"/>
          </p:nvPr>
        </p:nvSpPr>
        <p:spPr>
          <a:xfrm>
            <a:off x="6095999" y="882315"/>
            <a:ext cx="5254754" cy="5294647"/>
          </a:xfrm>
        </p:spPr>
        <p:txBody>
          <a:bodyPr>
            <a:normAutofit/>
          </a:bodyPr>
          <a:lstStyle/>
          <a:p>
            <a:r>
              <a:rPr lang="en-GB" sz="2000" dirty="0">
                <a:latin typeface="Arial" panose="020B0604020202020204" pitchFamily="34" charset="0"/>
                <a:cs typeface="Arial" panose="020B0604020202020204" pitchFamily="34" charset="0"/>
              </a:rPr>
              <a:t>It will also help in developing friendly behaviour in children (Chan et al.,2022)</a:t>
            </a:r>
          </a:p>
          <a:p>
            <a:r>
              <a:rPr lang="en-GB" sz="2000" dirty="0">
                <a:latin typeface="Arial" panose="020B0604020202020204" pitchFamily="34" charset="0"/>
                <a:cs typeface="Arial" panose="020B0604020202020204" pitchFamily="34" charset="0"/>
              </a:rPr>
              <a:t>Under the psychological theory of cognitive and behavioural development, this activity can be beneficial as it will help the children to improve their knowledge gain and interpretation(Butter et al., 2022). This will also help in developing the behaviour of children as they can generate friendly gestures through this charades Crèche activity.</a:t>
            </a:r>
          </a:p>
          <a:p>
            <a:endParaRPr lang="en-GB" sz="2200" dirty="0"/>
          </a:p>
        </p:txBody>
      </p:sp>
      <p:sp>
        <p:nvSpPr>
          <p:cNvPr id="4" name="TextBox 3">
            <a:extLst>
              <a:ext uri="{FF2B5EF4-FFF2-40B4-BE49-F238E27FC236}">
                <a16:creationId xmlns:a16="http://schemas.microsoft.com/office/drawing/2014/main" id="{359FAAC5-1B0F-F7A4-8659-720634D5C4E7}"/>
              </a:ext>
            </a:extLst>
          </p:cNvPr>
          <p:cNvSpPr txBox="1"/>
          <p:nvPr/>
        </p:nvSpPr>
        <p:spPr>
          <a:xfrm>
            <a:off x="5920467" y="6316359"/>
            <a:ext cx="348018" cy="369332"/>
          </a:xfrm>
          <a:prstGeom prst="rect">
            <a:avLst/>
          </a:prstGeom>
          <a:noFill/>
        </p:spPr>
        <p:txBody>
          <a:bodyPr wrap="square" rtlCol="0">
            <a:spAutoFit/>
          </a:bodyPr>
          <a:lstStyle/>
          <a:p>
            <a:r>
              <a:rPr lang="en-GB" dirty="0"/>
              <a:t>5</a:t>
            </a:r>
          </a:p>
        </p:txBody>
      </p:sp>
    </p:spTree>
    <p:extLst>
      <p:ext uri="{BB962C8B-B14F-4D97-AF65-F5344CB8AC3E}">
        <p14:creationId xmlns:p14="http://schemas.microsoft.com/office/powerpoint/2010/main" val="1210107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72881D-970F-E6F0-1715-DF4BABB6AB27}"/>
              </a:ext>
            </a:extLst>
          </p:cNvPr>
          <p:cNvSpPr>
            <a:spLocks noGrp="1"/>
          </p:cNvSpPr>
          <p:nvPr>
            <p:ph type="title"/>
          </p:nvPr>
        </p:nvSpPr>
        <p:spPr>
          <a:xfrm>
            <a:off x="838200" y="365125"/>
            <a:ext cx="5558489" cy="1325563"/>
          </a:xfrm>
        </p:spPr>
        <p:txBody>
          <a:bodyPr>
            <a:normAutofit/>
          </a:bodyPr>
          <a:lstStyle/>
          <a:p>
            <a:r>
              <a:rPr lang="en-GB"/>
              <a:t>Conclusion</a:t>
            </a:r>
          </a:p>
        </p:txBody>
      </p:sp>
      <p:sp>
        <p:nvSpPr>
          <p:cNvPr id="19" name="Freeform: Shape 18">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15977B2-846F-8B91-8287-2799398EE833}"/>
              </a:ext>
            </a:extLst>
          </p:cNvPr>
          <p:cNvSpPr>
            <a:spLocks noGrp="1"/>
          </p:cNvSpPr>
          <p:nvPr>
            <p:ph idx="1"/>
          </p:nvPr>
        </p:nvSpPr>
        <p:spPr>
          <a:xfrm>
            <a:off x="838200" y="1825625"/>
            <a:ext cx="5558489" cy="4351338"/>
          </a:xfrm>
        </p:spPr>
        <p:txBody>
          <a:bodyPr>
            <a:normAutofit/>
          </a:bodyPr>
          <a:lstStyle/>
          <a:p>
            <a:r>
              <a:rPr lang="en-GB" sz="2000" dirty="0">
                <a:latin typeface="Arial" panose="020B0604020202020204" pitchFamily="34" charset="0"/>
                <a:cs typeface="Arial" panose="020B0604020202020204" pitchFamily="34" charset="0"/>
              </a:rPr>
              <a:t>It can be concluded that following these Crèche activities, children aged from 7-11 can develop cognitive and behavioural skills that would not only entertain them, but il will also help them to learn new things and   experience teamwork</a:t>
            </a:r>
            <a:r>
              <a:rPr lang="en-GB" dirty="0">
                <a:latin typeface="Arial" panose="020B0604020202020204" pitchFamily="34" charset="0"/>
                <a:cs typeface="Arial" panose="020B0604020202020204" pitchFamily="34" charset="0"/>
              </a:rPr>
              <a:t>.</a:t>
            </a:r>
          </a:p>
        </p:txBody>
      </p:sp>
      <p:sp>
        <p:nvSpPr>
          <p:cNvPr id="21" name="Oval 20">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Block Arc 22">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Freeform: Shape 24">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27" name="Straight Connector 26">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31" name="Arc 30">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CAEB56D-FCFF-2872-BE32-1DCC360071B4}"/>
              </a:ext>
            </a:extLst>
          </p:cNvPr>
          <p:cNvSpPr txBox="1"/>
          <p:nvPr/>
        </p:nvSpPr>
        <p:spPr>
          <a:xfrm>
            <a:off x="5575754" y="6304003"/>
            <a:ext cx="368490" cy="369332"/>
          </a:xfrm>
          <a:prstGeom prst="rect">
            <a:avLst/>
          </a:prstGeom>
          <a:noFill/>
        </p:spPr>
        <p:txBody>
          <a:bodyPr wrap="square" rtlCol="0">
            <a:spAutoFit/>
          </a:bodyPr>
          <a:lstStyle/>
          <a:p>
            <a:r>
              <a:rPr lang="en-GB" dirty="0"/>
              <a:t>6</a:t>
            </a:r>
          </a:p>
        </p:txBody>
      </p:sp>
    </p:spTree>
    <p:extLst>
      <p:ext uri="{BB962C8B-B14F-4D97-AF65-F5344CB8AC3E}">
        <p14:creationId xmlns:p14="http://schemas.microsoft.com/office/powerpoint/2010/main" val="537506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890F699-D1C3-B5E1-EEE0-114BB9CCCB9C}"/>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References:</a:t>
            </a:r>
          </a:p>
        </p:txBody>
      </p:sp>
      <p:graphicFrame>
        <p:nvGraphicFramePr>
          <p:cNvPr id="5" name="Content Placeholder 2">
            <a:extLst>
              <a:ext uri="{FF2B5EF4-FFF2-40B4-BE49-F238E27FC236}">
                <a16:creationId xmlns:a16="http://schemas.microsoft.com/office/drawing/2014/main" id="{C8148D5C-47B9-14AC-1A8D-4BD8C42D27AF}"/>
              </a:ext>
            </a:extLst>
          </p:cNvPr>
          <p:cNvGraphicFramePr>
            <a:graphicFrameLocks noGrp="1"/>
          </p:cNvGraphicFramePr>
          <p:nvPr>
            <p:ph idx="1"/>
            <p:extLst>
              <p:ext uri="{D42A27DB-BD31-4B8C-83A1-F6EECF244321}">
                <p14:modId xmlns:p14="http://schemas.microsoft.com/office/powerpoint/2010/main" val="2828713162"/>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683AD368-314B-4413-CAB8-17CF8AA6980E}"/>
              </a:ext>
            </a:extLst>
          </p:cNvPr>
          <p:cNvSpPr txBox="1"/>
          <p:nvPr/>
        </p:nvSpPr>
        <p:spPr>
          <a:xfrm>
            <a:off x="5747982" y="6304317"/>
            <a:ext cx="348018" cy="369332"/>
          </a:xfrm>
          <a:prstGeom prst="rect">
            <a:avLst/>
          </a:prstGeom>
          <a:noFill/>
        </p:spPr>
        <p:txBody>
          <a:bodyPr wrap="square" rtlCol="0">
            <a:spAutoFit/>
          </a:bodyPr>
          <a:lstStyle/>
          <a:p>
            <a:r>
              <a:rPr lang="en-GB" dirty="0"/>
              <a:t>7</a:t>
            </a:r>
          </a:p>
        </p:txBody>
      </p:sp>
    </p:spTree>
    <p:extLst>
      <p:ext uri="{BB962C8B-B14F-4D97-AF65-F5344CB8AC3E}">
        <p14:creationId xmlns:p14="http://schemas.microsoft.com/office/powerpoint/2010/main" val="39298978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661</TotalTime>
  <Words>706</Words>
  <Application>Microsoft Office PowerPoint</Application>
  <PresentationFormat>Widescreen</PresentationFormat>
  <Paragraphs>34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 Working with children in a social care setting     </vt:lpstr>
      <vt:lpstr>Introduction</vt:lpstr>
      <vt:lpstr>Activity Crèche</vt:lpstr>
      <vt:lpstr>Activity Crèche</vt:lpstr>
      <vt:lpstr>Activity Crèche</vt:lpstr>
      <vt:lpstr>Activity Crèche</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Bordea Costel</dc:creator>
  <cp:lastModifiedBy>Bordea Costel</cp:lastModifiedBy>
  <cp:revision>4</cp:revision>
  <dcterms:created xsi:type="dcterms:W3CDTF">2023-02-18T11:24:22Z</dcterms:created>
  <dcterms:modified xsi:type="dcterms:W3CDTF">2023-02-18T22:25:52Z</dcterms:modified>
</cp:coreProperties>
</file>