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 id="293" r:id="rId17"/>
    <p:sldId id="278" r:id="rId1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84" d="100"/>
          <a:sy n="84" d="100"/>
        </p:scale>
        <p:origin x="-96" y="-6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handoutMaster" Target="handoutMasters/handoutMaster1.xml"/><Relationship Id="rId21" Type="http://schemas.openxmlformats.org/officeDocument/2006/relationships/printerSettings" Target="printerSettings/printerSettings1.bin"/><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584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GB">
              <a:latin typeface="Calibri" charset="0"/>
            </a:endParaRPr>
          </a:p>
        </p:txBody>
      </p:sp>
      <p:sp>
        <p:nvSpPr>
          <p:cNvPr id="35843" name="Slide Number Placeholder 3"/>
          <p:cNvSpPr txBox="1">
            <a:spLocks noGrp="1"/>
          </p:cNvSpPr>
          <p:nvPr/>
        </p:nvSpPr>
        <p:spPr bwMode="auto">
          <a:xfrm>
            <a:off x="3776866" y="9263815"/>
            <a:ext cx="2890665" cy="48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785" tIns="44892" rIns="89785" bIns="44892"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fld id="{44734AF3-C22B-E846-B6E5-9557BB998789}" type="slidenum">
              <a:rPr lang="en-GB" sz="1200">
                <a:latin typeface="Calibri" charset="0"/>
              </a:rPr>
              <a:pPr algn="r" eaLnBrk="1" hangingPunct="1"/>
              <a:t>14</a:t>
            </a:fld>
            <a:endParaRPr lang="en-GB" sz="1200">
              <a:latin typeface="Calibri"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22/06/20</a:t>
            </a:fld>
            <a:endParaRPr lang="en-GB" altLang="en-US"/>
          </a:p>
        </p:txBody>
      </p:sp>
      <p:sp>
        <p:nvSpPr>
          <p:cNvPr id="5" name="Footer Placeholder 4">
            <a:extLst>
              <a:ext uri="{FF2B5EF4-FFF2-40B4-BE49-F238E27FC236}">
                <a16:creationId xmlns=""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22/06/20</a:t>
            </a:fld>
            <a:endParaRPr lang="en-GB" altLang="en-US"/>
          </a:p>
        </p:txBody>
      </p:sp>
      <p:sp>
        <p:nvSpPr>
          <p:cNvPr id="5" name="Footer Placeholder 4">
            <a:extLst>
              <a:ext uri="{FF2B5EF4-FFF2-40B4-BE49-F238E27FC236}">
                <a16:creationId xmlns=""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22/06/20</a:t>
            </a:fld>
            <a:endParaRPr lang="en-GB" altLang="en-US"/>
          </a:p>
        </p:txBody>
      </p:sp>
      <p:sp>
        <p:nvSpPr>
          <p:cNvPr id="8"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22/06/20</a:t>
            </a:fld>
            <a:endParaRPr lang="en-GB" altLang="en-US"/>
          </a:p>
        </p:txBody>
      </p:sp>
      <p:sp>
        <p:nvSpPr>
          <p:cNvPr id="4"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22/06/20</a:t>
            </a:fld>
            <a:endParaRPr lang="en-GB" altLang="en-US"/>
          </a:p>
        </p:txBody>
      </p:sp>
      <p:sp>
        <p:nvSpPr>
          <p:cNvPr id="3"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smtClean="0">
                <a:solidFill>
                  <a:schemeClr val="accent2"/>
                </a:solidFill>
              </a:rPr>
              <a:t>LCBB4003</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smtClean="0">
                <a:solidFill>
                  <a:schemeClr val="accent2"/>
                </a:solidFill>
              </a:rPr>
              <a:t>Introducing the Modern Workplace</a:t>
            </a:r>
            <a:endParaRPr lang="en-GB" altLang="en-US" sz="3600" b="1" dirty="0">
              <a:solidFill>
                <a:schemeClr val="accent2"/>
              </a:solidFill>
            </a:endParaRPr>
          </a:p>
          <a:p>
            <a:pPr eaLnBrk="1" hangingPunct="1"/>
            <a:r>
              <a:rPr lang="en-GB" altLang="en-US" dirty="0">
                <a:solidFill>
                  <a:schemeClr val="accent2"/>
                </a:solidFill>
              </a:rPr>
              <a:t>Week </a:t>
            </a:r>
            <a:r>
              <a:rPr lang="en-GB" altLang="en-US" dirty="0" smtClean="0">
                <a:solidFill>
                  <a:schemeClr val="accent2"/>
                </a:solidFill>
              </a:rPr>
              <a:t>2 (Set 2.1)</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smtClean="0">
                <a:solidFill>
                  <a:schemeClr val="accent2"/>
                </a:solidFill>
              </a:rPr>
              <a:t>Approaches to Management</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290A881A-0421-0741-AAAF-2A546DBA7CD9}" type="datetime1">
              <a:rPr lang="en-GB" sz="1000">
                <a:solidFill>
                  <a:srgbClr val="898989"/>
                </a:solidFill>
                <a:latin typeface="Myriad Pro" charset="0"/>
              </a:rPr>
              <a:pPr/>
              <a:t>22/06/20</a:t>
            </a:fld>
            <a:endParaRPr lang="en-GB" sz="1000">
              <a:solidFill>
                <a:srgbClr val="898989"/>
              </a:solidFill>
              <a:latin typeface="Myriad Pro" charset="0"/>
            </a:endParaRPr>
          </a:p>
        </p:txBody>
      </p:sp>
      <p:sp>
        <p:nvSpPr>
          <p:cNvPr id="22530" name="Slide Number Placeholder 3"/>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ADB7482E-EE64-8444-9177-6CE177BFC66D}" type="slidenum">
              <a:rPr lang="en-GB" sz="1200">
                <a:solidFill>
                  <a:srgbClr val="898989"/>
                </a:solidFill>
                <a:latin typeface="Myriad Pro" charset="0"/>
              </a:rPr>
              <a:pPr/>
              <a:t>2</a:t>
            </a:fld>
            <a:endParaRPr lang="en-GB" sz="1200">
              <a:solidFill>
                <a:srgbClr val="898989"/>
              </a:solidFill>
              <a:latin typeface="Myriad Pro" charset="0"/>
            </a:endParaRPr>
          </a:p>
        </p:txBody>
      </p:sp>
      <p:sp>
        <p:nvSpPr>
          <p:cNvPr id="22531" name="Rectangle 2"/>
          <p:cNvSpPr>
            <a:spLocks noGrp="1" noChangeArrowheads="1"/>
          </p:cNvSpPr>
          <p:nvPr>
            <p:ph type="title" idx="4294967295"/>
          </p:nvPr>
        </p:nvSpPr>
        <p:spPr>
          <a:xfrm>
            <a:off x="0" y="465138"/>
            <a:ext cx="8229600" cy="762000"/>
          </a:xfrm>
        </p:spPr>
        <p:txBody>
          <a:bodyPr>
            <a:spAutoFit/>
          </a:bodyPr>
          <a:lstStyle/>
          <a:p>
            <a:pPr eaLnBrk="1" hangingPunct="1"/>
            <a:r>
              <a:rPr lang="en-GB">
                <a:latin typeface="Myriad Pro" charset="0"/>
              </a:rPr>
              <a:t>Learning Outcomes</a:t>
            </a:r>
          </a:p>
        </p:txBody>
      </p:sp>
      <p:sp>
        <p:nvSpPr>
          <p:cNvPr id="69635" name="Rectangle 3"/>
          <p:cNvSpPr>
            <a:spLocks noGrp="1" noChangeArrowheads="1"/>
          </p:cNvSpPr>
          <p:nvPr>
            <p:ph type="body" idx="4294967295"/>
          </p:nvPr>
        </p:nvSpPr>
        <p:spPr>
          <a:xfrm>
            <a:off x="0" y="1600200"/>
            <a:ext cx="8466138" cy="4525963"/>
          </a:xfrm>
        </p:spPr>
        <p:txBody>
          <a:bodyPr/>
          <a:lstStyle/>
          <a:p>
            <a:pPr eaLnBrk="1" hangingPunct="1"/>
            <a:r>
              <a:rPr lang="en-GB">
                <a:latin typeface="Myriad Pro" charset="0"/>
              </a:rPr>
              <a:t>Explain the meaning of management</a:t>
            </a:r>
          </a:p>
          <a:p>
            <a:pPr eaLnBrk="1" hangingPunct="1"/>
            <a:endParaRPr lang="en-GB">
              <a:latin typeface="Myriad Pro" charset="0"/>
            </a:endParaRPr>
          </a:p>
          <a:p>
            <a:pPr eaLnBrk="1" hangingPunct="1"/>
            <a:r>
              <a:rPr lang="en-GB">
                <a:latin typeface="Myriad Pro" charset="0"/>
              </a:rPr>
              <a:t>Examine differing approaches to management</a:t>
            </a:r>
          </a:p>
          <a:p>
            <a:pPr eaLnBrk="1" hangingPunct="1"/>
            <a:endParaRPr lang="en-GB">
              <a:latin typeface="Myriad Pro" charset="0"/>
            </a:endParaRPr>
          </a:p>
        </p:txBody>
      </p:sp>
    </p:spTree>
    <p:extLst>
      <p:ext uri="{BB962C8B-B14F-4D97-AF65-F5344CB8AC3E}">
        <p14:creationId xmlns:p14="http://schemas.microsoft.com/office/powerpoint/2010/main" val="347213086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4DD2F0AF-3827-6E4A-9464-6AB09A8521BB}" type="datetime1">
              <a:rPr lang="en-GB" sz="1000">
                <a:solidFill>
                  <a:srgbClr val="898989"/>
                </a:solidFill>
                <a:latin typeface="Myriad Pro" charset="0"/>
              </a:rPr>
              <a:pPr/>
              <a:t>22/06/20</a:t>
            </a:fld>
            <a:endParaRPr lang="en-GB" sz="1000">
              <a:solidFill>
                <a:srgbClr val="898989"/>
              </a:solidFill>
              <a:latin typeface="Myriad Pro" charset="0"/>
            </a:endParaRPr>
          </a:p>
        </p:txBody>
      </p:sp>
      <p:sp>
        <p:nvSpPr>
          <p:cNvPr id="23554" name="Slide Number Placeholder 3"/>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1487F990-B73D-1F44-89B9-0F4D0100958C}" type="slidenum">
              <a:rPr lang="en-GB" sz="1200">
                <a:solidFill>
                  <a:srgbClr val="898989"/>
                </a:solidFill>
                <a:latin typeface="Myriad Pro" charset="0"/>
              </a:rPr>
              <a:pPr/>
              <a:t>3</a:t>
            </a:fld>
            <a:endParaRPr lang="en-GB" sz="1200">
              <a:solidFill>
                <a:srgbClr val="898989"/>
              </a:solidFill>
              <a:latin typeface="Myriad Pro" charset="0"/>
            </a:endParaRPr>
          </a:p>
        </p:txBody>
      </p:sp>
      <p:sp>
        <p:nvSpPr>
          <p:cNvPr id="23555" name="Rectangle 2"/>
          <p:cNvSpPr>
            <a:spLocks noGrp="1" noChangeArrowheads="1"/>
          </p:cNvSpPr>
          <p:nvPr>
            <p:ph type="title" idx="4294967295"/>
          </p:nvPr>
        </p:nvSpPr>
        <p:spPr>
          <a:xfrm>
            <a:off x="0" y="465138"/>
            <a:ext cx="8229600" cy="762000"/>
          </a:xfrm>
        </p:spPr>
        <p:txBody>
          <a:bodyPr>
            <a:spAutoFit/>
          </a:bodyPr>
          <a:lstStyle/>
          <a:p>
            <a:pPr eaLnBrk="1" hangingPunct="1"/>
            <a:r>
              <a:rPr lang="en-GB">
                <a:latin typeface="Myriad Pro" charset="0"/>
              </a:rPr>
              <a:t>Management</a:t>
            </a:r>
          </a:p>
        </p:txBody>
      </p:sp>
      <p:sp>
        <p:nvSpPr>
          <p:cNvPr id="43011" name="Rectangle 3"/>
          <p:cNvSpPr>
            <a:spLocks noGrp="1" noChangeArrowheads="1"/>
          </p:cNvSpPr>
          <p:nvPr>
            <p:ph type="body" idx="4294967295"/>
          </p:nvPr>
        </p:nvSpPr>
        <p:spPr>
          <a:xfrm>
            <a:off x="0" y="1668463"/>
            <a:ext cx="8229600" cy="4525962"/>
          </a:xfrm>
        </p:spPr>
        <p:txBody>
          <a:bodyPr/>
          <a:lstStyle/>
          <a:p>
            <a:pPr eaLnBrk="1" hangingPunct="1">
              <a:buFontTx/>
              <a:buNone/>
            </a:pPr>
            <a:r>
              <a:rPr lang="en-GB" sz="2800">
                <a:latin typeface="Myriad Pro" charset="0"/>
              </a:rPr>
              <a:t>Management can be regarded as:</a:t>
            </a:r>
          </a:p>
          <a:p>
            <a:pPr eaLnBrk="1" hangingPunct="1"/>
            <a:endParaRPr lang="en-GB" sz="2800">
              <a:latin typeface="Myriad Pro" charset="0"/>
            </a:endParaRPr>
          </a:p>
          <a:p>
            <a:pPr eaLnBrk="1" hangingPunct="1"/>
            <a:r>
              <a:rPr lang="en-GB" sz="2800">
                <a:latin typeface="Myriad Pro" charset="0"/>
              </a:rPr>
              <a:t>taking place within a structured organisational setting and with prescribed roles</a:t>
            </a:r>
          </a:p>
          <a:p>
            <a:pPr eaLnBrk="1" hangingPunct="1"/>
            <a:r>
              <a:rPr lang="en-GB" sz="2800">
                <a:latin typeface="Myriad Pro" charset="0"/>
              </a:rPr>
              <a:t>directed towards the attainment of aims and objectives</a:t>
            </a:r>
          </a:p>
          <a:p>
            <a:pPr eaLnBrk="1" hangingPunct="1"/>
            <a:r>
              <a:rPr lang="en-GB" sz="2800">
                <a:latin typeface="Myriad Pro" charset="0"/>
              </a:rPr>
              <a:t>achieved through the efforts of other people</a:t>
            </a:r>
          </a:p>
          <a:p>
            <a:pPr eaLnBrk="1" hangingPunct="1"/>
            <a:r>
              <a:rPr lang="en-GB" sz="2800">
                <a:latin typeface="Myriad Pro" charset="0"/>
              </a:rPr>
              <a:t>using systems and procedures</a:t>
            </a:r>
          </a:p>
          <a:p>
            <a:pPr eaLnBrk="1" hangingPunct="1"/>
            <a:endParaRPr lang="en-GB" sz="2800">
              <a:latin typeface="Myriad Pro" charset="0"/>
            </a:endParaRPr>
          </a:p>
        </p:txBody>
      </p:sp>
    </p:spTree>
    <p:extLst>
      <p:ext uri="{BB962C8B-B14F-4D97-AF65-F5344CB8AC3E}">
        <p14:creationId xmlns:p14="http://schemas.microsoft.com/office/powerpoint/2010/main" val="371524064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30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EF37B618-B12E-6942-83C0-41B254D7E3AC}" type="datetime1">
              <a:rPr lang="en-GB" sz="1000">
                <a:solidFill>
                  <a:srgbClr val="898989"/>
                </a:solidFill>
                <a:latin typeface="Myriad Pro" charset="0"/>
              </a:rPr>
              <a:pPr/>
              <a:t>22/06/20</a:t>
            </a:fld>
            <a:endParaRPr lang="en-GB" sz="1000">
              <a:solidFill>
                <a:srgbClr val="898989"/>
              </a:solidFill>
              <a:latin typeface="Myriad Pro" charset="0"/>
            </a:endParaRPr>
          </a:p>
        </p:txBody>
      </p:sp>
      <p:sp>
        <p:nvSpPr>
          <p:cNvPr id="24578" name="Slide Number Placeholder 3"/>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3B259476-9892-7641-BA5D-C0ABE15BE735}" type="slidenum">
              <a:rPr lang="en-GB" sz="1200">
                <a:solidFill>
                  <a:srgbClr val="898989"/>
                </a:solidFill>
                <a:latin typeface="Myriad Pro" charset="0"/>
              </a:rPr>
              <a:pPr/>
              <a:t>4</a:t>
            </a:fld>
            <a:endParaRPr lang="en-GB" sz="1200">
              <a:solidFill>
                <a:srgbClr val="898989"/>
              </a:solidFill>
              <a:latin typeface="Myriad Pro" charset="0"/>
            </a:endParaRPr>
          </a:p>
        </p:txBody>
      </p:sp>
      <p:sp>
        <p:nvSpPr>
          <p:cNvPr id="24579" name="Rectangle 2"/>
          <p:cNvSpPr>
            <a:spLocks noGrp="1" noChangeArrowheads="1"/>
          </p:cNvSpPr>
          <p:nvPr>
            <p:ph type="title" idx="4294967295"/>
          </p:nvPr>
        </p:nvSpPr>
        <p:spPr>
          <a:xfrm>
            <a:off x="0" y="358775"/>
            <a:ext cx="8229600" cy="762000"/>
          </a:xfrm>
        </p:spPr>
        <p:txBody>
          <a:bodyPr>
            <a:spAutoFit/>
          </a:bodyPr>
          <a:lstStyle/>
          <a:p>
            <a:pPr eaLnBrk="1" hangingPunct="1"/>
            <a:r>
              <a:rPr lang="en-GB">
                <a:latin typeface="Myriad Pro" charset="0"/>
              </a:rPr>
              <a:t>The meaning of management</a:t>
            </a:r>
          </a:p>
        </p:txBody>
      </p:sp>
      <p:sp>
        <p:nvSpPr>
          <p:cNvPr id="24580" name="Rectangle 3"/>
          <p:cNvSpPr>
            <a:spLocks noGrp="1" noChangeArrowheads="1"/>
          </p:cNvSpPr>
          <p:nvPr>
            <p:ph type="body" idx="4294967295"/>
          </p:nvPr>
        </p:nvSpPr>
        <p:spPr>
          <a:xfrm>
            <a:off x="0" y="1668463"/>
            <a:ext cx="8229600" cy="4525962"/>
          </a:xfrm>
        </p:spPr>
        <p:txBody>
          <a:bodyPr/>
          <a:lstStyle/>
          <a:p>
            <a:pPr eaLnBrk="1" hangingPunct="1">
              <a:buFontTx/>
              <a:buNone/>
            </a:pPr>
            <a:r>
              <a:rPr lang="en-GB" sz="2800" i="1">
                <a:latin typeface="Myriad Pro" charset="0"/>
              </a:rPr>
              <a:t>‘Management is active, not theoretical. It is about changing behaviour and making things happen. It is about developing people, working with them, reaching objectives and achieving results. Indeed, all the research into how managers spend their time reveals that they are creatures of the moment, perpetually immersed in the nitty-gritty of making things happen.’</a:t>
            </a:r>
            <a:endParaRPr lang="en-GB" altLang="ja-JP" sz="2800">
              <a:latin typeface="Myriad Pro" charset="0"/>
            </a:endParaRPr>
          </a:p>
          <a:p>
            <a:pPr eaLnBrk="1" hangingPunct="1">
              <a:buFontTx/>
              <a:buNone/>
            </a:pPr>
            <a:endParaRPr lang="en-GB" sz="2800">
              <a:latin typeface="Myriad Pro" charset="0"/>
            </a:endParaRPr>
          </a:p>
          <a:p>
            <a:pPr eaLnBrk="1" hangingPunct="1">
              <a:buFontTx/>
              <a:buNone/>
            </a:pPr>
            <a:r>
              <a:rPr lang="en-GB" sz="2000">
                <a:latin typeface="Myriad Pro" charset="0"/>
              </a:rPr>
              <a:t>Crainer</a:t>
            </a:r>
          </a:p>
        </p:txBody>
      </p:sp>
    </p:spTree>
    <p:extLst>
      <p:ext uri="{BB962C8B-B14F-4D97-AF65-F5344CB8AC3E}">
        <p14:creationId xmlns:p14="http://schemas.microsoft.com/office/powerpoint/2010/main" val="3706359056"/>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F0C068B8-677B-BF43-8355-6F847EC77D48}" type="datetime1">
              <a:rPr lang="en-GB" sz="1000">
                <a:solidFill>
                  <a:srgbClr val="898989"/>
                </a:solidFill>
                <a:latin typeface="Myriad Pro" charset="0"/>
              </a:rPr>
              <a:pPr/>
              <a:t>22/06/20</a:t>
            </a:fld>
            <a:endParaRPr lang="en-GB" sz="1000">
              <a:solidFill>
                <a:srgbClr val="898989"/>
              </a:solidFill>
              <a:latin typeface="Myriad Pro" charset="0"/>
            </a:endParaRPr>
          </a:p>
        </p:txBody>
      </p:sp>
      <p:sp>
        <p:nvSpPr>
          <p:cNvPr id="25602" name="Slide Number Placeholder 3"/>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27A49E68-E463-1240-BE6E-FF67992390DD}" type="slidenum">
              <a:rPr lang="en-GB" sz="1200">
                <a:solidFill>
                  <a:srgbClr val="898989"/>
                </a:solidFill>
                <a:latin typeface="Myriad Pro" charset="0"/>
              </a:rPr>
              <a:pPr/>
              <a:t>5</a:t>
            </a:fld>
            <a:endParaRPr lang="en-GB" sz="1200">
              <a:solidFill>
                <a:srgbClr val="898989"/>
              </a:solidFill>
              <a:latin typeface="Myriad Pro" charset="0"/>
            </a:endParaRPr>
          </a:p>
        </p:txBody>
      </p:sp>
      <p:sp>
        <p:nvSpPr>
          <p:cNvPr id="25603" name="Rectangle 2"/>
          <p:cNvSpPr>
            <a:spLocks noGrp="1" noChangeArrowheads="1"/>
          </p:cNvSpPr>
          <p:nvPr>
            <p:ph type="title" idx="4294967295"/>
          </p:nvPr>
        </p:nvSpPr>
        <p:spPr>
          <a:xfrm>
            <a:off x="0" y="465138"/>
            <a:ext cx="8229600" cy="762000"/>
          </a:xfrm>
        </p:spPr>
        <p:txBody>
          <a:bodyPr>
            <a:spAutoFit/>
          </a:bodyPr>
          <a:lstStyle/>
          <a:p>
            <a:pPr eaLnBrk="1" hangingPunct="1"/>
            <a:r>
              <a:rPr lang="en-GB">
                <a:latin typeface="Myriad Pro" charset="0"/>
              </a:rPr>
              <a:t>The process of management </a:t>
            </a:r>
          </a:p>
        </p:txBody>
      </p:sp>
      <p:sp>
        <p:nvSpPr>
          <p:cNvPr id="46083" name="Rectangle 3"/>
          <p:cNvSpPr>
            <a:spLocks noGrp="1" noChangeArrowheads="1"/>
          </p:cNvSpPr>
          <p:nvPr>
            <p:ph type="body" idx="4294967295"/>
          </p:nvPr>
        </p:nvSpPr>
        <p:spPr>
          <a:xfrm>
            <a:off x="0" y="1612900"/>
            <a:ext cx="8229600" cy="4525963"/>
          </a:xfrm>
        </p:spPr>
        <p:txBody>
          <a:bodyPr/>
          <a:lstStyle/>
          <a:p>
            <a:pPr eaLnBrk="1" hangingPunct="1"/>
            <a:r>
              <a:rPr lang="en-GB" dirty="0">
                <a:latin typeface="Myriad Pro" charset="0"/>
              </a:rPr>
              <a:t>Management is essentially an integrating activity</a:t>
            </a:r>
            <a:r>
              <a:rPr lang="en-GB" dirty="0" smtClean="0">
                <a:latin typeface="Myriad Pro" charset="0"/>
              </a:rPr>
              <a:t>.</a:t>
            </a:r>
            <a:endParaRPr lang="en-GB" dirty="0">
              <a:latin typeface="Myriad Pro" charset="0"/>
            </a:endParaRPr>
          </a:p>
          <a:p>
            <a:pPr eaLnBrk="1" hangingPunct="1"/>
            <a:r>
              <a:rPr lang="en-GB" dirty="0">
                <a:latin typeface="Myriad Pro" charset="0"/>
              </a:rPr>
              <a:t>Management is not homogeneous (all the same</a:t>
            </a:r>
            <a:r>
              <a:rPr lang="en-GB" dirty="0" smtClean="0">
                <a:latin typeface="Myriad Pro" charset="0"/>
              </a:rPr>
              <a:t>)</a:t>
            </a:r>
            <a:endParaRPr lang="en-GB" dirty="0">
              <a:latin typeface="Myriad Pro" charset="0"/>
            </a:endParaRPr>
          </a:p>
          <a:p>
            <a:pPr eaLnBrk="1" hangingPunct="1"/>
            <a:r>
              <a:rPr lang="en-GB" dirty="0">
                <a:latin typeface="Myriad Pro" charset="0"/>
              </a:rPr>
              <a:t>It takes place in different ways and at different levels of the organisation.</a:t>
            </a:r>
          </a:p>
        </p:txBody>
      </p:sp>
    </p:spTree>
    <p:extLst>
      <p:ext uri="{BB962C8B-B14F-4D97-AF65-F5344CB8AC3E}">
        <p14:creationId xmlns:p14="http://schemas.microsoft.com/office/powerpoint/2010/main" val="384614564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608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A337EE1F-0A52-2B48-8DFC-2012DB7FA29A}" type="datetime1">
              <a:rPr lang="en-GB" sz="1000">
                <a:solidFill>
                  <a:srgbClr val="898989"/>
                </a:solidFill>
                <a:latin typeface="Myriad Pro" charset="0"/>
              </a:rPr>
              <a:pPr/>
              <a:t>22/06/20</a:t>
            </a:fld>
            <a:endParaRPr lang="en-GB" sz="1000">
              <a:solidFill>
                <a:srgbClr val="898989"/>
              </a:solidFill>
              <a:latin typeface="Myriad Pro" charset="0"/>
            </a:endParaRPr>
          </a:p>
        </p:txBody>
      </p:sp>
      <p:sp>
        <p:nvSpPr>
          <p:cNvPr id="26626" name="Slide Number Placeholder 3"/>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34BB6A18-F98D-DD45-832E-30E31E071F6E}" type="slidenum">
              <a:rPr lang="en-GB" sz="1200">
                <a:solidFill>
                  <a:srgbClr val="898989"/>
                </a:solidFill>
                <a:latin typeface="Myriad Pro" charset="0"/>
              </a:rPr>
              <a:pPr/>
              <a:t>6</a:t>
            </a:fld>
            <a:endParaRPr lang="en-GB" sz="1200">
              <a:solidFill>
                <a:srgbClr val="898989"/>
              </a:solidFill>
              <a:latin typeface="Myriad Pro" charset="0"/>
            </a:endParaRPr>
          </a:p>
        </p:txBody>
      </p:sp>
      <p:sp>
        <p:nvSpPr>
          <p:cNvPr id="26627" name="Rectangle 2"/>
          <p:cNvSpPr>
            <a:spLocks noGrp="1" noChangeArrowheads="1"/>
          </p:cNvSpPr>
          <p:nvPr>
            <p:ph type="title" idx="4294967295"/>
          </p:nvPr>
        </p:nvSpPr>
        <p:spPr>
          <a:xfrm>
            <a:off x="0" y="274638"/>
            <a:ext cx="8229600" cy="1143000"/>
          </a:xfrm>
        </p:spPr>
        <p:txBody>
          <a:bodyPr>
            <a:spAutoFit/>
          </a:bodyPr>
          <a:lstStyle/>
          <a:p>
            <a:pPr eaLnBrk="1" hangingPunct="1"/>
            <a:r>
              <a:rPr lang="en-GB">
                <a:latin typeface="Myriad Pro" charset="0"/>
              </a:rPr>
              <a:t>Scientific management</a:t>
            </a:r>
          </a:p>
        </p:txBody>
      </p:sp>
      <p:sp>
        <p:nvSpPr>
          <p:cNvPr id="26628" name="Rectangle 3"/>
          <p:cNvSpPr>
            <a:spLocks noGrp="1" noChangeArrowheads="1"/>
          </p:cNvSpPr>
          <p:nvPr>
            <p:ph type="body" idx="4294967295"/>
          </p:nvPr>
        </p:nvSpPr>
        <p:spPr>
          <a:xfrm>
            <a:off x="0" y="1581150"/>
            <a:ext cx="8229600" cy="4525963"/>
          </a:xfrm>
        </p:spPr>
        <p:txBody>
          <a:bodyPr/>
          <a:lstStyle/>
          <a:p>
            <a:pPr eaLnBrk="1" hangingPunct="1">
              <a:buFontTx/>
              <a:buNone/>
            </a:pPr>
            <a:r>
              <a:rPr lang="en-GB">
                <a:latin typeface="Myriad Pro" charset="0"/>
              </a:rPr>
              <a:t>F.W. Taylor, 1856–1917</a:t>
            </a:r>
          </a:p>
          <a:p>
            <a:pPr eaLnBrk="1" hangingPunct="1"/>
            <a:r>
              <a:rPr lang="en-GB">
                <a:latin typeface="Myriad Pro" charset="0"/>
              </a:rPr>
              <a:t>Belief in the possibility of a ‘best way’ to undertake a job</a:t>
            </a:r>
          </a:p>
          <a:p>
            <a:pPr eaLnBrk="1" hangingPunct="1"/>
            <a:r>
              <a:rPr lang="en-GB">
                <a:latin typeface="Myriad Pro" charset="0"/>
              </a:rPr>
              <a:t>Analysis of work into discrete tasks</a:t>
            </a:r>
          </a:p>
          <a:p>
            <a:pPr eaLnBrk="1" hangingPunct="1"/>
            <a:r>
              <a:rPr lang="en-GB">
                <a:latin typeface="Myriad Pro" charset="0"/>
              </a:rPr>
              <a:t>Identification of the ‘one best way’</a:t>
            </a:r>
          </a:p>
          <a:p>
            <a:pPr eaLnBrk="1" hangingPunct="1"/>
            <a:r>
              <a:rPr lang="en-GB">
                <a:latin typeface="Myriad Pro" charset="0"/>
              </a:rPr>
              <a:t>Use of the ‘rational-economic’ concept of motivation</a:t>
            </a:r>
          </a:p>
        </p:txBody>
      </p:sp>
    </p:spTree>
    <p:extLst>
      <p:ext uri="{BB962C8B-B14F-4D97-AF65-F5344CB8AC3E}">
        <p14:creationId xmlns:p14="http://schemas.microsoft.com/office/powerpoint/2010/main" val="3271080024"/>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D6C035BE-5F40-F544-82C3-D6B8DA7C0D01}" type="datetime1">
              <a:rPr lang="en-GB" sz="1000">
                <a:solidFill>
                  <a:srgbClr val="898989"/>
                </a:solidFill>
                <a:latin typeface="Myriad Pro" charset="0"/>
              </a:rPr>
              <a:pPr/>
              <a:t>22/06/20</a:t>
            </a:fld>
            <a:endParaRPr lang="en-GB" sz="1000">
              <a:solidFill>
                <a:srgbClr val="898989"/>
              </a:solidFill>
              <a:latin typeface="Myriad Pro" charset="0"/>
            </a:endParaRPr>
          </a:p>
        </p:txBody>
      </p:sp>
      <p:sp>
        <p:nvSpPr>
          <p:cNvPr id="27650" name="Slide Number Placeholder 3"/>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ADBE0044-D6BE-9E46-B17C-41824E626314}" type="slidenum">
              <a:rPr lang="en-GB" sz="1200">
                <a:solidFill>
                  <a:srgbClr val="898989"/>
                </a:solidFill>
                <a:latin typeface="Myriad Pro" charset="0"/>
              </a:rPr>
              <a:pPr/>
              <a:t>7</a:t>
            </a:fld>
            <a:endParaRPr lang="en-GB" sz="1200">
              <a:solidFill>
                <a:srgbClr val="898989"/>
              </a:solidFill>
              <a:latin typeface="Myriad Pro" charset="0"/>
            </a:endParaRPr>
          </a:p>
        </p:txBody>
      </p:sp>
      <p:sp>
        <p:nvSpPr>
          <p:cNvPr id="27651" name="Rectangle 2"/>
          <p:cNvSpPr>
            <a:spLocks noGrp="1" noChangeArrowheads="1"/>
          </p:cNvSpPr>
          <p:nvPr>
            <p:ph type="title" idx="4294967295"/>
          </p:nvPr>
        </p:nvSpPr>
        <p:spPr>
          <a:xfrm>
            <a:off x="0" y="274638"/>
            <a:ext cx="8229600" cy="1143000"/>
          </a:xfrm>
        </p:spPr>
        <p:txBody>
          <a:bodyPr>
            <a:spAutoFit/>
          </a:bodyPr>
          <a:lstStyle/>
          <a:p>
            <a:pPr eaLnBrk="1" hangingPunct="1"/>
            <a:r>
              <a:rPr lang="en-GB">
                <a:latin typeface="Myriad Pro" charset="0"/>
              </a:rPr>
              <a:t>Principles to guide management</a:t>
            </a:r>
          </a:p>
        </p:txBody>
      </p:sp>
      <p:sp>
        <p:nvSpPr>
          <p:cNvPr id="27652" name="Rectangle 3"/>
          <p:cNvSpPr>
            <a:spLocks noGrp="1" noChangeArrowheads="1"/>
          </p:cNvSpPr>
          <p:nvPr>
            <p:ph type="body" idx="4294967295"/>
          </p:nvPr>
        </p:nvSpPr>
        <p:spPr>
          <a:xfrm>
            <a:off x="0" y="1590675"/>
            <a:ext cx="8229600" cy="4525963"/>
          </a:xfrm>
        </p:spPr>
        <p:txBody>
          <a:bodyPr/>
          <a:lstStyle/>
          <a:p>
            <a:pPr eaLnBrk="1" hangingPunct="1"/>
            <a:r>
              <a:rPr lang="en-GB" sz="2800" dirty="0">
                <a:latin typeface="Myriad Pro" charset="0"/>
              </a:rPr>
              <a:t>The development of a true science</a:t>
            </a:r>
            <a:br>
              <a:rPr lang="en-GB" sz="2800" dirty="0">
                <a:latin typeface="Myriad Pro" charset="0"/>
              </a:rPr>
            </a:br>
            <a:r>
              <a:rPr lang="en-GB" sz="2800" dirty="0">
                <a:latin typeface="Myriad Pro" charset="0"/>
              </a:rPr>
              <a:t>for each person’s work</a:t>
            </a:r>
          </a:p>
          <a:p>
            <a:pPr eaLnBrk="1" hangingPunct="1"/>
            <a:r>
              <a:rPr lang="en-GB" sz="2800" dirty="0">
                <a:latin typeface="Myriad Pro" charset="0"/>
              </a:rPr>
              <a:t>Scientific selection, training and development of workers</a:t>
            </a:r>
          </a:p>
          <a:p>
            <a:pPr eaLnBrk="1" hangingPunct="1"/>
            <a:r>
              <a:rPr lang="en-GB" sz="2800" dirty="0">
                <a:latin typeface="Myriad Pro" charset="0"/>
              </a:rPr>
              <a:t>Co-operation with workers to ensure</a:t>
            </a:r>
            <a:br>
              <a:rPr lang="en-GB" sz="2800" dirty="0">
                <a:latin typeface="Myriad Pro" charset="0"/>
              </a:rPr>
            </a:br>
            <a:r>
              <a:rPr lang="en-GB" sz="2800" dirty="0">
                <a:latin typeface="Myriad Pro" charset="0"/>
              </a:rPr>
              <a:t>work is carried out in the prescribed way</a:t>
            </a:r>
          </a:p>
          <a:p>
            <a:pPr eaLnBrk="1" hangingPunct="1"/>
            <a:r>
              <a:rPr lang="en-GB" sz="2800" dirty="0">
                <a:latin typeface="Myriad Pro" charset="0"/>
              </a:rPr>
              <a:t>The division of work and responsibility between managers and workers</a:t>
            </a:r>
          </a:p>
        </p:txBody>
      </p:sp>
    </p:spTree>
    <p:extLst>
      <p:ext uri="{BB962C8B-B14F-4D97-AF65-F5344CB8AC3E}">
        <p14:creationId xmlns:p14="http://schemas.microsoft.com/office/powerpoint/2010/main" val="879799586"/>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FF559125-FC12-324E-A8EE-1F0129FF99BC}" type="datetime1">
              <a:rPr lang="en-GB" sz="1000">
                <a:solidFill>
                  <a:srgbClr val="898989"/>
                </a:solidFill>
                <a:latin typeface="Myriad Pro" charset="0"/>
              </a:rPr>
              <a:pPr/>
              <a:t>22/06/20</a:t>
            </a:fld>
            <a:endParaRPr lang="en-GB" sz="1000">
              <a:solidFill>
                <a:srgbClr val="898989"/>
              </a:solidFill>
              <a:latin typeface="Myriad Pro" charset="0"/>
            </a:endParaRPr>
          </a:p>
        </p:txBody>
      </p:sp>
      <p:sp>
        <p:nvSpPr>
          <p:cNvPr id="28674" name="Slide Number Placeholder 3"/>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B56F7DF3-C0BB-D64E-BEA5-3029CA5EF8AD}" type="slidenum">
              <a:rPr lang="en-GB" sz="1200">
                <a:solidFill>
                  <a:srgbClr val="898989"/>
                </a:solidFill>
                <a:latin typeface="Myriad Pro" charset="0"/>
              </a:rPr>
              <a:pPr/>
              <a:t>8</a:t>
            </a:fld>
            <a:endParaRPr lang="en-GB" sz="1200">
              <a:solidFill>
                <a:srgbClr val="898989"/>
              </a:solidFill>
              <a:latin typeface="Myriad Pro" charset="0"/>
            </a:endParaRPr>
          </a:p>
        </p:txBody>
      </p:sp>
      <p:sp>
        <p:nvSpPr>
          <p:cNvPr id="28675" name="Rectangle 2"/>
          <p:cNvSpPr>
            <a:spLocks noGrp="1" noChangeArrowheads="1"/>
          </p:cNvSpPr>
          <p:nvPr>
            <p:ph type="title" idx="4294967295"/>
          </p:nvPr>
        </p:nvSpPr>
        <p:spPr>
          <a:xfrm>
            <a:off x="0" y="274638"/>
            <a:ext cx="8229600" cy="1143000"/>
          </a:xfrm>
        </p:spPr>
        <p:txBody>
          <a:bodyPr>
            <a:spAutoFit/>
          </a:bodyPr>
          <a:lstStyle/>
          <a:p>
            <a:pPr eaLnBrk="1" hangingPunct="1"/>
            <a:r>
              <a:rPr lang="en-GB">
                <a:latin typeface="Myriad Pro" charset="0"/>
              </a:rPr>
              <a:t>Critique of Taylorism</a:t>
            </a:r>
          </a:p>
        </p:txBody>
      </p:sp>
      <p:sp>
        <p:nvSpPr>
          <p:cNvPr id="28676" name="Rectangle 3"/>
          <p:cNvSpPr>
            <a:spLocks noGrp="1" noChangeArrowheads="1"/>
          </p:cNvSpPr>
          <p:nvPr>
            <p:ph type="body" idx="4294967295"/>
          </p:nvPr>
        </p:nvSpPr>
        <p:spPr>
          <a:xfrm>
            <a:off x="0" y="1631950"/>
            <a:ext cx="8229600" cy="4065588"/>
          </a:xfrm>
        </p:spPr>
        <p:txBody>
          <a:bodyPr>
            <a:spAutoFit/>
          </a:bodyPr>
          <a:lstStyle/>
          <a:p>
            <a:pPr eaLnBrk="1" hangingPunct="1">
              <a:spcAft>
                <a:spcPct val="10000"/>
              </a:spcAft>
            </a:pPr>
            <a:r>
              <a:rPr lang="en-GB" sz="2800">
                <a:latin typeface="Myriad Pro" charset="0"/>
              </a:rPr>
              <a:t>Hostility and suspicion among workers and from unions</a:t>
            </a:r>
          </a:p>
          <a:p>
            <a:pPr eaLnBrk="1" hangingPunct="1">
              <a:spcAft>
                <a:spcPct val="10000"/>
              </a:spcAft>
            </a:pPr>
            <a:r>
              <a:rPr lang="en-GB" sz="2800">
                <a:latin typeface="Myriad Pro" charset="0"/>
              </a:rPr>
              <a:t>The ‘rationalisation’ of work results in the</a:t>
            </a:r>
            <a:br>
              <a:rPr lang="en-GB" sz="2800">
                <a:latin typeface="Myriad Pro" charset="0"/>
              </a:rPr>
            </a:br>
            <a:r>
              <a:rPr lang="en-GB" sz="2800">
                <a:latin typeface="Myriad Pro" charset="0"/>
              </a:rPr>
              <a:t>de-skilling of workers</a:t>
            </a:r>
          </a:p>
          <a:p>
            <a:pPr eaLnBrk="1" hangingPunct="1">
              <a:spcAft>
                <a:spcPct val="10000"/>
              </a:spcAft>
            </a:pPr>
            <a:r>
              <a:rPr lang="en-GB" sz="2800">
                <a:latin typeface="Myriad Pro" charset="0"/>
              </a:rPr>
              <a:t>Creates excessive levels of managerial control</a:t>
            </a:r>
          </a:p>
          <a:p>
            <a:pPr eaLnBrk="1" hangingPunct="1">
              <a:spcAft>
                <a:spcPct val="10000"/>
              </a:spcAft>
            </a:pPr>
            <a:r>
              <a:rPr lang="en-GB" sz="2800">
                <a:latin typeface="Myriad Pro" charset="0"/>
              </a:rPr>
              <a:t>Tends to create rigid organisational structures</a:t>
            </a:r>
          </a:p>
          <a:p>
            <a:pPr eaLnBrk="1" hangingPunct="1">
              <a:spcAft>
                <a:spcPct val="10000"/>
              </a:spcAft>
            </a:pPr>
            <a:r>
              <a:rPr lang="en-GB" sz="2800">
                <a:latin typeface="Myriad Pro" charset="0"/>
              </a:rPr>
              <a:t>Views workers as individual ‘units of production’ rather than social beings</a:t>
            </a:r>
          </a:p>
        </p:txBody>
      </p:sp>
    </p:spTree>
    <p:extLst>
      <p:ext uri="{BB962C8B-B14F-4D97-AF65-F5344CB8AC3E}">
        <p14:creationId xmlns:p14="http://schemas.microsoft.com/office/powerpoint/2010/main" val="2384800061"/>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820F8089-8940-7A4C-9608-4B5658F14406}" type="datetime1">
              <a:rPr lang="en-GB" sz="1000">
                <a:solidFill>
                  <a:srgbClr val="898989"/>
                </a:solidFill>
                <a:latin typeface="Myriad Pro" charset="0"/>
              </a:rPr>
              <a:pPr/>
              <a:t>22/06/20</a:t>
            </a:fld>
            <a:endParaRPr lang="en-GB" sz="1000">
              <a:solidFill>
                <a:srgbClr val="898989"/>
              </a:solidFill>
              <a:latin typeface="Myriad Pro" charset="0"/>
            </a:endParaRPr>
          </a:p>
        </p:txBody>
      </p:sp>
      <p:sp>
        <p:nvSpPr>
          <p:cNvPr id="29698" name="Slide Number Placeholder 3"/>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3439BE6B-11BA-DB4B-9206-E547636B9001}" type="slidenum">
              <a:rPr lang="en-GB" sz="1200">
                <a:solidFill>
                  <a:srgbClr val="898989"/>
                </a:solidFill>
                <a:latin typeface="Myriad Pro" charset="0"/>
              </a:rPr>
              <a:pPr/>
              <a:t>9</a:t>
            </a:fld>
            <a:endParaRPr lang="en-GB" sz="1200">
              <a:solidFill>
                <a:srgbClr val="898989"/>
              </a:solidFill>
              <a:latin typeface="Myriad Pro" charset="0"/>
            </a:endParaRPr>
          </a:p>
        </p:txBody>
      </p:sp>
      <p:sp>
        <p:nvSpPr>
          <p:cNvPr id="29699" name="Rectangle 2"/>
          <p:cNvSpPr>
            <a:spLocks noGrp="1" noChangeArrowheads="1"/>
          </p:cNvSpPr>
          <p:nvPr>
            <p:ph type="title" idx="4294967295"/>
          </p:nvPr>
        </p:nvSpPr>
        <p:spPr>
          <a:xfrm>
            <a:off x="0" y="274638"/>
            <a:ext cx="8229600" cy="1143000"/>
          </a:xfrm>
        </p:spPr>
        <p:txBody>
          <a:bodyPr>
            <a:spAutoFit/>
          </a:bodyPr>
          <a:lstStyle/>
          <a:p>
            <a:pPr eaLnBrk="1" hangingPunct="1"/>
            <a:r>
              <a:rPr lang="en-GB">
                <a:latin typeface="Myriad Pro" charset="0"/>
              </a:rPr>
              <a:t>Taylor’s legacy</a:t>
            </a:r>
          </a:p>
        </p:txBody>
      </p:sp>
      <p:sp>
        <p:nvSpPr>
          <p:cNvPr id="29700" name="Rectangle 3"/>
          <p:cNvSpPr>
            <a:spLocks noGrp="1" noChangeArrowheads="1"/>
          </p:cNvSpPr>
          <p:nvPr>
            <p:ph type="body" idx="4294967295"/>
          </p:nvPr>
        </p:nvSpPr>
        <p:spPr>
          <a:xfrm>
            <a:off x="0" y="1720850"/>
            <a:ext cx="8229600" cy="4091376"/>
          </a:xfrm>
          <a:noFill/>
        </p:spPr>
        <p:txBody>
          <a:bodyPr>
            <a:spAutoFit/>
          </a:bodyPr>
          <a:lstStyle/>
          <a:p>
            <a:pPr eaLnBrk="1" hangingPunct="1">
              <a:lnSpc>
                <a:spcPct val="80000"/>
              </a:lnSpc>
              <a:spcBef>
                <a:spcPct val="15000"/>
              </a:spcBef>
            </a:pPr>
            <a:r>
              <a:rPr lang="en-GB" sz="2800" dirty="0">
                <a:latin typeface="Myriad Pro" charset="0"/>
              </a:rPr>
              <a:t>Work study systems</a:t>
            </a:r>
          </a:p>
          <a:p>
            <a:pPr eaLnBrk="1" hangingPunct="1">
              <a:lnSpc>
                <a:spcPct val="80000"/>
              </a:lnSpc>
              <a:spcBef>
                <a:spcPct val="15000"/>
              </a:spcBef>
            </a:pPr>
            <a:r>
              <a:rPr lang="en-GB" sz="2800" dirty="0">
                <a:latin typeface="Myriad Pro" charset="0"/>
              </a:rPr>
              <a:t>Payment by results</a:t>
            </a:r>
          </a:p>
          <a:p>
            <a:pPr eaLnBrk="1" hangingPunct="1">
              <a:lnSpc>
                <a:spcPct val="80000"/>
              </a:lnSpc>
              <a:spcBef>
                <a:spcPct val="15000"/>
              </a:spcBef>
            </a:pPr>
            <a:r>
              <a:rPr lang="en-GB" sz="2800" dirty="0">
                <a:latin typeface="Myriad Pro" charset="0"/>
              </a:rPr>
              <a:t>Management by exception</a:t>
            </a:r>
          </a:p>
          <a:p>
            <a:pPr eaLnBrk="1" hangingPunct="1">
              <a:lnSpc>
                <a:spcPct val="80000"/>
              </a:lnSpc>
              <a:spcBef>
                <a:spcPct val="15000"/>
              </a:spcBef>
            </a:pPr>
            <a:r>
              <a:rPr lang="en-GB" sz="2800" dirty="0">
                <a:latin typeface="Myriad Pro" charset="0"/>
              </a:rPr>
              <a:t>Production control</a:t>
            </a:r>
          </a:p>
          <a:p>
            <a:pPr lvl="1" eaLnBrk="1" hangingPunct="1">
              <a:lnSpc>
                <a:spcPct val="80000"/>
              </a:lnSpc>
              <a:spcBef>
                <a:spcPct val="15000"/>
              </a:spcBef>
            </a:pPr>
            <a:r>
              <a:rPr lang="en-GB" sz="2400" dirty="0">
                <a:latin typeface="Myriad Pro" charset="0"/>
              </a:rPr>
              <a:t>e.g. the assembly line and Fordism</a:t>
            </a:r>
          </a:p>
          <a:p>
            <a:pPr eaLnBrk="1" hangingPunct="1">
              <a:lnSpc>
                <a:spcPct val="80000"/>
              </a:lnSpc>
              <a:spcBef>
                <a:spcPct val="15000"/>
              </a:spcBef>
            </a:pPr>
            <a:r>
              <a:rPr lang="en-GB" sz="2800" dirty="0">
                <a:latin typeface="Myriad Pro" charset="0"/>
              </a:rPr>
              <a:t>Systematic and procedural training</a:t>
            </a:r>
          </a:p>
          <a:p>
            <a:pPr eaLnBrk="1" hangingPunct="1">
              <a:lnSpc>
                <a:spcPct val="80000"/>
              </a:lnSpc>
              <a:spcBef>
                <a:spcPct val="15000"/>
              </a:spcBef>
            </a:pPr>
            <a:endParaRPr lang="en-GB" sz="2800" dirty="0">
              <a:latin typeface="Myriad Pro" charset="0"/>
            </a:endParaRPr>
          </a:p>
          <a:p>
            <a:pPr eaLnBrk="1" hangingPunct="1">
              <a:lnSpc>
                <a:spcPct val="90000"/>
              </a:lnSpc>
              <a:buFontTx/>
              <a:buNone/>
            </a:pPr>
            <a:r>
              <a:rPr lang="en-GB" sz="2800" i="1" dirty="0">
                <a:latin typeface="Myriad Pro" charset="0"/>
              </a:rPr>
              <a:t>‘Taylor… shaped the first coherent school of thought with application to the industrialised world.</a:t>
            </a:r>
            <a:r>
              <a:rPr lang="en-GB" sz="2800" i="1" dirty="0" smtClean="0">
                <a:latin typeface="Myriad Pro" charset="0"/>
              </a:rPr>
              <a:t>’ </a:t>
            </a:r>
            <a:r>
              <a:rPr lang="en-GB" sz="2400" i="1" dirty="0" smtClean="0">
                <a:latin typeface="Myriad Pro" charset="0"/>
              </a:rPr>
              <a:t>Stern</a:t>
            </a:r>
            <a:endParaRPr lang="en-GB" sz="2400" i="1" dirty="0">
              <a:latin typeface="Myriad Pro" charset="0"/>
            </a:endParaRPr>
          </a:p>
        </p:txBody>
      </p:sp>
    </p:spTree>
    <p:extLst>
      <p:ext uri="{BB962C8B-B14F-4D97-AF65-F5344CB8AC3E}">
        <p14:creationId xmlns:p14="http://schemas.microsoft.com/office/powerpoint/2010/main" val="1868232950"/>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2FB5FED9-28B9-4848-AA33-91D85A35B3E5}" type="datetime1">
              <a:rPr lang="en-GB" sz="1000">
                <a:solidFill>
                  <a:srgbClr val="898989"/>
                </a:solidFill>
                <a:latin typeface="Myriad Pro" charset="0"/>
              </a:rPr>
              <a:pPr/>
              <a:t>22/06/20</a:t>
            </a:fld>
            <a:endParaRPr lang="en-GB" sz="1000">
              <a:solidFill>
                <a:srgbClr val="898989"/>
              </a:solidFill>
              <a:latin typeface="Myriad Pro" charset="0"/>
            </a:endParaRPr>
          </a:p>
        </p:txBody>
      </p:sp>
      <p:sp>
        <p:nvSpPr>
          <p:cNvPr id="30722" name="Slide Number Placeholder 3"/>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DDAEF1C7-96A0-FD4F-B431-31C44906BD4D}" type="slidenum">
              <a:rPr lang="en-GB" sz="1200">
                <a:solidFill>
                  <a:srgbClr val="898989"/>
                </a:solidFill>
                <a:latin typeface="Myriad Pro" charset="0"/>
              </a:rPr>
              <a:pPr/>
              <a:t>10</a:t>
            </a:fld>
            <a:endParaRPr lang="en-GB" sz="1200">
              <a:solidFill>
                <a:srgbClr val="898989"/>
              </a:solidFill>
              <a:latin typeface="Myriad Pro" charset="0"/>
            </a:endParaRPr>
          </a:p>
        </p:txBody>
      </p:sp>
      <p:sp>
        <p:nvSpPr>
          <p:cNvPr id="30723" name="Rectangle 2"/>
          <p:cNvSpPr>
            <a:spLocks noGrp="1" noChangeArrowheads="1"/>
          </p:cNvSpPr>
          <p:nvPr>
            <p:ph type="title" idx="4294967295"/>
          </p:nvPr>
        </p:nvSpPr>
        <p:spPr>
          <a:xfrm>
            <a:off x="0" y="130175"/>
            <a:ext cx="8229600" cy="1431925"/>
          </a:xfrm>
        </p:spPr>
        <p:txBody>
          <a:bodyPr>
            <a:spAutoFit/>
          </a:bodyPr>
          <a:lstStyle/>
          <a:p>
            <a:pPr eaLnBrk="1" hangingPunct="1"/>
            <a:r>
              <a:rPr lang="en-GB">
                <a:latin typeface="Myriad Pro" charset="0"/>
              </a:rPr>
              <a:t>Exercise:  Using a scientific management approach </a:t>
            </a:r>
          </a:p>
        </p:txBody>
      </p:sp>
      <p:sp>
        <p:nvSpPr>
          <p:cNvPr id="30724" name="Rectangle 3"/>
          <p:cNvSpPr>
            <a:spLocks noGrp="1" noChangeArrowheads="1"/>
          </p:cNvSpPr>
          <p:nvPr>
            <p:ph type="body" idx="4294967295"/>
          </p:nvPr>
        </p:nvSpPr>
        <p:spPr>
          <a:xfrm>
            <a:off x="0" y="1600200"/>
            <a:ext cx="8229600" cy="4525963"/>
          </a:xfrm>
        </p:spPr>
        <p:txBody>
          <a:bodyPr/>
          <a:lstStyle/>
          <a:p>
            <a:pPr marL="785813" lvl="1" indent="-328613" eaLnBrk="1" hangingPunct="1">
              <a:lnSpc>
                <a:spcPct val="95000"/>
              </a:lnSpc>
              <a:buFontTx/>
              <a:buNone/>
            </a:pPr>
            <a:r>
              <a:rPr lang="en-GB">
                <a:latin typeface="Myriad Pro" charset="0"/>
              </a:rPr>
              <a:t>How could you use this approach to: </a:t>
            </a:r>
          </a:p>
          <a:p>
            <a:pPr marL="785813" lvl="1" indent="-328613" eaLnBrk="1" hangingPunct="1">
              <a:lnSpc>
                <a:spcPct val="95000"/>
              </a:lnSpc>
            </a:pPr>
            <a:r>
              <a:rPr lang="en-GB">
                <a:latin typeface="Myriad Pro" charset="0"/>
              </a:rPr>
              <a:t>Book an airline ticket</a:t>
            </a:r>
          </a:p>
          <a:p>
            <a:pPr marL="785813" lvl="1" indent="-328613" eaLnBrk="1" hangingPunct="1">
              <a:lnSpc>
                <a:spcPct val="95000"/>
              </a:lnSpc>
            </a:pPr>
            <a:r>
              <a:rPr lang="en-GB">
                <a:latin typeface="Myriad Pro" charset="0"/>
              </a:rPr>
              <a:t>Cook a spaghetti bolognese</a:t>
            </a:r>
          </a:p>
          <a:p>
            <a:pPr marL="785813" lvl="1" indent="-328613" eaLnBrk="1" hangingPunct="1">
              <a:lnSpc>
                <a:spcPct val="95000"/>
              </a:lnSpc>
            </a:pPr>
            <a:r>
              <a:rPr lang="en-GB">
                <a:latin typeface="Myriad Pro" charset="0"/>
              </a:rPr>
              <a:t>Bathe a small child</a:t>
            </a:r>
          </a:p>
          <a:p>
            <a:pPr marL="785813" lvl="1" indent="-328613" eaLnBrk="1" hangingPunct="1">
              <a:lnSpc>
                <a:spcPct val="95000"/>
              </a:lnSpc>
            </a:pPr>
            <a:r>
              <a:rPr lang="en-GB">
                <a:latin typeface="Myriad Pro" charset="0"/>
              </a:rPr>
              <a:t>Rearrange 100 CDs in some form of order, 10 to each shelf</a:t>
            </a:r>
          </a:p>
          <a:p>
            <a:pPr marL="785813" lvl="1" indent="-328613" eaLnBrk="1" hangingPunct="1">
              <a:lnSpc>
                <a:spcPct val="95000"/>
              </a:lnSpc>
            </a:pPr>
            <a:r>
              <a:rPr lang="en-GB">
                <a:latin typeface="Myriad Pro" charset="0"/>
              </a:rPr>
              <a:t>Wash up after a small dinner party</a:t>
            </a:r>
          </a:p>
          <a:p>
            <a:pPr marL="785813" lvl="1" indent="-328613" eaLnBrk="1" hangingPunct="1">
              <a:lnSpc>
                <a:spcPct val="95000"/>
              </a:lnSpc>
            </a:pPr>
            <a:r>
              <a:rPr lang="en-GB">
                <a:latin typeface="Myriad Pro" charset="0"/>
              </a:rPr>
              <a:t>Renew your passport</a:t>
            </a:r>
          </a:p>
        </p:txBody>
      </p:sp>
    </p:spTree>
    <p:extLst>
      <p:ext uri="{BB962C8B-B14F-4D97-AF65-F5344CB8AC3E}">
        <p14:creationId xmlns:p14="http://schemas.microsoft.com/office/powerpoint/2010/main" val="1020676865"/>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41C109AF-22F1-6645-BB8D-51910070F896}" type="datetime1">
              <a:rPr lang="en-GB" sz="1000">
                <a:solidFill>
                  <a:srgbClr val="898989"/>
                </a:solidFill>
                <a:latin typeface="Myriad Pro" charset="0"/>
              </a:rPr>
              <a:pPr/>
              <a:t>22/06/20</a:t>
            </a:fld>
            <a:endParaRPr lang="en-GB" sz="1000">
              <a:solidFill>
                <a:srgbClr val="898989"/>
              </a:solidFill>
              <a:latin typeface="Myriad Pro" charset="0"/>
            </a:endParaRPr>
          </a:p>
        </p:txBody>
      </p:sp>
      <p:sp>
        <p:nvSpPr>
          <p:cNvPr id="31746" name="Slide Number Placeholder 3"/>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EE0FE2AE-35D5-EE45-AA42-ABB9AE7CC25D}" type="slidenum">
              <a:rPr lang="en-GB" sz="1200">
                <a:solidFill>
                  <a:srgbClr val="898989"/>
                </a:solidFill>
                <a:latin typeface="Myriad Pro" charset="0"/>
              </a:rPr>
              <a:pPr/>
              <a:t>11</a:t>
            </a:fld>
            <a:endParaRPr lang="en-GB" sz="1200">
              <a:solidFill>
                <a:srgbClr val="898989"/>
              </a:solidFill>
              <a:latin typeface="Myriad Pro" charset="0"/>
            </a:endParaRPr>
          </a:p>
        </p:txBody>
      </p:sp>
      <p:sp>
        <p:nvSpPr>
          <p:cNvPr id="31747" name="Rectangle 2"/>
          <p:cNvSpPr>
            <a:spLocks noGrp="1" noChangeArrowheads="1"/>
          </p:cNvSpPr>
          <p:nvPr>
            <p:ph type="title" idx="4294967295"/>
          </p:nvPr>
        </p:nvSpPr>
        <p:spPr>
          <a:xfrm>
            <a:off x="0" y="274638"/>
            <a:ext cx="8229600" cy="1143000"/>
          </a:xfrm>
        </p:spPr>
        <p:txBody>
          <a:bodyPr>
            <a:spAutoFit/>
          </a:bodyPr>
          <a:lstStyle/>
          <a:p>
            <a:pPr eaLnBrk="1" hangingPunct="1"/>
            <a:r>
              <a:rPr lang="en-GB">
                <a:latin typeface="Myriad Pro" charset="0"/>
              </a:rPr>
              <a:t>The human relations approach</a:t>
            </a:r>
          </a:p>
        </p:txBody>
      </p:sp>
      <p:sp>
        <p:nvSpPr>
          <p:cNvPr id="31748" name="Rectangle 3"/>
          <p:cNvSpPr>
            <a:spLocks noGrp="1" noChangeArrowheads="1"/>
          </p:cNvSpPr>
          <p:nvPr>
            <p:ph type="body" idx="4294967295"/>
          </p:nvPr>
        </p:nvSpPr>
        <p:spPr>
          <a:xfrm>
            <a:off x="0" y="1679575"/>
            <a:ext cx="8229600" cy="4525963"/>
          </a:xfrm>
        </p:spPr>
        <p:txBody>
          <a:bodyPr/>
          <a:lstStyle/>
          <a:p>
            <a:pPr eaLnBrk="1" hangingPunct="1">
              <a:lnSpc>
                <a:spcPct val="90000"/>
              </a:lnSpc>
              <a:buFontTx/>
              <a:buNone/>
            </a:pPr>
            <a:r>
              <a:rPr lang="en-GB" sz="2800" dirty="0">
                <a:latin typeface="Myriad Pro" charset="0"/>
              </a:rPr>
              <a:t>Elton Mayo, 1880–1949</a:t>
            </a:r>
          </a:p>
          <a:p>
            <a:pPr eaLnBrk="1" hangingPunct="1">
              <a:lnSpc>
                <a:spcPct val="90000"/>
              </a:lnSpc>
            </a:pPr>
            <a:r>
              <a:rPr lang="en-GB" sz="2400" dirty="0">
                <a:latin typeface="Myriad Pro" charset="0"/>
              </a:rPr>
              <a:t>The Hawthorne experiments at the Western Electric Company </a:t>
            </a:r>
          </a:p>
          <a:p>
            <a:pPr eaLnBrk="1" hangingPunct="1">
              <a:lnSpc>
                <a:spcPct val="90000"/>
              </a:lnSpc>
            </a:pPr>
            <a:r>
              <a:rPr lang="en-GB" sz="2400" dirty="0">
                <a:latin typeface="Myriad Pro" charset="0"/>
              </a:rPr>
              <a:t>Attention given to social factors at work rather than purely rational organisation</a:t>
            </a:r>
          </a:p>
          <a:p>
            <a:pPr eaLnBrk="1" hangingPunct="1">
              <a:lnSpc>
                <a:spcPct val="90000"/>
              </a:lnSpc>
            </a:pPr>
            <a:r>
              <a:rPr lang="en-GB" sz="2400" dirty="0">
                <a:latin typeface="Myriad Pro" charset="0"/>
              </a:rPr>
              <a:t>Studies focus on individual psychological and social needs</a:t>
            </a:r>
          </a:p>
          <a:p>
            <a:pPr eaLnBrk="1" hangingPunct="1">
              <a:lnSpc>
                <a:spcPct val="90000"/>
              </a:lnSpc>
            </a:pPr>
            <a:r>
              <a:rPr lang="en-GB" sz="2400" dirty="0">
                <a:latin typeface="Myriad Pro" charset="0"/>
              </a:rPr>
              <a:t>Recognised the informal organisation and group norms as an important influence on worker behaviour</a:t>
            </a:r>
          </a:p>
        </p:txBody>
      </p:sp>
    </p:spTree>
    <p:extLst>
      <p:ext uri="{BB962C8B-B14F-4D97-AF65-F5344CB8AC3E}">
        <p14:creationId xmlns:p14="http://schemas.microsoft.com/office/powerpoint/2010/main" val="180009225"/>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2FD3A863-C2BE-404A-8EB2-B67DB5E3BA9C}" type="datetime1">
              <a:rPr lang="en-GB" sz="1000">
                <a:solidFill>
                  <a:srgbClr val="898989"/>
                </a:solidFill>
                <a:latin typeface="Myriad Pro" charset="0"/>
              </a:rPr>
              <a:pPr/>
              <a:t>22/06/20</a:t>
            </a:fld>
            <a:endParaRPr lang="en-GB" sz="1000">
              <a:solidFill>
                <a:srgbClr val="898989"/>
              </a:solidFill>
              <a:latin typeface="Myriad Pro" charset="0"/>
            </a:endParaRPr>
          </a:p>
        </p:txBody>
      </p:sp>
      <p:sp>
        <p:nvSpPr>
          <p:cNvPr id="32770" name="Slide Number Placeholder 3"/>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678B797C-0FDC-BD43-B19A-967EADD5965F}" type="slidenum">
              <a:rPr lang="en-GB" sz="1200">
                <a:solidFill>
                  <a:srgbClr val="898989"/>
                </a:solidFill>
                <a:latin typeface="Myriad Pro" charset="0"/>
              </a:rPr>
              <a:pPr/>
              <a:t>12</a:t>
            </a:fld>
            <a:endParaRPr lang="en-GB" sz="1200">
              <a:solidFill>
                <a:srgbClr val="898989"/>
              </a:solidFill>
              <a:latin typeface="Myriad Pro" charset="0"/>
            </a:endParaRPr>
          </a:p>
        </p:txBody>
      </p:sp>
      <p:sp>
        <p:nvSpPr>
          <p:cNvPr id="32771" name="Rectangle 2"/>
          <p:cNvSpPr>
            <a:spLocks noGrp="1" noChangeArrowheads="1"/>
          </p:cNvSpPr>
          <p:nvPr>
            <p:ph type="title" idx="4294967295"/>
          </p:nvPr>
        </p:nvSpPr>
        <p:spPr>
          <a:xfrm>
            <a:off x="0" y="304800"/>
            <a:ext cx="7426325" cy="1311275"/>
          </a:xfrm>
        </p:spPr>
        <p:txBody>
          <a:bodyPr>
            <a:spAutoFit/>
          </a:bodyPr>
          <a:lstStyle/>
          <a:p>
            <a:pPr eaLnBrk="1" hangingPunct="1"/>
            <a:r>
              <a:rPr lang="en-GB">
                <a:latin typeface="Myriad Pro" charset="0"/>
              </a:rPr>
              <a:t>Critique of the Hawthorne</a:t>
            </a:r>
            <a:br>
              <a:rPr lang="en-GB">
                <a:latin typeface="Myriad Pro" charset="0"/>
              </a:rPr>
            </a:br>
            <a:r>
              <a:rPr lang="en-GB">
                <a:latin typeface="Myriad Pro" charset="0"/>
              </a:rPr>
              <a:t>experiments</a:t>
            </a:r>
          </a:p>
        </p:txBody>
      </p:sp>
      <p:sp>
        <p:nvSpPr>
          <p:cNvPr id="32772" name="Rectangle 3"/>
          <p:cNvSpPr>
            <a:spLocks noGrp="1" noChangeArrowheads="1"/>
          </p:cNvSpPr>
          <p:nvPr>
            <p:ph type="body" idx="4294967295"/>
          </p:nvPr>
        </p:nvSpPr>
        <p:spPr>
          <a:xfrm>
            <a:off x="0" y="1892300"/>
            <a:ext cx="8229600" cy="3911600"/>
          </a:xfrm>
        </p:spPr>
        <p:txBody>
          <a:bodyPr>
            <a:spAutoFit/>
          </a:bodyPr>
          <a:lstStyle/>
          <a:p>
            <a:pPr eaLnBrk="1" hangingPunct="1">
              <a:buFontTx/>
              <a:buNone/>
            </a:pPr>
            <a:r>
              <a:rPr lang="en-GB">
                <a:latin typeface="Myriad Pro" charset="0"/>
              </a:rPr>
              <a:t>A flawed experiment?</a:t>
            </a:r>
          </a:p>
          <a:p>
            <a:pPr marL="808038" lvl="1" indent="-350838" eaLnBrk="1" hangingPunct="1"/>
            <a:r>
              <a:rPr lang="en-GB">
                <a:latin typeface="Myriad Pro" charset="0"/>
              </a:rPr>
              <a:t>Failure to take environmental factors into account</a:t>
            </a:r>
          </a:p>
          <a:p>
            <a:pPr marL="808038" lvl="1" indent="-350838" eaLnBrk="1" hangingPunct="1"/>
            <a:r>
              <a:rPr lang="en-GB">
                <a:latin typeface="Myriad Pro" charset="0"/>
              </a:rPr>
              <a:t>Adoption of a unitary frame of reference to worker/employer relationship</a:t>
            </a:r>
          </a:p>
          <a:p>
            <a:pPr marL="808038" lvl="1" indent="-350838" eaLnBrk="1" hangingPunct="1"/>
            <a:r>
              <a:rPr lang="en-GB">
                <a:latin typeface="Myriad Pro" charset="0"/>
              </a:rPr>
              <a:t>Over simplification of complex behaviours</a:t>
            </a:r>
          </a:p>
          <a:p>
            <a:pPr marL="808038" lvl="1" indent="-350838" eaLnBrk="1" hangingPunct="1"/>
            <a:r>
              <a:rPr lang="en-GB">
                <a:latin typeface="Myriad Pro" charset="0"/>
              </a:rPr>
              <a:t>Ignores external social factors on worker behaviour, e.g. the ‘sex power’ differential</a:t>
            </a:r>
          </a:p>
        </p:txBody>
      </p:sp>
    </p:spTree>
    <p:extLst>
      <p:ext uri="{BB962C8B-B14F-4D97-AF65-F5344CB8AC3E}">
        <p14:creationId xmlns:p14="http://schemas.microsoft.com/office/powerpoint/2010/main" val="3024149050"/>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872544B5-EB36-4146-9175-0A8DFD90EC51}" type="datetime1">
              <a:rPr lang="en-GB" sz="1000">
                <a:solidFill>
                  <a:srgbClr val="898989"/>
                </a:solidFill>
                <a:latin typeface="Myriad Pro" charset="0"/>
              </a:rPr>
              <a:pPr/>
              <a:t>22/06/20</a:t>
            </a:fld>
            <a:endParaRPr lang="en-GB" sz="1000">
              <a:solidFill>
                <a:srgbClr val="898989"/>
              </a:solidFill>
              <a:latin typeface="Myriad Pro" charset="0"/>
            </a:endParaRPr>
          </a:p>
        </p:txBody>
      </p:sp>
      <p:sp>
        <p:nvSpPr>
          <p:cNvPr id="33794" name="Slide Number Placeholder 3"/>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68BC1BC7-9360-2343-BC7F-FBFEC10D28A3}" type="slidenum">
              <a:rPr lang="en-GB" sz="1200">
                <a:solidFill>
                  <a:srgbClr val="898989"/>
                </a:solidFill>
                <a:latin typeface="Myriad Pro" charset="0"/>
              </a:rPr>
              <a:pPr/>
              <a:t>13</a:t>
            </a:fld>
            <a:endParaRPr lang="en-GB" sz="1200">
              <a:solidFill>
                <a:srgbClr val="898989"/>
              </a:solidFill>
              <a:latin typeface="Myriad Pro" charset="0"/>
            </a:endParaRPr>
          </a:p>
        </p:txBody>
      </p:sp>
      <p:sp>
        <p:nvSpPr>
          <p:cNvPr id="33795" name="Rectangle 2"/>
          <p:cNvSpPr>
            <a:spLocks noGrp="1" noChangeArrowheads="1"/>
          </p:cNvSpPr>
          <p:nvPr>
            <p:ph type="title" idx="4294967295"/>
          </p:nvPr>
        </p:nvSpPr>
        <p:spPr>
          <a:xfrm>
            <a:off x="0" y="288925"/>
            <a:ext cx="8229600" cy="1311275"/>
          </a:xfrm>
        </p:spPr>
        <p:txBody>
          <a:bodyPr>
            <a:spAutoFit/>
          </a:bodyPr>
          <a:lstStyle/>
          <a:p>
            <a:pPr eaLnBrk="1" hangingPunct="1"/>
            <a:r>
              <a:rPr lang="en-GB">
                <a:latin typeface="Myriad Pro" charset="0"/>
              </a:rPr>
              <a:t>The legacy of the Hawthorne experiments</a:t>
            </a:r>
          </a:p>
        </p:txBody>
      </p:sp>
      <p:sp>
        <p:nvSpPr>
          <p:cNvPr id="33796" name="Rectangle 3"/>
          <p:cNvSpPr>
            <a:spLocks noGrp="1" noChangeArrowheads="1"/>
          </p:cNvSpPr>
          <p:nvPr>
            <p:ph type="body" idx="4294967295"/>
          </p:nvPr>
        </p:nvSpPr>
        <p:spPr>
          <a:xfrm>
            <a:off x="251520" y="1928813"/>
            <a:ext cx="8892480" cy="3288079"/>
          </a:xfrm>
        </p:spPr>
        <p:txBody>
          <a:bodyPr wrap="square">
            <a:spAutoFit/>
          </a:bodyPr>
          <a:lstStyle/>
          <a:p>
            <a:pPr eaLnBrk="1" hangingPunct="1">
              <a:lnSpc>
                <a:spcPct val="90000"/>
              </a:lnSpc>
              <a:buFontTx/>
              <a:buNone/>
            </a:pPr>
            <a:r>
              <a:rPr lang="en-GB" sz="2800" i="1" dirty="0">
                <a:latin typeface="Myriad Pro" charset="0"/>
              </a:rPr>
              <a:t>They emphasised the importance of the</a:t>
            </a:r>
            <a:br>
              <a:rPr lang="en-GB" sz="2800" i="1" dirty="0">
                <a:latin typeface="Myriad Pro" charset="0"/>
              </a:rPr>
            </a:br>
            <a:r>
              <a:rPr lang="en-GB" sz="2800" i="1" dirty="0">
                <a:latin typeface="Myriad Pro" charset="0"/>
              </a:rPr>
              <a:t>wider social needs of individuals and gave recognition to the work organisation as a social organisation and the importance of group values and norms</a:t>
            </a:r>
            <a:r>
              <a:rPr lang="en-GB" sz="2800" i="1" dirty="0" smtClean="0">
                <a:latin typeface="Myriad Pro" charset="0"/>
              </a:rPr>
              <a:t>.</a:t>
            </a:r>
            <a:endParaRPr lang="en-GB" sz="2800" i="1" dirty="0">
              <a:latin typeface="Myriad Pro" charset="0"/>
            </a:endParaRPr>
          </a:p>
          <a:p>
            <a:pPr eaLnBrk="1" hangingPunct="1">
              <a:lnSpc>
                <a:spcPct val="90000"/>
              </a:lnSpc>
              <a:buFontTx/>
              <a:buNone/>
            </a:pPr>
            <a:r>
              <a:rPr lang="en-GB" sz="2800" i="1" dirty="0">
                <a:latin typeface="Myriad Pro" charset="0"/>
              </a:rPr>
              <a:t>The Classical School was about ‘organisations without people’ whereas the human relations school is about ‘people without organisations’</a:t>
            </a:r>
            <a:r>
              <a:rPr lang="en-GB" altLang="ja-JP" sz="2800" dirty="0">
                <a:latin typeface="Myriad Pro" charset="0"/>
              </a:rPr>
              <a:t>.</a:t>
            </a:r>
            <a:endParaRPr lang="en-GB" sz="2800" dirty="0">
              <a:latin typeface="Myriad Pro" charset="0"/>
            </a:endParaRPr>
          </a:p>
        </p:txBody>
      </p:sp>
    </p:spTree>
    <p:extLst>
      <p:ext uri="{BB962C8B-B14F-4D97-AF65-F5344CB8AC3E}">
        <p14:creationId xmlns:p14="http://schemas.microsoft.com/office/powerpoint/2010/main" val="2291568598"/>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2CA9793F-94D8-9645-A709-D46897BA194A}" type="datetime1">
              <a:rPr lang="en-GB" sz="1000">
                <a:solidFill>
                  <a:srgbClr val="898989"/>
                </a:solidFill>
                <a:latin typeface="Myriad Pro" charset="0"/>
              </a:rPr>
              <a:pPr/>
              <a:t>22/06/20</a:t>
            </a:fld>
            <a:endParaRPr lang="en-GB" sz="1000">
              <a:solidFill>
                <a:srgbClr val="898989"/>
              </a:solidFill>
              <a:latin typeface="Myriad Pro" charset="0"/>
            </a:endParaRPr>
          </a:p>
        </p:txBody>
      </p:sp>
      <p:sp>
        <p:nvSpPr>
          <p:cNvPr id="2" name="Title 1"/>
          <p:cNvSpPr>
            <a:spLocks noGrp="1"/>
          </p:cNvSpPr>
          <p:nvPr>
            <p:ph type="title" idx="4294967295"/>
          </p:nvPr>
        </p:nvSpPr>
        <p:spPr>
          <a:xfrm>
            <a:off x="0" y="274638"/>
            <a:ext cx="8229600" cy="1143000"/>
          </a:xfrm>
        </p:spPr>
        <p:txBody>
          <a:bodyPr>
            <a:normAutofit fontScale="90000"/>
          </a:bodyPr>
          <a:lstStyle/>
          <a:p>
            <a:pPr eaLnBrk="1" hangingPunct="1">
              <a:defRPr/>
            </a:pPr>
            <a:r>
              <a:rPr lang="en-GB" sz="3600" b="1" u="sng">
                <a:latin typeface="Arial Unicode MS" charset="0"/>
                <a:cs typeface="Times New Roman" charset="0"/>
              </a:rPr>
              <a:t>Manager’s attitude towards people: McGregor Theory X (1960)</a:t>
            </a:r>
          </a:p>
        </p:txBody>
      </p:sp>
      <p:sp>
        <p:nvSpPr>
          <p:cNvPr id="34820" name="Content Placeholder 2"/>
          <p:cNvSpPr>
            <a:spLocks noGrp="1"/>
          </p:cNvSpPr>
          <p:nvPr>
            <p:ph type="body" idx="4294967295"/>
          </p:nvPr>
        </p:nvSpPr>
        <p:spPr>
          <a:xfrm>
            <a:off x="0" y="2041525"/>
            <a:ext cx="8229600" cy="4084638"/>
          </a:xfrm>
        </p:spPr>
        <p:txBody>
          <a:bodyPr/>
          <a:lstStyle/>
          <a:p>
            <a:pPr marL="365125" indent="-282575" algn="just" eaLnBrk="1" hangingPunct="1">
              <a:lnSpc>
                <a:spcPct val="80000"/>
              </a:lnSpc>
              <a:buFont typeface="Wingdings" charset="0"/>
              <a:buChar char="q"/>
            </a:pPr>
            <a:r>
              <a:rPr lang="en-GB" sz="2400" dirty="0">
                <a:latin typeface="Arial Unicode MS" charset="0"/>
              </a:rPr>
              <a:t>Management assumes employees are inherently lazy and </a:t>
            </a:r>
            <a:r>
              <a:rPr lang="en-GB" sz="2400" b="1" dirty="0">
                <a:latin typeface="Arial Unicode MS" charset="0"/>
              </a:rPr>
              <a:t>will avoid work if they </a:t>
            </a:r>
            <a:r>
              <a:rPr lang="en-GB" sz="2400" b="1" dirty="0" smtClean="0">
                <a:latin typeface="Arial Unicode MS" charset="0"/>
              </a:rPr>
              <a:t>can</a:t>
            </a:r>
            <a:endParaRPr lang="en-GB" sz="2400" dirty="0">
              <a:latin typeface="Arial Unicode MS" charset="0"/>
            </a:endParaRPr>
          </a:p>
          <a:p>
            <a:pPr marL="365125" indent="-282575" algn="just" eaLnBrk="1" hangingPunct="1">
              <a:lnSpc>
                <a:spcPct val="80000"/>
              </a:lnSpc>
              <a:buFont typeface="Wingdings" charset="0"/>
              <a:buChar char="q"/>
            </a:pPr>
            <a:r>
              <a:rPr lang="en-GB" sz="2400" dirty="0">
                <a:latin typeface="Arial Unicode MS" charset="0"/>
              </a:rPr>
              <a:t>Workers need to be </a:t>
            </a:r>
            <a:r>
              <a:rPr lang="en-GB" sz="2400" b="1" dirty="0">
                <a:latin typeface="Arial Unicode MS" charset="0"/>
              </a:rPr>
              <a:t>closely supervised </a:t>
            </a:r>
            <a:r>
              <a:rPr lang="en-GB" sz="2400" dirty="0">
                <a:latin typeface="Arial Unicode MS" charset="0"/>
              </a:rPr>
              <a:t>and comprehensive systems of control put in place</a:t>
            </a:r>
            <a:r>
              <a:rPr lang="en-GB" sz="2400" dirty="0" smtClean="0">
                <a:latin typeface="Arial Unicode MS" charset="0"/>
              </a:rPr>
              <a:t>.</a:t>
            </a:r>
            <a:endParaRPr lang="en-GB" sz="2400" dirty="0">
              <a:latin typeface="Arial Unicode MS" charset="0"/>
            </a:endParaRPr>
          </a:p>
          <a:p>
            <a:pPr marL="365125" indent="-282575" algn="just" eaLnBrk="1" hangingPunct="1">
              <a:lnSpc>
                <a:spcPct val="80000"/>
              </a:lnSpc>
              <a:buFont typeface="Wingdings" charset="0"/>
              <a:buChar char="q"/>
            </a:pPr>
            <a:r>
              <a:rPr lang="en-GB" sz="2400" dirty="0">
                <a:latin typeface="Arial Unicode MS" charset="0"/>
              </a:rPr>
              <a:t>A </a:t>
            </a:r>
            <a:r>
              <a:rPr lang="en-GB" sz="2400" b="1" dirty="0">
                <a:latin typeface="Arial Unicode MS" charset="0"/>
              </a:rPr>
              <a:t>hierarchical structure </a:t>
            </a:r>
            <a:r>
              <a:rPr lang="en-GB" sz="2400" dirty="0">
                <a:latin typeface="Arial Unicode MS" charset="0"/>
              </a:rPr>
              <a:t>is needed for effective </a:t>
            </a:r>
            <a:r>
              <a:rPr lang="en-GB" sz="2400" dirty="0" smtClean="0">
                <a:latin typeface="Arial Unicode MS" charset="0"/>
              </a:rPr>
              <a:t>management</a:t>
            </a:r>
            <a:endParaRPr lang="en-GB" sz="2400" dirty="0">
              <a:latin typeface="Arial Unicode MS" charset="0"/>
            </a:endParaRPr>
          </a:p>
          <a:p>
            <a:pPr marL="365125" indent="-282575" algn="just" eaLnBrk="1" hangingPunct="1">
              <a:lnSpc>
                <a:spcPct val="80000"/>
              </a:lnSpc>
              <a:buFont typeface="Wingdings" charset="0"/>
              <a:buChar char="q"/>
            </a:pPr>
            <a:r>
              <a:rPr lang="en-GB" sz="2400" dirty="0">
                <a:latin typeface="Arial Unicode MS" charset="0"/>
              </a:rPr>
              <a:t>The managerial implication is that direction should be based on </a:t>
            </a:r>
            <a:r>
              <a:rPr lang="en-GB" sz="2400" b="1" dirty="0">
                <a:latin typeface="Arial Unicode MS" charset="0"/>
              </a:rPr>
              <a:t>control and authority.</a:t>
            </a:r>
          </a:p>
          <a:p>
            <a:pPr marL="365125" indent="-282575" eaLnBrk="1" hangingPunct="1">
              <a:lnSpc>
                <a:spcPct val="80000"/>
              </a:lnSpc>
            </a:pPr>
            <a:endParaRPr lang="en-GB" dirty="0">
              <a:latin typeface="Arial Unicode MS" charset="0"/>
            </a:endParaRPr>
          </a:p>
        </p:txBody>
      </p:sp>
      <p:sp>
        <p:nvSpPr>
          <p:cNvPr id="34822" name="Slide Number Placeholder 21"/>
          <p:cNvSpPr txBox="1">
            <a:spLocks noGrp="1"/>
          </p:cNvSpPr>
          <p:nvPr/>
        </p:nvSpPr>
        <p:spPr bwMode="auto">
          <a:xfrm>
            <a:off x="8613775" y="6305550"/>
            <a:ext cx="4572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fld id="{8B82A7C1-DACA-8047-B4EA-26E392A84792}" type="slidenum">
              <a:rPr lang="en-GB" sz="1200">
                <a:solidFill>
                  <a:srgbClr val="B5A788"/>
                </a:solidFill>
                <a:latin typeface="Gill Sans MT" charset="0"/>
              </a:rPr>
              <a:pPr algn="ctr" eaLnBrk="1" hangingPunct="1"/>
              <a:t>14</a:t>
            </a:fld>
            <a:endParaRPr lang="en-GB" sz="1200">
              <a:solidFill>
                <a:srgbClr val="B5A788"/>
              </a:solidFill>
              <a:latin typeface="Gill Sans MT" charset="0"/>
            </a:endParaRPr>
          </a:p>
        </p:txBody>
      </p:sp>
    </p:spTree>
    <p:extLst>
      <p:ext uri="{BB962C8B-B14F-4D97-AF65-F5344CB8AC3E}">
        <p14:creationId xmlns:p14="http://schemas.microsoft.com/office/powerpoint/2010/main" val="1894798245"/>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p:cNvSpPr>
            <a:spLocks noGrp="1" noChangeArrowheads="1"/>
          </p:cNvSpPr>
          <p:nvPr>
            <p:ph type="title"/>
          </p:nvPr>
        </p:nvSpPr>
        <p:spPr/>
        <p:txBody>
          <a:bodyPr/>
          <a:lstStyle/>
          <a:p>
            <a:pPr eaLnBrk="1" hangingPunct="1"/>
            <a:r>
              <a:rPr lang="en-GB">
                <a:latin typeface="Myriad Pro" charset="0"/>
              </a:rPr>
              <a:t>McGregor Theory Y</a:t>
            </a:r>
          </a:p>
        </p:txBody>
      </p:sp>
      <p:sp>
        <p:nvSpPr>
          <p:cNvPr id="36866" name="Rectangle 3"/>
          <p:cNvSpPr>
            <a:spLocks noGrp="1" noChangeArrowheads="1"/>
          </p:cNvSpPr>
          <p:nvPr>
            <p:ph idx="1"/>
          </p:nvPr>
        </p:nvSpPr>
        <p:spPr>
          <a:xfrm>
            <a:off x="457200" y="1600200"/>
            <a:ext cx="8229600" cy="3916363"/>
          </a:xfrm>
        </p:spPr>
        <p:txBody>
          <a:bodyPr/>
          <a:lstStyle/>
          <a:p>
            <a:pPr eaLnBrk="1" hangingPunct="1">
              <a:lnSpc>
                <a:spcPct val="80000"/>
              </a:lnSpc>
            </a:pPr>
            <a:r>
              <a:rPr lang="en-GB" sz="1600" dirty="0">
                <a:solidFill>
                  <a:srgbClr val="000000"/>
                </a:solidFill>
                <a:latin typeface="Myriad Pro" charset="0"/>
              </a:rPr>
              <a:t>Employees are ambitious, self-motivated, anxious to accept greater responsibility and exercise self-control, self-direction, autonomy and empowerment. </a:t>
            </a:r>
            <a:r>
              <a:rPr lang="en-GB" sz="1600" b="1" dirty="0">
                <a:solidFill>
                  <a:srgbClr val="000000"/>
                </a:solidFill>
                <a:latin typeface="Myriad Pro" charset="0"/>
              </a:rPr>
              <a:t>Employees enjoy their </a:t>
            </a:r>
            <a:r>
              <a:rPr lang="en-GB" sz="1600" b="1" dirty="0" smtClean="0">
                <a:solidFill>
                  <a:srgbClr val="000000"/>
                </a:solidFill>
                <a:latin typeface="Myriad Pro" charset="0"/>
              </a:rPr>
              <a:t>work</a:t>
            </a:r>
            <a:endParaRPr lang="en-GB" sz="1600" dirty="0">
              <a:solidFill>
                <a:srgbClr val="000000"/>
              </a:solidFill>
              <a:latin typeface="Myriad Pro" charset="0"/>
            </a:endParaRPr>
          </a:p>
          <a:p>
            <a:pPr eaLnBrk="1" hangingPunct="1">
              <a:lnSpc>
                <a:spcPct val="80000"/>
              </a:lnSpc>
            </a:pPr>
            <a:endParaRPr lang="en-GB" sz="1600" dirty="0">
              <a:solidFill>
                <a:srgbClr val="000000"/>
              </a:solidFill>
              <a:latin typeface="Myriad Pro" charset="0"/>
            </a:endParaRPr>
          </a:p>
          <a:p>
            <a:pPr eaLnBrk="1" hangingPunct="1">
              <a:lnSpc>
                <a:spcPct val="80000"/>
              </a:lnSpc>
            </a:pPr>
            <a:r>
              <a:rPr lang="en-GB" sz="1600" dirty="0">
                <a:solidFill>
                  <a:srgbClr val="000000"/>
                </a:solidFill>
                <a:latin typeface="Myriad Pro" charset="0"/>
              </a:rPr>
              <a:t>There is a chance for greater productivity by giving </a:t>
            </a:r>
            <a:r>
              <a:rPr lang="en-GB" sz="1600" b="1" dirty="0">
                <a:solidFill>
                  <a:srgbClr val="000000"/>
                </a:solidFill>
                <a:latin typeface="Myriad Pro" charset="0"/>
              </a:rPr>
              <a:t>employees the freedom to perform to the best of their abilities, without being bogged down by rules.</a:t>
            </a:r>
          </a:p>
          <a:p>
            <a:pPr marL="0" indent="0" eaLnBrk="1" hangingPunct="1">
              <a:lnSpc>
                <a:spcPct val="80000"/>
              </a:lnSpc>
              <a:buNone/>
            </a:pPr>
            <a:endParaRPr lang="en-GB" sz="1600" dirty="0">
              <a:solidFill>
                <a:srgbClr val="000000"/>
              </a:solidFill>
              <a:latin typeface="Myriad Pro" charset="0"/>
            </a:endParaRPr>
          </a:p>
          <a:p>
            <a:pPr eaLnBrk="1" hangingPunct="1">
              <a:lnSpc>
                <a:spcPct val="80000"/>
              </a:lnSpc>
            </a:pPr>
            <a:r>
              <a:rPr lang="en-GB" sz="1600" dirty="0">
                <a:solidFill>
                  <a:srgbClr val="000000"/>
                </a:solidFill>
                <a:latin typeface="Myriad Pro" charset="0"/>
              </a:rPr>
              <a:t>A Theory Y manager believes that, given the right conditions, </a:t>
            </a:r>
            <a:r>
              <a:rPr lang="en-GB" sz="1600" b="1" dirty="0">
                <a:solidFill>
                  <a:srgbClr val="000000"/>
                </a:solidFill>
                <a:latin typeface="Myriad Pro" charset="0"/>
              </a:rPr>
              <a:t>most people will want to do well at work and that there is a pool of unused creativity in the workforce</a:t>
            </a:r>
          </a:p>
          <a:p>
            <a:pPr marL="0" indent="0" eaLnBrk="1" hangingPunct="1">
              <a:lnSpc>
                <a:spcPct val="80000"/>
              </a:lnSpc>
              <a:buNone/>
            </a:pPr>
            <a:endParaRPr lang="en-GB" sz="1600" dirty="0">
              <a:solidFill>
                <a:srgbClr val="000000"/>
              </a:solidFill>
              <a:latin typeface="Myriad Pro" charset="0"/>
            </a:endParaRPr>
          </a:p>
          <a:p>
            <a:pPr eaLnBrk="1" hangingPunct="1">
              <a:lnSpc>
                <a:spcPct val="80000"/>
              </a:lnSpc>
            </a:pPr>
            <a:r>
              <a:rPr lang="en-GB" sz="1600" dirty="0">
                <a:solidFill>
                  <a:srgbClr val="000000"/>
                </a:solidFill>
                <a:latin typeface="Myriad Pro" charset="0"/>
              </a:rPr>
              <a:t>A Theory Y manager will try to remove the barriers that prevent workers from fully actualizing themselves .</a:t>
            </a:r>
          </a:p>
          <a:p>
            <a:pPr marL="0" indent="0" eaLnBrk="1" hangingPunct="1">
              <a:lnSpc>
                <a:spcPct val="80000"/>
              </a:lnSpc>
              <a:buNone/>
            </a:pPr>
            <a:endParaRPr lang="en-GB" sz="1600" dirty="0">
              <a:solidFill>
                <a:srgbClr val="000000"/>
              </a:solidFill>
              <a:latin typeface="Myriad Pro" charset="0"/>
            </a:endParaRPr>
          </a:p>
          <a:p>
            <a:pPr eaLnBrk="1" hangingPunct="1">
              <a:lnSpc>
                <a:spcPct val="80000"/>
              </a:lnSpc>
            </a:pPr>
            <a:r>
              <a:rPr lang="en-GB" sz="1600" dirty="0">
                <a:solidFill>
                  <a:srgbClr val="000000"/>
                </a:solidFill>
                <a:latin typeface="Myriad Pro" charset="0"/>
              </a:rPr>
              <a:t>The managerial implication is that direction should be based on motivational needs and co-operative relationships</a:t>
            </a:r>
          </a:p>
        </p:txBody>
      </p:sp>
      <p:sp>
        <p:nvSpPr>
          <p:cNvPr id="36867"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B181D201-9DBC-9348-B406-DD5F876BDBBE}" type="datetime1">
              <a:rPr lang="en-GB" sz="1000">
                <a:solidFill>
                  <a:srgbClr val="898989"/>
                </a:solidFill>
                <a:latin typeface="Myriad Pro" charset="0"/>
              </a:rPr>
              <a:pPr/>
              <a:t>22/06/20</a:t>
            </a:fld>
            <a:endParaRPr lang="en-GB" sz="1000">
              <a:solidFill>
                <a:srgbClr val="898989"/>
              </a:solidFill>
              <a:latin typeface="Myriad Pro" charset="0"/>
            </a:endParaRPr>
          </a:p>
        </p:txBody>
      </p:sp>
      <p:sp>
        <p:nvSpPr>
          <p:cNvPr id="3686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1DA52B71-1680-6349-81AB-47AE76A79388}" type="slidenum">
              <a:rPr lang="en-GB" sz="1200">
                <a:solidFill>
                  <a:srgbClr val="898989"/>
                </a:solidFill>
                <a:latin typeface="Myriad Pro" charset="0"/>
              </a:rPr>
              <a:pPr/>
              <a:t>15</a:t>
            </a:fld>
            <a:endParaRPr lang="en-GB" sz="1200">
              <a:solidFill>
                <a:srgbClr val="898989"/>
              </a:solidFill>
              <a:latin typeface="Myriad Pro" charset="0"/>
            </a:endParaRPr>
          </a:p>
        </p:txBody>
      </p:sp>
    </p:spTree>
    <p:extLst>
      <p:ext uri="{BB962C8B-B14F-4D97-AF65-F5344CB8AC3E}">
        <p14:creationId xmlns:p14="http://schemas.microsoft.com/office/powerpoint/2010/main" val="38999166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BD1EC786-FE44-2948-9200-73AA3A792270}" type="datetime1">
              <a:rPr lang="en-GB" sz="1000">
                <a:solidFill>
                  <a:srgbClr val="898989"/>
                </a:solidFill>
                <a:latin typeface="Myriad Pro" charset="0"/>
              </a:rPr>
              <a:pPr/>
              <a:t>22/06/20</a:t>
            </a:fld>
            <a:endParaRPr lang="en-GB" sz="1000">
              <a:solidFill>
                <a:srgbClr val="898989"/>
              </a:solidFill>
              <a:latin typeface="Myriad Pro" charset="0"/>
            </a:endParaRPr>
          </a:p>
        </p:txBody>
      </p:sp>
      <p:sp>
        <p:nvSpPr>
          <p:cNvPr id="37890" name="Slide Number Placeholder 3"/>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fld id="{454753C2-2994-284B-9711-1F35864F8E92}" type="slidenum">
              <a:rPr lang="en-GB" sz="1200">
                <a:solidFill>
                  <a:srgbClr val="898989"/>
                </a:solidFill>
                <a:latin typeface="Myriad Pro" charset="0"/>
              </a:rPr>
              <a:pPr/>
              <a:t>16</a:t>
            </a:fld>
            <a:endParaRPr lang="en-GB" sz="1200">
              <a:solidFill>
                <a:srgbClr val="898989"/>
              </a:solidFill>
              <a:latin typeface="Myriad Pro" charset="0"/>
            </a:endParaRPr>
          </a:p>
        </p:txBody>
      </p:sp>
      <p:sp>
        <p:nvSpPr>
          <p:cNvPr id="37891" name="Rectangle 2"/>
          <p:cNvSpPr>
            <a:spLocks noGrp="1" noChangeArrowheads="1"/>
          </p:cNvSpPr>
          <p:nvPr>
            <p:ph type="title" idx="4294967295"/>
          </p:nvPr>
        </p:nvSpPr>
        <p:spPr>
          <a:xfrm>
            <a:off x="0" y="274638"/>
            <a:ext cx="8229600" cy="1143000"/>
          </a:xfrm>
        </p:spPr>
        <p:txBody>
          <a:bodyPr>
            <a:spAutoFit/>
          </a:bodyPr>
          <a:lstStyle/>
          <a:p>
            <a:pPr eaLnBrk="1" hangingPunct="1"/>
            <a:r>
              <a:rPr lang="en-GB">
                <a:latin typeface="Myriad Pro" charset="0"/>
              </a:rPr>
              <a:t>Learning Outcome Summary</a:t>
            </a:r>
          </a:p>
        </p:txBody>
      </p:sp>
      <p:sp>
        <p:nvSpPr>
          <p:cNvPr id="26629" name="Rectangle 3"/>
          <p:cNvSpPr>
            <a:spLocks noGrp="1" noChangeArrowheads="1"/>
          </p:cNvSpPr>
          <p:nvPr>
            <p:ph type="body" idx="4294967295"/>
          </p:nvPr>
        </p:nvSpPr>
        <p:spPr>
          <a:xfrm>
            <a:off x="0" y="1600200"/>
            <a:ext cx="8466138" cy="4525963"/>
          </a:xfrm>
        </p:spPr>
        <p:txBody>
          <a:bodyPr/>
          <a:lstStyle/>
          <a:p>
            <a:pPr marL="0" indent="0" eaLnBrk="1" hangingPunct="1">
              <a:buFont typeface="Arial" panose="020B0604020202020204" pitchFamily="34" charset="0"/>
              <a:buNone/>
              <a:defRPr/>
            </a:pPr>
            <a:r>
              <a:rPr lang="en-GB" altLang="en-US" dirty="0" smtClean="0">
                <a:ea typeface="+mn-ea"/>
                <a:cs typeface="+mn-cs"/>
              </a:rPr>
              <a:t>Explain the theories and principles of  </a:t>
            </a:r>
          </a:p>
          <a:p>
            <a:pPr eaLnBrk="1" hangingPunct="1">
              <a:buFont typeface="Arial" panose="020B0604020202020204" pitchFamily="34" charset="0"/>
              <a:buChar char="•"/>
              <a:defRPr/>
            </a:pPr>
            <a:r>
              <a:rPr lang="en-GB" altLang="en-US" dirty="0" smtClean="0">
                <a:ea typeface="+mn-ea"/>
                <a:cs typeface="+mn-cs"/>
              </a:rPr>
              <a:t>Scientific management</a:t>
            </a:r>
          </a:p>
          <a:p>
            <a:pPr eaLnBrk="1" hangingPunct="1">
              <a:buFont typeface="Arial" panose="020B0604020202020204" pitchFamily="34" charset="0"/>
              <a:buChar char="•"/>
              <a:defRPr/>
            </a:pPr>
            <a:r>
              <a:rPr lang="en-GB" altLang="en-US" dirty="0" smtClean="0">
                <a:ea typeface="+mn-ea"/>
                <a:cs typeface="+mn-cs"/>
              </a:rPr>
              <a:t>Human Relations School</a:t>
            </a:r>
          </a:p>
          <a:p>
            <a:pPr eaLnBrk="1" hangingPunct="1">
              <a:buFont typeface="Arial" panose="020B0604020202020204" pitchFamily="34" charset="0"/>
              <a:buChar char="•"/>
              <a:defRPr/>
            </a:pPr>
            <a:r>
              <a:rPr lang="en-GB" altLang="en-US" dirty="0" smtClean="0">
                <a:ea typeface="+mn-ea"/>
                <a:cs typeface="+mn-cs"/>
              </a:rPr>
              <a:t>Theory </a:t>
            </a:r>
            <a:r>
              <a:rPr lang="en-GB" altLang="en-US" dirty="0">
                <a:ea typeface="+mn-ea"/>
                <a:cs typeface="+mn-cs"/>
              </a:rPr>
              <a:t>X</a:t>
            </a:r>
            <a:r>
              <a:rPr lang="en-GB" altLang="en-US" dirty="0" smtClean="0">
                <a:ea typeface="+mn-ea"/>
                <a:cs typeface="+mn-cs"/>
              </a:rPr>
              <a:t> and Y</a:t>
            </a:r>
          </a:p>
        </p:txBody>
      </p:sp>
    </p:spTree>
    <p:extLst>
      <p:ext uri="{BB962C8B-B14F-4D97-AF65-F5344CB8AC3E}">
        <p14:creationId xmlns:p14="http://schemas.microsoft.com/office/powerpoint/2010/main" val="3965578939"/>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Management approaches</a:t>
            </a:r>
            <a:endParaRPr lang="en-GB" b="1" dirty="0"/>
          </a:p>
        </p:txBody>
      </p:sp>
      <p:sp>
        <p:nvSpPr>
          <p:cNvPr id="3" name="Content Placeholder 2"/>
          <p:cNvSpPr>
            <a:spLocks noGrp="1"/>
          </p:cNvSpPr>
          <p:nvPr>
            <p:ph idx="1"/>
          </p:nvPr>
        </p:nvSpPr>
        <p:spPr/>
        <p:txBody>
          <a:bodyPr>
            <a:normAutofit/>
          </a:bodyPr>
          <a:lstStyle/>
          <a:p>
            <a:pPr marL="0" indent="0">
              <a:buNone/>
            </a:pPr>
            <a:r>
              <a:rPr lang="en-GB" dirty="0" smtClean="0"/>
              <a:t>Meaning of Management</a:t>
            </a:r>
          </a:p>
          <a:p>
            <a:pPr marL="0" indent="0">
              <a:buNone/>
            </a:pPr>
            <a:endParaRPr lang="en-GB" dirty="0"/>
          </a:p>
          <a:p>
            <a:pPr marL="0" indent="0">
              <a:buNone/>
            </a:pPr>
            <a:r>
              <a:rPr lang="en-GB" dirty="0" smtClean="0"/>
              <a:t>Approaches to Management</a:t>
            </a:r>
            <a:endParaRPr lang="en-GB"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2162</TotalTime>
  <Words>703</Words>
  <Application>Microsoft Macintosh PowerPoint</Application>
  <PresentationFormat>On-screen Show (4:3)</PresentationFormat>
  <Paragraphs>131</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20140311PresentationUWTSDTemplate</vt:lpstr>
      <vt:lpstr>LCBB4003</vt:lpstr>
      <vt:lpstr>Learning Outcomes</vt:lpstr>
      <vt:lpstr>Management</vt:lpstr>
      <vt:lpstr>The meaning of management</vt:lpstr>
      <vt:lpstr>The process of management </vt:lpstr>
      <vt:lpstr>Scientific management</vt:lpstr>
      <vt:lpstr>Principles to guide management</vt:lpstr>
      <vt:lpstr>Critique of Taylorism</vt:lpstr>
      <vt:lpstr>Taylor’s legacy</vt:lpstr>
      <vt:lpstr>Exercise:  Using a scientific management approach </vt:lpstr>
      <vt:lpstr>The human relations approach</vt:lpstr>
      <vt:lpstr>Critique of the Hawthorne experiments</vt:lpstr>
      <vt:lpstr>The legacy of the Hawthorne experiments</vt:lpstr>
      <vt:lpstr>Manager’s attitude towards people: McGregor Theory X (1960)</vt:lpstr>
      <vt:lpstr>McGregor Theory Y</vt:lpstr>
      <vt:lpstr>Learning Outcome Summary</vt:lpstr>
      <vt:lpstr>Management approaches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Gregory</cp:lastModifiedBy>
  <cp:revision>125</cp:revision>
  <cp:lastPrinted>2018-07-09T15:27:01Z</cp:lastPrinted>
  <dcterms:created xsi:type="dcterms:W3CDTF">2002-10-07T19:43:58Z</dcterms:created>
  <dcterms:modified xsi:type="dcterms:W3CDTF">2020-06-22T11:44:34Z</dcterms:modified>
</cp:coreProperties>
</file>