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33"/>
  </p:notesMasterIdLst>
  <p:sldIdLst>
    <p:sldId id="1901" r:id="rId3"/>
    <p:sldId id="1900" r:id="rId4"/>
    <p:sldId id="262" r:id="rId5"/>
    <p:sldId id="263" r:id="rId6"/>
    <p:sldId id="265" r:id="rId7"/>
    <p:sldId id="266" r:id="rId8"/>
    <p:sldId id="267" r:id="rId9"/>
    <p:sldId id="269" r:id="rId10"/>
    <p:sldId id="270" r:id="rId11"/>
    <p:sldId id="271" r:id="rId12"/>
    <p:sldId id="272" r:id="rId13"/>
    <p:sldId id="273" r:id="rId14"/>
    <p:sldId id="944" r:id="rId15"/>
    <p:sldId id="945" r:id="rId16"/>
    <p:sldId id="1456" r:id="rId17"/>
    <p:sldId id="1504" r:id="rId18"/>
    <p:sldId id="1459" r:id="rId19"/>
    <p:sldId id="1460" r:id="rId20"/>
    <p:sldId id="1461" r:id="rId21"/>
    <p:sldId id="1462" r:id="rId22"/>
    <p:sldId id="1483" r:id="rId23"/>
    <p:sldId id="1484" r:id="rId24"/>
    <p:sldId id="1547" r:id="rId25"/>
    <p:sldId id="1597" r:id="rId26"/>
    <p:sldId id="1600" r:id="rId27"/>
    <p:sldId id="1601" r:id="rId28"/>
    <p:sldId id="1599" r:id="rId29"/>
    <p:sldId id="1602" r:id="rId30"/>
    <p:sldId id="1902" r:id="rId31"/>
    <p:sldId id="1408" r:id="rId32"/>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9466" autoAdjust="0"/>
  </p:normalViewPr>
  <p:slideViewPr>
    <p:cSldViewPr>
      <p:cViewPr>
        <p:scale>
          <a:sx n="68" d="100"/>
          <a:sy n="68" d="100"/>
        </p:scale>
        <p:origin x="1386" y="72"/>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804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image" Target="../media/image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2020/8/4</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Strategy analysis and choice seek to determine alternative courses of action that could best enable the firm to achieve its mission and objectives. Strategists never consider all feasible alternatives that could benefit the firm because there</a:t>
            </a:r>
          </a:p>
          <a:p>
            <a:r>
              <a:rPr lang="en-US" sz="1200" b="0" i="0" u="none" strike="noStrike" kern="1200" baseline="0" dirty="0">
                <a:solidFill>
                  <a:schemeClr val="tx1"/>
                </a:solidFill>
                <a:latin typeface="+mn-lt"/>
                <a:ea typeface="MS PGothic" pitchFamily="34" charset="-128"/>
                <a:cs typeface="ＭＳ Ｐゴシック" pitchFamily="42" charset="-128"/>
              </a:rPr>
              <a:t>are an infinite number of possible actions and an infinite number of ways to implement those actions.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a:t>
            </a:fld>
            <a:endParaRPr lang="en-US" altLang="en-US" dirty="0"/>
          </a:p>
        </p:txBody>
      </p:sp>
    </p:spTree>
    <p:extLst>
      <p:ext uri="{BB962C8B-B14F-4D97-AF65-F5344CB8AC3E}">
        <p14:creationId xmlns:p14="http://schemas.microsoft.com/office/powerpoint/2010/main" val="1053229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Involvement provides the best opportunity for managers and employees to gain an understanding of what the firm is doing and why and to become committed to helping the firm accomplish its objectives.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a:t>
            </a:fld>
            <a:endParaRPr lang="en-US" altLang="en-US" dirty="0"/>
          </a:p>
        </p:txBody>
      </p:sp>
    </p:spTree>
    <p:extLst>
      <p:ext uri="{BB962C8B-B14F-4D97-AF65-F5344CB8AC3E}">
        <p14:creationId xmlns:p14="http://schemas.microsoft.com/office/powerpoint/2010/main" val="1933234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Creativity should be encouraged in the proposals of alternative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a:t>
            </a:fld>
            <a:endParaRPr lang="en-US" altLang="en-US" dirty="0"/>
          </a:p>
        </p:txBody>
      </p:sp>
    </p:spTree>
    <p:extLst>
      <p:ext uri="{BB962C8B-B14F-4D97-AF65-F5344CB8AC3E}">
        <p14:creationId xmlns:p14="http://schemas.microsoft.com/office/powerpoint/2010/main" val="3875573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Stage 1 of the strategy-formulation analytical framework consists of the External Factor Evaluation (EFE) Matrix, the Internal Factor Evaluation (IFE) Matrix, and the Competitive Profile Matrix (CPM).</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5</a:t>
            </a:fld>
            <a:endParaRPr lang="en-US" altLang="en-US" dirty="0"/>
          </a:p>
        </p:txBody>
      </p:sp>
    </p:spTree>
    <p:extLst>
      <p:ext uri="{BB962C8B-B14F-4D97-AF65-F5344CB8AC3E}">
        <p14:creationId xmlns:p14="http://schemas.microsoft.com/office/powerpoint/2010/main" val="3274760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Stage 2 techniques include the Strengths-Weaknesses-Opportunities-Threats (SWOT) Matrix, the Strategic Position and Action Evaluation (SPACE) Matrix, the Boston Consulting Group (BCG) Matrix, the Internal-External (IE) Matrix, and the Grand Strategy Matrix.</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6</a:t>
            </a:fld>
            <a:endParaRPr lang="en-US" altLang="en-US" dirty="0"/>
          </a:p>
        </p:txBody>
      </p:sp>
    </p:spTree>
    <p:extLst>
      <p:ext uri="{BB962C8B-B14F-4D97-AF65-F5344CB8AC3E}">
        <p14:creationId xmlns:p14="http://schemas.microsoft.com/office/powerpoint/2010/main" val="201848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QSPM uses input information from Stage 1 to objectively evaluate feasible alternative strategies identified in Stage 2. It reveals the relative attractiveness of alternative strategies and thus provides an objective basis for selecting specific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7</a:t>
            </a:fld>
            <a:endParaRPr lang="en-US" altLang="en-US" dirty="0"/>
          </a:p>
        </p:txBody>
      </p:sp>
    </p:spTree>
    <p:extLst>
      <p:ext uri="{BB962C8B-B14F-4D97-AF65-F5344CB8AC3E}">
        <p14:creationId xmlns:p14="http://schemas.microsoft.com/office/powerpoint/2010/main" val="2982321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Strengths-Weaknesses-Opportunities-Threats (SWOT) Matrix is an important matching tool that helps managers develop four types of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8</a:t>
            </a:fld>
            <a:endParaRPr lang="en-US" altLang="en-US" dirty="0"/>
          </a:p>
        </p:txBody>
      </p:sp>
    </p:spTree>
    <p:extLst>
      <p:ext uri="{BB962C8B-B14F-4D97-AF65-F5344CB8AC3E}">
        <p14:creationId xmlns:p14="http://schemas.microsoft.com/office/powerpoint/2010/main" val="1097179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 strategies use a firm’s internal strengths to take advantage of external opportunities. All managers would like their organization to be in a position in which internal strengths can be used to take advantage of external trends and events.</a:t>
            </a:r>
          </a:p>
          <a:p>
            <a:r>
              <a:rPr lang="en-US" sz="1200" b="0" i="0" u="none" strike="noStrike" kern="1200" baseline="0" dirty="0">
                <a:solidFill>
                  <a:schemeClr val="tx1"/>
                </a:solidFill>
                <a:latin typeface="+mn-lt"/>
                <a:ea typeface="MS PGothic" pitchFamily="34" charset="-128"/>
                <a:cs typeface="ＭＳ Ｐゴシック" pitchFamily="42" charset="-128"/>
              </a:rPr>
              <a:t>WO strategies aim at improving internal weaknesses by taking advantage of external opportunities.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9</a:t>
            </a:fld>
            <a:endParaRPr lang="en-US" altLang="en-US" dirty="0"/>
          </a:p>
        </p:txBody>
      </p:sp>
    </p:spTree>
    <p:extLst>
      <p:ext uri="{BB962C8B-B14F-4D97-AF65-F5344CB8AC3E}">
        <p14:creationId xmlns:p14="http://schemas.microsoft.com/office/powerpoint/2010/main" val="1819098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 strategies use a firm’s strengths to avoid or reduce the impact of external threats. This does not mean that a strong organization should always meet threats in the external environment head-on.</a:t>
            </a:r>
          </a:p>
          <a:p>
            <a:r>
              <a:rPr lang="en-US" sz="1200" b="0" i="0" u="none" strike="noStrike" kern="1200" baseline="0" dirty="0">
                <a:solidFill>
                  <a:schemeClr val="tx1"/>
                </a:solidFill>
                <a:latin typeface="+mn-lt"/>
                <a:ea typeface="MS PGothic" pitchFamily="34" charset="-128"/>
                <a:cs typeface="ＭＳ Ｐゴシック" pitchFamily="42" charset="-128"/>
              </a:rPr>
              <a:t>WT strategies are defensive tactics directed at reducing internal weakness and avoiding external threats. An organization faced with numerous external threats and internal weaknesses may indeed be in a precarious position.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10</a:t>
            </a:fld>
            <a:endParaRPr lang="en-US" altLang="en-US" dirty="0"/>
          </a:p>
        </p:txBody>
      </p:sp>
    </p:spTree>
    <p:extLst>
      <p:ext uri="{BB962C8B-B14F-4D97-AF65-F5344CB8AC3E}">
        <p14:creationId xmlns:p14="http://schemas.microsoft.com/office/powerpoint/2010/main" val="4182253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process of constructing a SWOT Matrix can be summarized in eight steps.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11</a:t>
            </a:fld>
            <a:endParaRPr lang="en-US" altLang="en-US" dirty="0"/>
          </a:p>
        </p:txBody>
      </p:sp>
    </p:spTree>
    <p:extLst>
      <p:ext uri="{BB962C8B-B14F-4D97-AF65-F5344CB8AC3E}">
        <p14:creationId xmlns:p14="http://schemas.microsoft.com/office/powerpoint/2010/main" val="23729125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15</a:t>
            </a:fld>
            <a:endParaRPr lang="en-US" altLang="en-US" dirty="0"/>
          </a:p>
        </p:txBody>
      </p:sp>
    </p:spTree>
    <p:extLst>
      <p:ext uri="{BB962C8B-B14F-4D97-AF65-F5344CB8AC3E}">
        <p14:creationId xmlns:p14="http://schemas.microsoft.com/office/powerpoint/2010/main" val="30701323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16</a:t>
            </a:fld>
            <a:endParaRPr lang="en-US" altLang="en-US" dirty="0"/>
          </a:p>
        </p:txBody>
      </p:sp>
    </p:spTree>
    <p:extLst>
      <p:ext uri="{BB962C8B-B14F-4D97-AF65-F5344CB8AC3E}">
        <p14:creationId xmlns:p14="http://schemas.microsoft.com/office/powerpoint/2010/main" val="1326548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17</a:t>
            </a:fld>
            <a:endParaRPr lang="en-US" altLang="en-US" dirty="0"/>
          </a:p>
        </p:txBody>
      </p:sp>
    </p:spTree>
    <p:extLst>
      <p:ext uri="{BB962C8B-B14F-4D97-AF65-F5344CB8AC3E}">
        <p14:creationId xmlns:p14="http://schemas.microsoft.com/office/powerpoint/2010/main" val="2419398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18</a:t>
            </a:fld>
            <a:endParaRPr lang="en-US" altLang="en-US" dirty="0"/>
          </a:p>
        </p:txBody>
      </p:sp>
    </p:spTree>
    <p:extLst>
      <p:ext uri="{BB962C8B-B14F-4D97-AF65-F5344CB8AC3E}">
        <p14:creationId xmlns:p14="http://schemas.microsoft.com/office/powerpoint/2010/main" val="6252667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19</a:t>
            </a:fld>
            <a:endParaRPr lang="en-US" altLang="en-US" dirty="0"/>
          </a:p>
        </p:txBody>
      </p:sp>
    </p:spTree>
    <p:extLst>
      <p:ext uri="{BB962C8B-B14F-4D97-AF65-F5344CB8AC3E}">
        <p14:creationId xmlns:p14="http://schemas.microsoft.com/office/powerpoint/2010/main" val="26926863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20</a:t>
            </a:fld>
            <a:endParaRPr lang="en-US" altLang="en-US" dirty="0"/>
          </a:p>
        </p:txBody>
      </p:sp>
    </p:spTree>
    <p:extLst>
      <p:ext uri="{BB962C8B-B14F-4D97-AF65-F5344CB8AC3E}">
        <p14:creationId xmlns:p14="http://schemas.microsoft.com/office/powerpoint/2010/main" val="40137474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21</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40700602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22</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21091729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D29BAC-4F75-4BE3-B4D2-E11197094E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5FAC04AF-4572-4F3C-9D17-860188CE2D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IN" altLang="en-US"/>
          </a:p>
        </p:txBody>
      </p:sp>
      <p:sp>
        <p:nvSpPr>
          <p:cNvPr id="15364" name="Slide Number Placeholder 3">
            <a:extLst>
              <a:ext uri="{FF2B5EF4-FFF2-40B4-BE49-F238E27FC236}">
                <a16:creationId xmlns:a16="http://schemas.microsoft.com/office/drawing/2014/main" id="{8688656E-C1B3-4C6E-A278-40B69649E1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C554B2-9748-4B6B-802A-6197FDDD52A9}" type="slidenum">
              <a:rPr lang="en-IN" altLang="en-US" smtClean="0"/>
              <a:pPr>
                <a:spcBef>
                  <a:spcPct val="0"/>
                </a:spcBef>
              </a:pPr>
              <a:t>23</a:t>
            </a:fld>
            <a:endParaRPr lang="en-IN" altLang="en-US"/>
          </a:p>
        </p:txBody>
      </p:sp>
    </p:spTree>
    <p:extLst>
      <p:ext uri="{BB962C8B-B14F-4D97-AF65-F5344CB8AC3E}">
        <p14:creationId xmlns:p14="http://schemas.microsoft.com/office/powerpoint/2010/main" val="26017989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D29BAC-4F75-4BE3-B4D2-E11197094E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5FAC04AF-4572-4F3C-9D17-860188CE2D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IN" altLang="en-US"/>
          </a:p>
        </p:txBody>
      </p:sp>
      <p:sp>
        <p:nvSpPr>
          <p:cNvPr id="15364" name="Slide Number Placeholder 3">
            <a:extLst>
              <a:ext uri="{FF2B5EF4-FFF2-40B4-BE49-F238E27FC236}">
                <a16:creationId xmlns:a16="http://schemas.microsoft.com/office/drawing/2014/main" id="{8688656E-C1B3-4C6E-A278-40B69649E1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C554B2-9748-4B6B-802A-6197FDDD52A9}" type="slidenum">
              <a:rPr lang="en-IN" altLang="en-US" smtClean="0"/>
              <a:pPr>
                <a:spcBef>
                  <a:spcPct val="0"/>
                </a:spcBef>
              </a:pPr>
              <a:t>24</a:t>
            </a:fld>
            <a:endParaRPr lang="en-IN" altLang="en-US"/>
          </a:p>
        </p:txBody>
      </p:sp>
    </p:spTree>
    <p:extLst>
      <p:ext uri="{BB962C8B-B14F-4D97-AF65-F5344CB8AC3E}">
        <p14:creationId xmlns:p14="http://schemas.microsoft.com/office/powerpoint/2010/main" val="42662082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D29BAC-4F75-4BE3-B4D2-E11197094E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5FAC04AF-4572-4F3C-9D17-860188CE2D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IN" altLang="en-US"/>
          </a:p>
        </p:txBody>
      </p:sp>
      <p:sp>
        <p:nvSpPr>
          <p:cNvPr id="15364" name="Slide Number Placeholder 3">
            <a:extLst>
              <a:ext uri="{FF2B5EF4-FFF2-40B4-BE49-F238E27FC236}">
                <a16:creationId xmlns:a16="http://schemas.microsoft.com/office/drawing/2014/main" id="{8688656E-C1B3-4C6E-A278-40B69649E1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C554B2-9748-4B6B-802A-6197FDDD52A9}" type="slidenum">
              <a:rPr lang="en-IN" altLang="en-US" smtClean="0"/>
              <a:pPr>
                <a:spcBef>
                  <a:spcPct val="0"/>
                </a:spcBef>
              </a:pPr>
              <a:t>25</a:t>
            </a:fld>
            <a:endParaRPr lang="en-IN" altLang="en-US"/>
          </a:p>
        </p:txBody>
      </p:sp>
    </p:spTree>
    <p:extLst>
      <p:ext uri="{BB962C8B-B14F-4D97-AF65-F5344CB8AC3E}">
        <p14:creationId xmlns:p14="http://schemas.microsoft.com/office/powerpoint/2010/main" val="26338406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D29BAC-4F75-4BE3-B4D2-E11197094E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5FAC04AF-4572-4F3C-9D17-860188CE2D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IN" altLang="en-US"/>
          </a:p>
        </p:txBody>
      </p:sp>
      <p:sp>
        <p:nvSpPr>
          <p:cNvPr id="15364" name="Slide Number Placeholder 3">
            <a:extLst>
              <a:ext uri="{FF2B5EF4-FFF2-40B4-BE49-F238E27FC236}">
                <a16:creationId xmlns:a16="http://schemas.microsoft.com/office/drawing/2014/main" id="{8688656E-C1B3-4C6E-A278-40B69649E1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C554B2-9748-4B6B-802A-6197FDDD52A9}" type="slidenum">
              <a:rPr lang="en-IN" altLang="en-US" smtClean="0"/>
              <a:pPr>
                <a:spcBef>
                  <a:spcPct val="0"/>
                </a:spcBef>
              </a:pPr>
              <a:t>26</a:t>
            </a:fld>
            <a:endParaRPr lang="en-IN" altLang="en-US"/>
          </a:p>
        </p:txBody>
      </p:sp>
    </p:spTree>
    <p:extLst>
      <p:ext uri="{BB962C8B-B14F-4D97-AF65-F5344CB8AC3E}">
        <p14:creationId xmlns:p14="http://schemas.microsoft.com/office/powerpoint/2010/main" val="26652752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D29BAC-4F75-4BE3-B4D2-E11197094E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5FAC04AF-4572-4F3C-9D17-860188CE2D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IN" altLang="en-US"/>
          </a:p>
        </p:txBody>
      </p:sp>
      <p:sp>
        <p:nvSpPr>
          <p:cNvPr id="15364" name="Slide Number Placeholder 3">
            <a:extLst>
              <a:ext uri="{FF2B5EF4-FFF2-40B4-BE49-F238E27FC236}">
                <a16:creationId xmlns:a16="http://schemas.microsoft.com/office/drawing/2014/main" id="{8688656E-C1B3-4C6E-A278-40B69649E1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C554B2-9748-4B6B-802A-6197FDDD52A9}" type="slidenum">
              <a:rPr lang="en-IN" altLang="en-US" smtClean="0"/>
              <a:pPr>
                <a:spcBef>
                  <a:spcPct val="0"/>
                </a:spcBef>
              </a:pPr>
              <a:t>27</a:t>
            </a:fld>
            <a:endParaRPr lang="en-IN" altLang="en-US"/>
          </a:p>
        </p:txBody>
      </p:sp>
    </p:spTree>
    <p:extLst>
      <p:ext uri="{BB962C8B-B14F-4D97-AF65-F5344CB8AC3E}">
        <p14:creationId xmlns:p14="http://schemas.microsoft.com/office/powerpoint/2010/main" val="33250890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D29BAC-4F75-4BE3-B4D2-E11197094E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5FAC04AF-4572-4F3C-9D17-860188CE2D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IN" altLang="en-US"/>
          </a:p>
        </p:txBody>
      </p:sp>
      <p:sp>
        <p:nvSpPr>
          <p:cNvPr id="15364" name="Slide Number Placeholder 3">
            <a:extLst>
              <a:ext uri="{FF2B5EF4-FFF2-40B4-BE49-F238E27FC236}">
                <a16:creationId xmlns:a16="http://schemas.microsoft.com/office/drawing/2014/main" id="{8688656E-C1B3-4C6E-A278-40B69649E1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C554B2-9748-4B6B-802A-6197FDDD52A9}" type="slidenum">
              <a:rPr lang="en-IN" altLang="en-US" smtClean="0"/>
              <a:pPr>
                <a:spcBef>
                  <a:spcPct val="0"/>
                </a:spcBef>
              </a:pPr>
              <a:t>28</a:t>
            </a:fld>
            <a:endParaRPr lang="en-IN" altLang="en-US"/>
          </a:p>
        </p:txBody>
      </p:sp>
    </p:spTree>
    <p:extLst>
      <p:ext uri="{BB962C8B-B14F-4D97-AF65-F5344CB8AC3E}">
        <p14:creationId xmlns:p14="http://schemas.microsoft.com/office/powerpoint/2010/main" val="14349160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D29BAC-4F75-4BE3-B4D2-E11197094E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5FAC04AF-4572-4F3C-9D17-860188CE2D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IN" altLang="en-US"/>
          </a:p>
        </p:txBody>
      </p:sp>
      <p:sp>
        <p:nvSpPr>
          <p:cNvPr id="15364" name="Slide Number Placeholder 3">
            <a:extLst>
              <a:ext uri="{FF2B5EF4-FFF2-40B4-BE49-F238E27FC236}">
                <a16:creationId xmlns:a16="http://schemas.microsoft.com/office/drawing/2014/main" id="{8688656E-C1B3-4C6E-A278-40B69649E1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C554B2-9748-4B6B-802A-6197FDDD52A9}" type="slidenum">
              <a:rPr lang="en-IN" altLang="en-US" smtClean="0"/>
              <a:pPr>
                <a:spcBef>
                  <a:spcPct val="0"/>
                </a:spcBef>
              </a:pPr>
              <a:t>29</a:t>
            </a:fld>
            <a:endParaRPr lang="en-IN" altLang="en-US"/>
          </a:p>
        </p:txBody>
      </p:sp>
    </p:spTree>
    <p:extLst>
      <p:ext uri="{BB962C8B-B14F-4D97-AF65-F5344CB8AC3E}">
        <p14:creationId xmlns:p14="http://schemas.microsoft.com/office/powerpoint/2010/main" val="31612373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30</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693983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notesSlide" Target="../notesSlides/notesSlide12.xml"/><Relationship Id="rId7" Type="http://schemas.openxmlformats.org/officeDocument/2006/relationships/image" Target="../media/image6.wmf"/><Relationship Id="rId2" Type="http://schemas.openxmlformats.org/officeDocument/2006/relationships/slideLayout" Target="../slideLayouts/slideLayout15.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5.wmf"/><Relationship Id="rId4" Type="http://schemas.openxmlformats.org/officeDocument/2006/relationships/oleObject" Target="../embeddings/oleObject1.bin"/><Relationship Id="rId9" Type="http://schemas.openxmlformats.org/officeDocument/2006/relationships/image" Target="../media/image7.wmf"/></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aeshYi6lj2Y" TargetMode="External"/><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hyperlink" Target="https://www.youtube.com/watch?v=ZKrtUB-kMJc" TargetMode="External"/><Relationship Id="rId4" Type="http://schemas.openxmlformats.org/officeDocument/2006/relationships/hyperlink" Target="https://www.youtube.com/watch?v=g4E3fhybhG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65569" y="2910644"/>
            <a:ext cx="4320480" cy="1036712"/>
          </a:xfrm>
        </p:spPr>
        <p:txBody>
          <a:bodyPr>
            <a:noAutofit/>
          </a:bodyPr>
          <a:lstStyle/>
          <a:p>
            <a:r>
              <a:rPr lang="en-IN" altLang="en-US" sz="2400" b="1" dirty="0">
                <a:solidFill>
                  <a:schemeClr val="tx1"/>
                </a:solidFill>
              </a:rPr>
              <a:t>Chapter 8:</a:t>
            </a:r>
            <a:br>
              <a:rPr lang="en-IN" altLang="en-US" sz="2400" b="1" dirty="0">
                <a:solidFill>
                  <a:schemeClr val="tx1"/>
                </a:solidFill>
              </a:rPr>
            </a:br>
            <a:r>
              <a:rPr lang="en-IN" altLang="en-US" sz="2400" b="1" dirty="0">
                <a:solidFill>
                  <a:schemeClr val="tx1"/>
                </a:solidFill>
              </a:rPr>
              <a:t>Strategy Generation and Selection</a:t>
            </a: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077566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pPr eaLnBrk="1" hangingPunct="1">
              <a:defRPr/>
            </a:pPr>
            <a:r>
              <a:rPr lang="en-US" altLang="en-US" sz="2800" dirty="0">
                <a:solidFill>
                  <a:schemeClr val="accent3"/>
                </a:solidFill>
                <a:ea typeface="+mj-ea"/>
                <a:cs typeface="Arial" charset="0"/>
              </a:rPr>
              <a:t>The Process of Generating and Selecting Strategies</a:t>
            </a:r>
          </a:p>
        </p:txBody>
      </p:sp>
      <p:sp>
        <p:nvSpPr>
          <p:cNvPr id="3" name="Content Placeholder 2"/>
          <p:cNvSpPr>
            <a:spLocks noGrp="1"/>
          </p:cNvSpPr>
          <p:nvPr>
            <p:ph idx="1"/>
          </p:nvPr>
        </p:nvSpPr>
        <p:spPr>
          <a:xfrm>
            <a:off x="467544" y="1628800"/>
            <a:ext cx="8136904" cy="4572000"/>
          </a:xfrm>
        </p:spPr>
        <p:txBody>
          <a:bodyPr>
            <a:normAutofit/>
          </a:bodyPr>
          <a:lstStyle/>
          <a:p>
            <a:pPr eaLnBrk="1" hangingPunct="1">
              <a:spcBef>
                <a:spcPts val="600"/>
              </a:spcBef>
              <a:defRPr/>
            </a:pPr>
            <a:r>
              <a:rPr lang="en-US" altLang="en-US" sz="2800" dirty="0">
                <a:solidFill>
                  <a:schemeClr val="tx1"/>
                </a:solidFill>
                <a:ea typeface="+mn-ea"/>
                <a:cs typeface="Arial" charset="0"/>
              </a:rPr>
              <a:t>A manageable set of the most attractive alternative strategies must be developed.</a:t>
            </a:r>
          </a:p>
          <a:p>
            <a:pPr eaLnBrk="1" hangingPunct="1">
              <a:spcBef>
                <a:spcPts val="600"/>
              </a:spcBef>
              <a:defRPr/>
            </a:pPr>
            <a:r>
              <a:rPr lang="en-US" altLang="en-US" sz="2800" dirty="0">
                <a:solidFill>
                  <a:schemeClr val="tx1"/>
                </a:solidFill>
                <a:ea typeface="+mn-ea"/>
                <a:cs typeface="Arial" charset="0"/>
              </a:rPr>
              <a:t>The advantages, disadvantages, trade-offs, costs, and benefits of these strategies should be determined.</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628800"/>
            <a:ext cx="8368608" cy="4572000"/>
          </a:xfrm>
        </p:spPr>
        <p:txBody>
          <a:bodyPr>
            <a:normAutofit/>
          </a:bodyPr>
          <a:lstStyle/>
          <a:p>
            <a:pPr eaLnBrk="1" hangingPunct="1">
              <a:spcBef>
                <a:spcPts val="600"/>
              </a:spcBef>
              <a:defRPr/>
            </a:pPr>
            <a:r>
              <a:rPr lang="en-US" altLang="en-US" sz="2800" dirty="0">
                <a:solidFill>
                  <a:schemeClr val="tx1"/>
                </a:solidFill>
                <a:ea typeface="+mn-ea"/>
                <a:cs typeface="Arial" charset="0"/>
              </a:rPr>
              <a:t>Identifying and evaluating alternative strategies should involve many of the managers and employees who earlier assembled the organizational vision and mission statements, performed the external audit, and conducted the internal audit.</a:t>
            </a:r>
          </a:p>
        </p:txBody>
      </p:sp>
      <p:sp>
        <p:nvSpPr>
          <p:cNvPr id="8" name="Title 1">
            <a:extLst>
              <a:ext uri="{FF2B5EF4-FFF2-40B4-BE49-F238E27FC236}">
                <a16:creationId xmlns:a16="http://schemas.microsoft.com/office/drawing/2014/main" id="{C47EC4B3-DE3F-4078-9ABC-AD167D4EC697}"/>
              </a:ext>
            </a:extLst>
          </p:cNvPr>
          <p:cNvSpPr>
            <a:spLocks noGrp="1"/>
          </p:cNvSpPr>
          <p:nvPr>
            <p:ph type="title"/>
          </p:nvPr>
        </p:nvSpPr>
        <p:spPr>
          <a:xfrm>
            <a:off x="301752" y="228600"/>
            <a:ext cx="8534400" cy="758952"/>
          </a:xfrm>
        </p:spPr>
        <p:txBody>
          <a:bodyPr>
            <a:normAutofit/>
          </a:bodyPr>
          <a:lstStyle/>
          <a:p>
            <a:pPr eaLnBrk="1" hangingPunct="1">
              <a:defRPr/>
            </a:pPr>
            <a:r>
              <a:rPr lang="en-US" altLang="en-US" sz="2800" dirty="0">
                <a:solidFill>
                  <a:schemeClr val="accent3"/>
                </a:solidFill>
                <a:ea typeface="+mj-ea"/>
                <a:cs typeface="Arial" charset="0"/>
              </a:rPr>
              <a:t>The Process of Generating and Selecting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628800"/>
            <a:ext cx="8296600" cy="4572000"/>
          </a:xfrm>
        </p:spPr>
        <p:txBody>
          <a:bodyPr>
            <a:normAutofit/>
          </a:bodyPr>
          <a:lstStyle/>
          <a:p>
            <a:pPr eaLnBrk="1" hangingPunct="1">
              <a:spcBef>
                <a:spcPts val="600"/>
              </a:spcBef>
              <a:defRPr/>
            </a:pPr>
            <a:r>
              <a:rPr lang="en-US" altLang="en-US" sz="2800" dirty="0">
                <a:solidFill>
                  <a:schemeClr val="tx1"/>
                </a:solidFill>
                <a:ea typeface="+mn-ea"/>
                <a:cs typeface="Arial" charset="0"/>
              </a:rPr>
              <a:t>Alternative strategies proposed by participants should be considered and discussed in a series of meetings.</a:t>
            </a:r>
          </a:p>
          <a:p>
            <a:pPr eaLnBrk="1" hangingPunct="1">
              <a:spcBef>
                <a:spcPts val="600"/>
              </a:spcBef>
              <a:defRPr/>
            </a:pPr>
            <a:r>
              <a:rPr lang="en-US" altLang="en-US" sz="2800" dirty="0">
                <a:solidFill>
                  <a:schemeClr val="tx1"/>
                </a:solidFill>
                <a:ea typeface="+mn-ea"/>
                <a:cs typeface="Arial" charset="0"/>
              </a:rPr>
              <a:t>Proposed strategies should be listed in writing.</a:t>
            </a:r>
          </a:p>
          <a:p>
            <a:pPr eaLnBrk="1" hangingPunct="1">
              <a:spcBef>
                <a:spcPts val="600"/>
              </a:spcBef>
              <a:defRPr/>
            </a:pPr>
            <a:r>
              <a:rPr lang="en-US" altLang="en-US" sz="2800" dirty="0">
                <a:solidFill>
                  <a:schemeClr val="tx1"/>
                </a:solidFill>
                <a:ea typeface="+mn-ea"/>
                <a:cs typeface="Arial" charset="0"/>
              </a:rPr>
              <a:t>When all feasible strategies identified by participants are given and understood, the strategies should be ranked in order of attractiveness.</a:t>
            </a:r>
          </a:p>
        </p:txBody>
      </p:sp>
      <p:sp>
        <p:nvSpPr>
          <p:cNvPr id="8" name="Title 1">
            <a:extLst>
              <a:ext uri="{FF2B5EF4-FFF2-40B4-BE49-F238E27FC236}">
                <a16:creationId xmlns:a16="http://schemas.microsoft.com/office/drawing/2014/main" id="{60DBFBEB-5E7E-4F00-AB9E-D31A0B83FF78}"/>
              </a:ext>
            </a:extLst>
          </p:cNvPr>
          <p:cNvSpPr>
            <a:spLocks noGrp="1"/>
          </p:cNvSpPr>
          <p:nvPr>
            <p:ph type="title"/>
          </p:nvPr>
        </p:nvSpPr>
        <p:spPr>
          <a:xfrm>
            <a:off x="301752" y="228600"/>
            <a:ext cx="8534400" cy="758952"/>
          </a:xfrm>
        </p:spPr>
        <p:txBody>
          <a:bodyPr>
            <a:normAutofit/>
          </a:bodyPr>
          <a:lstStyle/>
          <a:p>
            <a:pPr eaLnBrk="1" hangingPunct="1">
              <a:defRPr/>
            </a:pPr>
            <a:r>
              <a:rPr lang="en-US" altLang="en-US" sz="2800" dirty="0">
                <a:solidFill>
                  <a:schemeClr val="accent3"/>
                </a:solidFill>
                <a:ea typeface="+mj-ea"/>
                <a:cs typeface="Arial" charset="0"/>
              </a:rPr>
              <a:t>The Process of Generating and Selecting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a:bodyPr>
          <a:lstStyle/>
          <a:p>
            <a:pPr eaLnBrk="1" hangingPunct="1">
              <a:defRPr/>
            </a:pPr>
            <a:r>
              <a:rPr lang="en-US" altLang="en-US" sz="2800" dirty="0">
                <a:solidFill>
                  <a:schemeClr val="accent3"/>
                </a:solidFill>
                <a:ea typeface="+mj-ea"/>
                <a:cs typeface="Arial" charset="0"/>
              </a:rPr>
              <a:t>A Comprehensive Strategy-Formulation Framework</a:t>
            </a:r>
          </a:p>
        </p:txBody>
      </p:sp>
      <p:sp>
        <p:nvSpPr>
          <p:cNvPr id="22531" name="Content Placeholder 2"/>
          <p:cNvSpPr>
            <a:spLocks noGrp="1"/>
          </p:cNvSpPr>
          <p:nvPr>
            <p:ph idx="1"/>
          </p:nvPr>
        </p:nvSpPr>
        <p:spPr>
          <a:xfrm>
            <a:off x="467544" y="1628800"/>
            <a:ext cx="8503920" cy="4572000"/>
          </a:xfrm>
        </p:spPr>
        <p:txBody>
          <a:bodyPr>
            <a:normAutofit/>
          </a:bodyPr>
          <a:lstStyle/>
          <a:p>
            <a:pPr eaLnBrk="1" hangingPunct="1">
              <a:defRPr/>
            </a:pPr>
            <a:r>
              <a:rPr lang="en-US" altLang="en-US" sz="2800" b="1" dirty="0">
                <a:solidFill>
                  <a:schemeClr val="tx1"/>
                </a:solidFill>
                <a:ea typeface="+mn-ea"/>
                <a:cs typeface="Arial" charset="0"/>
              </a:rPr>
              <a:t>Stage 1 - Input Stage </a:t>
            </a:r>
          </a:p>
          <a:p>
            <a:pPr lvl="1" eaLnBrk="1" hangingPunct="1">
              <a:defRPr/>
            </a:pPr>
            <a:r>
              <a:rPr lang="en-US" altLang="en-US" sz="2800" dirty="0">
                <a:solidFill>
                  <a:schemeClr val="bg1">
                    <a:lumMod val="50000"/>
                  </a:schemeClr>
                </a:solidFill>
                <a:ea typeface="+mn-ea"/>
                <a:cs typeface="Arial" charset="0"/>
              </a:rPr>
              <a:t>summarizes the basic input information needed to formulate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Content Placeholder 2"/>
          <p:cNvSpPr>
            <a:spLocks noGrp="1"/>
          </p:cNvSpPr>
          <p:nvPr>
            <p:ph idx="1"/>
          </p:nvPr>
        </p:nvSpPr>
        <p:spPr>
          <a:xfrm>
            <a:off x="467544" y="1628800"/>
            <a:ext cx="8280920" cy="4572000"/>
          </a:xfrm>
        </p:spPr>
        <p:txBody>
          <a:bodyPr>
            <a:normAutofit/>
          </a:bodyPr>
          <a:lstStyle/>
          <a:p>
            <a:pPr eaLnBrk="1" hangingPunct="1">
              <a:spcBef>
                <a:spcPts val="600"/>
              </a:spcBef>
              <a:defRPr/>
            </a:pPr>
            <a:r>
              <a:rPr lang="en-US" altLang="en-US" sz="2800" b="1" dirty="0">
                <a:solidFill>
                  <a:schemeClr val="tx1"/>
                </a:solidFill>
                <a:ea typeface="+mn-ea"/>
                <a:cs typeface="Arial" charset="0"/>
              </a:rPr>
              <a:t>Stage 2 - Matching Stage</a:t>
            </a:r>
          </a:p>
          <a:p>
            <a:pPr lvl="1" eaLnBrk="1" hangingPunct="1">
              <a:spcBef>
                <a:spcPts val="600"/>
              </a:spcBef>
              <a:defRPr/>
            </a:pPr>
            <a:r>
              <a:rPr lang="en-US" altLang="en-US" sz="2800" dirty="0">
                <a:solidFill>
                  <a:schemeClr val="bg1">
                    <a:lumMod val="50000"/>
                  </a:schemeClr>
                </a:solidFill>
                <a:ea typeface="+mn-ea"/>
                <a:cs typeface="Arial" charset="0"/>
              </a:rPr>
              <a:t>focuses on generating feasible alternative strategies by aligning key external and internal factors</a:t>
            </a:r>
          </a:p>
          <a:p>
            <a:pPr lvl="1" eaLnBrk="1" hangingPunct="1">
              <a:spcBef>
                <a:spcPts val="600"/>
              </a:spcBef>
              <a:defRPr/>
            </a:pPr>
            <a:r>
              <a:rPr lang="en-US" altLang="en-US" sz="2800" dirty="0">
                <a:solidFill>
                  <a:schemeClr val="bg1">
                    <a:lumMod val="50000"/>
                  </a:schemeClr>
                </a:solidFill>
                <a:ea typeface="+mn-ea"/>
                <a:cs typeface="Arial" charset="0"/>
              </a:rPr>
              <a:t>techniques include the Strengths-Weaknesses-Opportunities-Threats (SWOT) Matrix</a:t>
            </a:r>
            <a:r>
              <a:rPr lang="en-US" altLang="en-US" sz="2800" dirty="0">
                <a:solidFill>
                  <a:schemeClr val="bg1">
                    <a:lumMod val="50000"/>
                  </a:schemeClr>
                </a:solidFill>
                <a:cs typeface="Arial" charset="0"/>
              </a:rPr>
              <a:t> and </a:t>
            </a:r>
            <a:r>
              <a:rPr lang="en-US" altLang="en-US" sz="2800" dirty="0">
                <a:solidFill>
                  <a:schemeClr val="bg1">
                    <a:lumMod val="50000"/>
                  </a:schemeClr>
                </a:solidFill>
                <a:ea typeface="+mn-ea"/>
                <a:cs typeface="Arial" charset="0"/>
              </a:rPr>
              <a:t>the Boston Consulting Group (BCG) Matrix</a:t>
            </a:r>
          </a:p>
        </p:txBody>
      </p:sp>
      <p:sp>
        <p:nvSpPr>
          <p:cNvPr id="8" name="Title 1">
            <a:extLst>
              <a:ext uri="{FF2B5EF4-FFF2-40B4-BE49-F238E27FC236}">
                <a16:creationId xmlns:a16="http://schemas.microsoft.com/office/drawing/2014/main" id="{1369D933-A242-4C69-AC82-CCC678452D5F}"/>
              </a:ext>
            </a:extLst>
          </p:cNvPr>
          <p:cNvSpPr>
            <a:spLocks noGrp="1"/>
          </p:cNvSpPr>
          <p:nvPr>
            <p:ph type="title"/>
          </p:nvPr>
        </p:nvSpPr>
        <p:spPr>
          <a:xfrm>
            <a:off x="301752" y="228600"/>
            <a:ext cx="8534400" cy="758952"/>
          </a:xfrm>
        </p:spPr>
        <p:txBody>
          <a:bodyPr>
            <a:normAutofit/>
          </a:bodyPr>
          <a:lstStyle/>
          <a:p>
            <a:pPr eaLnBrk="1" hangingPunct="1">
              <a:defRPr/>
            </a:pPr>
            <a:r>
              <a:rPr lang="en-US" altLang="en-US" sz="2800" dirty="0">
                <a:solidFill>
                  <a:schemeClr val="accent3"/>
                </a:solidFill>
                <a:ea typeface="+mj-ea"/>
                <a:cs typeface="Arial" charset="0"/>
              </a:rPr>
              <a:t>A Comprehensive Strategy-Formulation Framework</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p:cNvSpPr>
            <a:spLocks noGrp="1"/>
          </p:cNvSpPr>
          <p:nvPr>
            <p:ph idx="1"/>
          </p:nvPr>
        </p:nvSpPr>
        <p:spPr>
          <a:xfrm>
            <a:off x="467544" y="1628800"/>
            <a:ext cx="8208912" cy="4572000"/>
          </a:xfrm>
        </p:spPr>
        <p:txBody>
          <a:bodyPr>
            <a:normAutofit/>
          </a:bodyPr>
          <a:lstStyle/>
          <a:p>
            <a:pPr eaLnBrk="1" hangingPunct="1">
              <a:spcBef>
                <a:spcPts val="600"/>
              </a:spcBef>
              <a:defRPr/>
            </a:pPr>
            <a:r>
              <a:rPr lang="en-US" altLang="en-US" sz="2800" b="1" dirty="0">
                <a:solidFill>
                  <a:schemeClr val="tx1"/>
                </a:solidFill>
                <a:ea typeface="+mn-ea"/>
                <a:cs typeface="Arial" charset="0"/>
              </a:rPr>
              <a:t>Stage 3 - Decision Stage</a:t>
            </a:r>
          </a:p>
          <a:p>
            <a:pPr lvl="1" eaLnBrk="1" hangingPunct="1">
              <a:spcBef>
                <a:spcPts val="600"/>
              </a:spcBef>
              <a:defRPr/>
            </a:pPr>
            <a:r>
              <a:rPr lang="en-US" altLang="en-US" sz="2800" dirty="0">
                <a:solidFill>
                  <a:schemeClr val="bg1">
                    <a:lumMod val="50000"/>
                  </a:schemeClr>
                </a:solidFill>
                <a:ea typeface="+mn-ea"/>
                <a:cs typeface="Arial" charset="0"/>
              </a:rPr>
              <a:t>reveals the relative attractiveness of alternative strategies and thus provides objective basis for selecting specific strategies</a:t>
            </a:r>
          </a:p>
        </p:txBody>
      </p:sp>
      <p:sp>
        <p:nvSpPr>
          <p:cNvPr id="8" name="Title 1">
            <a:extLst>
              <a:ext uri="{FF2B5EF4-FFF2-40B4-BE49-F238E27FC236}">
                <a16:creationId xmlns:a16="http://schemas.microsoft.com/office/drawing/2014/main" id="{161CB2D3-ACFD-4F5F-9AE8-A30F82CB24CC}"/>
              </a:ext>
            </a:extLst>
          </p:cNvPr>
          <p:cNvSpPr>
            <a:spLocks noGrp="1"/>
          </p:cNvSpPr>
          <p:nvPr>
            <p:ph type="title"/>
          </p:nvPr>
        </p:nvSpPr>
        <p:spPr>
          <a:xfrm>
            <a:off x="301752" y="228600"/>
            <a:ext cx="8534400" cy="758952"/>
          </a:xfrm>
        </p:spPr>
        <p:txBody>
          <a:bodyPr>
            <a:normAutofit/>
          </a:bodyPr>
          <a:lstStyle/>
          <a:p>
            <a:pPr eaLnBrk="1" hangingPunct="1">
              <a:defRPr/>
            </a:pPr>
            <a:r>
              <a:rPr lang="en-US" altLang="en-US" sz="2800" dirty="0">
                <a:solidFill>
                  <a:schemeClr val="accent3"/>
                </a:solidFill>
                <a:ea typeface="+mj-ea"/>
                <a:cs typeface="Arial" charset="0"/>
              </a:rPr>
              <a:t>A Comprehensive Strategy-Formulation Framework</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The Matching Stage</a:t>
            </a:r>
          </a:p>
        </p:txBody>
      </p:sp>
      <p:sp>
        <p:nvSpPr>
          <p:cNvPr id="26627" name="Content Placeholder 2"/>
          <p:cNvSpPr>
            <a:spLocks noGrp="1"/>
          </p:cNvSpPr>
          <p:nvPr>
            <p:ph idx="1"/>
          </p:nvPr>
        </p:nvSpPr>
        <p:spPr>
          <a:xfrm>
            <a:off x="539552" y="1628800"/>
            <a:ext cx="8064896" cy="4572000"/>
          </a:xfrm>
        </p:spPr>
        <p:txBody>
          <a:bodyPr>
            <a:normAutofit/>
          </a:bodyPr>
          <a:lstStyle/>
          <a:p>
            <a:pPr eaLnBrk="1" hangingPunct="1">
              <a:defRPr/>
            </a:pPr>
            <a:r>
              <a:rPr lang="en-US" altLang="en-US" sz="2800" dirty="0">
                <a:solidFill>
                  <a:schemeClr val="tx1"/>
                </a:solidFill>
                <a:ea typeface="+mn-ea"/>
                <a:cs typeface="Arial" charset="0"/>
              </a:rPr>
              <a:t>The </a:t>
            </a:r>
            <a:r>
              <a:rPr lang="en-US" altLang="en-US" sz="2800" b="1" dirty="0">
                <a:solidFill>
                  <a:schemeClr val="tx1"/>
                </a:solidFill>
                <a:ea typeface="+mn-ea"/>
                <a:cs typeface="Arial" charset="0"/>
              </a:rPr>
              <a:t>Strengths-Weaknesses-Opportunities-Threats (SWOT) Matrix </a:t>
            </a:r>
            <a:r>
              <a:rPr lang="en-US" altLang="en-US" sz="2800" dirty="0">
                <a:solidFill>
                  <a:schemeClr val="tx1"/>
                </a:solidFill>
                <a:ea typeface="+mn-ea"/>
                <a:cs typeface="Arial" charset="0"/>
              </a:rPr>
              <a:t>helps managers develop four types of strategies: </a:t>
            </a:r>
          </a:p>
          <a:p>
            <a:pPr lvl="1" eaLnBrk="1" hangingPunct="1">
              <a:defRPr/>
            </a:pPr>
            <a:r>
              <a:rPr lang="en-US" altLang="en-US" sz="2800" dirty="0">
                <a:solidFill>
                  <a:schemeClr val="bg1">
                    <a:lumMod val="50000"/>
                  </a:schemeClr>
                </a:solidFill>
                <a:ea typeface="+mn-ea"/>
                <a:cs typeface="Arial" charset="0"/>
              </a:rPr>
              <a:t>SO (strengths-opportunities) Strategies </a:t>
            </a:r>
          </a:p>
          <a:p>
            <a:pPr lvl="1" eaLnBrk="1" hangingPunct="1">
              <a:defRPr/>
            </a:pPr>
            <a:r>
              <a:rPr lang="en-US" altLang="en-US" sz="2800" dirty="0">
                <a:solidFill>
                  <a:schemeClr val="bg1">
                    <a:lumMod val="50000"/>
                  </a:schemeClr>
                </a:solidFill>
                <a:ea typeface="+mn-ea"/>
                <a:cs typeface="Arial" charset="0"/>
              </a:rPr>
              <a:t>WO (weaknesses-opportunities) Strategies </a:t>
            </a:r>
          </a:p>
          <a:p>
            <a:pPr lvl="1" eaLnBrk="1" hangingPunct="1">
              <a:defRPr/>
            </a:pPr>
            <a:r>
              <a:rPr lang="en-US" altLang="en-US" sz="2800" dirty="0">
                <a:solidFill>
                  <a:schemeClr val="bg1">
                    <a:lumMod val="50000"/>
                  </a:schemeClr>
                </a:solidFill>
                <a:ea typeface="+mn-ea"/>
                <a:cs typeface="Arial" charset="0"/>
              </a:rPr>
              <a:t>ST (strengths-threats) Strategies</a:t>
            </a:r>
          </a:p>
          <a:p>
            <a:pPr lvl="1" eaLnBrk="1" hangingPunct="1">
              <a:defRPr/>
            </a:pPr>
            <a:r>
              <a:rPr lang="en-US" altLang="en-US" sz="2800" dirty="0">
                <a:solidFill>
                  <a:schemeClr val="bg1">
                    <a:lumMod val="50000"/>
                  </a:schemeClr>
                </a:solidFill>
                <a:ea typeface="+mn-ea"/>
                <a:cs typeface="Arial" charset="0"/>
              </a:rPr>
              <a:t>WT (weaknesses-threats)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The Matching Stage</a:t>
            </a:r>
          </a:p>
        </p:txBody>
      </p:sp>
      <p:sp>
        <p:nvSpPr>
          <p:cNvPr id="20482" name="Content Placeholder 2"/>
          <p:cNvSpPr>
            <a:spLocks noGrp="1"/>
          </p:cNvSpPr>
          <p:nvPr>
            <p:ph sz="half" idx="1"/>
          </p:nvPr>
        </p:nvSpPr>
        <p:spPr>
          <a:xfrm>
            <a:off x="500765" y="1556792"/>
            <a:ext cx="4038600" cy="4681728"/>
          </a:xfrm>
        </p:spPr>
        <p:txBody>
          <a:bodyPr>
            <a:normAutofit/>
          </a:bodyPr>
          <a:lstStyle/>
          <a:p>
            <a:pPr eaLnBrk="1" hangingPunct="1">
              <a:spcBef>
                <a:spcPts val="600"/>
              </a:spcBef>
            </a:pPr>
            <a:r>
              <a:rPr lang="en-US" altLang="en-US" sz="2800" b="1" i="1" dirty="0">
                <a:solidFill>
                  <a:schemeClr val="tx1"/>
                </a:solidFill>
                <a:cs typeface="Arial" pitchFamily="34" charset="0"/>
              </a:rPr>
              <a:t>SO</a:t>
            </a:r>
            <a:r>
              <a:rPr lang="en-US" altLang="en-US" sz="2800" b="1" dirty="0">
                <a:solidFill>
                  <a:schemeClr val="tx1"/>
                </a:solidFill>
                <a:cs typeface="Arial" pitchFamily="34" charset="0"/>
              </a:rPr>
              <a:t> Strategies </a:t>
            </a:r>
          </a:p>
          <a:p>
            <a:pPr lvl="1" eaLnBrk="1" hangingPunct="1">
              <a:spcBef>
                <a:spcPts val="600"/>
              </a:spcBef>
            </a:pPr>
            <a:r>
              <a:rPr lang="en-US" altLang="en-US" sz="2800" dirty="0">
                <a:solidFill>
                  <a:schemeClr val="bg1">
                    <a:lumMod val="50000"/>
                  </a:schemeClr>
                </a:solidFill>
                <a:cs typeface="Arial" pitchFamily="34" charset="0"/>
              </a:rPr>
              <a:t>use a firm</a:t>
            </a:r>
            <a:r>
              <a:rPr lang="en-US" altLang="ja-JP" sz="2800" dirty="0">
                <a:solidFill>
                  <a:schemeClr val="bg1">
                    <a:lumMod val="50000"/>
                  </a:schemeClr>
                </a:solidFill>
                <a:cs typeface="Arial" pitchFamily="34" charset="0"/>
              </a:rPr>
              <a:t>'s internal strengths to take advantage of external opportunities</a:t>
            </a:r>
            <a:endParaRPr lang="en-US" altLang="en-US" sz="2800" dirty="0">
              <a:solidFill>
                <a:schemeClr val="bg1">
                  <a:lumMod val="50000"/>
                </a:schemeClr>
              </a:solidFill>
              <a:cs typeface="Arial" pitchFamily="34" charset="0"/>
            </a:endParaRPr>
          </a:p>
        </p:txBody>
      </p:sp>
      <p:sp>
        <p:nvSpPr>
          <p:cNvPr id="20483" name="Content Placeholder 3"/>
          <p:cNvSpPr>
            <a:spLocks noGrp="1"/>
          </p:cNvSpPr>
          <p:nvPr>
            <p:ph sz="half" idx="2"/>
          </p:nvPr>
        </p:nvSpPr>
        <p:spPr>
          <a:xfrm>
            <a:off x="4797552" y="1556792"/>
            <a:ext cx="4038600" cy="4681728"/>
          </a:xfrm>
        </p:spPr>
        <p:txBody>
          <a:bodyPr>
            <a:normAutofit/>
          </a:bodyPr>
          <a:lstStyle/>
          <a:p>
            <a:pPr eaLnBrk="1" hangingPunct="1">
              <a:spcBef>
                <a:spcPts val="600"/>
              </a:spcBef>
            </a:pPr>
            <a:r>
              <a:rPr lang="en-US" altLang="en-US" sz="2800" b="1" i="1" dirty="0">
                <a:solidFill>
                  <a:schemeClr val="tx1"/>
                </a:solidFill>
                <a:cs typeface="Arial" pitchFamily="34" charset="0"/>
              </a:rPr>
              <a:t>WO</a:t>
            </a:r>
            <a:r>
              <a:rPr lang="en-US" altLang="en-US" sz="2800" b="1" dirty="0">
                <a:solidFill>
                  <a:schemeClr val="tx1"/>
                </a:solidFill>
                <a:cs typeface="Arial" pitchFamily="34" charset="0"/>
              </a:rPr>
              <a:t> Strategies </a:t>
            </a:r>
          </a:p>
          <a:p>
            <a:pPr lvl="1" eaLnBrk="1" hangingPunct="1">
              <a:spcBef>
                <a:spcPts val="600"/>
              </a:spcBef>
            </a:pPr>
            <a:r>
              <a:rPr lang="en-US" altLang="en-US" sz="2800" dirty="0">
                <a:solidFill>
                  <a:schemeClr val="bg1">
                    <a:lumMod val="50000"/>
                  </a:schemeClr>
                </a:solidFill>
                <a:cs typeface="Arial" pitchFamily="34" charset="0"/>
              </a:rPr>
              <a:t>aim at improving internal weaknesses by taking advantage of external opportunities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The Matching Stage</a:t>
            </a:r>
          </a:p>
        </p:txBody>
      </p:sp>
      <p:sp>
        <p:nvSpPr>
          <p:cNvPr id="21506" name="Content Placeholder 2"/>
          <p:cNvSpPr>
            <a:spLocks noGrp="1"/>
          </p:cNvSpPr>
          <p:nvPr>
            <p:ph sz="half" idx="1"/>
          </p:nvPr>
        </p:nvSpPr>
        <p:spPr>
          <a:xfrm>
            <a:off x="314078" y="1556792"/>
            <a:ext cx="4038600" cy="4681728"/>
          </a:xfrm>
        </p:spPr>
        <p:txBody>
          <a:bodyPr>
            <a:normAutofit/>
          </a:bodyPr>
          <a:lstStyle/>
          <a:p>
            <a:pPr eaLnBrk="1" hangingPunct="1">
              <a:spcBef>
                <a:spcPts val="600"/>
              </a:spcBef>
            </a:pPr>
            <a:r>
              <a:rPr lang="en-US" altLang="en-US" sz="2800" b="1" i="1" dirty="0">
                <a:solidFill>
                  <a:schemeClr val="tx1"/>
                </a:solidFill>
                <a:cs typeface="Arial" pitchFamily="34" charset="0"/>
              </a:rPr>
              <a:t>ST</a:t>
            </a:r>
            <a:r>
              <a:rPr lang="en-US" altLang="en-US" sz="2800" b="1" dirty="0">
                <a:solidFill>
                  <a:schemeClr val="tx1"/>
                </a:solidFill>
                <a:cs typeface="Arial" pitchFamily="34" charset="0"/>
              </a:rPr>
              <a:t> Strategies </a:t>
            </a:r>
          </a:p>
          <a:p>
            <a:pPr lvl="1" eaLnBrk="1" hangingPunct="1">
              <a:spcBef>
                <a:spcPts val="600"/>
              </a:spcBef>
            </a:pPr>
            <a:r>
              <a:rPr lang="en-US" altLang="en-US" sz="2800" dirty="0">
                <a:solidFill>
                  <a:schemeClr val="bg1">
                    <a:lumMod val="50000"/>
                  </a:schemeClr>
                </a:solidFill>
                <a:cs typeface="Arial" pitchFamily="34" charset="0"/>
              </a:rPr>
              <a:t>use a firm</a:t>
            </a:r>
            <a:r>
              <a:rPr lang="en-US" altLang="ja-JP" sz="2800" dirty="0">
                <a:solidFill>
                  <a:schemeClr val="bg1">
                    <a:lumMod val="50000"/>
                  </a:schemeClr>
                </a:solidFill>
                <a:cs typeface="Arial" pitchFamily="34" charset="0"/>
              </a:rPr>
              <a:t>'s strengths to avoid or reduce the impact of external threats</a:t>
            </a:r>
            <a:endParaRPr lang="en-US" altLang="en-US" sz="2800" dirty="0">
              <a:solidFill>
                <a:schemeClr val="bg1">
                  <a:lumMod val="50000"/>
                </a:schemeClr>
              </a:solidFill>
              <a:cs typeface="Arial" pitchFamily="34" charset="0"/>
            </a:endParaRPr>
          </a:p>
        </p:txBody>
      </p:sp>
      <p:sp>
        <p:nvSpPr>
          <p:cNvPr id="21507" name="Content Placeholder 3"/>
          <p:cNvSpPr>
            <a:spLocks noGrp="1"/>
          </p:cNvSpPr>
          <p:nvPr>
            <p:ph sz="half" idx="2"/>
          </p:nvPr>
        </p:nvSpPr>
        <p:spPr>
          <a:xfrm>
            <a:off x="4811358" y="1556792"/>
            <a:ext cx="4038600" cy="4681728"/>
          </a:xfrm>
        </p:spPr>
        <p:txBody>
          <a:bodyPr>
            <a:normAutofit/>
          </a:bodyPr>
          <a:lstStyle/>
          <a:p>
            <a:pPr eaLnBrk="1" hangingPunct="1">
              <a:spcBef>
                <a:spcPts val="600"/>
              </a:spcBef>
            </a:pPr>
            <a:r>
              <a:rPr lang="en-US" altLang="en-US" sz="2800" b="1" i="1" dirty="0">
                <a:solidFill>
                  <a:schemeClr val="tx1"/>
                </a:solidFill>
                <a:cs typeface="Arial" pitchFamily="34" charset="0"/>
              </a:rPr>
              <a:t>WT</a:t>
            </a:r>
            <a:r>
              <a:rPr lang="en-US" altLang="en-US" sz="2800" b="1" dirty="0">
                <a:solidFill>
                  <a:schemeClr val="tx1"/>
                </a:solidFill>
                <a:cs typeface="Arial" pitchFamily="34" charset="0"/>
              </a:rPr>
              <a:t> Strategies </a:t>
            </a:r>
          </a:p>
          <a:p>
            <a:pPr lvl="1" eaLnBrk="1" hangingPunct="1">
              <a:spcBef>
                <a:spcPts val="600"/>
              </a:spcBef>
            </a:pPr>
            <a:r>
              <a:rPr lang="en-US" altLang="en-US" sz="2800" dirty="0">
                <a:solidFill>
                  <a:schemeClr val="bg1">
                    <a:lumMod val="50000"/>
                  </a:schemeClr>
                </a:solidFill>
                <a:cs typeface="Arial" pitchFamily="34" charset="0"/>
              </a:rPr>
              <a:t>defensive tactics directed at reducing internal weakness and avoiding external threats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SWOT Matrix</a:t>
            </a:r>
          </a:p>
        </p:txBody>
      </p:sp>
      <p:sp>
        <p:nvSpPr>
          <p:cNvPr id="22530" name="Content Placeholder 2"/>
          <p:cNvSpPr>
            <a:spLocks noGrp="1"/>
          </p:cNvSpPr>
          <p:nvPr>
            <p:ph idx="1"/>
          </p:nvPr>
        </p:nvSpPr>
        <p:spPr>
          <a:xfrm>
            <a:off x="539552" y="1628800"/>
            <a:ext cx="8296600" cy="4572000"/>
          </a:xfrm>
        </p:spPr>
        <p:txBody>
          <a:bodyPr/>
          <a:lstStyle/>
          <a:p>
            <a:pPr marL="0" indent="0" eaLnBrk="1" hangingPunct="1">
              <a:spcBef>
                <a:spcPts val="600"/>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1</a:t>
            </a:r>
            <a:r>
              <a:rPr lang="en-US" altLang="en-US" dirty="0">
                <a:solidFill>
                  <a:schemeClr val="tx1"/>
                </a:solidFill>
                <a:latin typeface="Arial" pitchFamily="34" charset="0"/>
                <a:cs typeface="Arial" pitchFamily="34" charset="0"/>
              </a:rPr>
              <a:t>. </a:t>
            </a:r>
            <a:r>
              <a:rPr lang="en-US" altLang="en-US" sz="2800" dirty="0">
                <a:solidFill>
                  <a:schemeClr val="tx1"/>
                </a:solidFill>
                <a:cs typeface="Arial" pitchFamily="34" charset="0"/>
              </a:rPr>
              <a:t>List the firm</a:t>
            </a:r>
            <a:r>
              <a:rPr lang="en-US" altLang="ja-JP" sz="2800" dirty="0">
                <a:solidFill>
                  <a:schemeClr val="tx1"/>
                </a:solidFill>
                <a:cs typeface="Arial" pitchFamily="34" charset="0"/>
              </a:rPr>
              <a:t>'s key external opportunities.</a:t>
            </a:r>
          </a:p>
          <a:p>
            <a:pPr marL="0" indent="0" eaLnBrk="1" hangingPunct="1">
              <a:spcBef>
                <a:spcPts val="600"/>
              </a:spcBef>
              <a:buClr>
                <a:srgbClr val="376092"/>
              </a:buClr>
              <a:buFont typeface="Franklin Gothic Book" pitchFamily="-84" charset="0"/>
              <a:buNone/>
            </a:pPr>
            <a:r>
              <a:rPr lang="en-US" altLang="en-US" sz="2800" b="1" dirty="0">
                <a:solidFill>
                  <a:schemeClr val="tx1"/>
                </a:solidFill>
                <a:cs typeface="Arial" pitchFamily="34" charset="0"/>
              </a:rPr>
              <a:t>2. </a:t>
            </a:r>
            <a:r>
              <a:rPr lang="en-US" altLang="en-US" sz="2800" dirty="0">
                <a:solidFill>
                  <a:schemeClr val="tx1"/>
                </a:solidFill>
                <a:cs typeface="Arial" pitchFamily="34" charset="0"/>
              </a:rPr>
              <a:t>List the firm</a:t>
            </a:r>
            <a:r>
              <a:rPr lang="en-US" altLang="ja-JP" sz="2800" dirty="0">
                <a:solidFill>
                  <a:schemeClr val="tx1"/>
                </a:solidFill>
                <a:cs typeface="Arial" pitchFamily="34" charset="0"/>
              </a:rPr>
              <a:t>'s key external threats.</a:t>
            </a:r>
          </a:p>
          <a:p>
            <a:pPr marL="0" indent="0" eaLnBrk="1" hangingPunct="1">
              <a:spcBef>
                <a:spcPts val="600"/>
              </a:spcBef>
              <a:buClr>
                <a:srgbClr val="376092"/>
              </a:buClr>
              <a:buFont typeface="Franklin Gothic Book" pitchFamily="-84" charset="0"/>
              <a:buNone/>
            </a:pPr>
            <a:r>
              <a:rPr lang="en-US" altLang="en-US" sz="2800" b="1" dirty="0">
                <a:solidFill>
                  <a:schemeClr val="tx1"/>
                </a:solidFill>
                <a:cs typeface="Arial" pitchFamily="34" charset="0"/>
              </a:rPr>
              <a:t>3. </a:t>
            </a:r>
            <a:r>
              <a:rPr lang="en-US" altLang="en-US" sz="2800" dirty="0">
                <a:solidFill>
                  <a:schemeClr val="tx1"/>
                </a:solidFill>
                <a:cs typeface="Arial" pitchFamily="34" charset="0"/>
              </a:rPr>
              <a:t>List the firm</a:t>
            </a:r>
            <a:r>
              <a:rPr lang="en-US" altLang="ja-JP" sz="2800" dirty="0">
                <a:solidFill>
                  <a:schemeClr val="tx1"/>
                </a:solidFill>
                <a:cs typeface="Arial" pitchFamily="34" charset="0"/>
              </a:rPr>
              <a:t>'s key internal strengths.</a:t>
            </a:r>
          </a:p>
          <a:p>
            <a:pPr marL="0" indent="0" eaLnBrk="1" hangingPunct="1">
              <a:spcBef>
                <a:spcPts val="600"/>
              </a:spcBef>
              <a:buClr>
                <a:srgbClr val="376092"/>
              </a:buClr>
              <a:buFont typeface="Franklin Gothic Book" pitchFamily="-84" charset="0"/>
              <a:buNone/>
            </a:pPr>
            <a:r>
              <a:rPr lang="en-US" altLang="en-US" sz="2800" b="1" dirty="0">
                <a:solidFill>
                  <a:schemeClr val="tx1"/>
                </a:solidFill>
                <a:cs typeface="Arial" pitchFamily="34" charset="0"/>
              </a:rPr>
              <a:t>4. </a:t>
            </a:r>
            <a:r>
              <a:rPr lang="en-US" altLang="en-US" sz="2800" dirty="0">
                <a:solidFill>
                  <a:schemeClr val="tx1"/>
                </a:solidFill>
                <a:cs typeface="Arial" pitchFamily="34" charset="0"/>
              </a:rPr>
              <a:t>List the firm</a:t>
            </a:r>
            <a:r>
              <a:rPr lang="en-US" altLang="ja-JP" sz="2800" dirty="0">
                <a:solidFill>
                  <a:schemeClr val="tx1"/>
                </a:solidFill>
                <a:cs typeface="Arial" pitchFamily="34" charset="0"/>
              </a:rPr>
              <a:t>'s key internal weaknesses.</a:t>
            </a:r>
          </a:p>
          <a:p>
            <a:pPr marL="457200" indent="-457200" eaLnBrk="1" hangingPunct="1">
              <a:spcBef>
                <a:spcPts val="600"/>
              </a:spcBef>
              <a:buClr>
                <a:srgbClr val="376092"/>
              </a:buClr>
              <a:buFont typeface="Franklin Gothic Book" pitchFamily="-84" charset="0"/>
              <a:buNone/>
            </a:pPr>
            <a:r>
              <a:rPr lang="en-US" altLang="en-US" sz="2800" b="1" dirty="0">
                <a:solidFill>
                  <a:schemeClr val="tx1"/>
                </a:solidFill>
                <a:cs typeface="Arial" pitchFamily="34" charset="0"/>
              </a:rPr>
              <a:t>5. </a:t>
            </a:r>
            <a:r>
              <a:rPr lang="en-US" altLang="en-US" sz="2800" dirty="0">
                <a:solidFill>
                  <a:schemeClr val="tx1"/>
                </a:solidFill>
                <a:cs typeface="Arial" pitchFamily="34" charset="0"/>
              </a:rPr>
              <a:t>Match internal strengths with external opportunities, and record the resultant SO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SWOT Matrix (cont.)</a:t>
            </a:r>
          </a:p>
        </p:txBody>
      </p:sp>
      <p:sp>
        <p:nvSpPr>
          <p:cNvPr id="23554" name="Content Placeholder 2"/>
          <p:cNvSpPr>
            <a:spLocks noGrp="1"/>
          </p:cNvSpPr>
          <p:nvPr>
            <p:ph idx="1"/>
          </p:nvPr>
        </p:nvSpPr>
        <p:spPr>
          <a:xfrm>
            <a:off x="539552" y="1628800"/>
            <a:ext cx="8208912" cy="4572000"/>
          </a:xfrm>
        </p:spPr>
        <p:txBody>
          <a:bodyPr>
            <a:normAutofit/>
          </a:bodyPr>
          <a:lstStyle/>
          <a:p>
            <a:pPr marL="517525" indent="-517525" eaLnBrk="1" hangingPunct="1">
              <a:spcBef>
                <a:spcPts val="600"/>
              </a:spcBef>
              <a:buClr>
                <a:srgbClr val="CB6804"/>
              </a:buClr>
              <a:buFont typeface="Franklin Gothic Book" pitchFamily="-84" charset="0"/>
              <a:buNone/>
            </a:pPr>
            <a:r>
              <a:rPr lang="en-US" altLang="en-US" sz="3000" b="1" dirty="0">
                <a:solidFill>
                  <a:schemeClr val="tx1"/>
                </a:solidFill>
                <a:latin typeface="Arial" pitchFamily="34" charset="0"/>
                <a:cs typeface="Arial" pitchFamily="34" charset="0"/>
              </a:rPr>
              <a:t>6</a:t>
            </a:r>
            <a:r>
              <a:rPr lang="en-US" altLang="en-US" b="1" dirty="0">
                <a:solidFill>
                  <a:schemeClr val="tx1"/>
                </a:solidFill>
                <a:latin typeface="Arial" pitchFamily="34" charset="0"/>
                <a:cs typeface="Arial" pitchFamily="34" charset="0"/>
              </a:rPr>
              <a:t>.  </a:t>
            </a:r>
            <a:r>
              <a:rPr lang="en-US" altLang="en-US" sz="2800" dirty="0">
                <a:solidFill>
                  <a:schemeClr val="tx1"/>
                </a:solidFill>
                <a:cs typeface="Arial" pitchFamily="34" charset="0"/>
              </a:rPr>
              <a:t>Match internal weaknesses with external </a:t>
            </a:r>
          </a:p>
          <a:p>
            <a:pPr marL="517525" indent="-517525" eaLnBrk="1" hangingPunct="1">
              <a:spcBef>
                <a:spcPts val="600"/>
              </a:spcBef>
              <a:buClr>
                <a:srgbClr val="CB6804"/>
              </a:buClr>
              <a:buFont typeface="Franklin Gothic Book" pitchFamily="-84" charset="0"/>
              <a:buNone/>
            </a:pPr>
            <a:r>
              <a:rPr lang="en-US" altLang="en-US" sz="2800" dirty="0">
                <a:solidFill>
                  <a:schemeClr val="tx1"/>
                </a:solidFill>
                <a:cs typeface="Arial" pitchFamily="34" charset="0"/>
              </a:rPr>
              <a:t>      opportunities, and record the resultant WO </a:t>
            </a:r>
            <a:r>
              <a:rPr lang="en-US" altLang="en-US" sz="2800" dirty="0"/>
              <a:t>s</a:t>
            </a:r>
            <a:r>
              <a:rPr lang="en-US" altLang="en-US" sz="2800" dirty="0">
                <a:solidFill>
                  <a:schemeClr val="tx1"/>
                </a:solidFill>
                <a:cs typeface="Arial" pitchFamily="34" charset="0"/>
              </a:rPr>
              <a:t>trategies.</a:t>
            </a:r>
          </a:p>
          <a:p>
            <a:pPr marL="517525" indent="-517525" eaLnBrk="1" hangingPunct="1">
              <a:spcBef>
                <a:spcPts val="600"/>
              </a:spcBef>
              <a:buClr>
                <a:srgbClr val="CB6804"/>
              </a:buClr>
              <a:buFont typeface="Franklin Gothic Book" pitchFamily="-84" charset="0"/>
              <a:buNone/>
            </a:pPr>
            <a:r>
              <a:rPr lang="en-US" altLang="en-US" sz="2800" b="1" dirty="0">
                <a:solidFill>
                  <a:schemeClr val="tx1"/>
                </a:solidFill>
                <a:cs typeface="Arial" pitchFamily="34" charset="0"/>
              </a:rPr>
              <a:t>7. </a:t>
            </a:r>
            <a:r>
              <a:rPr lang="en-US" altLang="en-US" sz="2800" dirty="0">
                <a:solidFill>
                  <a:schemeClr val="tx1"/>
                </a:solidFill>
                <a:cs typeface="Arial" pitchFamily="34" charset="0"/>
              </a:rPr>
              <a:t> Match internal strengths with external threats, and record the resultant ST strategies.</a:t>
            </a:r>
          </a:p>
          <a:p>
            <a:pPr marL="517525" indent="-517525" eaLnBrk="1" hangingPunct="1">
              <a:spcBef>
                <a:spcPts val="600"/>
              </a:spcBef>
              <a:buClr>
                <a:srgbClr val="CB6804"/>
              </a:buClr>
              <a:buFont typeface="Franklin Gothic Book" pitchFamily="-84" charset="0"/>
              <a:buNone/>
            </a:pPr>
            <a:r>
              <a:rPr lang="en-US" altLang="en-US" sz="2800" b="1" dirty="0">
                <a:solidFill>
                  <a:schemeClr val="tx1"/>
                </a:solidFill>
                <a:cs typeface="Arial" pitchFamily="34" charset="0"/>
              </a:rPr>
              <a:t>8.  </a:t>
            </a:r>
            <a:r>
              <a:rPr lang="en-US" altLang="en-US" sz="2800" dirty="0">
                <a:solidFill>
                  <a:schemeClr val="tx1"/>
                </a:solidFill>
                <a:cs typeface="Arial" pitchFamily="34" charset="0"/>
              </a:rPr>
              <a:t>Match internal weaknesses with external </a:t>
            </a:r>
          </a:p>
          <a:p>
            <a:pPr marL="517525" indent="-517525" eaLnBrk="1" hangingPunct="1">
              <a:spcBef>
                <a:spcPts val="600"/>
              </a:spcBef>
              <a:buClr>
                <a:srgbClr val="CB6804"/>
              </a:buClr>
              <a:buFont typeface="Franklin Gothic Book" pitchFamily="-84" charset="0"/>
              <a:buNone/>
            </a:pPr>
            <a:r>
              <a:rPr lang="en-US" altLang="en-US" sz="2800" dirty="0">
                <a:solidFill>
                  <a:schemeClr val="tx1"/>
                </a:solidFill>
                <a:cs typeface="Arial" pitchFamily="34" charset="0"/>
              </a:rPr>
              <a:t>      threats, and record the resultant WT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SWOT Matrix (cont.)</a:t>
            </a:r>
          </a:p>
        </p:txBody>
      </p:sp>
      <p:sp>
        <p:nvSpPr>
          <p:cNvPr id="8" name="Rectangle 3">
            <a:extLst>
              <a:ext uri="{FF2B5EF4-FFF2-40B4-BE49-F238E27FC236}">
                <a16:creationId xmlns:a16="http://schemas.microsoft.com/office/drawing/2014/main" id="{02F916E4-EA0D-4E58-932A-32544115DE7F}"/>
              </a:ext>
            </a:extLst>
          </p:cNvPr>
          <p:cNvSpPr>
            <a:spLocks noChangeArrowheads="1"/>
          </p:cNvSpPr>
          <p:nvPr/>
        </p:nvSpPr>
        <p:spPr bwMode="auto">
          <a:xfrm>
            <a:off x="539552" y="1412776"/>
            <a:ext cx="27432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2400" dirty="0">
                <a:solidFill>
                  <a:srgbClr val="800000"/>
                </a:solidFill>
                <a:latin typeface="Times New Roman" panose="02020603050405020304" pitchFamily="18" charset="0"/>
              </a:rPr>
              <a:t>	       SW</a:t>
            </a:r>
          </a:p>
          <a:p>
            <a:pPr algn="ctr">
              <a:spcBef>
                <a:spcPct val="0"/>
              </a:spcBef>
              <a:buClrTx/>
              <a:buSzTx/>
              <a:buFontTx/>
              <a:buNone/>
            </a:pPr>
            <a:endParaRPr lang="en-US" altLang="en-US" sz="2400" dirty="0">
              <a:solidFill>
                <a:srgbClr val="800000"/>
              </a:solidFill>
              <a:latin typeface="Times New Roman" panose="02020603050405020304" pitchFamily="18" charset="0"/>
            </a:endParaRPr>
          </a:p>
          <a:p>
            <a:pPr algn="ctr" defTabSz="449263">
              <a:spcBef>
                <a:spcPct val="0"/>
              </a:spcBef>
              <a:buClrTx/>
              <a:buSzTx/>
              <a:buFontTx/>
              <a:buNone/>
              <a:tabLst>
                <a:tab pos="182563" algn="l"/>
              </a:tabLst>
            </a:pPr>
            <a:r>
              <a:rPr lang="en-US" altLang="en-US" sz="2400" dirty="0">
                <a:solidFill>
                  <a:srgbClr val="800000"/>
                </a:solidFill>
                <a:latin typeface="Times New Roman" panose="02020603050405020304" pitchFamily="18" charset="0"/>
              </a:rPr>
              <a:t>OT</a:t>
            </a:r>
          </a:p>
        </p:txBody>
      </p:sp>
      <p:sp>
        <p:nvSpPr>
          <p:cNvPr id="9" name="Rectangle 4">
            <a:extLst>
              <a:ext uri="{FF2B5EF4-FFF2-40B4-BE49-F238E27FC236}">
                <a16:creationId xmlns:a16="http://schemas.microsoft.com/office/drawing/2014/main" id="{E5454F38-9541-425D-A46B-CFA05606F3FA}"/>
              </a:ext>
            </a:extLst>
          </p:cNvPr>
          <p:cNvSpPr>
            <a:spLocks noChangeArrowheads="1"/>
          </p:cNvSpPr>
          <p:nvPr/>
        </p:nvSpPr>
        <p:spPr bwMode="auto">
          <a:xfrm>
            <a:off x="3263702" y="1412776"/>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endParaRPr lang="en-US" altLang="en-US" sz="1600" i="1" u="sng">
              <a:solidFill>
                <a:srgbClr val="800000"/>
              </a:solidFill>
              <a:latin typeface="Times New Roman" panose="02020603050405020304" pitchFamily="18" charset="0"/>
            </a:endParaRPr>
          </a:p>
          <a:p>
            <a:pPr algn="ctr">
              <a:spcBef>
                <a:spcPct val="0"/>
              </a:spcBef>
              <a:buClrTx/>
              <a:buSzTx/>
              <a:buFontTx/>
              <a:buNone/>
            </a:pPr>
            <a:r>
              <a:rPr lang="en-US" altLang="en-US" sz="1600" i="1" u="sng">
                <a:solidFill>
                  <a:srgbClr val="800000"/>
                </a:solidFill>
                <a:latin typeface="Times New Roman" panose="02020603050405020304" pitchFamily="18" charset="0"/>
              </a:rPr>
              <a:t>Strengths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a:p>
            <a:pPr algn="ctr">
              <a:spcBef>
                <a:spcPct val="0"/>
              </a:spcBef>
              <a:buClrTx/>
              <a:buSzTx/>
              <a:buFontTx/>
              <a:buNone/>
            </a:pPr>
            <a:endParaRPr lang="en-US" altLang="en-US" sz="1600">
              <a:solidFill>
                <a:srgbClr val="800000"/>
              </a:solidFill>
              <a:latin typeface="Times New Roman" panose="02020603050405020304" pitchFamily="18" charset="0"/>
            </a:endParaRPr>
          </a:p>
        </p:txBody>
      </p:sp>
      <p:sp>
        <p:nvSpPr>
          <p:cNvPr id="10" name="Line 5">
            <a:extLst>
              <a:ext uri="{FF2B5EF4-FFF2-40B4-BE49-F238E27FC236}">
                <a16:creationId xmlns:a16="http://schemas.microsoft.com/office/drawing/2014/main" id="{8C406B2B-5C0F-4531-8685-D49495F91E8A}"/>
              </a:ext>
            </a:extLst>
          </p:cNvPr>
          <p:cNvSpPr>
            <a:spLocks noChangeShapeType="1"/>
          </p:cNvSpPr>
          <p:nvPr/>
        </p:nvSpPr>
        <p:spPr bwMode="auto">
          <a:xfrm>
            <a:off x="520502" y="1412776"/>
            <a:ext cx="2743200" cy="1600200"/>
          </a:xfrm>
          <a:prstGeom prst="line">
            <a:avLst/>
          </a:prstGeom>
          <a:noFill/>
          <a:ln w="381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sp>
        <p:nvSpPr>
          <p:cNvPr id="11" name="Rectangle 6">
            <a:extLst>
              <a:ext uri="{FF2B5EF4-FFF2-40B4-BE49-F238E27FC236}">
                <a16:creationId xmlns:a16="http://schemas.microsoft.com/office/drawing/2014/main" id="{F777597B-BBAC-4936-A38A-F255C86D78E1}"/>
              </a:ext>
            </a:extLst>
          </p:cNvPr>
          <p:cNvSpPr>
            <a:spLocks noChangeArrowheads="1"/>
          </p:cNvSpPr>
          <p:nvPr/>
        </p:nvSpPr>
        <p:spPr bwMode="auto">
          <a:xfrm>
            <a:off x="5930702" y="1412776"/>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endParaRPr lang="en-US" altLang="en-US" sz="1600" i="1" u="sng">
              <a:solidFill>
                <a:srgbClr val="800000"/>
              </a:solidFill>
              <a:latin typeface="Times New Roman" panose="02020603050405020304" pitchFamily="18" charset="0"/>
            </a:endParaRPr>
          </a:p>
          <a:p>
            <a:pPr algn="ctr">
              <a:spcBef>
                <a:spcPct val="0"/>
              </a:spcBef>
              <a:buClrTx/>
              <a:buSzTx/>
              <a:buFontTx/>
              <a:buNone/>
            </a:pPr>
            <a:r>
              <a:rPr lang="en-US" altLang="en-US" sz="1600" i="1" u="sng">
                <a:solidFill>
                  <a:srgbClr val="800000"/>
                </a:solidFill>
                <a:latin typeface="Times New Roman" panose="02020603050405020304" pitchFamily="18" charset="0"/>
              </a:rPr>
              <a:t>Weaknesses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a:p>
            <a:pPr algn="ctr">
              <a:spcBef>
                <a:spcPct val="0"/>
              </a:spcBef>
              <a:buClrTx/>
              <a:buSzTx/>
              <a:buFontTx/>
              <a:buNone/>
            </a:pPr>
            <a:endParaRPr lang="en-US" altLang="en-US" sz="1600">
              <a:solidFill>
                <a:srgbClr val="800000"/>
              </a:solidFill>
              <a:latin typeface="Times New Roman" panose="02020603050405020304" pitchFamily="18" charset="0"/>
            </a:endParaRPr>
          </a:p>
        </p:txBody>
      </p:sp>
      <p:sp>
        <p:nvSpPr>
          <p:cNvPr id="12" name="Rectangle 7">
            <a:extLst>
              <a:ext uri="{FF2B5EF4-FFF2-40B4-BE49-F238E27FC236}">
                <a16:creationId xmlns:a16="http://schemas.microsoft.com/office/drawing/2014/main" id="{7F9BC666-0E18-40B3-A891-E5223467CFE9}"/>
              </a:ext>
            </a:extLst>
          </p:cNvPr>
          <p:cNvSpPr>
            <a:spLocks noChangeArrowheads="1"/>
          </p:cNvSpPr>
          <p:nvPr/>
        </p:nvSpPr>
        <p:spPr bwMode="auto">
          <a:xfrm>
            <a:off x="520502" y="3012976"/>
            <a:ext cx="27432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endParaRPr lang="en-US" altLang="en-US" sz="1600" i="1" u="sng">
              <a:solidFill>
                <a:srgbClr val="800000"/>
              </a:solidFill>
              <a:latin typeface="Times New Roman" panose="02020603050405020304" pitchFamily="18" charset="0"/>
            </a:endParaRPr>
          </a:p>
          <a:p>
            <a:pPr algn="ctr">
              <a:spcBef>
                <a:spcPct val="0"/>
              </a:spcBef>
              <a:buClrTx/>
              <a:buSzTx/>
              <a:buFontTx/>
              <a:buNone/>
            </a:pPr>
            <a:r>
              <a:rPr lang="en-US" altLang="en-US" sz="1600" i="1" u="sng">
                <a:solidFill>
                  <a:srgbClr val="800000"/>
                </a:solidFill>
                <a:latin typeface="Times New Roman" panose="02020603050405020304" pitchFamily="18" charset="0"/>
              </a:rPr>
              <a:t>Opportunities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a:p>
            <a:pPr algn="ctr">
              <a:spcBef>
                <a:spcPct val="0"/>
              </a:spcBef>
              <a:buClrTx/>
              <a:buSzTx/>
              <a:buFontTx/>
              <a:buNone/>
            </a:pPr>
            <a:endParaRPr lang="en-US" altLang="en-US" sz="1600">
              <a:solidFill>
                <a:srgbClr val="800000"/>
              </a:solidFill>
              <a:latin typeface="Times New Roman" panose="02020603050405020304" pitchFamily="18" charset="0"/>
            </a:endParaRPr>
          </a:p>
        </p:txBody>
      </p:sp>
      <p:sp>
        <p:nvSpPr>
          <p:cNvPr id="13" name="Rectangle 8">
            <a:extLst>
              <a:ext uri="{FF2B5EF4-FFF2-40B4-BE49-F238E27FC236}">
                <a16:creationId xmlns:a16="http://schemas.microsoft.com/office/drawing/2014/main" id="{BCB466D9-A233-4218-8FFD-38169982BCB0}"/>
              </a:ext>
            </a:extLst>
          </p:cNvPr>
          <p:cNvSpPr>
            <a:spLocks noChangeArrowheads="1"/>
          </p:cNvSpPr>
          <p:nvPr/>
        </p:nvSpPr>
        <p:spPr bwMode="auto">
          <a:xfrm>
            <a:off x="520502" y="4613176"/>
            <a:ext cx="27432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endParaRPr lang="en-US" altLang="en-US" sz="1600" i="1" u="sng">
              <a:solidFill>
                <a:srgbClr val="800000"/>
              </a:solidFill>
              <a:latin typeface="Times New Roman" panose="02020603050405020304" pitchFamily="18" charset="0"/>
            </a:endParaRPr>
          </a:p>
          <a:p>
            <a:pPr algn="ctr">
              <a:spcBef>
                <a:spcPct val="0"/>
              </a:spcBef>
              <a:buClrTx/>
              <a:buSzTx/>
              <a:buFontTx/>
              <a:buNone/>
            </a:pPr>
            <a:r>
              <a:rPr lang="en-US" altLang="en-US" sz="1600" i="1" u="sng">
                <a:solidFill>
                  <a:srgbClr val="800000"/>
                </a:solidFill>
                <a:latin typeface="Times New Roman" panose="02020603050405020304" pitchFamily="18" charset="0"/>
              </a:rPr>
              <a:t>Threats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a:p>
            <a:pPr algn="ctr">
              <a:spcBef>
                <a:spcPct val="0"/>
              </a:spcBef>
              <a:buClrTx/>
              <a:buSzTx/>
              <a:buFontTx/>
              <a:buNone/>
            </a:pPr>
            <a:endParaRPr lang="en-US" altLang="en-US" sz="1600">
              <a:solidFill>
                <a:srgbClr val="800000"/>
              </a:solidFill>
              <a:latin typeface="Times New Roman" panose="02020603050405020304" pitchFamily="18" charset="0"/>
            </a:endParaRPr>
          </a:p>
        </p:txBody>
      </p:sp>
      <p:sp>
        <p:nvSpPr>
          <p:cNvPr id="14" name="Rectangle 9">
            <a:extLst>
              <a:ext uri="{FF2B5EF4-FFF2-40B4-BE49-F238E27FC236}">
                <a16:creationId xmlns:a16="http://schemas.microsoft.com/office/drawing/2014/main" id="{EA44F7F5-73F0-4382-B8E3-7371B0E26045}"/>
              </a:ext>
            </a:extLst>
          </p:cNvPr>
          <p:cNvSpPr>
            <a:spLocks noChangeArrowheads="1"/>
          </p:cNvSpPr>
          <p:nvPr/>
        </p:nvSpPr>
        <p:spPr bwMode="auto">
          <a:xfrm>
            <a:off x="3263702" y="3012976"/>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1600" i="1" u="sng">
                <a:solidFill>
                  <a:srgbClr val="800000"/>
                </a:solidFill>
                <a:latin typeface="Times New Roman" panose="02020603050405020304" pitchFamily="18" charset="0"/>
              </a:rPr>
              <a:t>Strengths - Opportunities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p:txBody>
      </p:sp>
      <p:sp>
        <p:nvSpPr>
          <p:cNvPr id="15" name="Rectangle 10">
            <a:extLst>
              <a:ext uri="{FF2B5EF4-FFF2-40B4-BE49-F238E27FC236}">
                <a16:creationId xmlns:a16="http://schemas.microsoft.com/office/drawing/2014/main" id="{18E47C58-BB16-40CA-BCD3-567C842470B3}"/>
              </a:ext>
            </a:extLst>
          </p:cNvPr>
          <p:cNvSpPr>
            <a:spLocks noChangeArrowheads="1"/>
          </p:cNvSpPr>
          <p:nvPr/>
        </p:nvSpPr>
        <p:spPr bwMode="auto">
          <a:xfrm>
            <a:off x="3263702" y="4613176"/>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1600" i="1" u="sng">
                <a:solidFill>
                  <a:srgbClr val="800000"/>
                </a:solidFill>
                <a:latin typeface="Times New Roman" panose="02020603050405020304" pitchFamily="18" charset="0"/>
              </a:rPr>
              <a:t>Strengths - Threats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p:txBody>
      </p:sp>
      <p:sp>
        <p:nvSpPr>
          <p:cNvPr id="16" name="Rectangle 11">
            <a:extLst>
              <a:ext uri="{FF2B5EF4-FFF2-40B4-BE49-F238E27FC236}">
                <a16:creationId xmlns:a16="http://schemas.microsoft.com/office/drawing/2014/main" id="{6E9795BA-FE9A-4893-8382-5EF4D5FF89F7}"/>
              </a:ext>
            </a:extLst>
          </p:cNvPr>
          <p:cNvSpPr>
            <a:spLocks noChangeArrowheads="1"/>
          </p:cNvSpPr>
          <p:nvPr/>
        </p:nvSpPr>
        <p:spPr bwMode="auto">
          <a:xfrm>
            <a:off x="5930702" y="3012976"/>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1600" i="1" u="sng">
                <a:solidFill>
                  <a:srgbClr val="800000"/>
                </a:solidFill>
                <a:latin typeface="Times New Roman" panose="02020603050405020304" pitchFamily="18" charset="0"/>
              </a:rPr>
              <a:t>Weaknesses - Opportunities</a:t>
            </a: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p:txBody>
      </p:sp>
      <p:sp>
        <p:nvSpPr>
          <p:cNvPr id="17" name="Rectangle 12">
            <a:extLst>
              <a:ext uri="{FF2B5EF4-FFF2-40B4-BE49-F238E27FC236}">
                <a16:creationId xmlns:a16="http://schemas.microsoft.com/office/drawing/2014/main" id="{AEA44C54-D3AA-4C81-9113-262D4C070EA9}"/>
              </a:ext>
            </a:extLst>
          </p:cNvPr>
          <p:cNvSpPr>
            <a:spLocks noChangeArrowheads="1"/>
          </p:cNvSpPr>
          <p:nvPr/>
        </p:nvSpPr>
        <p:spPr bwMode="auto">
          <a:xfrm>
            <a:off x="5930702" y="4613176"/>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1600" i="1" u="sng">
                <a:solidFill>
                  <a:srgbClr val="800000"/>
                </a:solidFill>
                <a:latin typeface="Times New Roman" panose="02020603050405020304" pitchFamily="18" charset="0"/>
              </a:rPr>
              <a:t>Weaknesses - Threats</a:t>
            </a: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p:txBody>
      </p:sp>
    </p:spTree>
    <p:extLst>
      <p:ext uri="{BB962C8B-B14F-4D97-AF65-F5344CB8AC3E}">
        <p14:creationId xmlns:p14="http://schemas.microsoft.com/office/powerpoint/2010/main" val="28880244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SWOT Matrix (cont.)</a:t>
            </a:r>
          </a:p>
        </p:txBody>
      </p:sp>
      <p:pic>
        <p:nvPicPr>
          <p:cNvPr id="1026" name="Picture 2" descr="Related image">
            <a:extLst>
              <a:ext uri="{FF2B5EF4-FFF2-40B4-BE49-F238E27FC236}">
                <a16:creationId xmlns:a16="http://schemas.microsoft.com/office/drawing/2014/main" id="{653B62D0-FFA4-4500-AF7B-7941692A84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124744"/>
            <a:ext cx="6858000" cy="5089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88594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en-US" sz="3200" dirty="0">
                <a:solidFill>
                  <a:schemeClr val="accent3"/>
                </a:solidFill>
                <a:cs typeface="Arial" charset="0"/>
              </a:rPr>
              <a:t>The Boston Consulting Group (BCG) Matrix</a:t>
            </a:r>
            <a:endParaRPr lang="en-HK" sz="3000" dirty="0">
              <a:solidFill>
                <a:schemeClr val="accent3"/>
              </a:solidFill>
            </a:endParaRPr>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US" sz="2400" dirty="0"/>
              <a:t>The Boston Consultancy Group (BCG) growth share matrix</a:t>
            </a:r>
          </a:p>
          <a:p>
            <a:pPr lvl="1">
              <a:spcAft>
                <a:spcPts val="0"/>
              </a:spcAft>
              <a:defRPr/>
            </a:pPr>
            <a:r>
              <a:rPr lang="en-US" sz="2400" dirty="0"/>
              <a:t>The growth share matrix is concerned about the generation and use of cash within a business and can be used to </a:t>
            </a:r>
            <a:r>
              <a:rPr lang="en-US" sz="2400" dirty="0" err="1"/>
              <a:t>analyse</a:t>
            </a:r>
            <a:r>
              <a:rPr lang="en-US" sz="2400" dirty="0"/>
              <a:t> either SBU's or products.</a:t>
            </a:r>
          </a:p>
          <a:p>
            <a:pPr lvl="1">
              <a:spcAft>
                <a:spcPts val="0"/>
              </a:spcAft>
              <a:defRPr/>
            </a:pPr>
            <a:r>
              <a:rPr lang="en-US" dirty="0"/>
              <a:t>Relative market share is seen as a predictor of the product's capacity to generate cash.</a:t>
            </a:r>
          </a:p>
          <a:p>
            <a:pPr lvl="1">
              <a:defRPr/>
            </a:pPr>
            <a:r>
              <a:rPr lang="en-US" dirty="0"/>
              <a:t>Market growth is seen is a predictor of the product's need for cash.</a:t>
            </a:r>
            <a:endParaRPr lang="en-HK" dirty="0"/>
          </a:p>
        </p:txBody>
      </p:sp>
    </p:spTree>
    <p:extLst>
      <p:ext uri="{BB962C8B-B14F-4D97-AF65-F5344CB8AC3E}">
        <p14:creationId xmlns:p14="http://schemas.microsoft.com/office/powerpoint/2010/main" val="39502891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 name="Group 2"/>
          <p:cNvGrpSpPr>
            <a:grpSpLocks/>
          </p:cNvGrpSpPr>
          <p:nvPr/>
        </p:nvGrpSpPr>
        <p:grpSpPr bwMode="auto">
          <a:xfrm>
            <a:off x="1763688" y="1561560"/>
            <a:ext cx="5438775" cy="4953000"/>
            <a:chOff x="1680" y="960"/>
            <a:chExt cx="3426" cy="3120"/>
          </a:xfrm>
        </p:grpSpPr>
        <p:sp>
          <p:nvSpPr>
            <p:cNvPr id="47" name="Rectangle 3"/>
            <p:cNvSpPr>
              <a:spLocks noChangeArrowheads="1"/>
            </p:cNvSpPr>
            <p:nvPr/>
          </p:nvSpPr>
          <p:spPr bwMode="auto">
            <a:xfrm>
              <a:off x="1920" y="960"/>
              <a:ext cx="318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2000">
                  <a:solidFill>
                    <a:srgbClr val="800000"/>
                  </a:solidFill>
                  <a:latin typeface="Times New Roman" pitchFamily="18" charset="0"/>
                </a:rPr>
                <a:t>Relative Competitive Positions (Market Share)</a:t>
              </a:r>
              <a:endParaRPr lang="en-US" altLang="zh-TW" sz="2000">
                <a:solidFill>
                  <a:schemeClr val="bg1"/>
                </a:solidFill>
                <a:latin typeface="Times New Roman" pitchFamily="18" charset="0"/>
              </a:endParaRPr>
            </a:p>
          </p:txBody>
        </p:sp>
        <p:sp>
          <p:nvSpPr>
            <p:cNvPr id="48" name="Rectangle 4"/>
            <p:cNvSpPr>
              <a:spLocks noChangeArrowheads="1"/>
            </p:cNvSpPr>
            <p:nvPr/>
          </p:nvSpPr>
          <p:spPr bwMode="auto">
            <a:xfrm rot="-5400000">
              <a:off x="1016" y="2632"/>
              <a:ext cx="1519"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2000">
                  <a:solidFill>
                    <a:srgbClr val="800000"/>
                  </a:solidFill>
                  <a:latin typeface="Times New Roman" pitchFamily="18" charset="0"/>
                </a:rPr>
                <a:t>Business Growth Rate</a:t>
              </a:r>
              <a:endParaRPr lang="en-US" altLang="zh-TW" sz="2000">
                <a:solidFill>
                  <a:schemeClr val="bg1"/>
                </a:solidFill>
                <a:latin typeface="Times New Roman" pitchFamily="18" charset="0"/>
              </a:endParaRPr>
            </a:p>
          </p:txBody>
        </p:sp>
        <p:sp>
          <p:nvSpPr>
            <p:cNvPr id="49" name="Rectangle 5"/>
            <p:cNvSpPr>
              <a:spLocks noChangeArrowheads="1"/>
            </p:cNvSpPr>
            <p:nvPr/>
          </p:nvSpPr>
          <p:spPr bwMode="auto">
            <a:xfrm rot="-5400000">
              <a:off x="1899" y="1989"/>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800" b="0">
                  <a:solidFill>
                    <a:srgbClr val="000000"/>
                  </a:solidFill>
                  <a:latin typeface="Times New Roman" pitchFamily="18" charset="0"/>
                </a:rPr>
                <a:t>High</a:t>
              </a:r>
            </a:p>
          </p:txBody>
        </p:sp>
        <p:sp>
          <p:nvSpPr>
            <p:cNvPr id="50" name="Rectangle 6"/>
            <p:cNvSpPr>
              <a:spLocks noChangeArrowheads="1"/>
            </p:cNvSpPr>
            <p:nvPr/>
          </p:nvSpPr>
          <p:spPr bwMode="auto">
            <a:xfrm>
              <a:off x="4050" y="1154"/>
              <a:ext cx="381" cy="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51" name="Rectangle 7"/>
            <p:cNvSpPr>
              <a:spLocks noChangeArrowheads="1"/>
            </p:cNvSpPr>
            <p:nvPr/>
          </p:nvSpPr>
          <p:spPr bwMode="auto">
            <a:xfrm>
              <a:off x="4108" y="1193"/>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800" b="0">
                  <a:solidFill>
                    <a:srgbClr val="000000"/>
                  </a:solidFill>
                  <a:latin typeface="Times New Roman" pitchFamily="18" charset="0"/>
                </a:rPr>
                <a:t>Low</a:t>
              </a:r>
            </a:p>
          </p:txBody>
        </p:sp>
        <p:sp>
          <p:nvSpPr>
            <p:cNvPr id="52" name="Rectangle 8"/>
            <p:cNvSpPr>
              <a:spLocks noChangeArrowheads="1"/>
            </p:cNvSpPr>
            <p:nvPr/>
          </p:nvSpPr>
          <p:spPr bwMode="auto">
            <a:xfrm rot="-5400000">
              <a:off x="1952" y="3297"/>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800" b="0">
                  <a:solidFill>
                    <a:srgbClr val="000000"/>
                  </a:solidFill>
                  <a:latin typeface="Times New Roman" pitchFamily="18" charset="0"/>
                </a:rPr>
                <a:t>Low</a:t>
              </a:r>
            </a:p>
          </p:txBody>
        </p:sp>
        <p:sp>
          <p:nvSpPr>
            <p:cNvPr id="53" name="Rectangle 9"/>
            <p:cNvSpPr>
              <a:spLocks noChangeArrowheads="1"/>
            </p:cNvSpPr>
            <p:nvPr/>
          </p:nvSpPr>
          <p:spPr bwMode="auto">
            <a:xfrm>
              <a:off x="2661" y="1168"/>
              <a:ext cx="405" cy="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54" name="Rectangle 10"/>
            <p:cNvSpPr>
              <a:spLocks noChangeArrowheads="1"/>
            </p:cNvSpPr>
            <p:nvPr/>
          </p:nvSpPr>
          <p:spPr bwMode="auto">
            <a:xfrm>
              <a:off x="2719" y="1207"/>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800" b="0">
                  <a:solidFill>
                    <a:srgbClr val="000000"/>
                  </a:solidFill>
                  <a:latin typeface="Times New Roman" pitchFamily="18" charset="0"/>
                </a:rPr>
                <a:t>High</a:t>
              </a:r>
            </a:p>
          </p:txBody>
        </p:sp>
        <p:grpSp>
          <p:nvGrpSpPr>
            <p:cNvPr id="55" name="Group 11"/>
            <p:cNvGrpSpPr>
              <a:grpSpLocks/>
            </p:cNvGrpSpPr>
            <p:nvPr/>
          </p:nvGrpSpPr>
          <p:grpSpPr bwMode="auto">
            <a:xfrm>
              <a:off x="2162" y="1392"/>
              <a:ext cx="1390" cy="1344"/>
              <a:chOff x="2162" y="1392"/>
              <a:chExt cx="1390" cy="1344"/>
            </a:xfrm>
          </p:grpSpPr>
          <p:sp>
            <p:nvSpPr>
              <p:cNvPr id="68" name="Rectangle 12"/>
              <p:cNvSpPr>
                <a:spLocks noChangeArrowheads="1"/>
              </p:cNvSpPr>
              <p:nvPr/>
            </p:nvSpPr>
            <p:spPr bwMode="auto">
              <a:xfrm>
                <a:off x="2162" y="1394"/>
                <a:ext cx="1390" cy="1342"/>
              </a:xfrm>
              <a:prstGeom prst="rect">
                <a:avLst/>
              </a:prstGeom>
              <a:solidFill>
                <a:srgbClr val="66FF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9" name="Rectangle 13"/>
              <p:cNvSpPr>
                <a:spLocks noChangeArrowheads="1"/>
              </p:cNvSpPr>
              <p:nvPr/>
            </p:nvSpPr>
            <p:spPr bwMode="auto">
              <a:xfrm>
                <a:off x="2191" y="1392"/>
                <a:ext cx="40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Stars</a:t>
                </a:r>
              </a:p>
            </p:txBody>
          </p:sp>
          <p:graphicFrame>
            <p:nvGraphicFramePr>
              <p:cNvPr id="70" name="Object 14"/>
              <p:cNvGraphicFramePr>
                <a:graphicFrameLocks/>
              </p:cNvGraphicFramePr>
              <p:nvPr/>
            </p:nvGraphicFramePr>
            <p:xfrm>
              <a:off x="2647" y="1878"/>
              <a:ext cx="410" cy="402"/>
            </p:xfrm>
            <a:graphic>
              <a:graphicData uri="http://schemas.openxmlformats.org/presentationml/2006/ole">
                <mc:AlternateContent xmlns:mc="http://schemas.openxmlformats.org/markup-compatibility/2006">
                  <mc:Choice xmlns:v="urn:schemas-microsoft-com:vml" Requires="v">
                    <p:oleObj spid="_x0000_s1089" name="?????" r:id="rId4" imgW="650875" imgH="638175" progId="MS_ClipArt_Gallery.2">
                      <p:embed/>
                    </p:oleObj>
                  </mc:Choice>
                  <mc:Fallback>
                    <p:oleObj name="?????" r:id="rId4" imgW="650875" imgH="638175" progId="MS_ClipArt_Gallery.2">
                      <p:embed/>
                      <p:pic>
                        <p:nvPicPr>
                          <p:cNvPr id="70" name="Object 14"/>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7" y="1878"/>
                            <a:ext cx="410" cy="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56" name="Group 15"/>
            <p:cNvGrpSpPr>
              <a:grpSpLocks/>
            </p:cNvGrpSpPr>
            <p:nvPr/>
          </p:nvGrpSpPr>
          <p:grpSpPr bwMode="auto">
            <a:xfrm>
              <a:off x="3553" y="1394"/>
              <a:ext cx="1391" cy="1342"/>
              <a:chOff x="3553" y="1394"/>
              <a:chExt cx="1391" cy="1342"/>
            </a:xfrm>
          </p:grpSpPr>
          <p:sp>
            <p:nvSpPr>
              <p:cNvPr id="65" name="Rectangle 16"/>
              <p:cNvSpPr>
                <a:spLocks noChangeArrowheads="1"/>
              </p:cNvSpPr>
              <p:nvPr/>
            </p:nvSpPr>
            <p:spPr bwMode="auto">
              <a:xfrm>
                <a:off x="3554" y="1394"/>
                <a:ext cx="1390" cy="1342"/>
              </a:xfrm>
              <a:prstGeom prst="rect">
                <a:avLst/>
              </a:prstGeom>
              <a:solidFill>
                <a:srgbClr val="FFFF99"/>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6" name="Rectangle 17"/>
              <p:cNvSpPr>
                <a:spLocks noChangeArrowheads="1"/>
              </p:cNvSpPr>
              <p:nvPr/>
            </p:nvSpPr>
            <p:spPr bwMode="auto">
              <a:xfrm>
                <a:off x="3553" y="1408"/>
                <a:ext cx="100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Question Marks</a:t>
                </a:r>
              </a:p>
            </p:txBody>
          </p:sp>
          <p:sp>
            <p:nvSpPr>
              <p:cNvPr id="67" name="Rectangle 18"/>
              <p:cNvSpPr>
                <a:spLocks noChangeArrowheads="1"/>
              </p:cNvSpPr>
              <p:nvPr/>
            </p:nvSpPr>
            <p:spPr bwMode="auto">
              <a:xfrm>
                <a:off x="4069" y="1792"/>
                <a:ext cx="332" cy="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5400">
                    <a:solidFill>
                      <a:schemeClr val="bg2"/>
                    </a:solidFill>
                    <a:latin typeface="Times New Roman" pitchFamily="18" charset="0"/>
                  </a:rPr>
                  <a:t>?</a:t>
                </a:r>
                <a:endParaRPr lang="en-US" altLang="zh-TW" sz="5400">
                  <a:solidFill>
                    <a:srgbClr val="969696"/>
                  </a:solidFill>
                  <a:latin typeface="Times New Roman" pitchFamily="18" charset="0"/>
                </a:endParaRPr>
              </a:p>
            </p:txBody>
          </p:sp>
        </p:grpSp>
        <p:grpSp>
          <p:nvGrpSpPr>
            <p:cNvPr id="57" name="Group 19"/>
            <p:cNvGrpSpPr>
              <a:grpSpLocks/>
            </p:cNvGrpSpPr>
            <p:nvPr/>
          </p:nvGrpSpPr>
          <p:grpSpPr bwMode="auto">
            <a:xfrm>
              <a:off x="2162" y="2738"/>
              <a:ext cx="1390" cy="1342"/>
              <a:chOff x="2162" y="2738"/>
              <a:chExt cx="1390" cy="1342"/>
            </a:xfrm>
          </p:grpSpPr>
          <p:sp>
            <p:nvSpPr>
              <p:cNvPr id="62" name="Rectangle 20"/>
              <p:cNvSpPr>
                <a:spLocks noChangeArrowheads="1"/>
              </p:cNvSpPr>
              <p:nvPr/>
            </p:nvSpPr>
            <p:spPr bwMode="auto">
              <a:xfrm>
                <a:off x="2162" y="2738"/>
                <a:ext cx="1390" cy="1342"/>
              </a:xfrm>
              <a:prstGeom prst="rect">
                <a:avLst/>
              </a:prstGeom>
              <a:solidFill>
                <a:schemeClr val="hlink"/>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3" name="Rectangle 21"/>
              <p:cNvSpPr>
                <a:spLocks noChangeArrowheads="1"/>
              </p:cNvSpPr>
              <p:nvPr/>
            </p:nvSpPr>
            <p:spPr bwMode="auto">
              <a:xfrm>
                <a:off x="2192" y="3840"/>
                <a:ext cx="68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Cash cows</a:t>
                </a:r>
              </a:p>
            </p:txBody>
          </p:sp>
          <p:graphicFrame>
            <p:nvGraphicFramePr>
              <p:cNvPr id="64" name="Object 22"/>
              <p:cNvGraphicFramePr>
                <a:graphicFrameLocks/>
              </p:cNvGraphicFramePr>
              <p:nvPr/>
            </p:nvGraphicFramePr>
            <p:xfrm>
              <a:off x="2581" y="3232"/>
              <a:ext cx="543" cy="377"/>
            </p:xfrm>
            <a:graphic>
              <a:graphicData uri="http://schemas.openxmlformats.org/presentationml/2006/ole">
                <mc:AlternateContent xmlns:mc="http://schemas.openxmlformats.org/markup-compatibility/2006">
                  <mc:Choice xmlns:v="urn:schemas-microsoft-com:vml" Requires="v">
                    <p:oleObj spid="_x0000_s1090" name="?????" r:id="rId6" imgW="862013" imgH="598488" progId="MS_ClipArt_Gallery.2">
                      <p:embed/>
                    </p:oleObj>
                  </mc:Choice>
                  <mc:Fallback>
                    <p:oleObj name="?????" r:id="rId6" imgW="862013" imgH="598488" progId="MS_ClipArt_Gallery.2">
                      <p:embed/>
                      <p:pic>
                        <p:nvPicPr>
                          <p:cNvPr id="64" name="Object 22"/>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81" y="3232"/>
                            <a:ext cx="543" cy="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58" name="Group 23"/>
            <p:cNvGrpSpPr>
              <a:grpSpLocks/>
            </p:cNvGrpSpPr>
            <p:nvPr/>
          </p:nvGrpSpPr>
          <p:grpSpPr bwMode="auto">
            <a:xfrm>
              <a:off x="3552" y="2736"/>
              <a:ext cx="1390" cy="1342"/>
              <a:chOff x="3552" y="2736"/>
              <a:chExt cx="1390" cy="1342"/>
            </a:xfrm>
          </p:grpSpPr>
          <p:sp>
            <p:nvSpPr>
              <p:cNvPr id="59" name="Rectangle 24"/>
              <p:cNvSpPr>
                <a:spLocks noChangeArrowheads="1"/>
              </p:cNvSpPr>
              <p:nvPr/>
            </p:nvSpPr>
            <p:spPr bwMode="auto">
              <a:xfrm>
                <a:off x="3552" y="2736"/>
                <a:ext cx="1390" cy="1342"/>
              </a:xfrm>
              <a:prstGeom prst="rect">
                <a:avLst/>
              </a:prstGeom>
              <a:solidFill>
                <a:srgbClr val="FFCC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0" name="Rectangle 25"/>
              <p:cNvSpPr>
                <a:spLocks noChangeArrowheads="1"/>
              </p:cNvSpPr>
              <p:nvPr/>
            </p:nvSpPr>
            <p:spPr bwMode="auto">
              <a:xfrm>
                <a:off x="3552" y="3840"/>
                <a:ext cx="38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Dogs</a:t>
                </a:r>
              </a:p>
            </p:txBody>
          </p:sp>
          <p:graphicFrame>
            <p:nvGraphicFramePr>
              <p:cNvPr id="61" name="Object 26"/>
              <p:cNvGraphicFramePr>
                <a:graphicFrameLocks/>
              </p:cNvGraphicFramePr>
              <p:nvPr/>
            </p:nvGraphicFramePr>
            <p:xfrm>
              <a:off x="3973" y="3261"/>
              <a:ext cx="562" cy="315"/>
            </p:xfrm>
            <a:graphic>
              <a:graphicData uri="http://schemas.openxmlformats.org/presentationml/2006/ole">
                <mc:AlternateContent xmlns:mc="http://schemas.openxmlformats.org/markup-compatibility/2006">
                  <mc:Choice xmlns:v="urn:schemas-microsoft-com:vml" Requires="v">
                    <p:oleObj spid="_x0000_s1091" name="?????" r:id="rId8" imgW="892175" imgH="500063" progId="MS_ClipArt_Gallery.2">
                      <p:embed/>
                    </p:oleObj>
                  </mc:Choice>
                  <mc:Fallback>
                    <p:oleObj name="?????" r:id="rId8" imgW="892175" imgH="500063" progId="MS_ClipArt_Gallery.2">
                      <p:embed/>
                      <p:pic>
                        <p:nvPicPr>
                          <p:cNvPr id="61" name="Object 26"/>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73" y="3261"/>
                            <a:ext cx="562" cy="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sp>
        <p:nvSpPr>
          <p:cNvPr id="87" name="標題 3">
            <a:extLst>
              <a:ext uri="{FF2B5EF4-FFF2-40B4-BE49-F238E27FC236}">
                <a16:creationId xmlns:a16="http://schemas.microsoft.com/office/drawing/2014/main" id="{A7F36F6E-2676-4227-B86D-6191ACF396C5}"/>
              </a:ext>
            </a:extLst>
          </p:cNvPr>
          <p:cNvSpPr>
            <a:spLocks noGrp="1"/>
          </p:cNvSpPr>
          <p:nvPr>
            <p:ph type="title"/>
          </p:nvPr>
        </p:nvSpPr>
        <p:spPr>
          <a:xfrm>
            <a:off x="301752" y="228600"/>
            <a:ext cx="8534400" cy="758952"/>
          </a:xfrm>
        </p:spPr>
        <p:txBody>
          <a:bodyPr>
            <a:normAutofit/>
          </a:bodyPr>
          <a:lstStyle/>
          <a:p>
            <a:r>
              <a:rPr lang="en-US" altLang="en-US" sz="3200" dirty="0">
                <a:solidFill>
                  <a:schemeClr val="accent3"/>
                </a:solidFill>
                <a:cs typeface="Arial" charset="0"/>
              </a:rPr>
              <a:t>The Boston Consulting Group (BCG) Matrix</a:t>
            </a:r>
            <a:endParaRPr lang="en-HK" sz="3000" dirty="0">
              <a:solidFill>
                <a:schemeClr val="accent3"/>
              </a:solidFill>
            </a:endParaRPr>
          </a:p>
        </p:txBody>
      </p:sp>
    </p:spTree>
    <p:extLst>
      <p:ext uri="{BB962C8B-B14F-4D97-AF65-F5344CB8AC3E}">
        <p14:creationId xmlns:p14="http://schemas.microsoft.com/office/powerpoint/2010/main" val="25755723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checkerboard(across)">
                                      <p:cBhvr>
                                        <p:cTn id="7"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 name="Picture 2">
            <a:extLst>
              <a:ext uri="{FF2B5EF4-FFF2-40B4-BE49-F238E27FC236}">
                <a16:creationId xmlns:a16="http://schemas.microsoft.com/office/drawing/2014/main" id="{B3DE992C-657A-44DD-8607-1CDC2890D9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729" y="1700808"/>
            <a:ext cx="8290542" cy="4704184"/>
          </a:xfrm>
          <a:prstGeom prst="rect">
            <a:avLst/>
          </a:prstGeom>
        </p:spPr>
      </p:pic>
      <p:sp>
        <p:nvSpPr>
          <p:cNvPr id="6" name="標題 3">
            <a:extLst>
              <a:ext uri="{FF2B5EF4-FFF2-40B4-BE49-F238E27FC236}">
                <a16:creationId xmlns:a16="http://schemas.microsoft.com/office/drawing/2014/main" id="{581BD7B5-7614-4555-906E-97CEDFA99EE2}"/>
              </a:ext>
            </a:extLst>
          </p:cNvPr>
          <p:cNvSpPr>
            <a:spLocks noGrp="1"/>
          </p:cNvSpPr>
          <p:nvPr>
            <p:ph type="title"/>
          </p:nvPr>
        </p:nvSpPr>
        <p:spPr>
          <a:xfrm>
            <a:off x="301752" y="228600"/>
            <a:ext cx="8534400" cy="758952"/>
          </a:xfrm>
        </p:spPr>
        <p:txBody>
          <a:bodyPr>
            <a:normAutofit/>
          </a:bodyPr>
          <a:lstStyle/>
          <a:p>
            <a:r>
              <a:rPr lang="en-US" altLang="en-US" sz="3200" dirty="0">
                <a:solidFill>
                  <a:schemeClr val="accent3"/>
                </a:solidFill>
                <a:cs typeface="Arial" charset="0"/>
              </a:rPr>
              <a:t>The Boston Consulting Group (BCG) Matrix</a:t>
            </a:r>
            <a:endParaRPr lang="en-HK" sz="3000" dirty="0">
              <a:solidFill>
                <a:schemeClr val="accent3"/>
              </a:solidFill>
            </a:endParaRPr>
          </a:p>
        </p:txBody>
      </p:sp>
    </p:spTree>
    <p:extLst>
      <p:ext uri="{BB962C8B-B14F-4D97-AF65-F5344CB8AC3E}">
        <p14:creationId xmlns:p14="http://schemas.microsoft.com/office/powerpoint/2010/main" val="39563072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530352" y="1628800"/>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US" sz="2400" dirty="0"/>
              <a:t>At the mid-point of the axis, represented by 1.0 (or 1X) on the scale, the products market share is equal to its largest competitor's market share.</a:t>
            </a:r>
          </a:p>
          <a:p>
            <a:pPr lvl="1">
              <a:spcAft>
                <a:spcPts val="0"/>
              </a:spcAft>
              <a:defRPr/>
            </a:pPr>
            <a:r>
              <a:rPr lang="en-US" sz="2400" dirty="0"/>
              <a:t>Cash cows: These products have high profitability and require low investment, due to market leadership in a low growth market.</a:t>
            </a:r>
          </a:p>
          <a:p>
            <a:pPr lvl="1">
              <a:spcAft>
                <a:spcPts val="0"/>
              </a:spcAft>
              <a:defRPr/>
            </a:pPr>
            <a:r>
              <a:rPr lang="en-US" sz="2400" dirty="0"/>
              <a:t>Stars: These are market leaders and so are generating high levels of cash, but are in areas of rapid growth which require equally high levels of cash (investment) to keep up with the growth in sales.</a:t>
            </a:r>
            <a:endParaRPr lang="en-HK" sz="2400" dirty="0"/>
          </a:p>
        </p:txBody>
      </p:sp>
      <p:sp>
        <p:nvSpPr>
          <p:cNvPr id="6" name="標題 3">
            <a:extLst>
              <a:ext uri="{FF2B5EF4-FFF2-40B4-BE49-F238E27FC236}">
                <a16:creationId xmlns:a16="http://schemas.microsoft.com/office/drawing/2014/main" id="{E69FDB23-F041-4398-83F5-888CEB29BBB0}"/>
              </a:ext>
            </a:extLst>
          </p:cNvPr>
          <p:cNvSpPr>
            <a:spLocks noGrp="1"/>
          </p:cNvSpPr>
          <p:nvPr>
            <p:ph type="title"/>
          </p:nvPr>
        </p:nvSpPr>
        <p:spPr>
          <a:xfrm>
            <a:off x="301752" y="228600"/>
            <a:ext cx="8534400" cy="758952"/>
          </a:xfrm>
        </p:spPr>
        <p:txBody>
          <a:bodyPr>
            <a:normAutofit/>
          </a:bodyPr>
          <a:lstStyle/>
          <a:p>
            <a:r>
              <a:rPr lang="en-US" altLang="en-US" sz="3200" dirty="0">
                <a:solidFill>
                  <a:schemeClr val="accent3"/>
                </a:solidFill>
                <a:cs typeface="Arial" charset="0"/>
              </a:rPr>
              <a:t>The Boston Consulting Group (BCG) Matrix</a:t>
            </a:r>
            <a:endParaRPr lang="en-HK" sz="3000" dirty="0">
              <a:solidFill>
                <a:schemeClr val="accent3"/>
              </a:solidFill>
            </a:endParaRPr>
          </a:p>
        </p:txBody>
      </p:sp>
    </p:spTree>
    <p:extLst>
      <p:ext uri="{BB962C8B-B14F-4D97-AF65-F5344CB8AC3E}">
        <p14:creationId xmlns:p14="http://schemas.microsoft.com/office/powerpoint/2010/main" val="362910850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319622" y="1628800"/>
            <a:ext cx="8284825" cy="439248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lvl="1">
              <a:spcBef>
                <a:spcPts val="600"/>
              </a:spcBef>
              <a:spcAft>
                <a:spcPts val="0"/>
              </a:spcAft>
              <a:defRPr/>
            </a:pPr>
            <a:r>
              <a:rPr lang="en-HK" sz="2400" dirty="0"/>
              <a:t>Question marks: </a:t>
            </a:r>
            <a:r>
              <a:rPr lang="en-US" sz="2400" dirty="0"/>
              <a:t>Question marks are not market leaders and will have relatively high costs at the same time these products require large amounts of cash as they are in high growth areas.</a:t>
            </a:r>
          </a:p>
          <a:p>
            <a:pPr lvl="1">
              <a:spcBef>
                <a:spcPts val="600"/>
              </a:spcBef>
              <a:spcAft>
                <a:spcPts val="0"/>
              </a:spcAft>
              <a:defRPr/>
            </a:pPr>
            <a:r>
              <a:rPr lang="en-US" sz="2400" dirty="0"/>
              <a:t>Dogs: These are products with low levels of market share in low growth markets.</a:t>
            </a:r>
            <a:endParaRPr lang="en-HK" sz="2400" dirty="0"/>
          </a:p>
        </p:txBody>
      </p:sp>
      <p:sp>
        <p:nvSpPr>
          <p:cNvPr id="6" name="標題 3">
            <a:extLst>
              <a:ext uri="{FF2B5EF4-FFF2-40B4-BE49-F238E27FC236}">
                <a16:creationId xmlns:a16="http://schemas.microsoft.com/office/drawing/2014/main" id="{264F07DD-22DA-4389-A88A-4822255722DC}"/>
              </a:ext>
            </a:extLst>
          </p:cNvPr>
          <p:cNvSpPr>
            <a:spLocks noGrp="1"/>
          </p:cNvSpPr>
          <p:nvPr>
            <p:ph type="title"/>
          </p:nvPr>
        </p:nvSpPr>
        <p:spPr>
          <a:xfrm>
            <a:off x="301752" y="228600"/>
            <a:ext cx="8534400" cy="758952"/>
          </a:xfrm>
        </p:spPr>
        <p:txBody>
          <a:bodyPr>
            <a:normAutofit/>
          </a:bodyPr>
          <a:lstStyle/>
          <a:p>
            <a:r>
              <a:rPr lang="en-US" altLang="en-US" sz="3200" dirty="0">
                <a:solidFill>
                  <a:schemeClr val="accent3"/>
                </a:solidFill>
                <a:cs typeface="Arial" charset="0"/>
              </a:rPr>
              <a:t>The Boston Consulting Group (BCG) Matrix</a:t>
            </a:r>
            <a:endParaRPr lang="en-HK" sz="3000" dirty="0">
              <a:solidFill>
                <a:schemeClr val="accent3"/>
              </a:solidFill>
            </a:endParaRPr>
          </a:p>
        </p:txBody>
      </p:sp>
    </p:spTree>
    <p:extLst>
      <p:ext uri="{BB962C8B-B14F-4D97-AF65-F5344CB8AC3E}">
        <p14:creationId xmlns:p14="http://schemas.microsoft.com/office/powerpoint/2010/main" val="402084390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530352" y="1628800"/>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US" dirty="0"/>
              <a:t>The overall aim of an </a:t>
            </a:r>
            <a:r>
              <a:rPr lang="en-US" dirty="0" err="1"/>
              <a:t>organisation</a:t>
            </a:r>
            <a:r>
              <a:rPr lang="en-US" dirty="0"/>
              <a:t> should be to maintain a balanced portfolio.</a:t>
            </a:r>
          </a:p>
          <a:p>
            <a:pPr>
              <a:spcAft>
                <a:spcPts val="0"/>
              </a:spcAft>
            </a:pPr>
            <a:r>
              <a:rPr lang="en-US" dirty="0"/>
              <a:t>This means investments should flow from Cash cows into Stars and Question marks in an effort to make products move round the matrix from Question marks into Stars and from Stars into Cash cows.</a:t>
            </a:r>
          </a:p>
          <a:p>
            <a:pPr>
              <a:spcAft>
                <a:spcPts val="0"/>
              </a:spcAft>
            </a:pPr>
            <a:r>
              <a:rPr lang="en-US" dirty="0"/>
              <a:t>This movement of cash and products round the matrix thus ensures the future cash flows of the business.</a:t>
            </a:r>
            <a:endParaRPr lang="en-HK" sz="2400" dirty="0"/>
          </a:p>
        </p:txBody>
      </p:sp>
      <p:sp>
        <p:nvSpPr>
          <p:cNvPr id="6" name="標題 3">
            <a:extLst>
              <a:ext uri="{FF2B5EF4-FFF2-40B4-BE49-F238E27FC236}">
                <a16:creationId xmlns:a16="http://schemas.microsoft.com/office/drawing/2014/main" id="{9F93FC89-5774-4FCC-8CFF-251CDDBF17F8}"/>
              </a:ext>
            </a:extLst>
          </p:cNvPr>
          <p:cNvSpPr>
            <a:spLocks noGrp="1"/>
          </p:cNvSpPr>
          <p:nvPr>
            <p:ph type="title"/>
          </p:nvPr>
        </p:nvSpPr>
        <p:spPr>
          <a:xfrm>
            <a:off x="301752" y="228600"/>
            <a:ext cx="8534400" cy="758952"/>
          </a:xfrm>
        </p:spPr>
        <p:txBody>
          <a:bodyPr>
            <a:normAutofit/>
          </a:bodyPr>
          <a:lstStyle/>
          <a:p>
            <a:r>
              <a:rPr lang="en-US" altLang="en-US" sz="3200" dirty="0">
                <a:solidFill>
                  <a:schemeClr val="accent3"/>
                </a:solidFill>
                <a:cs typeface="Arial" charset="0"/>
              </a:rPr>
              <a:t>The Boston Consulting Group (BCG) Matrix</a:t>
            </a:r>
            <a:endParaRPr lang="en-HK" sz="3000" dirty="0">
              <a:solidFill>
                <a:schemeClr val="accent3"/>
              </a:solidFill>
            </a:endParaRPr>
          </a:p>
        </p:txBody>
      </p:sp>
    </p:spTree>
    <p:extLst>
      <p:ext uri="{BB962C8B-B14F-4D97-AF65-F5344CB8AC3E}">
        <p14:creationId xmlns:p14="http://schemas.microsoft.com/office/powerpoint/2010/main" val="407923023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sz="3600" dirty="0"/>
              <a:t>Value Chain</a:t>
            </a:r>
          </a:p>
        </p:txBody>
      </p:sp>
      <p:sp>
        <p:nvSpPr>
          <p:cNvPr id="3" name="Rectangle 3">
            <a:extLst>
              <a:ext uri="{FF2B5EF4-FFF2-40B4-BE49-F238E27FC236}">
                <a16:creationId xmlns:a16="http://schemas.microsoft.com/office/drawing/2014/main" id="{E85EFDCA-4BE3-491C-A55C-188046E1325E}"/>
              </a:ext>
            </a:extLst>
          </p:cNvPr>
          <p:cNvSpPr>
            <a:spLocks noGrp="1" noChangeArrowheads="1"/>
          </p:cNvSpPr>
          <p:nvPr>
            <p:ph idx="1"/>
          </p:nvPr>
        </p:nvSpPr>
        <p:spPr>
          <a:xfrm>
            <a:off x="683568" y="1556792"/>
            <a:ext cx="8014664" cy="4968552"/>
          </a:xfrm>
        </p:spPr>
        <p:txBody>
          <a:bodyPr>
            <a:normAutofit/>
          </a:bodyPr>
          <a:lstStyle/>
          <a:p>
            <a:pPr>
              <a:buSzPct val="120000"/>
              <a:buFont typeface="Arial" panose="020B0604020202020204" pitchFamily="34" charset="0"/>
              <a:buChar char="•"/>
              <a:defRPr/>
            </a:pPr>
            <a:r>
              <a:rPr lang="en-US" sz="2500" dirty="0"/>
              <a:t>The value chain splits activities into: (</a:t>
            </a:r>
            <a:r>
              <a:rPr lang="en-US" sz="2500" dirty="0" err="1"/>
              <a:t>i</a:t>
            </a:r>
            <a:r>
              <a:rPr lang="en-US" sz="2500" dirty="0"/>
              <a:t>) primary activities: inbound logistics, operations, outward logistics, marketing/sales and service and (ii) secondary activities: infrastructure, human resource management, technology development and procurement</a:t>
            </a:r>
          </a:p>
          <a:p>
            <a:pPr>
              <a:buSzPct val="120000"/>
              <a:buFont typeface="Arial" panose="020B0604020202020204" pitchFamily="34" charset="0"/>
              <a:buChar char="•"/>
              <a:defRPr/>
            </a:pPr>
            <a:endParaRPr lang="en-US" sz="1200" dirty="0"/>
          </a:p>
          <a:p>
            <a:pPr>
              <a:buSzPct val="120000"/>
              <a:buFont typeface="Arial" panose="020B0604020202020204" pitchFamily="34" charset="0"/>
              <a:buChar char="•"/>
              <a:defRPr/>
            </a:pPr>
            <a:r>
              <a:rPr lang="en-US" sz="2500" dirty="0"/>
              <a:t>These secondary activities take place in order to support the primary activities. For example, the firm's infrastructure (e.g. management, finance and buildings) serves to support the five primary functions</a:t>
            </a:r>
            <a:endParaRPr lang="en-US" sz="2500" b="1" dirty="0"/>
          </a:p>
        </p:txBody>
      </p:sp>
    </p:spTree>
    <p:extLst>
      <p:ext uri="{BB962C8B-B14F-4D97-AF65-F5344CB8AC3E}">
        <p14:creationId xmlns:p14="http://schemas.microsoft.com/office/powerpoint/2010/main" val="391742340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sz="3600" dirty="0"/>
              <a:t>Value Chain</a:t>
            </a:r>
          </a:p>
        </p:txBody>
      </p:sp>
      <p:pic>
        <p:nvPicPr>
          <p:cNvPr id="4" name="Content Placeholder 8" descr="Graphic depicting the activities and costs of a representative company's value chain"/>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307935" y="1844824"/>
            <a:ext cx="8601075" cy="3290887"/>
          </a:xfrm>
        </p:spPr>
      </p:pic>
    </p:spTree>
    <p:extLst>
      <p:ext uri="{BB962C8B-B14F-4D97-AF65-F5344CB8AC3E}">
        <p14:creationId xmlns:p14="http://schemas.microsoft.com/office/powerpoint/2010/main" val="44706298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EA6BE166-E157-4F51-8150-9DF12C07F740}"/>
              </a:ext>
            </a:extLst>
          </p:cNvPr>
          <p:cNvSpPr>
            <a:spLocks noGrp="1"/>
          </p:cNvSpPr>
          <p:nvPr>
            <p:ph sz="quarter" idx="1"/>
          </p:nvPr>
        </p:nvSpPr>
        <p:spPr>
          <a:xfrm>
            <a:off x="612775" y="1600200"/>
            <a:ext cx="8153400" cy="4924425"/>
          </a:xfrm>
        </p:spPr>
        <p:txBody>
          <a:bodyPr>
            <a:normAutofit/>
          </a:bodyPr>
          <a:lstStyle/>
          <a:p>
            <a:r>
              <a:rPr lang="en-IN" altLang="en-US" sz="2800" dirty="0"/>
              <a:t>The Business Model Canvas developed by </a:t>
            </a:r>
            <a:r>
              <a:rPr lang="en-IN" altLang="en-US" sz="2800" dirty="0" err="1"/>
              <a:t>Osterwald</a:t>
            </a:r>
            <a:r>
              <a:rPr lang="en-IN" altLang="en-US" sz="2800" dirty="0"/>
              <a:t> and Pigneur (2010) is a valuable framework for summarising strategy.</a:t>
            </a:r>
          </a:p>
        </p:txBody>
      </p:sp>
      <p:sp>
        <p:nvSpPr>
          <p:cNvPr id="6" name="Title 2">
            <a:extLst>
              <a:ext uri="{FF2B5EF4-FFF2-40B4-BE49-F238E27FC236}">
                <a16:creationId xmlns:a16="http://schemas.microsoft.com/office/drawing/2014/main" id="{0AA00BCE-1A22-4A0E-92C5-164C8934D064}"/>
              </a:ext>
            </a:extLst>
          </p:cNvPr>
          <p:cNvSpPr>
            <a:spLocks noGrp="1"/>
          </p:cNvSpPr>
          <p:nvPr>
            <p:ph type="title"/>
          </p:nvPr>
        </p:nvSpPr>
        <p:spPr>
          <a:xfrm>
            <a:off x="301752" y="228600"/>
            <a:ext cx="8534400" cy="758952"/>
          </a:xfrm>
        </p:spPr>
        <p:txBody>
          <a:bodyPr>
            <a:noAutofit/>
          </a:bodyPr>
          <a:lstStyle/>
          <a:p>
            <a:r>
              <a:rPr lang="en-IN" altLang="zh-HK" sz="3200" dirty="0"/>
              <a:t>Business Model Canvas</a:t>
            </a:r>
            <a:endParaRPr lang="zh-HK" altLang="en-US" sz="3200" dirty="0"/>
          </a:p>
        </p:txBody>
      </p:sp>
    </p:spTree>
    <p:extLst>
      <p:ext uri="{BB962C8B-B14F-4D97-AF65-F5344CB8AC3E}">
        <p14:creationId xmlns:p14="http://schemas.microsoft.com/office/powerpoint/2010/main" val="390572359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EA6BE166-E157-4F51-8150-9DF12C07F740}"/>
              </a:ext>
            </a:extLst>
          </p:cNvPr>
          <p:cNvSpPr>
            <a:spLocks noGrp="1"/>
          </p:cNvSpPr>
          <p:nvPr>
            <p:ph sz="quarter" idx="1"/>
          </p:nvPr>
        </p:nvSpPr>
        <p:spPr>
          <a:xfrm>
            <a:off x="612775" y="1600200"/>
            <a:ext cx="8153400" cy="4924425"/>
          </a:xfrm>
        </p:spPr>
        <p:txBody>
          <a:bodyPr>
            <a:normAutofit/>
          </a:bodyPr>
          <a:lstStyle/>
          <a:p>
            <a:r>
              <a:rPr lang="en-IN" altLang="en-US" sz="2600" dirty="0"/>
              <a:t>The main sections of the canvas, in a logical order to consider them, are:</a:t>
            </a:r>
          </a:p>
          <a:p>
            <a:pPr marL="514350" indent="-514350">
              <a:buFont typeface="+mj-lt"/>
              <a:buAutoNum type="arabicPeriod"/>
            </a:pPr>
            <a:r>
              <a:rPr lang="en-IN" altLang="en-US" sz="2600" dirty="0"/>
              <a:t>Value proposition. This is at the heart of what the business offers to its audiences and is arguably most important to success.</a:t>
            </a:r>
          </a:p>
          <a:p>
            <a:pPr marL="514350" indent="-514350">
              <a:buFont typeface="+mj-lt"/>
              <a:buAutoNum type="arabicPeriod"/>
            </a:pPr>
            <a:r>
              <a:rPr lang="en-IN" altLang="en-US" sz="2600" dirty="0"/>
              <a:t>Customer segments. Different target audiences to whom the value propositions will appeal. In the Business Model Canvas the alternatives recommended are mass market, niche market, segmented (broken down further) or a range of diverse segments.</a:t>
            </a:r>
          </a:p>
          <a:p>
            <a:pPr marL="0" indent="0">
              <a:buNone/>
            </a:pPr>
            <a:endParaRPr lang="en-IN" altLang="en-US" sz="2800" dirty="0"/>
          </a:p>
        </p:txBody>
      </p:sp>
      <p:sp>
        <p:nvSpPr>
          <p:cNvPr id="7" name="Title 2">
            <a:extLst>
              <a:ext uri="{FF2B5EF4-FFF2-40B4-BE49-F238E27FC236}">
                <a16:creationId xmlns:a16="http://schemas.microsoft.com/office/drawing/2014/main" id="{6DF306AD-933F-4A77-8A44-AB685969956F}"/>
              </a:ext>
            </a:extLst>
          </p:cNvPr>
          <p:cNvSpPr>
            <a:spLocks noGrp="1"/>
          </p:cNvSpPr>
          <p:nvPr>
            <p:ph type="title"/>
          </p:nvPr>
        </p:nvSpPr>
        <p:spPr>
          <a:xfrm>
            <a:off x="301752" y="228600"/>
            <a:ext cx="8534400" cy="758952"/>
          </a:xfrm>
        </p:spPr>
        <p:txBody>
          <a:bodyPr>
            <a:noAutofit/>
          </a:bodyPr>
          <a:lstStyle/>
          <a:p>
            <a:r>
              <a:rPr lang="en-IN" altLang="zh-HK" sz="3200" dirty="0"/>
              <a:t>Business Model Canvas</a:t>
            </a:r>
            <a:endParaRPr lang="zh-HK" altLang="en-US" sz="3200" dirty="0"/>
          </a:p>
        </p:txBody>
      </p:sp>
    </p:spTree>
    <p:extLst>
      <p:ext uri="{BB962C8B-B14F-4D97-AF65-F5344CB8AC3E}">
        <p14:creationId xmlns:p14="http://schemas.microsoft.com/office/powerpoint/2010/main" val="23479145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EA6BE166-E157-4F51-8150-9DF12C07F740}"/>
              </a:ext>
            </a:extLst>
          </p:cNvPr>
          <p:cNvSpPr>
            <a:spLocks noGrp="1"/>
          </p:cNvSpPr>
          <p:nvPr>
            <p:ph sz="quarter" idx="1"/>
          </p:nvPr>
        </p:nvSpPr>
        <p:spPr>
          <a:xfrm>
            <a:off x="612775" y="1600200"/>
            <a:ext cx="8153400" cy="4924425"/>
          </a:xfrm>
        </p:spPr>
        <p:txBody>
          <a:bodyPr>
            <a:normAutofit/>
          </a:bodyPr>
          <a:lstStyle/>
          <a:p>
            <a:pPr marL="514350" indent="-514350">
              <a:buFont typeface="+mj-lt"/>
              <a:buAutoNum type="arabicPeriod" startAt="3"/>
            </a:pPr>
            <a:r>
              <a:rPr lang="en-IN" altLang="en-US" sz="2400" dirty="0"/>
              <a:t>Customer relationships. The types of relationships that will be formed – for example, self-service, automated services, communities or more personal assistance. Co-creation of content may be part of this.</a:t>
            </a:r>
          </a:p>
          <a:p>
            <a:pPr marL="514350" indent="-514350">
              <a:buFont typeface="+mj-lt"/>
              <a:buAutoNum type="arabicPeriod" startAt="3"/>
            </a:pPr>
            <a:r>
              <a:rPr lang="en-IN" altLang="en-US" sz="2400" dirty="0"/>
              <a:t>Channels. The methods by which the organisation’s services will be delivered and the audiences reached.</a:t>
            </a:r>
          </a:p>
          <a:p>
            <a:pPr marL="514350" indent="-514350">
              <a:buFont typeface="+mj-lt"/>
              <a:buAutoNum type="arabicPeriod" startAt="3"/>
            </a:pPr>
            <a:r>
              <a:rPr lang="en-IN" altLang="en-US" sz="2400" dirty="0"/>
              <a:t>Key partners. To exploit online and offline value networks, forming partnerships gives an opportunity of expanding reach and taking advantage of existing organisations and online influencers that have built an audience.</a:t>
            </a:r>
          </a:p>
          <a:p>
            <a:pPr marL="514350" indent="-514350">
              <a:buFont typeface="+mj-lt"/>
              <a:buAutoNum type="arabicPeriod" startAt="3"/>
            </a:pPr>
            <a:endParaRPr lang="en-IN" altLang="en-US" sz="2400" dirty="0"/>
          </a:p>
          <a:p>
            <a:pPr marL="0" indent="0">
              <a:buNone/>
            </a:pPr>
            <a:endParaRPr lang="en-IN" altLang="en-US" sz="2400" dirty="0"/>
          </a:p>
          <a:p>
            <a:endParaRPr lang="en-IN" altLang="en-US" sz="2800" dirty="0"/>
          </a:p>
        </p:txBody>
      </p:sp>
      <p:sp>
        <p:nvSpPr>
          <p:cNvPr id="7" name="Title 2">
            <a:extLst>
              <a:ext uri="{FF2B5EF4-FFF2-40B4-BE49-F238E27FC236}">
                <a16:creationId xmlns:a16="http://schemas.microsoft.com/office/drawing/2014/main" id="{AD5C7E9E-90F4-4E60-BDF9-C9089D8A6488}"/>
              </a:ext>
            </a:extLst>
          </p:cNvPr>
          <p:cNvSpPr>
            <a:spLocks noGrp="1"/>
          </p:cNvSpPr>
          <p:nvPr>
            <p:ph type="title"/>
          </p:nvPr>
        </p:nvSpPr>
        <p:spPr>
          <a:xfrm>
            <a:off x="301752" y="228600"/>
            <a:ext cx="8534400" cy="758952"/>
          </a:xfrm>
        </p:spPr>
        <p:txBody>
          <a:bodyPr>
            <a:noAutofit/>
          </a:bodyPr>
          <a:lstStyle/>
          <a:p>
            <a:r>
              <a:rPr lang="en-IN" altLang="zh-HK" sz="3200" dirty="0"/>
              <a:t>Business Model Canvas</a:t>
            </a:r>
            <a:endParaRPr lang="zh-HK" altLang="en-US" sz="3200" dirty="0"/>
          </a:p>
        </p:txBody>
      </p:sp>
    </p:spTree>
    <p:extLst>
      <p:ext uri="{BB962C8B-B14F-4D97-AF65-F5344CB8AC3E}">
        <p14:creationId xmlns:p14="http://schemas.microsoft.com/office/powerpoint/2010/main" val="220797031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EA6BE166-E157-4F51-8150-9DF12C07F740}"/>
              </a:ext>
            </a:extLst>
          </p:cNvPr>
          <p:cNvSpPr>
            <a:spLocks noGrp="1"/>
          </p:cNvSpPr>
          <p:nvPr>
            <p:ph sz="quarter" idx="1"/>
          </p:nvPr>
        </p:nvSpPr>
        <p:spPr>
          <a:xfrm>
            <a:off x="612775" y="1600200"/>
            <a:ext cx="8153400" cy="4924425"/>
          </a:xfrm>
        </p:spPr>
        <p:txBody>
          <a:bodyPr>
            <a:normAutofit/>
          </a:bodyPr>
          <a:lstStyle/>
          <a:p>
            <a:pPr marL="514350" indent="-514350">
              <a:buFont typeface="+mj-lt"/>
              <a:buAutoNum type="arabicPeriod" startAt="3"/>
            </a:pPr>
            <a:r>
              <a:rPr lang="en-IN" altLang="en-US" sz="2400" dirty="0"/>
              <a:t>Customer relationships. The types of relationships that will be formed – for example, self-service, automated services, communities or more personal assistance. Co-creation of content may be part of this.</a:t>
            </a:r>
          </a:p>
          <a:p>
            <a:pPr marL="514350" indent="-514350">
              <a:buFont typeface="+mj-lt"/>
              <a:buAutoNum type="arabicPeriod" startAt="3"/>
            </a:pPr>
            <a:r>
              <a:rPr lang="en-IN" altLang="en-US" sz="2400" dirty="0"/>
              <a:t>Channels. The methods by which the organisation’s services will be delivered and the audiences reached.</a:t>
            </a:r>
          </a:p>
          <a:p>
            <a:pPr marL="514350" indent="-514350">
              <a:buFont typeface="+mj-lt"/>
              <a:buAutoNum type="arabicPeriod" startAt="3"/>
            </a:pPr>
            <a:r>
              <a:rPr lang="en-IN" altLang="en-US" sz="2400" dirty="0"/>
              <a:t>Key partners. To exploit online and offline value networks, forming partnerships gives an opportunity of expanding reach and taking advantage of existing organisations and online influencers that have built an audience.</a:t>
            </a:r>
          </a:p>
          <a:p>
            <a:pPr marL="514350" indent="-514350">
              <a:buFont typeface="+mj-lt"/>
              <a:buAutoNum type="arabicPeriod" startAt="3"/>
            </a:pPr>
            <a:endParaRPr lang="en-IN" altLang="en-US" sz="2400" dirty="0"/>
          </a:p>
          <a:p>
            <a:pPr marL="0" indent="0">
              <a:buNone/>
            </a:pPr>
            <a:endParaRPr lang="en-IN" altLang="en-US" sz="2400" dirty="0"/>
          </a:p>
          <a:p>
            <a:endParaRPr lang="en-IN" altLang="en-US" sz="2800" dirty="0"/>
          </a:p>
        </p:txBody>
      </p:sp>
      <p:sp>
        <p:nvSpPr>
          <p:cNvPr id="7" name="Title 2">
            <a:extLst>
              <a:ext uri="{FF2B5EF4-FFF2-40B4-BE49-F238E27FC236}">
                <a16:creationId xmlns:a16="http://schemas.microsoft.com/office/drawing/2014/main" id="{A7E7B20D-5821-45E4-A68D-B87A26A886F2}"/>
              </a:ext>
            </a:extLst>
          </p:cNvPr>
          <p:cNvSpPr>
            <a:spLocks noGrp="1"/>
          </p:cNvSpPr>
          <p:nvPr>
            <p:ph type="title"/>
          </p:nvPr>
        </p:nvSpPr>
        <p:spPr>
          <a:xfrm>
            <a:off x="301752" y="228600"/>
            <a:ext cx="8534400" cy="758952"/>
          </a:xfrm>
        </p:spPr>
        <p:txBody>
          <a:bodyPr>
            <a:noAutofit/>
          </a:bodyPr>
          <a:lstStyle/>
          <a:p>
            <a:r>
              <a:rPr lang="en-IN" altLang="zh-HK" sz="3200" dirty="0"/>
              <a:t>Business Model Canvas</a:t>
            </a:r>
            <a:endParaRPr lang="zh-HK" altLang="en-US" sz="3200" dirty="0"/>
          </a:p>
        </p:txBody>
      </p:sp>
    </p:spTree>
    <p:extLst>
      <p:ext uri="{BB962C8B-B14F-4D97-AF65-F5344CB8AC3E}">
        <p14:creationId xmlns:p14="http://schemas.microsoft.com/office/powerpoint/2010/main" val="390155707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EA6BE166-E157-4F51-8150-9DF12C07F740}"/>
              </a:ext>
            </a:extLst>
          </p:cNvPr>
          <p:cNvSpPr>
            <a:spLocks noGrp="1"/>
          </p:cNvSpPr>
          <p:nvPr>
            <p:ph sz="quarter" idx="1"/>
          </p:nvPr>
        </p:nvSpPr>
        <p:spPr>
          <a:xfrm>
            <a:off x="612775" y="1600200"/>
            <a:ext cx="8153400" cy="4924425"/>
          </a:xfrm>
        </p:spPr>
        <p:txBody>
          <a:bodyPr>
            <a:normAutofit/>
          </a:bodyPr>
          <a:lstStyle/>
          <a:p>
            <a:pPr marL="514350" indent="-514350">
              <a:buFont typeface="+mj-lt"/>
              <a:buAutoNum type="arabicPeriod" startAt="6"/>
            </a:pPr>
            <a:r>
              <a:rPr lang="en-IN" altLang="en-US" sz="2600" dirty="0"/>
              <a:t>Activities. The main activities that need to be performed to deliver the value proposition to develop revenue.</a:t>
            </a:r>
          </a:p>
          <a:p>
            <a:pPr marL="514350" indent="-514350">
              <a:buFont typeface="+mj-lt"/>
              <a:buAutoNum type="arabicPeriod" startAt="6"/>
            </a:pPr>
            <a:r>
              <a:rPr lang="en-IN" altLang="en-US" sz="2600" dirty="0"/>
              <a:t>Resources. Different types of process and people to complete the activities to create and deliver the value proposition.</a:t>
            </a:r>
          </a:p>
          <a:p>
            <a:pPr marL="0" indent="0">
              <a:buNone/>
            </a:pPr>
            <a:endParaRPr lang="en-IN" altLang="en-US" sz="2400" dirty="0"/>
          </a:p>
          <a:p>
            <a:pPr marL="0" indent="0">
              <a:buNone/>
            </a:pPr>
            <a:endParaRPr lang="en-IN" altLang="en-US" sz="2800" dirty="0"/>
          </a:p>
        </p:txBody>
      </p:sp>
      <p:sp>
        <p:nvSpPr>
          <p:cNvPr id="7" name="Title 2">
            <a:extLst>
              <a:ext uri="{FF2B5EF4-FFF2-40B4-BE49-F238E27FC236}">
                <a16:creationId xmlns:a16="http://schemas.microsoft.com/office/drawing/2014/main" id="{BCD61571-CABC-4BD9-B956-5CD1AEE6B7A1}"/>
              </a:ext>
            </a:extLst>
          </p:cNvPr>
          <p:cNvSpPr>
            <a:spLocks noGrp="1"/>
          </p:cNvSpPr>
          <p:nvPr>
            <p:ph type="title"/>
          </p:nvPr>
        </p:nvSpPr>
        <p:spPr>
          <a:xfrm>
            <a:off x="301752" y="228600"/>
            <a:ext cx="8534400" cy="758952"/>
          </a:xfrm>
        </p:spPr>
        <p:txBody>
          <a:bodyPr>
            <a:noAutofit/>
          </a:bodyPr>
          <a:lstStyle/>
          <a:p>
            <a:r>
              <a:rPr lang="en-IN" altLang="zh-HK" sz="3200" dirty="0"/>
              <a:t>Business Model Canvas</a:t>
            </a:r>
            <a:endParaRPr lang="zh-HK" altLang="en-US" sz="3200" dirty="0"/>
          </a:p>
        </p:txBody>
      </p:sp>
    </p:spTree>
    <p:extLst>
      <p:ext uri="{BB962C8B-B14F-4D97-AF65-F5344CB8AC3E}">
        <p14:creationId xmlns:p14="http://schemas.microsoft.com/office/powerpoint/2010/main" val="31479072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EA6BE166-E157-4F51-8150-9DF12C07F740}"/>
              </a:ext>
            </a:extLst>
          </p:cNvPr>
          <p:cNvSpPr>
            <a:spLocks noGrp="1"/>
          </p:cNvSpPr>
          <p:nvPr>
            <p:ph sz="quarter" idx="1"/>
          </p:nvPr>
        </p:nvSpPr>
        <p:spPr>
          <a:xfrm>
            <a:off x="612775" y="1600200"/>
            <a:ext cx="8153400" cy="4924425"/>
          </a:xfrm>
        </p:spPr>
        <p:txBody>
          <a:bodyPr>
            <a:normAutofit/>
          </a:bodyPr>
          <a:lstStyle/>
          <a:p>
            <a:pPr marL="514350" indent="-514350">
              <a:buFont typeface="+mj-lt"/>
              <a:buAutoNum type="arabicPeriod" startAt="8"/>
            </a:pPr>
            <a:r>
              <a:rPr lang="en-IN" altLang="en-US" sz="2600" dirty="0"/>
              <a:t>Cost structure. Different cost elements; these should be checked against activities and resources. Costs are classically broken down into fixed and variable costs and economies of scale.</a:t>
            </a:r>
          </a:p>
          <a:p>
            <a:pPr marL="514350" indent="-514350">
              <a:buFont typeface="+mj-lt"/>
              <a:buAutoNum type="arabicPeriod" startAt="8"/>
            </a:pPr>
            <a:r>
              <a:rPr lang="en-IN" altLang="en-US" sz="2600" dirty="0"/>
              <a:t>Revenue stream. This is the method by which a business derives income. Common online options are: ad revenue, subscription fees, sales of physical or virtual goods or affiliate-based commission arrangements. Licensing and leasing are other alternatives.</a:t>
            </a:r>
          </a:p>
          <a:p>
            <a:pPr marL="514350" indent="-514350">
              <a:buFont typeface="+mj-lt"/>
              <a:buAutoNum type="arabicPeriod" startAt="8"/>
            </a:pPr>
            <a:endParaRPr lang="en-IN" altLang="en-US" sz="2400" dirty="0"/>
          </a:p>
          <a:p>
            <a:endParaRPr lang="en-IN" altLang="en-US" sz="2800" dirty="0"/>
          </a:p>
        </p:txBody>
      </p:sp>
      <p:sp>
        <p:nvSpPr>
          <p:cNvPr id="7" name="Title 2">
            <a:extLst>
              <a:ext uri="{FF2B5EF4-FFF2-40B4-BE49-F238E27FC236}">
                <a16:creationId xmlns:a16="http://schemas.microsoft.com/office/drawing/2014/main" id="{02B75FD2-DED7-47A9-A654-68EB096295B7}"/>
              </a:ext>
            </a:extLst>
          </p:cNvPr>
          <p:cNvSpPr>
            <a:spLocks noGrp="1"/>
          </p:cNvSpPr>
          <p:nvPr>
            <p:ph type="title"/>
          </p:nvPr>
        </p:nvSpPr>
        <p:spPr>
          <a:xfrm>
            <a:off x="301752" y="228600"/>
            <a:ext cx="8534400" cy="758952"/>
          </a:xfrm>
        </p:spPr>
        <p:txBody>
          <a:bodyPr>
            <a:noAutofit/>
          </a:bodyPr>
          <a:lstStyle/>
          <a:p>
            <a:r>
              <a:rPr lang="en-IN" altLang="zh-HK" sz="3200" dirty="0"/>
              <a:t>Business Model Canvas</a:t>
            </a:r>
            <a:endParaRPr lang="zh-HK" altLang="en-US" sz="3200" dirty="0"/>
          </a:p>
        </p:txBody>
      </p:sp>
    </p:spTree>
    <p:extLst>
      <p:ext uri="{BB962C8B-B14F-4D97-AF65-F5344CB8AC3E}">
        <p14:creationId xmlns:p14="http://schemas.microsoft.com/office/powerpoint/2010/main" val="62013664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Business Model Canvas Explained, with Examples - EPM ...">
            <a:extLst>
              <a:ext uri="{FF2B5EF4-FFF2-40B4-BE49-F238E27FC236}">
                <a16:creationId xmlns:a16="http://schemas.microsoft.com/office/drawing/2014/main" id="{77B2E8E2-9595-4F7D-88BC-D04E4FE784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636" y="1412776"/>
            <a:ext cx="6552728" cy="491454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2">
            <a:extLst>
              <a:ext uri="{FF2B5EF4-FFF2-40B4-BE49-F238E27FC236}">
                <a16:creationId xmlns:a16="http://schemas.microsoft.com/office/drawing/2014/main" id="{EE26B63E-B3CD-408D-A199-872FD3A3ECC1}"/>
              </a:ext>
            </a:extLst>
          </p:cNvPr>
          <p:cNvSpPr>
            <a:spLocks noGrp="1"/>
          </p:cNvSpPr>
          <p:nvPr>
            <p:ph type="title"/>
          </p:nvPr>
        </p:nvSpPr>
        <p:spPr>
          <a:xfrm>
            <a:off x="301752" y="228600"/>
            <a:ext cx="8534400" cy="758952"/>
          </a:xfrm>
        </p:spPr>
        <p:txBody>
          <a:bodyPr>
            <a:noAutofit/>
          </a:bodyPr>
          <a:lstStyle/>
          <a:p>
            <a:r>
              <a:rPr lang="en-IN" altLang="zh-HK" sz="3200" dirty="0"/>
              <a:t>Business Model Canvas</a:t>
            </a:r>
            <a:endParaRPr lang="zh-HK" altLang="en-US" sz="3200" dirty="0"/>
          </a:p>
        </p:txBody>
      </p:sp>
    </p:spTree>
    <p:extLst>
      <p:ext uri="{BB962C8B-B14F-4D97-AF65-F5344CB8AC3E}">
        <p14:creationId xmlns:p14="http://schemas.microsoft.com/office/powerpoint/2010/main" val="9887906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lnSpcReduction="10000"/>
          </a:bodyPr>
          <a:lstStyle/>
          <a:p>
            <a:pPr eaLnBrk="1" hangingPunct="1">
              <a:spcBef>
                <a:spcPct val="30000"/>
              </a:spcBef>
              <a:tabLst>
                <a:tab pos="1423988" algn="l"/>
              </a:tabLst>
              <a:defRPr/>
            </a:pPr>
            <a:r>
              <a:rPr lang="en-US" altLang="zh-HK" sz="2800" dirty="0"/>
              <a:t>Porter's Generic Value Chain Model</a:t>
            </a:r>
          </a:p>
          <a:p>
            <a:pPr eaLnBrk="1" hangingPunct="1">
              <a:spcBef>
                <a:spcPct val="30000"/>
              </a:spcBef>
              <a:tabLst>
                <a:tab pos="1423988" algn="l"/>
              </a:tabLst>
              <a:defRPr/>
            </a:pPr>
            <a:r>
              <a:rPr lang="en-US" altLang="zh-TW" sz="2800" dirty="0">
                <a:ea typeface="新細明體" charset="-120"/>
                <a:hlinkClick r:id="rId3"/>
              </a:rPr>
              <a:t>https://www.youtube.com/watch?v=aeshYi6lj2Y</a:t>
            </a:r>
            <a:endParaRPr lang="en-US" altLang="zh-TW" sz="2800" dirty="0">
              <a:ea typeface="新細明體" charset="-120"/>
            </a:endParaRPr>
          </a:p>
          <a:p>
            <a:pPr>
              <a:defRPr/>
            </a:pPr>
            <a:r>
              <a:rPr lang="en-US" altLang="zh-HK" sz="2800" dirty="0"/>
              <a:t>Design and innovation tool: the Business Model Canvas, how does it work? (e.g. LEGO)</a:t>
            </a:r>
          </a:p>
          <a:p>
            <a:pPr>
              <a:defRPr/>
            </a:pPr>
            <a:r>
              <a:rPr lang="en-US" altLang="zh-HK" sz="2800" dirty="0">
                <a:hlinkClick r:id="rId4"/>
              </a:rPr>
              <a:t>https://www.youtube.com/watch?v=g4E3fhybhGM</a:t>
            </a:r>
            <a:endParaRPr lang="en-US" altLang="zh-HK" sz="2800" dirty="0"/>
          </a:p>
          <a:p>
            <a:pPr>
              <a:defRPr/>
            </a:pPr>
            <a:r>
              <a:rPr lang="en-US" altLang="zh-HK" sz="2800" dirty="0"/>
              <a:t>Netflix Business Model Strategy</a:t>
            </a:r>
          </a:p>
          <a:p>
            <a:pPr>
              <a:defRPr/>
            </a:pPr>
            <a:r>
              <a:rPr lang="en-US" altLang="zh-HK" sz="2800" dirty="0">
                <a:hlinkClick r:id="rId5"/>
              </a:rPr>
              <a:t>https://www.youtube.com/watch?v=ZKrtUB-kMJc</a:t>
            </a:r>
            <a:endParaRPr lang="en-US" altLang="zh-HK" sz="2800" dirty="0"/>
          </a:p>
          <a:p>
            <a:pPr marL="0" indent="0" eaLnBrk="1" hangingPunct="1">
              <a:spcBef>
                <a:spcPct val="30000"/>
              </a:spcBef>
              <a:buNone/>
              <a:tabLst>
                <a:tab pos="1423988" algn="l"/>
              </a:tabLst>
              <a:defRPr/>
            </a:pPr>
            <a:endParaRPr lang="en-US" altLang="zh-TW" sz="2800" dirty="0">
              <a:ea typeface="新細明體" charset="-120"/>
            </a:endParaRPr>
          </a:p>
          <a:p>
            <a:endParaRPr lang="en-US" sz="2800" dirty="0"/>
          </a:p>
          <a:p>
            <a:endParaRPr lang="en-US" sz="2800" dirty="0">
              <a:ea typeface="PMingLiU" panose="02020500000000000000" pitchFamily="18" charset="-120"/>
            </a:endParaRPr>
          </a:p>
        </p:txBody>
      </p:sp>
      <p:sp>
        <p:nvSpPr>
          <p:cNvPr id="6" name="Rectangle 2">
            <a:extLst>
              <a:ext uri="{FF2B5EF4-FFF2-40B4-BE49-F238E27FC236}">
                <a16:creationId xmlns:a16="http://schemas.microsoft.com/office/drawing/2014/main" id="{BA1CE78F-1567-4682-B4E8-145FBB00D143}"/>
              </a:ext>
            </a:extLst>
          </p:cNvPr>
          <p:cNvSpPr>
            <a:spLocks noGrp="1" noChangeArrowheads="1"/>
          </p:cNvSpPr>
          <p:nvPr>
            <p:ph type="title"/>
          </p:nvPr>
        </p:nvSpPr>
        <p:spPr>
          <a:xfrm>
            <a:off x="301752" y="228600"/>
            <a:ext cx="8534400" cy="758952"/>
          </a:xfrm>
        </p:spPr>
        <p:txBody>
          <a:bodyPr>
            <a:normAutofit/>
          </a:bodyPr>
          <a:lstStyle/>
          <a:p>
            <a:r>
              <a:rPr lang="en-US" dirty="0"/>
              <a:t>Suggested Video Clips</a:t>
            </a:r>
            <a:endParaRPr lang="en-US" altLang="zh-HK" dirty="0"/>
          </a:p>
        </p:txBody>
      </p:sp>
    </p:spTree>
    <p:extLst>
      <p:ext uri="{BB962C8B-B14F-4D97-AF65-F5344CB8AC3E}">
        <p14:creationId xmlns:p14="http://schemas.microsoft.com/office/powerpoint/2010/main" val="308952056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6173</TotalTime>
  <Words>2381</Words>
  <Application>Microsoft Office PowerPoint</Application>
  <PresentationFormat>On-screen Show (4:3)</PresentationFormat>
  <Paragraphs>209</Paragraphs>
  <Slides>30</Slides>
  <Notes>26</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30</vt:i4>
      </vt:variant>
    </vt:vector>
  </HeadingPairs>
  <TitlesOfParts>
    <vt:vector size="41" baseType="lpstr">
      <vt:lpstr>Arial</vt:lpstr>
      <vt:lpstr>Calibri</vt:lpstr>
      <vt:lpstr>Franklin Gothic Book</vt:lpstr>
      <vt:lpstr>Georgia</vt:lpstr>
      <vt:lpstr>Times New Roman</vt:lpstr>
      <vt:lpstr>Verdana</vt:lpstr>
      <vt:lpstr>Wingdings</vt:lpstr>
      <vt:lpstr>Wingdings 2</vt:lpstr>
      <vt:lpstr>Theme3</vt:lpstr>
      <vt:lpstr>Civic</vt:lpstr>
      <vt:lpstr>?????</vt:lpstr>
      <vt:lpstr>Chapter 8: Strategy Generation and Selection</vt:lpstr>
      <vt:lpstr>The Process of Generating and Selecting Strategies</vt:lpstr>
      <vt:lpstr>The Process of Generating and Selecting Strategies</vt:lpstr>
      <vt:lpstr>The Process of Generating and Selecting Strategies</vt:lpstr>
      <vt:lpstr>A Comprehensive Strategy-Formulation Framework</vt:lpstr>
      <vt:lpstr>A Comprehensive Strategy-Formulation Framework</vt:lpstr>
      <vt:lpstr>A Comprehensive Strategy-Formulation Framework</vt:lpstr>
      <vt:lpstr>The Matching Stage</vt:lpstr>
      <vt:lpstr>The Matching Stage</vt:lpstr>
      <vt:lpstr>The Matching Stage</vt:lpstr>
      <vt:lpstr>SWOT Matrix</vt:lpstr>
      <vt:lpstr>SWOT Matrix (cont.)</vt:lpstr>
      <vt:lpstr>SWOT Matrix (cont.)</vt:lpstr>
      <vt:lpstr>SWOT Matrix (cont.)</vt:lpstr>
      <vt:lpstr>The Boston Consulting Group (BCG) Matrix</vt:lpstr>
      <vt:lpstr>The Boston Consulting Group (BCG) Matrix</vt:lpstr>
      <vt:lpstr>The Boston Consulting Group (BCG) Matrix</vt:lpstr>
      <vt:lpstr>The Boston Consulting Group (BCG) Matrix</vt:lpstr>
      <vt:lpstr>The Boston Consulting Group (BCG) Matrix</vt:lpstr>
      <vt:lpstr>The Boston Consulting Group (BCG) Matrix</vt:lpstr>
      <vt:lpstr>Value Chain</vt:lpstr>
      <vt:lpstr>Value Chain</vt:lpstr>
      <vt:lpstr>Business Model Canvas</vt:lpstr>
      <vt:lpstr>Business Model Canvas</vt:lpstr>
      <vt:lpstr>Business Model Canvas</vt:lpstr>
      <vt:lpstr>Business Model Canvas</vt:lpstr>
      <vt:lpstr>Business Model Canvas</vt:lpstr>
      <vt:lpstr>Business Model Canvas</vt:lpstr>
      <vt:lpstr>Business Model Canvas</vt:lpstr>
      <vt:lpstr>Suggested Video Clips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279</cp:revision>
  <dcterms:created xsi:type="dcterms:W3CDTF">2015-07-18T03:20:48Z</dcterms:created>
  <dcterms:modified xsi:type="dcterms:W3CDTF">2020-08-04T06:57:52Z</dcterms:modified>
</cp:coreProperties>
</file>