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8"/>
  </p:notesMasterIdLst>
  <p:handoutMasterIdLst>
    <p:handoutMasterId r:id="rId9"/>
  </p:handoutMasterIdLst>
  <p:sldIdLst>
    <p:sldId id="277" r:id="rId2"/>
    <p:sldId id="1118" r:id="rId3"/>
    <p:sldId id="1119" r:id="rId4"/>
    <p:sldId id="1120" r:id="rId5"/>
    <p:sldId id="1122" r:id="rId6"/>
    <p:sldId id="1121" r:id="rId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16" autoAdjust="0"/>
    <p:restoredTop sz="96681" autoAdjust="0"/>
  </p:normalViewPr>
  <p:slideViewPr>
    <p:cSldViewPr snapToGrid="0">
      <p:cViewPr varScale="1">
        <p:scale>
          <a:sx n="125" d="100"/>
          <a:sy n="125" d="100"/>
        </p:scale>
        <p:origin x="127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ea typeface="Calibri"/>
                <a:cs typeface="Calibri"/>
              </a:rPr>
              <a:t>Move Working Capital Management to Week 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8141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Depreciation Expenses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4B56DD-4B3D-3C42-AC99-BC8F79006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2CF2A-EC9F-80DC-C2FD-5D71ED821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370772"/>
            <a:ext cx="7934325" cy="646331"/>
          </a:xfrm>
        </p:spPr>
        <p:txBody>
          <a:bodyPr wrap="square">
            <a:spAutoFit/>
          </a:bodyPr>
          <a:lstStyle/>
          <a:p>
            <a:r>
              <a:rPr lang="en-US" altLang="en-US" sz="3600" dirty="0">
                <a:ea typeface="ＭＳ Ｐゴシック"/>
              </a:rPr>
              <a:t>What is Depreciation?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1B28C-0BC9-5EFD-9BDD-D994771E7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066" y="1202140"/>
            <a:ext cx="8153400" cy="5232202"/>
          </a:xfrm>
        </p:spPr>
        <p:txBody>
          <a:bodyPr wrap="square">
            <a:spAutoFit/>
          </a:bodyPr>
          <a:lstStyle/>
          <a:p>
            <a:r>
              <a:rPr lang="en-US" altLang="en-US" sz="2400" dirty="0">
                <a:latin typeface="Arial"/>
                <a:ea typeface="ＭＳ Ｐゴシック"/>
                <a:cs typeface="Arial"/>
              </a:rPr>
              <a:t>Suppose you purchase a machine for your business...</a:t>
            </a:r>
            <a:endParaRPr lang="en-US" sz="24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000" dirty="0">
                <a:latin typeface="Arial"/>
                <a:cs typeface="Arial"/>
              </a:rPr>
              <a:t>Buy a £10,000 machine (Jan 1, 2023).</a:t>
            </a:r>
            <a:endParaRPr lang="en-US" altLang="en-US" sz="2000" dirty="0">
              <a:latin typeface="Arial"/>
              <a:ea typeface="ＭＳ Ｐゴシック" pitchFamily="34" charset="-128"/>
              <a:cs typeface="Arial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Useful life: 5 years. </a:t>
            </a:r>
            <a:r>
              <a:rPr lang="en-US" altLang="en-US" sz="2000">
                <a:latin typeface="Arial"/>
                <a:ea typeface="ＭＳ Ｐゴシック"/>
                <a:cs typeface="Arial"/>
              </a:rPr>
              <a:t>(Economic Life)</a:t>
            </a:r>
            <a:endParaRPr lang="en-US" altLang="en-US" sz="2000">
              <a:latin typeface="Arial"/>
              <a:ea typeface="ＭＳ Ｐゴシック" pitchFamily="34" charset="-128"/>
              <a:cs typeface="Arial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Scrap/Salvage value: £0.</a:t>
            </a:r>
          </a:p>
          <a:p>
            <a:r>
              <a:rPr lang="en-US" altLang="en-US" sz="2400" dirty="0">
                <a:latin typeface="Arial"/>
                <a:ea typeface="ＭＳ Ｐゴシック"/>
                <a:cs typeface="Arial"/>
              </a:rPr>
              <a:t>Depreciation Formula: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(£10,000 - £0) / 5 years = £2,000 / year</a:t>
            </a:r>
            <a:endParaRPr lang="en-US" sz="2000" dirty="0">
              <a:latin typeface="Myriad Pro"/>
              <a:ea typeface="ＭＳ Ｐゴシック"/>
              <a:cs typeface="Arial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You will lose £2,000 asset value of this machine each year.</a:t>
            </a:r>
          </a:p>
          <a:p>
            <a:r>
              <a:rPr lang="en-US" altLang="en-US" sz="2400" dirty="0">
                <a:latin typeface="Arial"/>
                <a:ea typeface="ＭＳ Ｐゴシック"/>
                <a:cs typeface="Arial"/>
              </a:rPr>
              <a:t>What Depreciation is?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Non-cash expense to reflect asset value loss.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It is like spreading the cost over the time (until the machine "dies")</a:t>
            </a:r>
          </a:p>
          <a:p>
            <a:endParaRPr lang="en-US" altLang="en-US" sz="2400" b="1" dirty="0">
              <a:latin typeface="Arial"/>
              <a:ea typeface="ＭＳ Ｐゴシック"/>
              <a:cs typeface="Arial"/>
            </a:endParaRPr>
          </a:p>
          <a:p>
            <a:endParaRPr lang="en-US" altLang="en-US" sz="2400" b="1" dirty="0">
              <a:latin typeface="Arial"/>
              <a:ea typeface="ＭＳ Ｐゴシック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35270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2244C7-2295-22F0-BB4B-BD4113BE1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5405B-85A6-A27A-7826-3342BF4E6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370772"/>
            <a:ext cx="7934325" cy="646331"/>
          </a:xfrm>
        </p:spPr>
        <p:txBody>
          <a:bodyPr wrap="square">
            <a:spAutoFit/>
          </a:bodyPr>
          <a:lstStyle/>
          <a:p>
            <a:r>
              <a:rPr lang="en-US" altLang="en-US" sz="3600" dirty="0">
                <a:ea typeface="ＭＳ Ｐゴシック"/>
              </a:rPr>
              <a:t>What is Depreciation?</a:t>
            </a:r>
            <a:endParaRPr lang="en-US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18E688C-D5EE-0287-C013-7EC29ACAC4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8911407"/>
              </p:ext>
            </p:extLst>
          </p:nvPr>
        </p:nvGraphicFramePr>
        <p:xfrm>
          <a:off x="448670" y="1233416"/>
          <a:ext cx="8229592" cy="3901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2717598574"/>
                    </a:ext>
                  </a:extLst>
                </a:gridCol>
                <a:gridCol w="2079810">
                  <a:extLst>
                    <a:ext uri="{9D8B030D-6E8A-4147-A177-3AD203B41FA5}">
                      <a16:colId xmlns:a16="http://schemas.microsoft.com/office/drawing/2014/main" val="853441306"/>
                    </a:ext>
                  </a:extLst>
                </a:gridCol>
                <a:gridCol w="1900517">
                  <a:extLst>
                    <a:ext uri="{9D8B030D-6E8A-4147-A177-3AD203B41FA5}">
                      <a16:colId xmlns:a16="http://schemas.microsoft.com/office/drawing/2014/main" val="4247229992"/>
                    </a:ext>
                  </a:extLst>
                </a:gridCol>
                <a:gridCol w="3030065">
                  <a:extLst>
                    <a:ext uri="{9D8B030D-6E8A-4147-A177-3AD203B41FA5}">
                      <a16:colId xmlns:a16="http://schemas.microsoft.com/office/drawing/2014/main" val="52109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Annual Depreciation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Accumulated Depreciation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Book Value of Machine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7243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£10,000 - £2,000 = £8,000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38143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2024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£10,000 - £4,000 = £6,000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2655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£10,000 - £6,000 = £4,000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002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£10,000 - £8,000 = 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13860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2027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/>
                        </a:rPr>
                        <a:t>£10,000 - £10,000 = £0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30515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2976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41944-6A17-9378-51B7-B2103D5F57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9093A-E06E-9E4F-1996-27AD7B985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370772"/>
            <a:ext cx="7934325" cy="646331"/>
          </a:xfrm>
        </p:spPr>
        <p:txBody>
          <a:bodyPr wrap="square">
            <a:spAutoFit/>
          </a:bodyPr>
          <a:lstStyle/>
          <a:p>
            <a:r>
              <a:rPr lang="en-US" altLang="en-US" sz="3600" dirty="0">
                <a:ea typeface="ＭＳ Ｐゴシック"/>
              </a:rPr>
              <a:t>What is Depreciation?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4FEEE-99D7-D40E-5A97-C97DA7740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529" y="1159491"/>
            <a:ext cx="8562832" cy="4536627"/>
          </a:xfrm>
        </p:spPr>
        <p:txBody>
          <a:bodyPr wrap="square">
            <a:spAutoFit/>
          </a:bodyPr>
          <a:lstStyle/>
          <a:p>
            <a:r>
              <a:rPr lang="en-US" altLang="en-US" sz="2400" dirty="0">
                <a:latin typeface="Arial"/>
                <a:ea typeface="ＭＳ Ｐゴシック"/>
                <a:cs typeface="Arial"/>
              </a:rPr>
              <a:t>Income Statement Impact:</a:t>
            </a:r>
            <a:endParaRPr lang="en-US" sz="24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000" b="1" dirty="0">
                <a:latin typeface="Arial"/>
                <a:cs typeface="Arial"/>
              </a:rPr>
              <a:t>Non-cash expense reduce Net Income</a:t>
            </a:r>
            <a:r>
              <a:rPr lang="en-US" altLang="en-US" sz="2000" dirty="0">
                <a:latin typeface="Arial"/>
                <a:cs typeface="Arial"/>
              </a:rPr>
              <a:t>.</a:t>
            </a:r>
            <a:endParaRPr lang="en-US" altLang="en-US" sz="2000" dirty="0">
              <a:latin typeface="Arial"/>
              <a:ea typeface="ＭＳ Ｐゴシック" pitchFamily="34" charset="-128"/>
              <a:cs typeface="Arial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Example:</a:t>
            </a:r>
            <a:endParaRPr lang="en-US" altLang="en-US" sz="2000" dirty="0">
              <a:latin typeface="Arial"/>
              <a:ea typeface="ＭＳ Ｐゴシック" pitchFamily="34" charset="-128"/>
              <a:cs typeface="Arial"/>
            </a:endParaRPr>
          </a:p>
          <a:p>
            <a:pPr lvl="2">
              <a:buFont typeface="Wingdings" panose="020B0604020202020204" pitchFamily="34" charset="0"/>
              <a:buChar char="§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Revenue: £10,000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Expenses (excluding depreciation): £8,000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Depreciation Expenses: £2,000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Net Income: £10,000 - £8,000 - £2,000 = £0</a:t>
            </a:r>
          </a:p>
          <a:p>
            <a:r>
              <a:rPr lang="en-US" altLang="en-US" sz="2400" dirty="0">
                <a:latin typeface="Arial"/>
                <a:ea typeface="ＭＳ Ｐゴシック"/>
                <a:cs typeface="Arial"/>
              </a:rPr>
              <a:t>Cash Flow Statement Impact:</a:t>
            </a:r>
            <a:endParaRPr lang="en-US" altLang="en-US" sz="2000" dirty="0">
              <a:latin typeface="Arial"/>
              <a:ea typeface="ＭＳ Ｐゴシック"/>
              <a:cs typeface="Arial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000" b="1" dirty="0">
                <a:latin typeface="Arial"/>
                <a:ea typeface="ＭＳ Ｐゴシック"/>
                <a:cs typeface="Arial"/>
              </a:rPr>
              <a:t>No cash outflow</a:t>
            </a:r>
            <a:r>
              <a:rPr lang="en-US" altLang="en-US" sz="2000" dirty="0">
                <a:latin typeface="Arial"/>
                <a:ea typeface="ＭＳ Ｐゴシック"/>
                <a:cs typeface="Arial"/>
              </a:rPr>
              <a:t>. Added back to Operating Cash Flow.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Example: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altLang="en-US" sz="2000" dirty="0">
                <a:latin typeface="Arial"/>
                <a:ea typeface="ＭＳ Ｐゴシック"/>
                <a:cs typeface="Arial"/>
              </a:rPr>
              <a:t>Net Income + Depreciation = £0 + £2,000 = £2,000 Operating Cash Flow</a:t>
            </a:r>
          </a:p>
        </p:txBody>
      </p:sp>
    </p:spTree>
    <p:extLst>
      <p:ext uri="{BB962C8B-B14F-4D97-AF65-F5344CB8AC3E}">
        <p14:creationId xmlns:p14="http://schemas.microsoft.com/office/powerpoint/2010/main" val="79013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C041C2-7A5B-7D55-834A-1CBB30691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A76D4-1068-2E21-16A5-D1FDFDB50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370772"/>
            <a:ext cx="7934325" cy="646331"/>
          </a:xfrm>
        </p:spPr>
        <p:txBody>
          <a:bodyPr wrap="square">
            <a:spAutoFit/>
          </a:bodyPr>
          <a:lstStyle/>
          <a:p>
            <a:r>
              <a:rPr lang="en-US" altLang="en-US" sz="3600" dirty="0">
                <a:ea typeface="ＭＳ Ｐゴシック"/>
              </a:rPr>
              <a:t>What is Depreciation?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CD22E-980F-45B7-0B5C-7A6BC7946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066" y="1202140"/>
            <a:ext cx="8153400" cy="3859518"/>
          </a:xfrm>
        </p:spPr>
        <p:txBody>
          <a:bodyPr wrap="square">
            <a:spAutoFit/>
          </a:bodyPr>
          <a:lstStyle/>
          <a:p>
            <a:r>
              <a:rPr lang="en-US" altLang="en-US" sz="2400" dirty="0">
                <a:latin typeface="Arial"/>
                <a:ea typeface="ＭＳ Ｐゴシック"/>
                <a:cs typeface="Arial"/>
              </a:rPr>
              <a:t>Tax Shield Effect (Bonus)</a:t>
            </a:r>
            <a:endParaRPr lang="en-US" sz="24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400" dirty="0">
                <a:latin typeface="Arial"/>
                <a:cs typeface="Arial"/>
              </a:rPr>
              <a:t>Why Depreciation matters for taxes?</a:t>
            </a:r>
            <a:endParaRPr lang="en-US" altLang="en-US" sz="2400">
              <a:latin typeface="Arial"/>
              <a:ea typeface="ＭＳ Ｐゴシック" pitchFamily="34" charset="-128"/>
              <a:cs typeface="Arial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400" b="1" dirty="0">
                <a:latin typeface="Arial"/>
                <a:ea typeface="ＭＳ Ｐゴシック"/>
                <a:cs typeface="Arial"/>
              </a:rPr>
              <a:t>Tax Savings</a:t>
            </a:r>
            <a:r>
              <a:rPr lang="en-US" altLang="en-US" sz="2400" dirty="0">
                <a:latin typeface="Arial"/>
                <a:ea typeface="ＭＳ Ｐゴシック"/>
                <a:cs typeface="Arial"/>
              </a:rPr>
              <a:t>: Depreciation reduces taxable income.</a:t>
            </a:r>
            <a:endParaRPr lang="en-US" altLang="en-US" sz="2400">
              <a:latin typeface="Arial"/>
              <a:ea typeface="ＭＳ Ｐゴシック" pitchFamily="34" charset="-128"/>
              <a:cs typeface="Arial"/>
            </a:endParaRPr>
          </a:p>
          <a:p>
            <a:pPr lvl="2">
              <a:buFont typeface="Wingdings" panose="020B0604020202020204" pitchFamily="34" charset="0"/>
              <a:buChar char="§"/>
            </a:pPr>
            <a:r>
              <a:rPr lang="en-US" altLang="en-US" b="1" dirty="0">
                <a:latin typeface="Arial"/>
                <a:ea typeface="ＭＳ Ｐゴシック"/>
                <a:cs typeface="Arial"/>
              </a:rPr>
              <a:t>Taxable income</a:t>
            </a:r>
            <a:r>
              <a:rPr lang="en-US" altLang="en-US" dirty="0">
                <a:latin typeface="Arial"/>
                <a:ea typeface="ＭＳ Ｐゴシック"/>
                <a:cs typeface="Arial"/>
              </a:rPr>
              <a:t>: £10,000 - £8,000 - £2,000 = £0  which also means </a:t>
            </a:r>
            <a:r>
              <a:rPr lang="en-US" altLang="en-US" b="1" dirty="0">
                <a:latin typeface="Arial"/>
                <a:ea typeface="ＭＳ Ｐゴシック"/>
                <a:cs typeface="Arial"/>
              </a:rPr>
              <a:t>£0 Tax</a:t>
            </a:r>
            <a:r>
              <a:rPr lang="en-US" altLang="en-US" dirty="0">
                <a:latin typeface="Arial"/>
                <a:ea typeface="ＭＳ Ｐゴシック"/>
                <a:cs typeface="Arial"/>
              </a:rPr>
              <a:t>.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altLang="en-US" dirty="0">
                <a:latin typeface="Arial"/>
                <a:ea typeface="ＭＳ Ｐゴシック"/>
                <a:cs typeface="Arial"/>
              </a:rPr>
              <a:t>Without depreciation: Tax = (£10,000 - £8,000) X 20% tax rate = </a:t>
            </a:r>
            <a:r>
              <a:rPr lang="en-US" altLang="en-US" b="1" dirty="0">
                <a:latin typeface="Arial"/>
                <a:ea typeface="ＭＳ Ｐゴシック"/>
                <a:cs typeface="Arial"/>
              </a:rPr>
              <a:t>£400 Cash Outflow</a:t>
            </a:r>
          </a:p>
          <a:p>
            <a:endParaRPr lang="en-US" altLang="en-US" sz="2400" b="1" dirty="0">
              <a:latin typeface="Arial"/>
              <a:ea typeface="ＭＳ Ｐゴシック"/>
              <a:cs typeface="Arial"/>
            </a:endParaRPr>
          </a:p>
          <a:p>
            <a:endParaRPr lang="en-US" altLang="en-US" sz="2400" b="1" dirty="0">
              <a:latin typeface="Arial"/>
              <a:ea typeface="ＭＳ Ｐゴシック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57950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59E218-D0F8-1BFC-9F7E-0BC1EF7BE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7638E-5B32-D824-6191-E3BBC210C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370772"/>
            <a:ext cx="7934325" cy="646331"/>
          </a:xfrm>
        </p:spPr>
        <p:txBody>
          <a:bodyPr wrap="square">
            <a:spAutoFit/>
          </a:bodyPr>
          <a:lstStyle/>
          <a:p>
            <a:r>
              <a:rPr lang="en-US" altLang="en-US" sz="3600" dirty="0">
                <a:ea typeface="ＭＳ Ｐゴシック"/>
              </a:rPr>
              <a:t>What is Depreciation?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3F6CF-43B3-C2C0-1D52-4F68DE6470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066" y="1202140"/>
            <a:ext cx="8153400" cy="3921073"/>
          </a:xfrm>
        </p:spPr>
        <p:txBody>
          <a:bodyPr wrap="square">
            <a:spAutoFit/>
          </a:bodyPr>
          <a:lstStyle/>
          <a:p>
            <a:r>
              <a:rPr lang="en-US" altLang="en-US" sz="2800" dirty="0">
                <a:latin typeface="Arial"/>
                <a:ea typeface="ＭＳ Ｐゴシック"/>
                <a:cs typeface="Arial"/>
              </a:rPr>
              <a:t>Key Points about Depreciation</a:t>
            </a:r>
            <a:endParaRPr lang="en-US" sz="28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400" b="1" dirty="0">
                <a:latin typeface="Arial"/>
                <a:cs typeface="Arial"/>
              </a:rPr>
              <a:t>Depreciation is Non-Cash</a:t>
            </a:r>
            <a:r>
              <a:rPr lang="en-US" altLang="en-US" sz="2400" dirty="0">
                <a:latin typeface="Arial"/>
                <a:cs typeface="Arial"/>
              </a:rPr>
              <a:t>: No cash changes hands.</a:t>
            </a:r>
            <a:endParaRPr lang="en-US" altLang="en-US" sz="2400">
              <a:latin typeface="Arial"/>
              <a:ea typeface="ＭＳ Ｐゴシック" pitchFamily="34" charset="-128"/>
              <a:cs typeface="Arial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400" b="1" dirty="0">
                <a:latin typeface="Arial"/>
                <a:ea typeface="ＭＳ Ｐゴシック"/>
                <a:cs typeface="Arial"/>
              </a:rPr>
              <a:t>Cash Flow Adjustment</a:t>
            </a:r>
            <a:r>
              <a:rPr lang="en-US" altLang="en-US" sz="2400" dirty="0">
                <a:latin typeface="Arial"/>
                <a:ea typeface="ＭＳ Ｐゴシック"/>
                <a:cs typeface="Arial"/>
              </a:rPr>
              <a:t>: Added back to Operating Cash Flow.</a:t>
            </a:r>
            <a:endParaRPr lang="en-US" altLang="en-US" sz="2400">
              <a:latin typeface="Arial"/>
              <a:ea typeface="ＭＳ Ｐゴシック" pitchFamily="34" charset="-128"/>
              <a:cs typeface="Arial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400" b="1" dirty="0">
                <a:latin typeface="Arial"/>
                <a:ea typeface="ＭＳ Ｐゴシック"/>
                <a:cs typeface="Arial"/>
              </a:rPr>
              <a:t>Tax Shield</a:t>
            </a:r>
            <a:r>
              <a:rPr lang="en-US" altLang="en-US" sz="2400" dirty="0">
                <a:latin typeface="Arial"/>
                <a:ea typeface="ＭＳ Ｐゴシック"/>
                <a:cs typeface="Arial"/>
              </a:rPr>
              <a:t>: Saves cash by reducing taxes.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altLang="en-US" sz="2400" dirty="0">
                <a:latin typeface="Arial"/>
                <a:ea typeface="ＭＳ Ｐゴシック"/>
                <a:cs typeface="Arial"/>
              </a:rPr>
              <a:t>[Tips: Interest Expenses can also reduce taxes.]</a:t>
            </a:r>
          </a:p>
          <a:p>
            <a:endParaRPr lang="en-US" altLang="en-US" sz="2400" b="1" dirty="0">
              <a:latin typeface="Arial"/>
              <a:ea typeface="ＭＳ Ｐゴシック"/>
              <a:cs typeface="Arial"/>
            </a:endParaRPr>
          </a:p>
          <a:p>
            <a:endParaRPr lang="en-US" altLang="en-US" sz="2400" b="1" dirty="0">
              <a:latin typeface="Arial"/>
              <a:ea typeface="ＭＳ Ｐゴシック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859526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71</TotalTime>
  <Words>387</Words>
  <Application>Microsoft Office PowerPoint</Application>
  <PresentationFormat>On-screen Show (4:3)</PresentationFormat>
  <Paragraphs>68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ＭＳ Ｐゴシック</vt:lpstr>
      <vt:lpstr>Myriad Pro</vt:lpstr>
      <vt:lpstr>Arial</vt:lpstr>
      <vt:lpstr>Calibri</vt:lpstr>
      <vt:lpstr>Courier New</vt:lpstr>
      <vt:lpstr>Verdana</vt:lpstr>
      <vt:lpstr>Wingdings</vt:lpstr>
      <vt:lpstr>20140311PresentationUWTSDTemplate</vt:lpstr>
      <vt:lpstr>MBA</vt:lpstr>
      <vt:lpstr>What is Depreciation?</vt:lpstr>
      <vt:lpstr>What is Depreciation?</vt:lpstr>
      <vt:lpstr>What is Depreciation?</vt:lpstr>
      <vt:lpstr>What is Depreciation?</vt:lpstr>
      <vt:lpstr>What is Depreciation?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Shengfeng Mei</cp:lastModifiedBy>
  <cp:revision>405</cp:revision>
  <cp:lastPrinted>2018-07-09T15:27:01Z</cp:lastPrinted>
  <dcterms:created xsi:type="dcterms:W3CDTF">2002-10-07T19:43:58Z</dcterms:created>
  <dcterms:modified xsi:type="dcterms:W3CDTF">2025-03-21T12:50:58Z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