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2"/>
  </p:notesMasterIdLst>
  <p:sldIdLst>
    <p:sldId id="305" r:id="rId2"/>
    <p:sldId id="301" r:id="rId3"/>
    <p:sldId id="332" r:id="rId4"/>
    <p:sldId id="333" r:id="rId5"/>
    <p:sldId id="360" r:id="rId6"/>
    <p:sldId id="334" r:id="rId7"/>
    <p:sldId id="362" r:id="rId8"/>
    <p:sldId id="363" r:id="rId9"/>
    <p:sldId id="364" r:id="rId10"/>
    <p:sldId id="365" r:id="rId11"/>
    <p:sldId id="366" r:id="rId12"/>
    <p:sldId id="265" r:id="rId13"/>
    <p:sldId id="369" r:id="rId14"/>
    <p:sldId id="368" r:id="rId15"/>
    <p:sldId id="370" r:id="rId16"/>
    <p:sldId id="371" r:id="rId17"/>
    <p:sldId id="373" r:id="rId18"/>
    <p:sldId id="374" r:id="rId19"/>
    <p:sldId id="372" r:id="rId20"/>
    <p:sldId id="273" r:id="rId21"/>
    <p:sldId id="375" r:id="rId22"/>
    <p:sldId id="376" r:id="rId23"/>
    <p:sldId id="377" r:id="rId24"/>
    <p:sldId id="378" r:id="rId25"/>
    <p:sldId id="379" r:id="rId26"/>
    <p:sldId id="276" r:id="rId27"/>
    <p:sldId id="277" r:id="rId28"/>
    <p:sldId id="278" r:id="rId29"/>
    <p:sldId id="380" r:id="rId30"/>
    <p:sldId id="358" r:id="rId3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85" autoAdjust="0"/>
    <p:restoredTop sz="94679" autoAdjust="0"/>
  </p:normalViewPr>
  <p:slideViewPr>
    <p:cSldViewPr snapToGrid="0">
      <p:cViewPr varScale="1">
        <p:scale>
          <a:sx n="67" d="100"/>
          <a:sy n="67" d="100"/>
        </p:scale>
        <p:origin x="60" y="51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8309145-9A16-4C7B-BDD4-AB850F91A316}" type="datetimeFigureOut">
              <a:rPr lang="en-GB" smtClean="0"/>
              <a:t>17/05/2020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8F38C69-6BB2-4D41-B3DB-AE84440306C0}" type="slidenum">
              <a:rPr lang="en-GB" smtClean="0"/>
              <a:t>‹#›</a:t>
            </a:fld>
            <a:endParaRPr lang="en-GB"/>
          </a:p>
        </p:txBody>
      </p:sp>
    </p:spTree>
    <p:extLst>
      <p:ext uri="{BB962C8B-B14F-4D97-AF65-F5344CB8AC3E}">
        <p14:creationId xmlns:p14="http://schemas.microsoft.com/office/powerpoint/2010/main" val="1353196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389B6E-2FB0-46BF-B585-AA2DEE060802}" type="slidenum">
              <a:rPr lang="en-GB" smtClean="0"/>
              <a:t>1</a:t>
            </a:fld>
            <a:endParaRPr lang="en-GB"/>
          </a:p>
        </p:txBody>
      </p:sp>
    </p:spTree>
    <p:extLst>
      <p:ext uri="{BB962C8B-B14F-4D97-AF65-F5344CB8AC3E}">
        <p14:creationId xmlns:p14="http://schemas.microsoft.com/office/powerpoint/2010/main" val="12325210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F38C69-6BB2-4D41-B3DB-AE84440306C0}" type="slidenum">
              <a:rPr lang="en-GB" smtClean="0"/>
              <a:t>7</a:t>
            </a:fld>
            <a:endParaRPr lang="en-GB"/>
          </a:p>
        </p:txBody>
      </p:sp>
    </p:spTree>
    <p:extLst>
      <p:ext uri="{BB962C8B-B14F-4D97-AF65-F5344CB8AC3E}">
        <p14:creationId xmlns:p14="http://schemas.microsoft.com/office/powerpoint/2010/main" val="36895555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F38C69-6BB2-4D41-B3DB-AE84440306C0}" type="slidenum">
              <a:rPr lang="en-GB" smtClean="0"/>
              <a:t>29</a:t>
            </a:fld>
            <a:endParaRPr lang="en-GB"/>
          </a:p>
        </p:txBody>
      </p:sp>
    </p:spTree>
    <p:extLst>
      <p:ext uri="{BB962C8B-B14F-4D97-AF65-F5344CB8AC3E}">
        <p14:creationId xmlns:p14="http://schemas.microsoft.com/office/powerpoint/2010/main" val="41129740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D7F204EB-8065-45EC-9F92-13161125E549}" type="datetimeFigureOut">
              <a:rPr lang="en-GB" smtClean="0"/>
              <a:t>17/05/2020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E087CF-98FE-4047-A0C6-41AB023D876C}"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626200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7F204EB-8065-45EC-9F92-13161125E549}" type="datetimeFigureOut">
              <a:rPr lang="en-GB" smtClean="0"/>
              <a:t>17/05/2020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E087CF-98FE-4047-A0C6-41AB023D876C}" type="slidenum">
              <a:rPr lang="en-GB" smtClean="0"/>
              <a:t>‹#›</a:t>
            </a:fld>
            <a:endParaRPr lang="en-GB"/>
          </a:p>
        </p:txBody>
      </p:sp>
    </p:spTree>
    <p:extLst>
      <p:ext uri="{BB962C8B-B14F-4D97-AF65-F5344CB8AC3E}">
        <p14:creationId xmlns:p14="http://schemas.microsoft.com/office/powerpoint/2010/main" val="547617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7F204EB-8065-45EC-9F92-13161125E549}" type="datetimeFigureOut">
              <a:rPr lang="en-GB" smtClean="0"/>
              <a:t>17/05/2020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E087CF-98FE-4047-A0C6-41AB023D876C}"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376887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7F204EB-8065-45EC-9F92-13161125E549}" type="datetimeFigureOut">
              <a:rPr lang="en-GB" smtClean="0"/>
              <a:t>17/05/2020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E087CF-98FE-4047-A0C6-41AB023D876C}" type="slidenum">
              <a:rPr lang="en-GB" smtClean="0"/>
              <a:t>‹#›</a:t>
            </a:fld>
            <a:endParaRPr lang="en-GB"/>
          </a:p>
        </p:txBody>
      </p:sp>
    </p:spTree>
    <p:extLst>
      <p:ext uri="{BB962C8B-B14F-4D97-AF65-F5344CB8AC3E}">
        <p14:creationId xmlns:p14="http://schemas.microsoft.com/office/powerpoint/2010/main" val="30650036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7F204EB-8065-45EC-9F92-13161125E549}" type="datetimeFigureOut">
              <a:rPr lang="en-GB" smtClean="0"/>
              <a:t>17/05/2020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0E087CF-98FE-4047-A0C6-41AB023D876C}" type="slidenum">
              <a:rPr lang="en-GB" smtClean="0"/>
              <a:t>‹#›</a:t>
            </a:fld>
            <a:endParaRPr lang="en-GB"/>
          </a:p>
        </p:txBody>
      </p:sp>
    </p:spTree>
    <p:extLst>
      <p:ext uri="{BB962C8B-B14F-4D97-AF65-F5344CB8AC3E}">
        <p14:creationId xmlns:p14="http://schemas.microsoft.com/office/powerpoint/2010/main" val="33883458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7F204EB-8065-45EC-9F92-13161125E549}" type="datetimeFigureOut">
              <a:rPr lang="en-GB" smtClean="0"/>
              <a:t>17/05/2020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0E087CF-98FE-4047-A0C6-41AB023D876C}" type="slidenum">
              <a:rPr lang="en-GB" smtClean="0"/>
              <a:t>‹#›</a:t>
            </a:fld>
            <a:endParaRPr lang="en-GB"/>
          </a:p>
        </p:txBody>
      </p:sp>
    </p:spTree>
    <p:extLst>
      <p:ext uri="{BB962C8B-B14F-4D97-AF65-F5344CB8AC3E}">
        <p14:creationId xmlns:p14="http://schemas.microsoft.com/office/powerpoint/2010/main" val="19294156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7F204EB-8065-45EC-9F92-13161125E549}" type="datetimeFigureOut">
              <a:rPr lang="en-GB" smtClean="0"/>
              <a:t>17/05/2020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0E087CF-98FE-4047-A0C6-41AB023D876C}" type="slidenum">
              <a:rPr lang="en-GB" smtClean="0"/>
              <a:t>‹#›</a:t>
            </a:fld>
            <a:endParaRPr lang="en-GB"/>
          </a:p>
        </p:txBody>
      </p:sp>
    </p:spTree>
    <p:extLst>
      <p:ext uri="{BB962C8B-B14F-4D97-AF65-F5344CB8AC3E}">
        <p14:creationId xmlns:p14="http://schemas.microsoft.com/office/powerpoint/2010/main" val="23450515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7F204EB-8065-45EC-9F92-13161125E549}" type="datetimeFigureOut">
              <a:rPr lang="en-GB" smtClean="0"/>
              <a:t>17/05/2020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E087CF-98FE-4047-A0C6-41AB023D876C}" type="slidenum">
              <a:rPr lang="en-GB" smtClean="0"/>
              <a:t>‹#›</a:t>
            </a:fld>
            <a:endParaRPr lang="en-GB"/>
          </a:p>
        </p:txBody>
      </p:sp>
    </p:spTree>
    <p:extLst>
      <p:ext uri="{BB962C8B-B14F-4D97-AF65-F5344CB8AC3E}">
        <p14:creationId xmlns:p14="http://schemas.microsoft.com/office/powerpoint/2010/main" val="27244396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7F204EB-8065-45EC-9F92-13161125E549}" type="datetimeFigureOut">
              <a:rPr lang="en-GB" smtClean="0"/>
              <a:t>17/05/2020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E087CF-98FE-4047-A0C6-41AB023D876C}"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89949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7F204EB-8065-45EC-9F92-13161125E549}" type="datetimeFigureOut">
              <a:rPr lang="en-GB" smtClean="0"/>
              <a:t>17/05/2020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E087CF-98FE-4047-A0C6-41AB023D876C}" type="slidenum">
              <a:rPr lang="en-GB" smtClean="0"/>
              <a:t>‹#›</a:t>
            </a:fld>
            <a:endParaRPr lang="en-GB"/>
          </a:p>
        </p:txBody>
      </p:sp>
    </p:spTree>
    <p:extLst>
      <p:ext uri="{BB962C8B-B14F-4D97-AF65-F5344CB8AC3E}">
        <p14:creationId xmlns:p14="http://schemas.microsoft.com/office/powerpoint/2010/main" val="11994418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7F204EB-8065-45EC-9F92-13161125E549}" type="datetimeFigureOut">
              <a:rPr lang="en-GB" smtClean="0"/>
              <a:t>17/05/2020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E087CF-98FE-4047-A0C6-41AB023D876C}"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584251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D7F204EB-8065-45EC-9F92-13161125E549}" type="datetimeFigureOut">
              <a:rPr lang="en-GB" smtClean="0"/>
              <a:t>17/05/2020</a:t>
            </a:fld>
            <a:endParaRPr lang="en-GB"/>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A0E087CF-98FE-4047-A0C6-41AB023D876C}" type="slidenum">
              <a:rPr lang="en-GB" smtClean="0"/>
              <a:t>‹#›</a:t>
            </a:fld>
            <a:endParaRPr lang="en-GB"/>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0761571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ABC736F-FD1E-4980-876D-E5C3877393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D98EE46-797C-45B8-8337-491B94E058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83B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34501" y="640080"/>
            <a:ext cx="4019429" cy="3339348"/>
          </a:xfrm>
        </p:spPr>
        <p:txBody>
          <a:bodyPr anchor="b">
            <a:normAutofit/>
          </a:bodyPr>
          <a:lstStyle/>
          <a:p>
            <a:r>
              <a:rPr lang="en-GB" sz="4400" b="1">
                <a:solidFill>
                  <a:srgbClr val="FFFFFF"/>
                </a:solidFill>
              </a:rPr>
              <a:t>Methods and Approaches in Interfaith Studies</a:t>
            </a:r>
            <a:endParaRPr lang="en-GB" sz="4400">
              <a:solidFill>
                <a:srgbClr val="FFFFFF"/>
              </a:solidFill>
            </a:endParaRPr>
          </a:p>
        </p:txBody>
      </p:sp>
      <p:sp>
        <p:nvSpPr>
          <p:cNvPr id="3" name="Subtitle 2"/>
          <p:cNvSpPr>
            <a:spLocks noGrp="1"/>
          </p:cNvSpPr>
          <p:nvPr>
            <p:ph type="subTitle" idx="1"/>
          </p:nvPr>
        </p:nvSpPr>
        <p:spPr>
          <a:xfrm>
            <a:off x="638921" y="4315017"/>
            <a:ext cx="4015009" cy="1893939"/>
          </a:xfrm>
        </p:spPr>
        <p:txBody>
          <a:bodyPr anchor="t">
            <a:normAutofit/>
          </a:bodyPr>
          <a:lstStyle/>
          <a:p>
            <a:pPr algn="r"/>
            <a:r>
              <a:rPr lang="en-GB" sz="1600">
                <a:solidFill>
                  <a:srgbClr val="FFFFFF"/>
                </a:solidFill>
              </a:rPr>
              <a:t>Dr Angus M Slater</a:t>
            </a:r>
          </a:p>
        </p:txBody>
      </p:sp>
      <p:cxnSp>
        <p:nvCxnSpPr>
          <p:cNvPr id="12" name="Straight Connector 11">
            <a:extLst>
              <a:ext uri="{FF2B5EF4-FFF2-40B4-BE49-F238E27FC236}">
                <a16:creationId xmlns:a16="http://schemas.microsoft.com/office/drawing/2014/main" id="{4E4CA735-62CB-4665-AA7D-4A259E3F7CE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39130" y="4156010"/>
            <a:ext cx="356616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3915B512-930A-40F0-82A6-4895B71A9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396" y="0"/>
            <a:ext cx="6909991" cy="6858000"/>
          </a:xfrm>
          <a:prstGeom prst="rect">
            <a:avLst/>
          </a:prstGeom>
          <a:blipFill dpi="0" rotWithShape="1">
            <a:blip r:embed="rId3">
              <a:duotone>
                <a:schemeClr val="accent1">
                  <a:shade val="45000"/>
                  <a:satMod val="135000"/>
                </a:schemeClr>
                <a:prstClr val="white"/>
              </a:duotone>
            </a:blip>
            <a:srcRect/>
            <a:tile tx="6350" ty="-101600" sx="70000" sy="7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solidFill>
                <a:prstClr val="white"/>
              </a:solidFill>
            </a:endParaRPr>
          </a:p>
        </p:txBody>
      </p:sp>
    </p:spTree>
    <p:extLst>
      <p:ext uri="{BB962C8B-B14F-4D97-AF65-F5344CB8AC3E}">
        <p14:creationId xmlns:p14="http://schemas.microsoft.com/office/powerpoint/2010/main" val="25084905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AD79ED-9FC1-414C-A266-C09D433A31BF}"/>
              </a:ext>
            </a:extLst>
          </p:cNvPr>
          <p:cNvSpPr>
            <a:spLocks noGrp="1"/>
          </p:cNvSpPr>
          <p:nvPr>
            <p:ph type="title"/>
          </p:nvPr>
        </p:nvSpPr>
        <p:spPr/>
        <p:txBody>
          <a:bodyPr>
            <a:normAutofit/>
          </a:bodyPr>
          <a:lstStyle/>
          <a:p>
            <a:pPr algn="l"/>
            <a:r>
              <a:rPr lang="en-GB" dirty="0"/>
              <a:t>Definitions and Linguistic Approaches to Dialogue</a:t>
            </a:r>
          </a:p>
        </p:txBody>
      </p:sp>
      <p:sp>
        <p:nvSpPr>
          <p:cNvPr id="3" name="Text Placeholder 2">
            <a:extLst>
              <a:ext uri="{FF2B5EF4-FFF2-40B4-BE49-F238E27FC236}">
                <a16:creationId xmlns:a16="http://schemas.microsoft.com/office/drawing/2014/main" id="{6A7BE71C-F5F9-4130-BE52-57C006FDEAF2}"/>
              </a:ext>
            </a:extLst>
          </p:cNvPr>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5531238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6" name="Straight Connector 15">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C1A9B9E1-AE3D-4F69-9670-71C92ED1BC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rgbClr val="476B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C5FB64-5302-4211-8A7F-9A83FCA9E94F}"/>
              </a:ext>
            </a:extLst>
          </p:cNvPr>
          <p:cNvSpPr>
            <a:spLocks noGrp="1"/>
          </p:cNvSpPr>
          <p:nvPr>
            <p:ph type="title"/>
          </p:nvPr>
        </p:nvSpPr>
        <p:spPr>
          <a:xfrm>
            <a:off x="1024129" y="585216"/>
            <a:ext cx="3779085" cy="1499616"/>
          </a:xfrm>
        </p:spPr>
        <p:txBody>
          <a:bodyPr vert="horz" lIns="91440" tIns="45720" rIns="91440" bIns="45720" rtlCol="0" anchor="ctr">
            <a:normAutofit/>
          </a:bodyPr>
          <a:lstStyle/>
          <a:p>
            <a:r>
              <a:rPr lang="en-US">
                <a:solidFill>
                  <a:srgbClr val="FFFFFF"/>
                </a:solidFill>
              </a:rPr>
              <a:t>Revision</a:t>
            </a:r>
          </a:p>
        </p:txBody>
      </p:sp>
      <p:cxnSp>
        <p:nvCxnSpPr>
          <p:cNvPr id="20" name="Straight Connector 19">
            <a:extLst>
              <a:ext uri="{FF2B5EF4-FFF2-40B4-BE49-F238E27FC236}">
                <a16:creationId xmlns:a16="http://schemas.microsoft.com/office/drawing/2014/main" id="{3234ED8A-BEE3-4F34-B45B-731E1E292E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79B9D55-A241-4AE1-9934-391D8DB04F0F}"/>
              </a:ext>
            </a:extLst>
          </p:cNvPr>
          <p:cNvSpPr>
            <a:spLocks noGrp="1"/>
          </p:cNvSpPr>
          <p:nvPr>
            <p:ph sz="half" idx="1"/>
          </p:nvPr>
        </p:nvSpPr>
        <p:spPr>
          <a:xfrm>
            <a:off x="1024129" y="2286000"/>
            <a:ext cx="3791711" cy="3931920"/>
          </a:xfrm>
        </p:spPr>
        <p:txBody>
          <a:bodyPr vert="horz" lIns="45720" tIns="45720" rIns="45720" bIns="45720" rtlCol="0">
            <a:normAutofit/>
          </a:bodyPr>
          <a:lstStyle/>
          <a:p>
            <a:r>
              <a:rPr lang="en-US" sz="1500" dirty="0">
                <a:solidFill>
                  <a:srgbClr val="FFFFFF"/>
                </a:solidFill>
              </a:rPr>
              <a:t>In the last section, we examined the social characteristics and processes associated with the notion of ‘post-modernity’ and developed some awareness of the concept of post-modernity works to explain our current societies. </a:t>
            </a:r>
          </a:p>
          <a:p>
            <a:r>
              <a:rPr lang="en-US" sz="1500" dirty="0">
                <a:solidFill>
                  <a:srgbClr val="FFFFFF"/>
                </a:solidFill>
              </a:rPr>
              <a:t>We examined differing scholarly opinion on the form of after-modernity we currently inhabit – post, late, and hyper – and teased apart the conceptual differences. </a:t>
            </a:r>
            <a:br>
              <a:rPr lang="en-US" sz="1500" dirty="0">
                <a:solidFill>
                  <a:srgbClr val="FFFFFF"/>
                </a:solidFill>
              </a:rPr>
            </a:br>
            <a:br>
              <a:rPr lang="en-US" sz="1500" dirty="0">
                <a:solidFill>
                  <a:srgbClr val="FFFFFF"/>
                </a:solidFill>
              </a:rPr>
            </a:br>
            <a:r>
              <a:rPr lang="en-US" sz="1500" dirty="0">
                <a:solidFill>
                  <a:srgbClr val="FFFFFF"/>
                </a:solidFill>
              </a:rPr>
              <a:t>We also identified the way in which post-modernity rejects and refutes the idea of meta-narrative – arguing that meta-narratives are now impossible to convincingly uphold.  </a:t>
            </a:r>
          </a:p>
        </p:txBody>
      </p:sp>
      <p:pic>
        <p:nvPicPr>
          <p:cNvPr id="6" name="Content Placeholder 5">
            <a:extLst>
              <a:ext uri="{FF2B5EF4-FFF2-40B4-BE49-F238E27FC236}">
                <a16:creationId xmlns:a16="http://schemas.microsoft.com/office/drawing/2014/main" id="{4C246771-A4E8-4419-9014-C160D825DD54}"/>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r="2189" b="3"/>
          <a:stretch/>
        </p:blipFill>
        <p:spPr>
          <a:xfrm>
            <a:off x="6096000" y="640080"/>
            <a:ext cx="5455921" cy="5577840"/>
          </a:xfrm>
          <a:prstGeom prst="rect">
            <a:avLst/>
          </a:prstGeom>
        </p:spPr>
      </p:pic>
    </p:spTree>
    <p:extLst>
      <p:ext uri="{BB962C8B-B14F-4D97-AF65-F5344CB8AC3E}">
        <p14:creationId xmlns:p14="http://schemas.microsoft.com/office/powerpoint/2010/main" val="24618575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2" name="Straight Connector 15">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3" name="Rectangle 17">
            <a:extLst>
              <a:ext uri="{FF2B5EF4-FFF2-40B4-BE49-F238E27FC236}">
                <a16:creationId xmlns:a16="http://schemas.microsoft.com/office/drawing/2014/main" id="{C1A9B9E1-AE3D-4F69-9670-71C92ED1BC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rgbClr val="6C6B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65979B-2D00-42A8-964D-4A9245E6A5CA}"/>
              </a:ext>
            </a:extLst>
          </p:cNvPr>
          <p:cNvSpPr>
            <a:spLocks noGrp="1"/>
          </p:cNvSpPr>
          <p:nvPr>
            <p:ph type="title"/>
          </p:nvPr>
        </p:nvSpPr>
        <p:spPr>
          <a:xfrm>
            <a:off x="1024129" y="585216"/>
            <a:ext cx="3779085" cy="1499616"/>
          </a:xfrm>
        </p:spPr>
        <p:txBody>
          <a:bodyPr vert="horz" lIns="91440" tIns="45720" rIns="91440" bIns="45720" rtlCol="0" anchor="ctr">
            <a:normAutofit/>
          </a:bodyPr>
          <a:lstStyle/>
          <a:p>
            <a:r>
              <a:rPr lang="en-US">
                <a:solidFill>
                  <a:srgbClr val="FFFFFF"/>
                </a:solidFill>
              </a:rPr>
              <a:t>Revision</a:t>
            </a:r>
          </a:p>
        </p:txBody>
      </p:sp>
      <p:cxnSp>
        <p:nvCxnSpPr>
          <p:cNvPr id="24" name="Straight Connector 19">
            <a:extLst>
              <a:ext uri="{FF2B5EF4-FFF2-40B4-BE49-F238E27FC236}">
                <a16:creationId xmlns:a16="http://schemas.microsoft.com/office/drawing/2014/main" id="{3234ED8A-BEE3-4F34-B45B-731E1E292E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BC12428-EBDC-41C7-8ED9-7FFD434E8481}"/>
              </a:ext>
            </a:extLst>
          </p:cNvPr>
          <p:cNvSpPr>
            <a:spLocks noGrp="1"/>
          </p:cNvSpPr>
          <p:nvPr>
            <p:ph sz="half" idx="1"/>
          </p:nvPr>
        </p:nvSpPr>
        <p:spPr>
          <a:xfrm>
            <a:off x="1024129" y="2286000"/>
            <a:ext cx="3791711" cy="3931920"/>
          </a:xfrm>
        </p:spPr>
        <p:txBody>
          <a:bodyPr vert="horz" lIns="45720" tIns="45720" rIns="45720" bIns="45720" rtlCol="0">
            <a:normAutofit/>
          </a:bodyPr>
          <a:lstStyle/>
          <a:p>
            <a:r>
              <a:rPr lang="en-US" sz="2000">
                <a:solidFill>
                  <a:srgbClr val="FFFFFF"/>
                </a:solidFill>
              </a:rPr>
              <a:t>You also had four readings to complete (Clarke &amp; Wenzel, Ward, Smith, and Habermas) which sought to flesh out the concepts behind post-modernity and to relate this debate to the form of study you are doing in the field of religion. </a:t>
            </a:r>
          </a:p>
          <a:p>
            <a:br>
              <a:rPr lang="en-US" sz="2000">
                <a:solidFill>
                  <a:srgbClr val="FFFFFF"/>
                </a:solidFill>
              </a:rPr>
            </a:br>
            <a:br>
              <a:rPr lang="en-US" sz="2000">
                <a:solidFill>
                  <a:srgbClr val="FFFFFF"/>
                </a:solidFill>
              </a:rPr>
            </a:br>
            <a:r>
              <a:rPr lang="en-US" sz="2000">
                <a:solidFill>
                  <a:srgbClr val="FFFFFF"/>
                </a:solidFill>
              </a:rPr>
              <a:t>Make sure that you engage with the discussion forums on Moodle and offer up a question for reflection for the group.</a:t>
            </a:r>
          </a:p>
        </p:txBody>
      </p:sp>
      <p:pic>
        <p:nvPicPr>
          <p:cNvPr id="6" name="Content Placeholder 5">
            <a:extLst>
              <a:ext uri="{FF2B5EF4-FFF2-40B4-BE49-F238E27FC236}">
                <a16:creationId xmlns:a16="http://schemas.microsoft.com/office/drawing/2014/main" id="{5CE41DAA-8E40-414A-815F-680A5B38D397}"/>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r="2189" b="3"/>
          <a:stretch/>
        </p:blipFill>
        <p:spPr>
          <a:xfrm>
            <a:off x="6096000" y="640080"/>
            <a:ext cx="5455921" cy="5577840"/>
          </a:xfrm>
          <a:prstGeom prst="rect">
            <a:avLst/>
          </a:prstGeom>
        </p:spPr>
      </p:pic>
    </p:spTree>
    <p:extLst>
      <p:ext uri="{BB962C8B-B14F-4D97-AF65-F5344CB8AC3E}">
        <p14:creationId xmlns:p14="http://schemas.microsoft.com/office/powerpoint/2010/main" val="9515500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picture containing object, clock&#10;&#10;Description automatically generated">
            <a:extLst>
              <a:ext uri="{FF2B5EF4-FFF2-40B4-BE49-F238E27FC236}">
                <a16:creationId xmlns:a16="http://schemas.microsoft.com/office/drawing/2014/main" id="{B354A809-05ED-43AF-AE56-506B98B0861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3467" y="1400923"/>
            <a:ext cx="10905066" cy="4056152"/>
          </a:xfrm>
          <a:prstGeom prst="rect">
            <a:avLst/>
          </a:prstGeom>
        </p:spPr>
      </p:pic>
    </p:spTree>
    <p:extLst>
      <p:ext uri="{BB962C8B-B14F-4D97-AF65-F5344CB8AC3E}">
        <p14:creationId xmlns:p14="http://schemas.microsoft.com/office/powerpoint/2010/main" val="22449386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D43A4-B9EE-45FD-B182-299712CC1CCE}"/>
              </a:ext>
            </a:extLst>
          </p:cNvPr>
          <p:cNvSpPr>
            <a:spLocks noGrp="1"/>
          </p:cNvSpPr>
          <p:nvPr>
            <p:ph type="title"/>
          </p:nvPr>
        </p:nvSpPr>
        <p:spPr/>
        <p:txBody>
          <a:bodyPr/>
          <a:lstStyle/>
          <a:p>
            <a:pPr algn="l"/>
            <a:r>
              <a:rPr lang="en-GB"/>
              <a:t>Religious Studies / Theology</a:t>
            </a:r>
            <a:endParaRPr lang="en-GB" dirty="0"/>
          </a:p>
        </p:txBody>
      </p:sp>
      <p:sp>
        <p:nvSpPr>
          <p:cNvPr id="3" name="Text Placeholder 2">
            <a:extLst>
              <a:ext uri="{FF2B5EF4-FFF2-40B4-BE49-F238E27FC236}">
                <a16:creationId xmlns:a16="http://schemas.microsoft.com/office/drawing/2014/main" id="{B1DF42AE-10D4-4CC5-A72C-942D9FF60133}"/>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19797860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446A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899974-CD98-473D-85C7-F7975F17C4CF}"/>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Religious Studies / Theology</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CE1BC57-045D-4842-B542-4B640E7F8C9A}"/>
              </a:ext>
            </a:extLst>
          </p:cNvPr>
          <p:cNvSpPr>
            <a:spLocks noGrp="1"/>
          </p:cNvSpPr>
          <p:nvPr>
            <p:ph sz="half" idx="1"/>
          </p:nvPr>
        </p:nvSpPr>
        <p:spPr>
          <a:xfrm>
            <a:off x="1024128" y="2286000"/>
            <a:ext cx="6007027" cy="4023360"/>
          </a:xfrm>
        </p:spPr>
        <p:txBody>
          <a:bodyPr vert="horz" lIns="45720" tIns="45720" rIns="45720" bIns="45720" rtlCol="0">
            <a:noAutofit/>
          </a:bodyPr>
          <a:lstStyle/>
          <a:p>
            <a:r>
              <a:rPr lang="en-US" sz="1800" dirty="0">
                <a:solidFill>
                  <a:srgbClr val="FFFFFF"/>
                </a:solidFill>
              </a:rPr>
              <a:t>Having looked at some theoretical investigation of our current society, the module now turns towards looking at the various categories and definitions that we use when discussing religion and dialogue.</a:t>
            </a:r>
          </a:p>
          <a:p>
            <a:r>
              <a:rPr lang="en-US" sz="1800" dirty="0">
                <a:solidFill>
                  <a:srgbClr val="FFFFFF"/>
                </a:solidFill>
              </a:rPr>
              <a:t>Some of you may be coming from established academic backgrounds, where disciplinary differences are old hat, but some (most!) students on this course will be newer to the breadth of disciplines which touch on the study of religion.</a:t>
            </a:r>
          </a:p>
          <a:p>
            <a:endParaRPr lang="en-US" sz="1800" dirty="0">
              <a:solidFill>
                <a:srgbClr val="FFFFFF"/>
              </a:solidFill>
            </a:endParaRPr>
          </a:p>
          <a:p>
            <a:r>
              <a:rPr lang="en-US" sz="1800" dirty="0">
                <a:solidFill>
                  <a:srgbClr val="FFFFFF"/>
                </a:solidFill>
              </a:rPr>
              <a:t>One of the first you will come across is the distinction between ‘theology’ and ‘religious studies’ – a distinction of content, aim, and method when it comes to studying religion. </a:t>
            </a:r>
          </a:p>
        </p:txBody>
      </p:sp>
      <p:pic>
        <p:nvPicPr>
          <p:cNvPr id="6" name="Content Placeholder 5" descr="A picture containing text, book, photo, many&#10;&#10;Description automatically generated">
            <a:extLst>
              <a:ext uri="{FF2B5EF4-FFF2-40B4-BE49-F238E27FC236}">
                <a16:creationId xmlns:a16="http://schemas.microsoft.com/office/drawing/2014/main" id="{CD1BEFF8-879E-4183-817A-128B802B35D2}"/>
              </a:ext>
            </a:extLst>
          </p:cNvPr>
          <p:cNvPicPr>
            <a:picLocks noGrp="1" noChangeAspect="1"/>
          </p:cNvPicPr>
          <p:nvPr>
            <p:ph sz="half" idx="2"/>
          </p:nvPr>
        </p:nvPicPr>
        <p:blipFill rotWithShape="1">
          <a:blip r:embed="rId3">
            <a:extLst>
              <a:ext uri="{28A0092B-C50C-407E-A947-70E740481C1C}">
                <a14:useLocalDpi xmlns:a14="http://schemas.microsoft.com/office/drawing/2010/main" val="0"/>
              </a:ext>
            </a:extLst>
          </a:blip>
          <a:srcRect r="5379"/>
          <a:stretch/>
        </p:blipFill>
        <p:spPr>
          <a:xfrm>
            <a:off x="7552266" y="10"/>
            <a:ext cx="4639734" cy="6857990"/>
          </a:xfrm>
          <a:prstGeom prst="rect">
            <a:avLst/>
          </a:prstGeom>
        </p:spPr>
      </p:pic>
    </p:spTree>
    <p:extLst>
      <p:ext uri="{BB962C8B-B14F-4D97-AF65-F5344CB8AC3E}">
        <p14:creationId xmlns:p14="http://schemas.microsoft.com/office/powerpoint/2010/main" val="31137295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46606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2351D8-2142-4E80-9479-D50793ED3B7E}"/>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a:solidFill>
                  <a:srgbClr val="FFFFFF"/>
                </a:solidFill>
              </a:rPr>
              <a:t>Religious Studies</a:t>
            </a:r>
          </a:p>
        </p:txBody>
      </p:sp>
      <p:pic>
        <p:nvPicPr>
          <p:cNvPr id="6" name="Content Placeholder 5" descr="A group of people posing for the camera&#10;&#10;Description automatically generated">
            <a:extLst>
              <a:ext uri="{FF2B5EF4-FFF2-40B4-BE49-F238E27FC236}">
                <a16:creationId xmlns:a16="http://schemas.microsoft.com/office/drawing/2014/main" id="{DAED0B2A-2D0F-48EC-8D26-104E633D09AB}"/>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t="3224" b="17367"/>
          <a:stretch/>
        </p:blipFill>
        <p:spPr>
          <a:xfrm>
            <a:off x="327547" y="321733"/>
            <a:ext cx="7058306" cy="4107392"/>
          </a:xfrm>
          <a:prstGeom prst="rect">
            <a:avLst/>
          </a:prstGeom>
        </p:spPr>
      </p:pic>
      <p:sp>
        <p:nvSpPr>
          <p:cNvPr id="15" name="Rectangle 14">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1A45902-276C-4894-95FC-E980A3D2E012}"/>
              </a:ext>
            </a:extLst>
          </p:cNvPr>
          <p:cNvSpPr>
            <a:spLocks noGrp="1"/>
          </p:cNvSpPr>
          <p:nvPr>
            <p:ph sz="half" idx="1"/>
          </p:nvPr>
        </p:nvSpPr>
        <p:spPr>
          <a:xfrm>
            <a:off x="8029319" y="917725"/>
            <a:ext cx="3424739" cy="4852362"/>
          </a:xfrm>
        </p:spPr>
        <p:txBody>
          <a:bodyPr vert="horz" lIns="45720" tIns="45720" rIns="45720" bIns="45720" rtlCol="0" anchor="ctr">
            <a:normAutofit/>
          </a:bodyPr>
          <a:lstStyle/>
          <a:p>
            <a:pPr marL="0" indent="0">
              <a:buNone/>
            </a:pPr>
            <a:r>
              <a:rPr lang="en-US" sz="1700">
                <a:solidFill>
                  <a:srgbClr val="FFFFFF"/>
                </a:solidFill>
              </a:rPr>
              <a:t>Religious studies is generally the study of religion as a phenomenon- a thing that occurs or exists and requires rational explanation (a phenomenological approach).</a:t>
            </a:r>
          </a:p>
          <a:p>
            <a:pPr marL="0" indent="0">
              <a:buNone/>
            </a:pPr>
            <a:endParaRPr lang="en-US" sz="1700">
              <a:solidFill>
                <a:srgbClr val="FFFFFF"/>
              </a:solidFill>
            </a:endParaRPr>
          </a:p>
          <a:p>
            <a:pPr marL="0" indent="0">
              <a:buNone/>
            </a:pPr>
            <a:r>
              <a:rPr lang="en-US" sz="1700">
                <a:solidFill>
                  <a:srgbClr val="FFFFFF"/>
                </a:solidFill>
              </a:rPr>
              <a:t>It attempts to understand the broad social trends and features of that thing called “religion” through the use of social scientific methods</a:t>
            </a:r>
          </a:p>
          <a:p>
            <a:pPr marL="0" indent="0">
              <a:buNone/>
            </a:pPr>
            <a:endParaRPr lang="en-US" sz="1700">
              <a:solidFill>
                <a:srgbClr val="FFFFFF"/>
              </a:solidFill>
            </a:endParaRPr>
          </a:p>
          <a:p>
            <a:pPr marL="0" indent="0">
              <a:buNone/>
            </a:pPr>
            <a:r>
              <a:rPr lang="en-US" sz="1700">
                <a:solidFill>
                  <a:srgbClr val="FFFFFF"/>
                </a:solidFill>
              </a:rPr>
              <a:t>It adopts a position of objectivity regarding the truth claims and practices of religious faiths.</a:t>
            </a:r>
          </a:p>
          <a:p>
            <a:endParaRPr lang="en-US" sz="1700">
              <a:solidFill>
                <a:srgbClr val="FFFFFF"/>
              </a:solidFill>
            </a:endParaRPr>
          </a:p>
        </p:txBody>
      </p:sp>
    </p:spTree>
    <p:extLst>
      <p:ext uri="{BB962C8B-B14F-4D97-AF65-F5344CB8AC3E}">
        <p14:creationId xmlns:p14="http://schemas.microsoft.com/office/powerpoint/2010/main" val="1248209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35555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0307D8-F9B3-436B-A8E3-B7C2801A93C5}"/>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a:solidFill>
                  <a:srgbClr val="FFFFFF"/>
                </a:solidFill>
              </a:rPr>
              <a:t>Theology</a:t>
            </a:r>
          </a:p>
        </p:txBody>
      </p:sp>
      <p:pic>
        <p:nvPicPr>
          <p:cNvPr id="6" name="Content Placeholder 5" descr="A picture containing food, table, sitting, pair&#10;&#10;Description automatically generated">
            <a:extLst>
              <a:ext uri="{FF2B5EF4-FFF2-40B4-BE49-F238E27FC236}">
                <a16:creationId xmlns:a16="http://schemas.microsoft.com/office/drawing/2014/main" id="{A99B69CD-2129-48E1-8736-547664BB20C6}"/>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 r="1" b="56356"/>
          <a:stretch/>
        </p:blipFill>
        <p:spPr>
          <a:xfrm>
            <a:off x="327547" y="321733"/>
            <a:ext cx="7058306" cy="4107392"/>
          </a:xfrm>
          <a:prstGeom prst="rect">
            <a:avLst/>
          </a:prstGeom>
        </p:spPr>
      </p:pic>
      <p:sp>
        <p:nvSpPr>
          <p:cNvPr id="15" name="Rectangle 14">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BB1F41D-D98C-410E-900A-A80E051EF4A1}"/>
              </a:ext>
            </a:extLst>
          </p:cNvPr>
          <p:cNvSpPr>
            <a:spLocks noGrp="1"/>
          </p:cNvSpPr>
          <p:nvPr>
            <p:ph sz="half" idx="1"/>
          </p:nvPr>
        </p:nvSpPr>
        <p:spPr>
          <a:xfrm>
            <a:off x="8029319" y="917725"/>
            <a:ext cx="3424739" cy="4852362"/>
          </a:xfrm>
        </p:spPr>
        <p:txBody>
          <a:bodyPr vert="horz" lIns="45720" tIns="45720" rIns="45720" bIns="45720" rtlCol="0" anchor="ctr">
            <a:normAutofit lnSpcReduction="10000"/>
          </a:bodyPr>
          <a:lstStyle/>
          <a:p>
            <a:pPr marL="0" indent="0">
              <a:buNone/>
            </a:pPr>
            <a:r>
              <a:rPr lang="en-US" sz="2000" dirty="0">
                <a:solidFill>
                  <a:srgbClr val="FFFFFF"/>
                </a:solidFill>
              </a:rPr>
              <a:t>Theology is, largely, the study of the internal logic of a religious faith and its interaction with the outside world. </a:t>
            </a:r>
          </a:p>
          <a:p>
            <a:pPr marL="0" indent="0">
              <a:buNone/>
            </a:pPr>
            <a:endParaRPr lang="en-US" sz="2000" dirty="0">
              <a:solidFill>
                <a:srgbClr val="FFFFFF"/>
              </a:solidFill>
            </a:endParaRPr>
          </a:p>
          <a:p>
            <a:pPr marL="0" indent="0">
              <a:buNone/>
            </a:pPr>
            <a:r>
              <a:rPr lang="en-US" sz="2000" dirty="0">
                <a:solidFill>
                  <a:srgbClr val="FFFFFF"/>
                </a:solidFill>
              </a:rPr>
              <a:t>It generally assumes that the practitioner is a member of the faith being studied, seeking to come to a greater understanding of their own faith</a:t>
            </a:r>
          </a:p>
          <a:p>
            <a:pPr marL="0" indent="0">
              <a:buNone/>
            </a:pPr>
            <a:endParaRPr lang="en-US" sz="2000" dirty="0">
              <a:solidFill>
                <a:srgbClr val="FFFFFF"/>
              </a:solidFill>
            </a:endParaRPr>
          </a:p>
          <a:p>
            <a:pPr marL="0" indent="0">
              <a:buNone/>
            </a:pPr>
            <a:r>
              <a:rPr lang="en-US" sz="2000" dirty="0">
                <a:solidFill>
                  <a:srgbClr val="FFFFFF"/>
                </a:solidFill>
              </a:rPr>
              <a:t>It produces arguments based on history / faith / reason that attempt to persuade members of that faith, subjective in form and function. </a:t>
            </a:r>
          </a:p>
        </p:txBody>
      </p:sp>
    </p:spTree>
    <p:extLst>
      <p:ext uri="{BB962C8B-B14F-4D97-AF65-F5344CB8AC3E}">
        <p14:creationId xmlns:p14="http://schemas.microsoft.com/office/powerpoint/2010/main" val="23841342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AA957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3649BE-5D4B-45F0-ABF1-9541BD3C70F5}"/>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Religious Studies / Theology</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134C526-D747-45E7-9CE3-C801D985BEC4}"/>
              </a:ext>
            </a:extLst>
          </p:cNvPr>
          <p:cNvSpPr>
            <a:spLocks noGrp="1"/>
          </p:cNvSpPr>
          <p:nvPr>
            <p:ph sz="half" idx="1"/>
          </p:nvPr>
        </p:nvSpPr>
        <p:spPr>
          <a:xfrm>
            <a:off x="1024128" y="2286000"/>
            <a:ext cx="6007027" cy="4023360"/>
          </a:xfrm>
        </p:spPr>
        <p:txBody>
          <a:bodyPr vert="horz" lIns="45720" tIns="45720" rIns="45720" bIns="45720" rtlCol="0">
            <a:normAutofit/>
          </a:bodyPr>
          <a:lstStyle/>
          <a:p>
            <a:pPr marL="0" indent="0"/>
            <a:r>
              <a:rPr lang="en-US" sz="1900">
                <a:solidFill>
                  <a:srgbClr val="FFFFFF"/>
                </a:solidFill>
              </a:rPr>
              <a:t>Religious studies attempts to adopt something akin to a scientific ideal, adopting broadly modernistic presumptions, such as that one cannot rationally argue about faith, or offer compelling arguments where faith is involved. The project is therefore largely descriptive and explanatory. </a:t>
            </a:r>
          </a:p>
          <a:p>
            <a:pPr marL="0" indent="0"/>
            <a:endParaRPr lang="en-US" sz="1900">
              <a:solidFill>
                <a:srgbClr val="FFFFFF"/>
              </a:solidFill>
            </a:endParaRPr>
          </a:p>
          <a:p>
            <a:pPr marL="0" indent="0"/>
            <a:r>
              <a:rPr lang="en-US" sz="1900">
                <a:solidFill>
                  <a:srgbClr val="FFFFFF"/>
                </a:solidFill>
              </a:rPr>
              <a:t>Theological studies often assumes that this project is misconceived (that Theology/Religion is just not as </a:t>
            </a:r>
            <a:r>
              <a:rPr lang="en-US" sz="1900" i="1">
                <a:solidFill>
                  <a:srgbClr val="FFFFFF"/>
                </a:solidFill>
              </a:rPr>
              <a:t>simple</a:t>
            </a:r>
            <a:r>
              <a:rPr lang="en-US" sz="1900">
                <a:solidFill>
                  <a:srgbClr val="FFFFFF"/>
                </a:solidFill>
              </a:rPr>
              <a:t> a discipline as the natural sciences are), not to mention naïve. This is because Theology assumes that religious traditions have meaning, and therefore attempts to engages with questions of truth.</a:t>
            </a:r>
          </a:p>
          <a:p>
            <a:endParaRPr lang="en-US" sz="1900">
              <a:solidFill>
                <a:srgbClr val="FFFFFF"/>
              </a:solidFill>
            </a:endParaRPr>
          </a:p>
        </p:txBody>
      </p:sp>
      <p:pic>
        <p:nvPicPr>
          <p:cNvPr id="6" name="Content Placeholder 5" descr="A group of clouds in the sky&#10;&#10;Description automatically generated">
            <a:extLst>
              <a:ext uri="{FF2B5EF4-FFF2-40B4-BE49-F238E27FC236}">
                <a16:creationId xmlns:a16="http://schemas.microsoft.com/office/drawing/2014/main" id="{A4E99B76-40A2-450E-BEAA-733DC5A7D164}"/>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28114" r="42626" b="1"/>
          <a:stretch/>
        </p:blipFill>
        <p:spPr>
          <a:xfrm>
            <a:off x="7552266" y="10"/>
            <a:ext cx="4639734" cy="6857990"/>
          </a:xfrm>
          <a:prstGeom prst="rect">
            <a:avLst/>
          </a:prstGeom>
        </p:spPr>
      </p:pic>
    </p:spTree>
    <p:extLst>
      <p:ext uri="{BB962C8B-B14F-4D97-AF65-F5344CB8AC3E}">
        <p14:creationId xmlns:p14="http://schemas.microsoft.com/office/powerpoint/2010/main" val="20341629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484A6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4D26D0-E5BC-47B3-8E4C-74C3CD51B9F3}"/>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Religious Studies / Theology</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4BD423B-4428-42D9-A0F7-E5F633D39A0F}"/>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sz="2000" dirty="0">
                <a:solidFill>
                  <a:srgbClr val="FFFFFF"/>
                </a:solidFill>
              </a:rPr>
              <a:t>Religious studies accuses Theology of being too ‘religious’, because it assumes the meaningfulness and truth of the religious tradition. Theology can only ever be subjective and therefore has no place in a rational study of religion. </a:t>
            </a:r>
          </a:p>
          <a:p>
            <a:pPr marL="0" indent="0">
              <a:buNone/>
            </a:pPr>
            <a:endParaRPr lang="en-US" sz="2000" dirty="0">
              <a:solidFill>
                <a:srgbClr val="FFFFFF"/>
              </a:solidFill>
            </a:endParaRPr>
          </a:p>
          <a:p>
            <a:pPr marL="0" indent="0">
              <a:buNone/>
            </a:pPr>
            <a:r>
              <a:rPr lang="en-US" sz="2000" dirty="0">
                <a:solidFill>
                  <a:srgbClr val="FFFFFF"/>
                </a:solidFill>
              </a:rPr>
              <a:t>Theology accuses Religious studies of being too ‘modernistic’ and (therefore) ‘secular’ in its approach – it assumes just as much about the validity of knowledge as Theology does, but fails to acknowledge it. Theology sees itself as both more pre- and post- modern than religious studies. </a:t>
            </a:r>
          </a:p>
          <a:p>
            <a:endParaRPr lang="en-US" sz="2000" dirty="0">
              <a:solidFill>
                <a:srgbClr val="FFFFFF"/>
              </a:solidFill>
            </a:endParaRPr>
          </a:p>
        </p:txBody>
      </p:sp>
      <p:pic>
        <p:nvPicPr>
          <p:cNvPr id="6" name="Content Placeholder 5">
            <a:extLst>
              <a:ext uri="{FF2B5EF4-FFF2-40B4-BE49-F238E27FC236}">
                <a16:creationId xmlns:a16="http://schemas.microsoft.com/office/drawing/2014/main" id="{28F8D155-9484-4B91-AC84-4A2FAA0E9266}"/>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43750" r="18195"/>
          <a:stretch/>
        </p:blipFill>
        <p:spPr>
          <a:xfrm>
            <a:off x="7552266" y="10"/>
            <a:ext cx="4639734" cy="6857990"/>
          </a:xfrm>
          <a:prstGeom prst="rect">
            <a:avLst/>
          </a:prstGeom>
        </p:spPr>
      </p:pic>
    </p:spTree>
    <p:extLst>
      <p:ext uri="{BB962C8B-B14F-4D97-AF65-F5344CB8AC3E}">
        <p14:creationId xmlns:p14="http://schemas.microsoft.com/office/powerpoint/2010/main" val="23427154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Questions</a:t>
            </a:r>
          </a:p>
        </p:txBody>
      </p:sp>
      <p:sp>
        <p:nvSpPr>
          <p:cNvPr id="2" name="Content Placeholder 1"/>
          <p:cNvSpPr>
            <a:spLocks noGrp="1"/>
          </p:cNvSpPr>
          <p:nvPr>
            <p:ph sz="half" idx="1"/>
          </p:nvPr>
        </p:nvSpPr>
        <p:spPr/>
        <p:txBody>
          <a:bodyPr>
            <a:noAutofit/>
          </a:bodyPr>
          <a:lstStyle/>
          <a:p>
            <a:pPr marL="0" indent="0">
              <a:buNone/>
            </a:pPr>
            <a:r>
              <a:rPr lang="en-GB" sz="2000" dirty="0"/>
              <a:t>If Religious Studies adopts an objective view of things when studying religion, what forms of knowledge are produced by it?</a:t>
            </a:r>
          </a:p>
          <a:p>
            <a:pPr marL="0" indent="0">
              <a:buNone/>
            </a:pPr>
            <a:endParaRPr lang="en-GB" sz="2000" dirty="0"/>
          </a:p>
          <a:p>
            <a:pPr marL="0" indent="0">
              <a:buNone/>
            </a:pPr>
            <a:r>
              <a:rPr lang="en-GB" sz="2000" dirty="0"/>
              <a:t>Can there be an objective view of religion – is a description of religious phenomenon enough to encapsulate the religion?</a:t>
            </a:r>
          </a:p>
          <a:p>
            <a:pPr marL="0" indent="0">
              <a:buNone/>
            </a:pPr>
            <a:endParaRPr lang="en-GB" sz="2000" dirty="0"/>
          </a:p>
          <a:p>
            <a:pPr marL="0" indent="0">
              <a:buNone/>
            </a:pPr>
            <a:r>
              <a:rPr lang="en-GB" sz="2000" dirty="0"/>
              <a:t>Would a religious believer recognise the form of study that Religious Studies undertakes?</a:t>
            </a:r>
          </a:p>
        </p:txBody>
      </p:sp>
      <p:sp>
        <p:nvSpPr>
          <p:cNvPr id="3" name="Content Placeholder 2"/>
          <p:cNvSpPr>
            <a:spLocks noGrp="1"/>
          </p:cNvSpPr>
          <p:nvPr>
            <p:ph sz="half" idx="2"/>
          </p:nvPr>
        </p:nvSpPr>
        <p:spPr>
          <a:xfrm>
            <a:off x="6412995" y="1335024"/>
            <a:ext cx="4754880" cy="4023360"/>
          </a:xfrm>
        </p:spPr>
        <p:txBody>
          <a:bodyPr>
            <a:noAutofit/>
          </a:bodyPr>
          <a:lstStyle/>
          <a:p>
            <a:pPr marL="0" indent="0">
              <a:buNone/>
            </a:pPr>
            <a:r>
              <a:rPr lang="en-GB" sz="2000" dirty="0"/>
              <a:t>Theology consciously adopts the idea of the subjective – saying that the opinions are individual opinions internal to and about a religious faith. How does this connect to the trends and processes of post-modernity?</a:t>
            </a:r>
          </a:p>
          <a:p>
            <a:pPr marL="0" indent="0">
              <a:buNone/>
            </a:pPr>
            <a:endParaRPr lang="en-GB" sz="2000" dirty="0"/>
          </a:p>
          <a:p>
            <a:pPr marL="0" indent="0">
              <a:buNone/>
            </a:pPr>
            <a:r>
              <a:rPr lang="en-GB" sz="2000" dirty="0"/>
              <a:t>If theology is subjective, is there a place for it within our secular academy?</a:t>
            </a:r>
          </a:p>
          <a:p>
            <a:pPr marL="0" indent="0">
              <a:buNone/>
            </a:pPr>
            <a:endParaRPr lang="en-GB" sz="2000" dirty="0"/>
          </a:p>
          <a:p>
            <a:pPr marL="0" indent="0">
              <a:buNone/>
            </a:pPr>
            <a:r>
              <a:rPr lang="en-GB" sz="2000" dirty="0"/>
              <a:t>If theology is an entirely internal project, seeking to explain and explore the internal coherence of a religious tradition, can it ever engage in fruitful dialogue with secular approach? With other religions?</a:t>
            </a:r>
          </a:p>
        </p:txBody>
      </p:sp>
    </p:spTree>
    <p:extLst>
      <p:ext uri="{BB962C8B-B14F-4D97-AF65-F5344CB8AC3E}">
        <p14:creationId xmlns:p14="http://schemas.microsoft.com/office/powerpoint/2010/main" val="15305134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7A1185-AA3E-4231-9DBE-8968C06F284E}"/>
              </a:ext>
            </a:extLst>
          </p:cNvPr>
          <p:cNvSpPr>
            <a:spLocks noGrp="1"/>
          </p:cNvSpPr>
          <p:nvPr>
            <p:ph type="title"/>
          </p:nvPr>
        </p:nvSpPr>
        <p:spPr/>
        <p:txBody>
          <a:bodyPr/>
          <a:lstStyle/>
          <a:p>
            <a:pPr algn="l"/>
            <a:r>
              <a:rPr lang="en-GB" dirty="0"/>
              <a:t>Interfaith / Inter-religious / Dialogue</a:t>
            </a:r>
          </a:p>
        </p:txBody>
      </p:sp>
      <p:sp>
        <p:nvSpPr>
          <p:cNvPr id="3" name="Text Placeholder 2">
            <a:extLst>
              <a:ext uri="{FF2B5EF4-FFF2-40B4-BE49-F238E27FC236}">
                <a16:creationId xmlns:a16="http://schemas.microsoft.com/office/drawing/2014/main" id="{6AAAC4F7-E284-4DE7-BE14-A0B07156B080}"/>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19901513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7"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8"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40437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C93DD1-3DAF-4D28-A53B-23CA4DBD706D}"/>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dirty="0">
                <a:solidFill>
                  <a:srgbClr val="FFFFFF"/>
                </a:solidFill>
              </a:rPr>
              <a:t>Interfaith / Inter-Religious / Dialogue</a:t>
            </a:r>
          </a:p>
        </p:txBody>
      </p:sp>
      <p:cxnSp>
        <p:nvCxnSpPr>
          <p:cNvPr id="19"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CABA603-9625-4405-8857-9981928CFCDF}"/>
              </a:ext>
            </a:extLst>
          </p:cNvPr>
          <p:cNvSpPr>
            <a:spLocks noGrp="1"/>
          </p:cNvSpPr>
          <p:nvPr>
            <p:ph sz="half" idx="1"/>
          </p:nvPr>
        </p:nvSpPr>
        <p:spPr>
          <a:xfrm>
            <a:off x="1024128" y="2286000"/>
            <a:ext cx="6007027" cy="4023360"/>
          </a:xfrm>
        </p:spPr>
        <p:txBody>
          <a:bodyPr vert="horz" lIns="45720" tIns="45720" rIns="45720" bIns="45720" rtlCol="0">
            <a:normAutofit/>
          </a:bodyPr>
          <a:lstStyle/>
          <a:p>
            <a:pPr marL="0" indent="0">
              <a:buNone/>
            </a:pPr>
            <a:r>
              <a:rPr lang="en-US" sz="2000" dirty="0">
                <a:solidFill>
                  <a:srgbClr val="FFFFFF"/>
                </a:solidFill>
              </a:rPr>
              <a:t>Another distinction that it is useful to be aware of now is that between inter-religious dialogue and interfaith studies.</a:t>
            </a:r>
            <a:br>
              <a:rPr lang="en-US" sz="2000" dirty="0">
                <a:solidFill>
                  <a:srgbClr val="FFFFFF"/>
                </a:solidFill>
              </a:rPr>
            </a:br>
            <a:br>
              <a:rPr lang="en-US" sz="2000" dirty="0">
                <a:solidFill>
                  <a:srgbClr val="FFFFFF"/>
                </a:solidFill>
              </a:rPr>
            </a:br>
            <a:r>
              <a:rPr lang="en-US" sz="2000" dirty="0">
                <a:solidFill>
                  <a:srgbClr val="FFFFFF"/>
                </a:solidFill>
              </a:rPr>
              <a:t>Inter-religious dialogue is the practice of different religions talking to one another. </a:t>
            </a:r>
          </a:p>
          <a:p>
            <a:pPr marL="0" indent="0">
              <a:buNone/>
            </a:pPr>
            <a:r>
              <a:rPr lang="en-US" sz="2000" dirty="0">
                <a:solidFill>
                  <a:srgbClr val="FFFFFF"/>
                </a:solidFill>
              </a:rPr>
              <a:t>This can be studied either as a detached phenomenon or as a way of achieving certain ends</a:t>
            </a:r>
          </a:p>
          <a:p>
            <a:pPr marL="0" indent="0">
              <a:buNone/>
            </a:pPr>
            <a:r>
              <a:rPr lang="en-US" sz="2000" dirty="0">
                <a:solidFill>
                  <a:srgbClr val="FFFFFF"/>
                </a:solidFill>
              </a:rPr>
              <a:t>Interfaith studies is the practice of studying more than one faith and studying the relationship between those faiths.</a:t>
            </a:r>
          </a:p>
          <a:p>
            <a:pPr marL="0" indent="0">
              <a:buNone/>
            </a:pPr>
            <a:r>
              <a:rPr lang="en-US" sz="2000" dirty="0">
                <a:solidFill>
                  <a:srgbClr val="FFFFFF"/>
                </a:solidFill>
              </a:rPr>
              <a:t>Obviously, we will do a little bit of both over the course!</a:t>
            </a:r>
          </a:p>
          <a:p>
            <a:endParaRPr lang="en-US" sz="2000" dirty="0">
              <a:solidFill>
                <a:srgbClr val="FFFFFF"/>
              </a:solidFill>
            </a:endParaRPr>
          </a:p>
        </p:txBody>
      </p:sp>
      <p:pic>
        <p:nvPicPr>
          <p:cNvPr id="6" name="Content Placeholder 5" descr="A picture containing building&#10;&#10;Description automatically generated">
            <a:extLst>
              <a:ext uri="{FF2B5EF4-FFF2-40B4-BE49-F238E27FC236}">
                <a16:creationId xmlns:a16="http://schemas.microsoft.com/office/drawing/2014/main" id="{571EB7BA-97AB-4CB5-9176-43CBB4E33489}"/>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3721" r="3918"/>
          <a:stretch/>
        </p:blipFill>
        <p:spPr>
          <a:xfrm>
            <a:off x="7552266" y="10"/>
            <a:ext cx="4639734" cy="6857990"/>
          </a:xfrm>
          <a:prstGeom prst="rect">
            <a:avLst/>
          </a:prstGeom>
        </p:spPr>
      </p:pic>
    </p:spTree>
    <p:extLst>
      <p:ext uri="{BB962C8B-B14F-4D97-AF65-F5344CB8AC3E}">
        <p14:creationId xmlns:p14="http://schemas.microsoft.com/office/powerpoint/2010/main" val="13476066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B68E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CD6B2D-17E2-41C3-A894-FD8BA2BE95D5}"/>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dirty="0">
                <a:solidFill>
                  <a:srgbClr val="FFFFFF"/>
                </a:solidFill>
              </a:rPr>
              <a:t>Dialogue</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7CB1737-C2CB-49F2-A171-B8B4E6844B6B}"/>
              </a:ext>
            </a:extLst>
          </p:cNvPr>
          <p:cNvSpPr>
            <a:spLocks noGrp="1"/>
          </p:cNvSpPr>
          <p:nvPr>
            <p:ph sz="half" idx="1"/>
          </p:nvPr>
        </p:nvSpPr>
        <p:spPr>
          <a:xfrm>
            <a:off x="1024128" y="2286000"/>
            <a:ext cx="6007027" cy="4023360"/>
          </a:xfrm>
        </p:spPr>
        <p:txBody>
          <a:bodyPr vert="horz" lIns="45720" tIns="45720" rIns="45720" bIns="45720" rtlCol="0">
            <a:normAutofit lnSpcReduction="10000"/>
          </a:bodyPr>
          <a:lstStyle/>
          <a:p>
            <a:pPr marL="0" indent="0">
              <a:buNone/>
            </a:pPr>
            <a:r>
              <a:rPr lang="en-US" sz="1900" dirty="0">
                <a:solidFill>
                  <a:srgbClr val="FFFFFF"/>
                </a:solidFill>
              </a:rPr>
              <a:t>This distinction is important because it highlights the rise in awareness and importance of notions of dialogue and interfaith matters over recent history. </a:t>
            </a:r>
            <a:br>
              <a:rPr lang="en-US" sz="1900" dirty="0">
                <a:solidFill>
                  <a:srgbClr val="FFFFFF"/>
                </a:solidFill>
              </a:rPr>
            </a:br>
            <a:r>
              <a:rPr lang="en-US" sz="1900" dirty="0">
                <a:solidFill>
                  <a:srgbClr val="FFFFFF"/>
                </a:solidFill>
              </a:rPr>
              <a:t>Indeed, the concept of “dialogue” as a practice or as an approach is relatively new and relies on a number of assumptions about religion as a whole and the goals and aims of our societies. </a:t>
            </a:r>
          </a:p>
          <a:p>
            <a:pPr marL="0" indent="0">
              <a:buNone/>
            </a:pPr>
            <a:r>
              <a:rPr lang="en-US" sz="1900" dirty="0">
                <a:solidFill>
                  <a:srgbClr val="FFFFFF"/>
                </a:solidFill>
              </a:rPr>
              <a:t>Previous discussion between religions has tended to be </a:t>
            </a:r>
            <a:r>
              <a:rPr lang="en-US" sz="1900" dirty="0" err="1">
                <a:solidFill>
                  <a:srgbClr val="FFFFFF"/>
                </a:solidFill>
              </a:rPr>
              <a:t>proselytising</a:t>
            </a:r>
            <a:r>
              <a:rPr lang="en-US" sz="1900" dirty="0">
                <a:solidFill>
                  <a:srgbClr val="FFFFFF"/>
                </a:solidFill>
              </a:rPr>
              <a:t> – aimed solely at conversion or as a tool of colonialism and conquest. Missionary work, crusading, political conversion – these were the dominant forms of religious interaction for much of our recent history.</a:t>
            </a:r>
            <a:br>
              <a:rPr lang="en-US" sz="1900" dirty="0">
                <a:solidFill>
                  <a:srgbClr val="FFFFFF"/>
                </a:solidFill>
              </a:rPr>
            </a:br>
            <a:endParaRPr lang="en-US" sz="1900" dirty="0">
              <a:solidFill>
                <a:srgbClr val="FFFFFF"/>
              </a:solidFill>
            </a:endParaRPr>
          </a:p>
          <a:p>
            <a:pPr marL="0" indent="0">
              <a:buNone/>
            </a:pPr>
            <a:r>
              <a:rPr lang="en-US" sz="1900" dirty="0">
                <a:solidFill>
                  <a:srgbClr val="FFFFFF"/>
                </a:solidFill>
              </a:rPr>
              <a:t>What has caused the rise of “dialogue”? </a:t>
            </a:r>
            <a:br>
              <a:rPr lang="en-US" sz="1900" dirty="0">
                <a:solidFill>
                  <a:srgbClr val="FFFFFF"/>
                </a:solidFill>
              </a:rPr>
            </a:br>
            <a:r>
              <a:rPr lang="en-US" sz="1900" dirty="0">
                <a:solidFill>
                  <a:srgbClr val="FFFFFF"/>
                </a:solidFill>
              </a:rPr>
              <a:t>Scholars pinpoint four trends…</a:t>
            </a:r>
          </a:p>
          <a:p>
            <a:endParaRPr lang="en-US" sz="1900" dirty="0">
              <a:solidFill>
                <a:srgbClr val="FFFFFF"/>
              </a:solidFill>
            </a:endParaRPr>
          </a:p>
        </p:txBody>
      </p:sp>
      <p:pic>
        <p:nvPicPr>
          <p:cNvPr id="6" name="Content Placeholder 5" descr="A picture containing hat&#10;&#10;Description automatically generated">
            <a:extLst>
              <a:ext uri="{FF2B5EF4-FFF2-40B4-BE49-F238E27FC236}">
                <a16:creationId xmlns:a16="http://schemas.microsoft.com/office/drawing/2014/main" id="{B623577F-71F1-437D-AB93-89721622FC14}"/>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3638" r="12423"/>
          <a:stretch/>
        </p:blipFill>
        <p:spPr>
          <a:xfrm>
            <a:off x="7552266" y="10"/>
            <a:ext cx="4639734" cy="6857990"/>
          </a:xfrm>
          <a:prstGeom prst="rect">
            <a:avLst/>
          </a:prstGeom>
        </p:spPr>
      </p:pic>
    </p:spTree>
    <p:extLst>
      <p:ext uri="{BB962C8B-B14F-4D97-AF65-F5344CB8AC3E}">
        <p14:creationId xmlns:p14="http://schemas.microsoft.com/office/powerpoint/2010/main" val="30263074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3D565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653B85-CA7F-439C-9A73-7E12009989CC}"/>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a:solidFill>
                  <a:srgbClr val="FFFFFF"/>
                </a:solidFill>
              </a:rPr>
              <a:t>Modern conception of rationality</a:t>
            </a:r>
          </a:p>
        </p:txBody>
      </p:sp>
      <p:pic>
        <p:nvPicPr>
          <p:cNvPr id="6" name="Content Placeholder 5" descr="A picture containing fabric&#10;&#10;Description automatically generated">
            <a:extLst>
              <a:ext uri="{FF2B5EF4-FFF2-40B4-BE49-F238E27FC236}">
                <a16:creationId xmlns:a16="http://schemas.microsoft.com/office/drawing/2014/main" id="{12A6B160-CDAB-4B57-A8F7-6525257BE135}"/>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6257" r="1533" b="-1"/>
          <a:stretch/>
        </p:blipFill>
        <p:spPr>
          <a:xfrm>
            <a:off x="327547" y="321733"/>
            <a:ext cx="7058306" cy="4107392"/>
          </a:xfrm>
          <a:prstGeom prst="rect">
            <a:avLst/>
          </a:prstGeom>
        </p:spPr>
      </p:pic>
      <p:sp>
        <p:nvSpPr>
          <p:cNvPr id="15" name="Rectangle 14">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9C14283-26A6-4555-B37D-F0AFCA17D9BD}"/>
              </a:ext>
            </a:extLst>
          </p:cNvPr>
          <p:cNvSpPr>
            <a:spLocks noGrp="1"/>
          </p:cNvSpPr>
          <p:nvPr>
            <p:ph sz="half" idx="1"/>
          </p:nvPr>
        </p:nvSpPr>
        <p:spPr>
          <a:xfrm>
            <a:off x="8029319" y="594640"/>
            <a:ext cx="3424739" cy="5797641"/>
          </a:xfrm>
        </p:spPr>
        <p:txBody>
          <a:bodyPr vert="horz" lIns="45720" tIns="45720" rIns="45720" bIns="45720" rtlCol="0" anchor="ctr">
            <a:normAutofit lnSpcReduction="10000"/>
          </a:bodyPr>
          <a:lstStyle/>
          <a:p>
            <a:pPr marL="0" indent="0">
              <a:buNone/>
            </a:pPr>
            <a:r>
              <a:rPr lang="en-US" sz="2000" dirty="0">
                <a:solidFill>
                  <a:srgbClr val="FFFFFF"/>
                </a:solidFill>
              </a:rPr>
              <a:t>The modern concept of rationality (that things can be adequately explained without recourse to subjective or non-quantifiable knowledge) has encouraged an understanding of religious difference as arising from misunderstanding.</a:t>
            </a:r>
          </a:p>
          <a:p>
            <a:pPr marL="0" indent="0">
              <a:buNone/>
            </a:pPr>
            <a:endParaRPr lang="en-US" sz="2000" dirty="0">
              <a:solidFill>
                <a:srgbClr val="FFFFFF"/>
              </a:solidFill>
            </a:endParaRPr>
          </a:p>
          <a:p>
            <a:pPr marL="0" indent="0">
              <a:buNone/>
            </a:pPr>
            <a:r>
              <a:rPr lang="en-US" sz="2000" dirty="0">
                <a:solidFill>
                  <a:srgbClr val="FFFFFF"/>
                </a:solidFill>
              </a:rPr>
              <a:t>This assumes that religious difference, violence, or tension is able to be explained away through rational conversation and appeals to universal values. </a:t>
            </a:r>
            <a:br>
              <a:rPr lang="en-US" sz="2000" dirty="0">
                <a:solidFill>
                  <a:srgbClr val="FFFFFF"/>
                </a:solidFill>
              </a:rPr>
            </a:br>
            <a:br>
              <a:rPr lang="en-US" sz="2000" dirty="0">
                <a:solidFill>
                  <a:srgbClr val="FFFFFF"/>
                </a:solidFill>
              </a:rPr>
            </a:br>
            <a:br>
              <a:rPr lang="en-US" sz="2000" dirty="0">
                <a:solidFill>
                  <a:srgbClr val="FFFFFF"/>
                </a:solidFill>
              </a:rPr>
            </a:br>
            <a:br>
              <a:rPr lang="en-US" sz="2000" dirty="0">
                <a:solidFill>
                  <a:schemeClr val="bg1"/>
                </a:solidFill>
              </a:rPr>
            </a:br>
            <a:r>
              <a:rPr lang="en-US" sz="2000" dirty="0">
                <a:solidFill>
                  <a:schemeClr val="bg1"/>
                </a:solidFill>
              </a:rPr>
              <a:t>(Myerson, G.</a:t>
            </a:r>
            <a:r>
              <a:rPr lang="en-GB" sz="2000" dirty="0">
                <a:solidFill>
                  <a:schemeClr val="bg1"/>
                </a:solidFill>
              </a:rPr>
              <a:t> </a:t>
            </a:r>
            <a:r>
              <a:rPr lang="en-GB" sz="2000" i="1" dirty="0">
                <a:solidFill>
                  <a:schemeClr val="bg1"/>
                </a:solidFill>
              </a:rPr>
              <a:t>Rhetoric, Reason and </a:t>
            </a:r>
            <a:r>
              <a:rPr lang="en-GB" sz="2000" i="1" dirty="0" err="1">
                <a:solidFill>
                  <a:schemeClr val="bg1"/>
                </a:solidFill>
              </a:rPr>
              <a:t>Rociety</a:t>
            </a:r>
            <a:r>
              <a:rPr lang="en-GB" sz="2000" i="1" dirty="0">
                <a:solidFill>
                  <a:schemeClr val="bg1"/>
                </a:solidFill>
              </a:rPr>
              <a:t>: Rationality as dialogue</a:t>
            </a:r>
            <a:r>
              <a:rPr lang="en-GB" sz="2000" dirty="0">
                <a:solidFill>
                  <a:schemeClr val="bg1"/>
                </a:solidFill>
              </a:rPr>
              <a:t>,</a:t>
            </a:r>
            <a:r>
              <a:rPr lang="en-US" sz="2000" dirty="0">
                <a:solidFill>
                  <a:schemeClr val="bg1"/>
                </a:solidFill>
              </a:rPr>
              <a:t> 1994)</a:t>
            </a:r>
          </a:p>
        </p:txBody>
      </p:sp>
    </p:spTree>
    <p:extLst>
      <p:ext uri="{BB962C8B-B14F-4D97-AF65-F5344CB8AC3E}">
        <p14:creationId xmlns:p14="http://schemas.microsoft.com/office/powerpoint/2010/main" val="34189632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24E795-6C91-4FEA-91E0-76A6E57D1DD5}"/>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a:solidFill>
                  <a:srgbClr val="FFFFFF"/>
                </a:solidFill>
              </a:rPr>
              <a:t>Process of globalisation / Glocalisation</a:t>
            </a:r>
          </a:p>
        </p:txBody>
      </p:sp>
      <p:pic>
        <p:nvPicPr>
          <p:cNvPr id="6" name="Content Placeholder 5" descr="A group of people standing in front of a crowd&#10;&#10;Description automatically generated">
            <a:extLst>
              <a:ext uri="{FF2B5EF4-FFF2-40B4-BE49-F238E27FC236}">
                <a16:creationId xmlns:a16="http://schemas.microsoft.com/office/drawing/2014/main" id="{23905838-CE11-4605-B84A-1BB46CA35AEB}"/>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r="1" b="6894"/>
          <a:stretch/>
        </p:blipFill>
        <p:spPr>
          <a:xfrm>
            <a:off x="327547" y="321733"/>
            <a:ext cx="7058306" cy="4107392"/>
          </a:xfrm>
          <a:prstGeom prst="rect">
            <a:avLst/>
          </a:prstGeom>
        </p:spPr>
      </p:pic>
      <p:sp>
        <p:nvSpPr>
          <p:cNvPr id="15" name="Rectangle 14">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46EC425-7796-45B8-B067-CC0BB27D6C51}"/>
              </a:ext>
            </a:extLst>
          </p:cNvPr>
          <p:cNvSpPr>
            <a:spLocks noGrp="1"/>
          </p:cNvSpPr>
          <p:nvPr>
            <p:ph sz="half" idx="1"/>
          </p:nvPr>
        </p:nvSpPr>
        <p:spPr>
          <a:xfrm>
            <a:off x="8029319" y="428625"/>
            <a:ext cx="3424739" cy="5893594"/>
          </a:xfrm>
        </p:spPr>
        <p:txBody>
          <a:bodyPr vert="horz" lIns="45720" tIns="45720" rIns="45720" bIns="45720" rtlCol="0" anchor="ctr">
            <a:normAutofit/>
          </a:bodyPr>
          <a:lstStyle/>
          <a:p>
            <a:pPr marL="0" indent="0">
              <a:buNone/>
            </a:pPr>
            <a:r>
              <a:rPr lang="en-US" sz="1800" dirty="0">
                <a:solidFill>
                  <a:srgbClr val="FFFFFF"/>
                </a:solidFill>
              </a:rPr>
              <a:t>The process of </a:t>
            </a:r>
            <a:r>
              <a:rPr lang="en-US" sz="1800" dirty="0" err="1">
                <a:solidFill>
                  <a:srgbClr val="FFFFFF"/>
                </a:solidFill>
              </a:rPr>
              <a:t>globalisation</a:t>
            </a:r>
            <a:r>
              <a:rPr lang="en-US" sz="1800" dirty="0">
                <a:solidFill>
                  <a:srgbClr val="FFFFFF"/>
                </a:solidFill>
              </a:rPr>
              <a:t> and </a:t>
            </a:r>
            <a:r>
              <a:rPr lang="en-US" sz="1800" dirty="0" err="1">
                <a:solidFill>
                  <a:srgbClr val="FFFFFF"/>
                </a:solidFill>
              </a:rPr>
              <a:t>pluralisation</a:t>
            </a:r>
            <a:r>
              <a:rPr lang="en-US" sz="1800" dirty="0">
                <a:solidFill>
                  <a:srgbClr val="FFFFFF"/>
                </a:solidFill>
              </a:rPr>
              <a:t> in our societies – where our societies have gone from largely religious homogenous to a dizzy variety of forms of belief and practices – has raised the realty of difference in our perceptions of our society. </a:t>
            </a:r>
          </a:p>
          <a:p>
            <a:pPr marL="0" indent="0">
              <a:buNone/>
            </a:pPr>
            <a:endParaRPr lang="en-US" sz="1800" dirty="0">
              <a:solidFill>
                <a:srgbClr val="FFFFFF"/>
              </a:solidFill>
            </a:endParaRPr>
          </a:p>
          <a:p>
            <a:pPr marL="0" indent="0">
              <a:buNone/>
            </a:pPr>
            <a:r>
              <a:rPr lang="en-US" sz="1800" dirty="0">
                <a:solidFill>
                  <a:srgbClr val="FFFFFF"/>
                </a:solidFill>
              </a:rPr>
              <a:t>The interconnectedness of different parts of the globe and the internal social difference of our societies has made resolving tension between differences more prominent and politically desired.</a:t>
            </a:r>
            <a:br>
              <a:rPr lang="en-US" sz="1800" dirty="0">
                <a:solidFill>
                  <a:srgbClr val="FFFFFF"/>
                </a:solidFill>
              </a:rPr>
            </a:br>
            <a:br>
              <a:rPr lang="en-US" sz="1800" dirty="0">
                <a:solidFill>
                  <a:srgbClr val="FFFFFF"/>
                </a:solidFill>
              </a:rPr>
            </a:br>
            <a:br>
              <a:rPr lang="en-US" sz="1800" dirty="0">
                <a:solidFill>
                  <a:srgbClr val="FFFFFF"/>
                </a:solidFill>
              </a:rPr>
            </a:br>
            <a:r>
              <a:rPr lang="en-US" sz="1800" dirty="0">
                <a:solidFill>
                  <a:srgbClr val="FFFFFF"/>
                </a:solidFill>
              </a:rPr>
              <a:t>(</a:t>
            </a:r>
            <a:r>
              <a:rPr lang="en-US" sz="1800" dirty="0" err="1">
                <a:solidFill>
                  <a:srgbClr val="FFFFFF"/>
                </a:solidFill>
              </a:rPr>
              <a:t>Tehranian</a:t>
            </a:r>
            <a:r>
              <a:rPr lang="en-US" sz="1800" dirty="0">
                <a:solidFill>
                  <a:srgbClr val="FFFFFF"/>
                </a:solidFill>
              </a:rPr>
              <a:t> M &amp; Lum B. </a:t>
            </a:r>
            <a:r>
              <a:rPr lang="en-US" sz="1800" i="1" dirty="0">
                <a:solidFill>
                  <a:srgbClr val="FFFFFF"/>
                </a:solidFill>
              </a:rPr>
              <a:t>Globalization and Identity</a:t>
            </a:r>
            <a:r>
              <a:rPr lang="en-US" sz="1800" dirty="0">
                <a:solidFill>
                  <a:srgbClr val="FFFFFF"/>
                </a:solidFill>
              </a:rPr>
              <a:t>, 2011)</a:t>
            </a:r>
          </a:p>
        </p:txBody>
      </p:sp>
    </p:spTree>
    <p:extLst>
      <p:ext uri="{BB962C8B-B14F-4D97-AF65-F5344CB8AC3E}">
        <p14:creationId xmlns:p14="http://schemas.microsoft.com/office/powerpoint/2010/main" val="246941683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7147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5484AD-1924-4684-B71B-BBDA5D4D471A}"/>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dirty="0">
                <a:solidFill>
                  <a:srgbClr val="FFFFFF"/>
                </a:solidFill>
              </a:rPr>
              <a:t>Historical events                                     </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FF443FC-4D54-4381-B088-572879CB4AFE}"/>
              </a:ext>
            </a:extLst>
          </p:cNvPr>
          <p:cNvSpPr>
            <a:spLocks noGrp="1"/>
          </p:cNvSpPr>
          <p:nvPr>
            <p:ph sz="half" idx="1"/>
          </p:nvPr>
        </p:nvSpPr>
        <p:spPr>
          <a:xfrm>
            <a:off x="1024128" y="2286000"/>
            <a:ext cx="6007027" cy="4023360"/>
          </a:xfrm>
        </p:spPr>
        <p:txBody>
          <a:bodyPr vert="horz" lIns="45720" tIns="45720" rIns="45720" bIns="45720" rtlCol="0">
            <a:normAutofit lnSpcReduction="10000"/>
          </a:bodyPr>
          <a:lstStyle/>
          <a:p>
            <a:r>
              <a:rPr lang="en-US" sz="2000" dirty="0">
                <a:solidFill>
                  <a:srgbClr val="FFFFFF"/>
                </a:solidFill>
              </a:rPr>
              <a:t>The course of historical events has had a huge impact on the way in which our society views itself and its relationship to others.</a:t>
            </a:r>
          </a:p>
          <a:p>
            <a:endParaRPr lang="en-US" sz="2000" dirty="0">
              <a:solidFill>
                <a:srgbClr val="FFFFFF"/>
              </a:solidFill>
            </a:endParaRPr>
          </a:p>
          <a:p>
            <a:r>
              <a:rPr lang="en-US" sz="2000" dirty="0">
                <a:solidFill>
                  <a:srgbClr val="FFFFFF"/>
                </a:solidFill>
              </a:rPr>
              <a:t>The end of colonialism disrupted the nature of western interaction with non-western faiths, the 1893 World’s Parliament of Religions brought “dialogue” into public consciousness, and the rise of “religious” violence has driven the need for religious harmony up the political awareness scale.</a:t>
            </a:r>
            <a:br>
              <a:rPr lang="en-US" sz="2000" dirty="0">
                <a:solidFill>
                  <a:srgbClr val="FFFFFF"/>
                </a:solidFill>
              </a:rPr>
            </a:br>
            <a:br>
              <a:rPr lang="en-US" sz="2000" dirty="0">
                <a:solidFill>
                  <a:srgbClr val="FFFFFF"/>
                </a:solidFill>
              </a:rPr>
            </a:br>
            <a:r>
              <a:rPr lang="en-US" sz="2000" dirty="0">
                <a:solidFill>
                  <a:srgbClr val="FFFFFF"/>
                </a:solidFill>
              </a:rPr>
              <a:t>(Ter </a:t>
            </a:r>
            <a:r>
              <a:rPr lang="en-US" sz="2000" dirty="0" err="1">
                <a:solidFill>
                  <a:srgbClr val="FFFFFF"/>
                </a:solidFill>
              </a:rPr>
              <a:t>Haar</a:t>
            </a:r>
            <a:r>
              <a:rPr lang="en-US" sz="2000" dirty="0">
                <a:solidFill>
                  <a:srgbClr val="FFFFFF"/>
                </a:solidFill>
              </a:rPr>
              <a:t> G, </a:t>
            </a:r>
            <a:r>
              <a:rPr lang="en-US" sz="2000" i="1" dirty="0">
                <a:solidFill>
                  <a:srgbClr val="FFFFFF"/>
                </a:solidFill>
              </a:rPr>
              <a:t>Bridge or Barrier: Religion, Violence, and Visions for Peace</a:t>
            </a:r>
            <a:r>
              <a:rPr lang="en-US" sz="2000" dirty="0">
                <a:solidFill>
                  <a:srgbClr val="FFFFFF"/>
                </a:solidFill>
              </a:rPr>
              <a:t>, 2005)</a:t>
            </a:r>
          </a:p>
          <a:p>
            <a:endParaRPr lang="en-US" sz="2000" dirty="0">
              <a:solidFill>
                <a:srgbClr val="FFFFFF"/>
              </a:solidFill>
            </a:endParaRPr>
          </a:p>
        </p:txBody>
      </p:sp>
      <p:pic>
        <p:nvPicPr>
          <p:cNvPr id="6" name="Content Placeholder 5" descr="A screen shot of a person&#10;&#10;Description automatically generated">
            <a:extLst>
              <a:ext uri="{FF2B5EF4-FFF2-40B4-BE49-F238E27FC236}">
                <a16:creationId xmlns:a16="http://schemas.microsoft.com/office/drawing/2014/main" id="{96AB2BF5-B980-4FB8-BA8A-E41508FFCBEE}"/>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7004"/>
          <a:stretch/>
        </p:blipFill>
        <p:spPr>
          <a:xfrm>
            <a:off x="7552266" y="10"/>
            <a:ext cx="4639734" cy="6857990"/>
          </a:xfrm>
          <a:prstGeom prst="rect">
            <a:avLst/>
          </a:prstGeom>
        </p:spPr>
      </p:pic>
    </p:spTree>
    <p:extLst>
      <p:ext uri="{BB962C8B-B14F-4D97-AF65-F5344CB8AC3E}">
        <p14:creationId xmlns:p14="http://schemas.microsoft.com/office/powerpoint/2010/main" val="27571706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A4786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A7FA7A-AA61-43DD-A644-C07D39EA6F32}"/>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dirty="0">
                <a:solidFill>
                  <a:srgbClr val="FFFFFF"/>
                </a:solidFill>
              </a:rPr>
              <a:t>Post-modern turn from certainty</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F6E0F6C-35A9-4B0C-8731-13DAC57628F2}"/>
              </a:ext>
            </a:extLst>
          </p:cNvPr>
          <p:cNvSpPr>
            <a:spLocks noGrp="1"/>
          </p:cNvSpPr>
          <p:nvPr>
            <p:ph sz="half" idx="1"/>
          </p:nvPr>
        </p:nvSpPr>
        <p:spPr>
          <a:xfrm>
            <a:off x="1024128" y="2286000"/>
            <a:ext cx="6007027" cy="4023360"/>
          </a:xfrm>
        </p:spPr>
        <p:txBody>
          <a:bodyPr vert="horz" lIns="45720" tIns="45720" rIns="45720" bIns="45720" rtlCol="0">
            <a:noAutofit/>
          </a:bodyPr>
          <a:lstStyle/>
          <a:p>
            <a:pPr marL="0" indent="0">
              <a:buNone/>
            </a:pPr>
            <a:r>
              <a:rPr lang="en-US" sz="2000" dirty="0">
                <a:solidFill>
                  <a:srgbClr val="FFFFFF"/>
                </a:solidFill>
              </a:rPr>
              <a:t>The turn from certainty and objectivity embedded within the development of post-modernity has encouraged the exploration of forms of difference, including religious difference, and a hesitancy about the universal applicability of any one tradition.</a:t>
            </a:r>
          </a:p>
          <a:p>
            <a:pPr marL="0" indent="0">
              <a:buNone/>
            </a:pPr>
            <a:r>
              <a:rPr lang="en-US" sz="2000" dirty="0">
                <a:solidFill>
                  <a:srgbClr val="FFFFFF"/>
                </a:solidFill>
              </a:rPr>
              <a:t>This has meant that the more traditional form of meta-narrative about religious difference (we are right, you are wrong) has become less efficient at legitimating our perspectives on other religions.</a:t>
            </a:r>
          </a:p>
          <a:p>
            <a:pPr marL="0" indent="0">
              <a:buNone/>
            </a:pPr>
            <a:br>
              <a:rPr lang="en-US" sz="2000" dirty="0">
                <a:solidFill>
                  <a:srgbClr val="FFFFFF"/>
                </a:solidFill>
              </a:rPr>
            </a:br>
            <a:br>
              <a:rPr lang="en-US" sz="2000" dirty="0">
                <a:solidFill>
                  <a:srgbClr val="FFFFFF"/>
                </a:solidFill>
              </a:rPr>
            </a:br>
            <a:r>
              <a:rPr lang="en-US" sz="2000" dirty="0">
                <a:solidFill>
                  <a:srgbClr val="FFFFFF"/>
                </a:solidFill>
              </a:rPr>
              <a:t>(Pratt, D. Pluralism, Postmodernism and Interreligious Dialogue. </a:t>
            </a:r>
            <a:r>
              <a:rPr lang="en-US" sz="2000" i="1" dirty="0">
                <a:solidFill>
                  <a:srgbClr val="FFFFFF"/>
                </a:solidFill>
              </a:rPr>
              <a:t>SOPHIA</a:t>
            </a:r>
            <a:r>
              <a:rPr lang="en-US" sz="2000" dirty="0">
                <a:solidFill>
                  <a:srgbClr val="FFFFFF"/>
                </a:solidFill>
              </a:rPr>
              <a:t> 46</a:t>
            </a:r>
            <a:r>
              <a:rPr lang="en-US" sz="2000" b="1" dirty="0">
                <a:solidFill>
                  <a:srgbClr val="FFFFFF"/>
                </a:solidFill>
              </a:rPr>
              <a:t>, </a:t>
            </a:r>
            <a:r>
              <a:rPr lang="en-US" sz="2000" dirty="0">
                <a:solidFill>
                  <a:srgbClr val="FFFFFF"/>
                </a:solidFill>
              </a:rPr>
              <a:t>2007)</a:t>
            </a:r>
          </a:p>
        </p:txBody>
      </p:sp>
      <p:pic>
        <p:nvPicPr>
          <p:cNvPr id="6" name="Content Placeholder 5" descr="A close up of a logo&#10;&#10;Description automatically generated">
            <a:extLst>
              <a:ext uri="{FF2B5EF4-FFF2-40B4-BE49-F238E27FC236}">
                <a16:creationId xmlns:a16="http://schemas.microsoft.com/office/drawing/2014/main" id="{83EF006D-A9A7-4AD7-9E1D-86919E7ACC4E}"/>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3213" r="6581"/>
          <a:stretch/>
        </p:blipFill>
        <p:spPr>
          <a:xfrm>
            <a:off x="7552266" y="10"/>
            <a:ext cx="4639734" cy="6857990"/>
          </a:xfrm>
          <a:prstGeom prst="rect">
            <a:avLst/>
          </a:prstGeom>
        </p:spPr>
      </p:pic>
    </p:spTree>
    <p:extLst>
      <p:ext uri="{BB962C8B-B14F-4D97-AF65-F5344CB8AC3E}">
        <p14:creationId xmlns:p14="http://schemas.microsoft.com/office/powerpoint/2010/main" val="266707023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Philosophical Linguistic Approaches to Dialogue</a:t>
            </a:r>
          </a:p>
        </p:txBody>
      </p:sp>
      <p:sp>
        <p:nvSpPr>
          <p:cNvPr id="3" name="Text Placeholder 2"/>
          <p:cNvSpPr>
            <a:spLocks noGrp="1"/>
          </p:cNvSpPr>
          <p:nvPr>
            <p:ph type="body" idx="1"/>
          </p:nvPr>
        </p:nvSpPr>
        <p:spPr/>
        <p:txBody>
          <a:bodyPr>
            <a:normAutofit/>
          </a:bodyPr>
          <a:lstStyle/>
          <a:p>
            <a:endParaRPr lang="en-GB" dirty="0"/>
          </a:p>
        </p:txBody>
      </p:sp>
    </p:spTree>
    <p:extLst>
      <p:ext uri="{BB962C8B-B14F-4D97-AF65-F5344CB8AC3E}">
        <p14:creationId xmlns:p14="http://schemas.microsoft.com/office/powerpoint/2010/main" val="329323338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7"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0A0898B9-2DB3-48FB-93E0-0E88086DD215}"/>
              </a:ext>
            </a:extLst>
          </p:cNvPr>
          <p:cNvSpPr>
            <a:spLocks noGrp="1"/>
          </p:cNvSpPr>
          <p:nvPr>
            <p:ph type="title"/>
          </p:nvPr>
        </p:nvSpPr>
        <p:spPr>
          <a:xfrm>
            <a:off x="1024128" y="585216"/>
            <a:ext cx="6066818" cy="1499616"/>
          </a:xfrm>
        </p:spPr>
        <p:txBody>
          <a:bodyPr vert="horz" lIns="91440" tIns="45720" rIns="91440" bIns="45720" rtlCol="0" anchor="ctr">
            <a:normAutofit/>
          </a:bodyPr>
          <a:lstStyle/>
          <a:p>
            <a:r>
              <a:rPr lang="en-US" dirty="0"/>
              <a:t>Philosophical Linguistic Approaches to Dialogue</a:t>
            </a:r>
          </a:p>
        </p:txBody>
      </p:sp>
      <p:sp>
        <p:nvSpPr>
          <p:cNvPr id="3" name="Content Placeholder 2">
            <a:extLst>
              <a:ext uri="{FF2B5EF4-FFF2-40B4-BE49-F238E27FC236}">
                <a16:creationId xmlns:a16="http://schemas.microsoft.com/office/drawing/2014/main" id="{07C75334-27BC-48C1-AD0B-9578700DB835}"/>
              </a:ext>
            </a:extLst>
          </p:cNvPr>
          <p:cNvSpPr>
            <a:spLocks noGrp="1"/>
          </p:cNvSpPr>
          <p:nvPr>
            <p:ph sz="half" idx="1"/>
          </p:nvPr>
        </p:nvSpPr>
        <p:spPr>
          <a:xfrm>
            <a:off x="1024128" y="2286000"/>
            <a:ext cx="6066818" cy="4023360"/>
          </a:xfrm>
        </p:spPr>
        <p:txBody>
          <a:bodyPr vert="horz" lIns="45720" tIns="45720" rIns="45720" bIns="45720" rtlCol="0">
            <a:normAutofit/>
          </a:bodyPr>
          <a:lstStyle/>
          <a:p>
            <a:r>
              <a:rPr lang="en-US" dirty="0"/>
              <a:t>This discussion somewhat presupposes we know what we mean when we talk of ‘dialogue’ – and I am not sure that we generally do!</a:t>
            </a:r>
            <a:br>
              <a:rPr lang="en-US" dirty="0"/>
            </a:br>
            <a:br>
              <a:rPr lang="en-US" dirty="0"/>
            </a:br>
            <a:r>
              <a:rPr lang="en-US" dirty="0"/>
              <a:t>A useful way of interrogating this is to try and answer the question of what you think constitutes the most minimal possible form of dialogue – what are the minimal things necessary to define an interaction as dialogical in nature?</a:t>
            </a:r>
            <a:br>
              <a:rPr lang="en-US" dirty="0"/>
            </a:br>
            <a:br>
              <a:rPr lang="en-US" dirty="0"/>
            </a:br>
            <a:r>
              <a:rPr lang="en-US" dirty="0"/>
              <a:t>Try it and see what you come up with. </a:t>
            </a:r>
          </a:p>
        </p:txBody>
      </p:sp>
      <p:pic>
        <p:nvPicPr>
          <p:cNvPr id="6" name="Content Placeholder 5" descr="A group of people in a room&#10;&#10;Description automatically generated">
            <a:extLst>
              <a:ext uri="{FF2B5EF4-FFF2-40B4-BE49-F238E27FC236}">
                <a16:creationId xmlns:a16="http://schemas.microsoft.com/office/drawing/2014/main" id="{A4DAED14-AC0C-4FD1-BD24-F67F026B1915}"/>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35525" t="1" r="16441" b="1"/>
          <a:stretch/>
        </p:blipFill>
        <p:spPr>
          <a:xfrm>
            <a:off x="7552266" y="10"/>
            <a:ext cx="4639733" cy="6857990"/>
          </a:xfrm>
          <a:prstGeom prst="rect">
            <a:avLst/>
          </a:prstGeom>
        </p:spPr>
      </p:pic>
    </p:spTree>
    <p:extLst>
      <p:ext uri="{BB962C8B-B14F-4D97-AF65-F5344CB8AC3E}">
        <p14:creationId xmlns:p14="http://schemas.microsoft.com/office/powerpoint/2010/main" val="427770427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04F1C7-263C-4EDA-9864-77D4227027B8}"/>
              </a:ext>
            </a:extLst>
          </p:cNvPr>
          <p:cNvSpPr>
            <a:spLocks noGrp="1"/>
          </p:cNvSpPr>
          <p:nvPr>
            <p:ph type="title"/>
          </p:nvPr>
        </p:nvSpPr>
        <p:spPr/>
        <p:txBody>
          <a:bodyPr/>
          <a:lstStyle/>
          <a:p>
            <a:r>
              <a:rPr lang="en-US" dirty="0"/>
              <a:t>Philosophical Linguistic Approaches to Dialogue</a:t>
            </a:r>
            <a:endParaRPr lang="en-GB" dirty="0"/>
          </a:p>
        </p:txBody>
      </p:sp>
      <p:sp>
        <p:nvSpPr>
          <p:cNvPr id="3" name="Content Placeholder 2">
            <a:extLst>
              <a:ext uri="{FF2B5EF4-FFF2-40B4-BE49-F238E27FC236}">
                <a16:creationId xmlns:a16="http://schemas.microsoft.com/office/drawing/2014/main" id="{FEC51F6F-92B2-4400-B788-9853E496259D}"/>
              </a:ext>
            </a:extLst>
          </p:cNvPr>
          <p:cNvSpPr>
            <a:spLocks noGrp="1"/>
          </p:cNvSpPr>
          <p:nvPr>
            <p:ph sz="half" idx="1"/>
          </p:nvPr>
        </p:nvSpPr>
        <p:spPr/>
        <p:txBody>
          <a:bodyPr>
            <a:normAutofit fontScale="92500" lnSpcReduction="20000"/>
          </a:bodyPr>
          <a:lstStyle/>
          <a:p>
            <a:r>
              <a:rPr lang="en-GB" dirty="0"/>
              <a:t>Most answers come up with various combinations of:</a:t>
            </a:r>
            <a:br>
              <a:rPr lang="en-GB" dirty="0"/>
            </a:br>
            <a:endParaRPr lang="en-GB" dirty="0"/>
          </a:p>
          <a:p>
            <a:r>
              <a:rPr lang="en-GB" sz="2600" dirty="0"/>
              <a:t>‘some form of </a:t>
            </a:r>
            <a:r>
              <a:rPr lang="en-GB" sz="2600" b="1" dirty="0"/>
              <a:t>intentioned</a:t>
            </a:r>
            <a:r>
              <a:rPr lang="en-GB" sz="2600" dirty="0"/>
              <a:t> </a:t>
            </a:r>
            <a:r>
              <a:rPr lang="en-GB" sz="2600" i="1" dirty="0"/>
              <a:t>exchange</a:t>
            </a:r>
            <a:r>
              <a:rPr lang="en-GB" sz="2600" dirty="0"/>
              <a:t> </a:t>
            </a:r>
            <a:r>
              <a:rPr lang="en-GB" sz="2600" u="sng" dirty="0"/>
              <a:t>between difference </a:t>
            </a:r>
            <a:r>
              <a:rPr lang="en-GB" sz="2600" dirty="0"/>
              <a:t>that </a:t>
            </a:r>
            <a:r>
              <a:rPr lang="en-GB" sz="2600" b="1" dirty="0"/>
              <a:t>results</a:t>
            </a:r>
            <a:r>
              <a:rPr lang="en-GB" sz="2600" dirty="0"/>
              <a:t> in a </a:t>
            </a:r>
            <a:r>
              <a:rPr lang="en-GB" sz="2600" i="1" dirty="0"/>
              <a:t>greater awareness </a:t>
            </a:r>
            <a:r>
              <a:rPr lang="en-GB" sz="2600" dirty="0"/>
              <a:t>of the position of </a:t>
            </a:r>
            <a:r>
              <a:rPr lang="en-GB" sz="2600" u="sng" dirty="0"/>
              <a:t>the other</a:t>
            </a:r>
            <a:r>
              <a:rPr lang="en-GB" sz="2600" dirty="0"/>
              <a:t>’</a:t>
            </a:r>
          </a:p>
          <a:p>
            <a:endParaRPr lang="en-GB" dirty="0"/>
          </a:p>
          <a:p>
            <a:r>
              <a:rPr lang="en-GB" dirty="0"/>
              <a:t>Each word is important for the clarity of definition there, but you may have come up with your own arrangement!</a:t>
            </a:r>
            <a:br>
              <a:rPr lang="en-GB" dirty="0"/>
            </a:br>
            <a:br>
              <a:rPr lang="en-GB" dirty="0"/>
            </a:br>
            <a:r>
              <a:rPr lang="en-GB" dirty="0"/>
              <a:t>Various thinkers have attempted to tackle this problem too – we are going to have a look at some of them now. </a:t>
            </a:r>
          </a:p>
        </p:txBody>
      </p:sp>
      <p:sp>
        <p:nvSpPr>
          <p:cNvPr id="4" name="Content Placeholder 3">
            <a:extLst>
              <a:ext uri="{FF2B5EF4-FFF2-40B4-BE49-F238E27FC236}">
                <a16:creationId xmlns:a16="http://schemas.microsoft.com/office/drawing/2014/main" id="{A27D3B1C-25EC-4476-9373-8F13532C5EA3}"/>
              </a:ext>
            </a:extLst>
          </p:cNvPr>
          <p:cNvSpPr>
            <a:spLocks noGrp="1"/>
          </p:cNvSpPr>
          <p:nvPr>
            <p:ph sz="half" idx="2"/>
          </p:nvPr>
        </p:nvSpPr>
        <p:spPr/>
        <p:txBody>
          <a:bodyPr>
            <a:normAutofit fontScale="92500" lnSpcReduction="20000"/>
          </a:bodyPr>
          <a:lstStyle/>
          <a:p>
            <a:r>
              <a:rPr lang="en-GB" dirty="0"/>
              <a:t>This, of course, raises further questions like:</a:t>
            </a:r>
            <a:br>
              <a:rPr lang="en-GB" dirty="0"/>
            </a:br>
            <a:br>
              <a:rPr lang="en-GB" dirty="0"/>
            </a:br>
            <a:r>
              <a:rPr lang="en-GB" dirty="0"/>
              <a:t>Can one have a dialogue with oneself?</a:t>
            </a:r>
            <a:br>
              <a:rPr lang="en-GB" dirty="0"/>
            </a:br>
            <a:br>
              <a:rPr lang="en-GB" dirty="0"/>
            </a:br>
            <a:r>
              <a:rPr lang="en-GB" dirty="0"/>
              <a:t>Is agreement a necessary outcome of dialogue?</a:t>
            </a:r>
            <a:br>
              <a:rPr lang="en-GB" dirty="0"/>
            </a:br>
            <a:br>
              <a:rPr lang="en-GB" dirty="0"/>
            </a:br>
            <a:r>
              <a:rPr lang="en-GB" dirty="0"/>
              <a:t>Does dialogue require intention on all sides?</a:t>
            </a:r>
            <a:br>
              <a:rPr lang="en-GB" dirty="0"/>
            </a:br>
            <a:br>
              <a:rPr lang="en-GB" dirty="0"/>
            </a:br>
            <a:r>
              <a:rPr lang="en-GB" dirty="0"/>
              <a:t>How can we be sure of the meaning of the other in this exchange?</a:t>
            </a:r>
          </a:p>
        </p:txBody>
      </p:sp>
    </p:spTree>
    <p:extLst>
      <p:ext uri="{BB962C8B-B14F-4D97-AF65-F5344CB8AC3E}">
        <p14:creationId xmlns:p14="http://schemas.microsoft.com/office/powerpoint/2010/main" val="13560458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6A5C4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DD2087-2635-476E-B2BE-39B8D9154435}"/>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Ludwig Wittgenstein</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CCD2A4A-D442-4845-8EDD-BAF239A397D8}"/>
              </a:ext>
            </a:extLst>
          </p:cNvPr>
          <p:cNvSpPr>
            <a:spLocks noGrp="1"/>
          </p:cNvSpPr>
          <p:nvPr>
            <p:ph sz="half" idx="1"/>
          </p:nvPr>
        </p:nvSpPr>
        <p:spPr>
          <a:xfrm>
            <a:off x="1024128" y="2286000"/>
            <a:ext cx="6007027" cy="4023360"/>
          </a:xfrm>
        </p:spPr>
        <p:txBody>
          <a:bodyPr vert="horz" lIns="45720" tIns="45720" rIns="45720" bIns="45720" rtlCol="0">
            <a:normAutofit/>
          </a:bodyPr>
          <a:lstStyle/>
          <a:p>
            <a:pPr marL="0" indent="0">
              <a:buNone/>
            </a:pPr>
            <a:r>
              <a:rPr lang="en-US" dirty="0">
                <a:solidFill>
                  <a:srgbClr val="FFFFFF"/>
                </a:solidFill>
              </a:rPr>
              <a:t>In his work, </a:t>
            </a:r>
            <a:r>
              <a:rPr lang="en-US" i="1" dirty="0">
                <a:solidFill>
                  <a:srgbClr val="FFFFFF"/>
                </a:solidFill>
              </a:rPr>
              <a:t>Philosophical Investigations</a:t>
            </a:r>
            <a:r>
              <a:rPr lang="en-US" dirty="0">
                <a:solidFill>
                  <a:srgbClr val="FFFFFF"/>
                </a:solidFill>
              </a:rPr>
              <a:t>, the philosopher Ludwig Wittgenstein regularly referred to the concept of language-games. </a:t>
            </a:r>
            <a:br>
              <a:rPr lang="en-US" dirty="0">
                <a:solidFill>
                  <a:srgbClr val="FFFFFF"/>
                </a:solidFill>
              </a:rPr>
            </a:br>
            <a:br>
              <a:rPr lang="en-US" dirty="0">
                <a:solidFill>
                  <a:srgbClr val="FFFFFF"/>
                </a:solidFill>
              </a:rPr>
            </a:br>
            <a:r>
              <a:rPr lang="en-US" dirty="0">
                <a:solidFill>
                  <a:srgbClr val="FFFFFF"/>
                </a:solidFill>
              </a:rPr>
              <a:t>The concept is based on the following analogy: The rules of language are analogous to the rules of games; thus saying something in a language is analogous to making a move in a game. </a:t>
            </a:r>
            <a:br>
              <a:rPr lang="en-US" dirty="0">
                <a:solidFill>
                  <a:srgbClr val="FFFFFF"/>
                </a:solidFill>
              </a:rPr>
            </a:br>
            <a:br>
              <a:rPr lang="en-US" dirty="0">
                <a:solidFill>
                  <a:srgbClr val="FFFFFF"/>
                </a:solidFill>
              </a:rPr>
            </a:br>
            <a:r>
              <a:rPr lang="en-US" dirty="0">
                <a:solidFill>
                  <a:srgbClr val="FFFFFF"/>
                </a:solidFill>
              </a:rPr>
              <a:t>The analogy between a language and a game demonstrates that words only have meaning depending on the context of their uses – they do not exist and have meaning independently.</a:t>
            </a:r>
          </a:p>
        </p:txBody>
      </p:sp>
      <p:pic>
        <p:nvPicPr>
          <p:cNvPr id="6" name="Content Placeholder 5" descr="A person wearing a suit and tie&#10;&#10;Description automatically generated">
            <a:extLst>
              <a:ext uri="{FF2B5EF4-FFF2-40B4-BE49-F238E27FC236}">
                <a16:creationId xmlns:a16="http://schemas.microsoft.com/office/drawing/2014/main" id="{D778B02D-944B-42E3-873A-4A80A738EE9E}"/>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1273"/>
          <a:stretch/>
        </p:blipFill>
        <p:spPr>
          <a:xfrm>
            <a:off x="7552266" y="10"/>
            <a:ext cx="4639734" cy="6857990"/>
          </a:xfrm>
          <a:prstGeom prst="rect">
            <a:avLst/>
          </a:prstGeom>
        </p:spPr>
      </p:pic>
    </p:spTree>
    <p:extLst>
      <p:ext uri="{BB962C8B-B14F-4D97-AF65-F5344CB8AC3E}">
        <p14:creationId xmlns:p14="http://schemas.microsoft.com/office/powerpoint/2010/main" val="61413974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72423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4A6547-3A3B-437E-91C1-E6668264E4A1}"/>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Ludwig Wittgenstein</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0A019D6-77C9-4EA5-87AA-48A3C62C0C5F}"/>
              </a:ext>
            </a:extLst>
          </p:cNvPr>
          <p:cNvSpPr>
            <a:spLocks noGrp="1"/>
          </p:cNvSpPr>
          <p:nvPr>
            <p:ph sz="half" idx="1"/>
          </p:nvPr>
        </p:nvSpPr>
        <p:spPr>
          <a:xfrm>
            <a:off x="1024128" y="2286000"/>
            <a:ext cx="6007027" cy="4023360"/>
          </a:xfrm>
        </p:spPr>
        <p:txBody>
          <a:bodyPr vert="horz" lIns="45720" tIns="45720" rIns="45720" bIns="45720" rtlCol="0">
            <a:normAutofit lnSpcReduction="10000"/>
          </a:bodyPr>
          <a:lstStyle/>
          <a:p>
            <a:pPr marL="0" indent="0">
              <a:buNone/>
            </a:pPr>
            <a:r>
              <a:rPr lang="en-US" sz="2000" dirty="0">
                <a:solidFill>
                  <a:srgbClr val="FFFFFF"/>
                </a:solidFill>
              </a:rPr>
              <a:t>What does this have to do with dialogue, specifically, inter-religious dialogue?</a:t>
            </a:r>
          </a:p>
          <a:p>
            <a:pPr marL="0" indent="0">
              <a:buNone/>
            </a:pPr>
            <a:r>
              <a:rPr lang="en-US" sz="2000" dirty="0">
                <a:solidFill>
                  <a:srgbClr val="FFFFFF"/>
                </a:solidFill>
              </a:rPr>
              <a:t>Wittgenstein argued that one form of language games where specific regions of our language with their own grammars and relations to other language-games were religions. Religions, as we have seen, have narrative forms that create their own grammar and relations between aspects of reality.</a:t>
            </a:r>
            <a:br>
              <a:rPr lang="en-US" sz="2000" dirty="0">
                <a:solidFill>
                  <a:srgbClr val="FFFFFF"/>
                </a:solidFill>
              </a:rPr>
            </a:br>
            <a:endParaRPr lang="en-US" sz="2000" dirty="0">
              <a:solidFill>
                <a:srgbClr val="FFFFFF"/>
              </a:solidFill>
            </a:endParaRPr>
          </a:p>
          <a:p>
            <a:pPr marL="0" indent="0">
              <a:buNone/>
            </a:pPr>
            <a:r>
              <a:rPr lang="en-US" sz="2000" dirty="0">
                <a:solidFill>
                  <a:srgbClr val="FFFFFF"/>
                </a:solidFill>
              </a:rPr>
              <a:t>Language and religion were, for Wittgenstein, similar in that they provide social meaning to things that are incomprehensible to outsiders – leading to the development of their own systems of meaning, a ‘grammar’</a:t>
            </a:r>
          </a:p>
        </p:txBody>
      </p:sp>
      <p:pic>
        <p:nvPicPr>
          <p:cNvPr id="6" name="Content Placeholder 5" descr="A close up of text on a black background&#10;&#10;Description automatically generated">
            <a:extLst>
              <a:ext uri="{FF2B5EF4-FFF2-40B4-BE49-F238E27FC236}">
                <a16:creationId xmlns:a16="http://schemas.microsoft.com/office/drawing/2014/main" id="{6646EC29-59D3-411A-AEAC-EF61DE43C0DA}"/>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r="-2" b="2073"/>
          <a:stretch/>
        </p:blipFill>
        <p:spPr>
          <a:xfrm>
            <a:off x="7552266" y="10"/>
            <a:ext cx="4639734" cy="6857990"/>
          </a:xfrm>
          <a:prstGeom prst="rect">
            <a:avLst/>
          </a:prstGeom>
        </p:spPr>
      </p:pic>
    </p:spTree>
    <p:extLst>
      <p:ext uri="{BB962C8B-B14F-4D97-AF65-F5344CB8AC3E}">
        <p14:creationId xmlns:p14="http://schemas.microsoft.com/office/powerpoint/2010/main" val="350759337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AE5D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283322-CDCE-4C06-896F-AFB0B0BA813D}"/>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Philosophical Linguistic Approaches to Dialogue</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E98DAF7-8081-4C39-8878-A8F9C5F333F0}"/>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sz="2000" dirty="0">
                <a:solidFill>
                  <a:srgbClr val="FFFFFF"/>
                </a:solidFill>
              </a:rPr>
              <a:t>This difficulty of communication between different systems of meaning means that we engage in a continual process of negotiating between our own horizon of meaning and those of others (Gadamer, </a:t>
            </a:r>
            <a:r>
              <a:rPr lang="en-US" sz="2000" i="1" dirty="0">
                <a:solidFill>
                  <a:srgbClr val="FFFFFF"/>
                </a:solidFill>
              </a:rPr>
              <a:t>Truth and Method</a:t>
            </a:r>
            <a:r>
              <a:rPr lang="en-US" sz="2000" dirty="0">
                <a:solidFill>
                  <a:srgbClr val="FFFFFF"/>
                </a:solidFill>
              </a:rPr>
              <a:t>, 1960)</a:t>
            </a:r>
          </a:p>
          <a:p>
            <a:r>
              <a:rPr lang="en-US" sz="2000" dirty="0">
                <a:solidFill>
                  <a:srgbClr val="FFFFFF"/>
                </a:solidFill>
              </a:rPr>
              <a:t>The continual process of negotiation is not necessarily a process which we actively choose to engage in, but rather an inextricable matrix within which we are caught as our systems of meaning butt up against others. </a:t>
            </a:r>
            <a:br>
              <a:rPr lang="en-US" sz="2000" dirty="0">
                <a:solidFill>
                  <a:srgbClr val="FFFFFF"/>
                </a:solidFill>
              </a:rPr>
            </a:br>
            <a:br>
              <a:rPr lang="en-US" sz="2000" dirty="0">
                <a:solidFill>
                  <a:srgbClr val="FFFFFF"/>
                </a:solidFill>
              </a:rPr>
            </a:br>
            <a:br>
              <a:rPr lang="en-US" sz="2000" dirty="0">
                <a:solidFill>
                  <a:srgbClr val="FFFFFF"/>
                </a:solidFill>
              </a:rPr>
            </a:br>
            <a:r>
              <a:rPr lang="en-US" sz="2000" dirty="0">
                <a:solidFill>
                  <a:srgbClr val="FFFFFF"/>
                </a:solidFill>
              </a:rPr>
              <a:t>Linguistics scholars, Weigand, Vygotsky, and </a:t>
            </a:r>
            <a:r>
              <a:rPr lang="en-US" sz="2000" dirty="0" err="1">
                <a:solidFill>
                  <a:srgbClr val="FFFFFF"/>
                </a:solidFill>
              </a:rPr>
              <a:t>Rommetveit</a:t>
            </a:r>
            <a:r>
              <a:rPr lang="en-US" sz="2000" dirty="0">
                <a:solidFill>
                  <a:srgbClr val="FFFFFF"/>
                </a:solidFill>
              </a:rPr>
              <a:t>, offer some useful explanations:</a:t>
            </a:r>
          </a:p>
          <a:p>
            <a:endParaRPr lang="en-US" sz="2000" dirty="0">
              <a:solidFill>
                <a:srgbClr val="FFFFFF"/>
              </a:solidFill>
            </a:endParaRPr>
          </a:p>
        </p:txBody>
      </p:sp>
      <p:pic>
        <p:nvPicPr>
          <p:cNvPr id="6" name="Content Placeholder 5" descr="A picture containing text&#10;&#10;Description automatically generated">
            <a:extLst>
              <a:ext uri="{FF2B5EF4-FFF2-40B4-BE49-F238E27FC236}">
                <a16:creationId xmlns:a16="http://schemas.microsoft.com/office/drawing/2014/main" id="{4E0383E0-0304-45B0-9536-590D2DD31D08}"/>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t="4663" r="-3" b="-3"/>
          <a:stretch/>
        </p:blipFill>
        <p:spPr>
          <a:xfrm>
            <a:off x="7552266" y="10"/>
            <a:ext cx="4639734" cy="6857990"/>
          </a:xfrm>
          <a:prstGeom prst="rect">
            <a:avLst/>
          </a:prstGeom>
        </p:spPr>
      </p:pic>
    </p:spTree>
    <p:extLst>
      <p:ext uri="{BB962C8B-B14F-4D97-AF65-F5344CB8AC3E}">
        <p14:creationId xmlns:p14="http://schemas.microsoft.com/office/powerpoint/2010/main" val="5958539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Edda</a:t>
            </a:r>
            <a:r>
              <a:rPr lang="en-GB" dirty="0"/>
              <a:t> </a:t>
            </a:r>
            <a:r>
              <a:rPr lang="en-GB" dirty="0" err="1"/>
              <a:t>weigand</a:t>
            </a:r>
            <a:endParaRPr lang="en-GB" dirty="0"/>
          </a:p>
        </p:txBody>
      </p:sp>
      <p:sp>
        <p:nvSpPr>
          <p:cNvPr id="3" name="Content Placeholder 2"/>
          <p:cNvSpPr>
            <a:spLocks noGrp="1"/>
          </p:cNvSpPr>
          <p:nvPr>
            <p:ph idx="1"/>
          </p:nvPr>
        </p:nvSpPr>
        <p:spPr/>
        <p:txBody>
          <a:bodyPr>
            <a:normAutofit fontScale="77500" lnSpcReduction="20000"/>
          </a:bodyPr>
          <a:lstStyle/>
          <a:p>
            <a:pPr marL="0" indent="0">
              <a:lnSpc>
                <a:spcPct val="160000"/>
              </a:lnSpc>
              <a:buNone/>
            </a:pPr>
            <a:r>
              <a:rPr lang="en-GB" sz="2800" b="0" i="1" dirty="0"/>
              <a:t>“The dialogical process can take a variety of forms, either as a specific intentioned act or as a constant mode of social interaction, an inescapable negotiation of ourselves amongst others that requires a constant flux of identity and narration to deal with the flows of definition within our complex social relationships. This social interaction takes place not only in the way we identify ourselves as a part of social groups, but also the way in which those social groups interact with one another.” </a:t>
            </a:r>
            <a:r>
              <a:rPr lang="en-GB" sz="2800" b="0" dirty="0"/>
              <a:t>	</a:t>
            </a:r>
          </a:p>
          <a:p>
            <a:pPr marL="0" indent="0"/>
            <a:endParaRPr lang="en-GB" b="0" dirty="0"/>
          </a:p>
          <a:p>
            <a:pPr marL="0" indent="0">
              <a:buNone/>
            </a:pPr>
            <a:r>
              <a:rPr lang="en-GB" b="0" dirty="0"/>
              <a:t>See: </a:t>
            </a:r>
            <a:r>
              <a:rPr lang="en-GB" b="0" dirty="0" err="1"/>
              <a:t>Weigand</a:t>
            </a:r>
            <a:r>
              <a:rPr lang="en-GB" b="0" dirty="0"/>
              <a:t> E, </a:t>
            </a:r>
            <a:r>
              <a:rPr lang="en-GB" b="0" i="1" dirty="0"/>
              <a:t>Language as Dialogue: From Rules to Principles of Probability</a:t>
            </a:r>
            <a:r>
              <a:rPr lang="en-GB" b="0" dirty="0"/>
              <a:t>, p. 160, referencing </a:t>
            </a:r>
            <a:r>
              <a:rPr lang="en-GB" b="0" dirty="0" err="1"/>
              <a:t>Adamzik</a:t>
            </a:r>
            <a:r>
              <a:rPr lang="en-GB" b="0" dirty="0"/>
              <a:t> (1995)</a:t>
            </a:r>
          </a:p>
          <a:p>
            <a:endParaRPr lang="en-GB" dirty="0"/>
          </a:p>
        </p:txBody>
      </p:sp>
    </p:spTree>
    <p:extLst>
      <p:ext uri="{BB962C8B-B14F-4D97-AF65-F5344CB8AC3E}">
        <p14:creationId xmlns:p14="http://schemas.microsoft.com/office/powerpoint/2010/main" val="342366315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Lev Vygotsky</a:t>
            </a:r>
          </a:p>
        </p:txBody>
      </p:sp>
      <p:sp>
        <p:nvSpPr>
          <p:cNvPr id="3" name="Content Placeholder 2"/>
          <p:cNvSpPr>
            <a:spLocks noGrp="1"/>
          </p:cNvSpPr>
          <p:nvPr>
            <p:ph idx="1"/>
          </p:nvPr>
        </p:nvSpPr>
        <p:spPr/>
        <p:txBody>
          <a:bodyPr>
            <a:normAutofit/>
          </a:bodyPr>
          <a:lstStyle/>
          <a:p>
            <a:pPr marL="0" indent="0">
              <a:lnSpc>
                <a:spcPct val="150000"/>
              </a:lnSpc>
              <a:buNone/>
            </a:pPr>
            <a:r>
              <a:rPr lang="en-GB" b="0" i="1" dirty="0"/>
              <a:t>“The dialogical process therefore occurs not only in face-to-face encounters with a singular other, but is rather a continuous process brought about by the plurality of reality. Therefore, the occurrence of a dialogical incident is not to be seen only in a particular moment, but is rather a constant feature of our lives.”</a:t>
            </a:r>
          </a:p>
          <a:p>
            <a:endParaRPr lang="en-GB" dirty="0"/>
          </a:p>
          <a:p>
            <a:endParaRPr lang="en-GB" dirty="0"/>
          </a:p>
          <a:p>
            <a:pPr marL="0" indent="0">
              <a:buNone/>
            </a:pPr>
            <a:r>
              <a:rPr lang="en-GB" sz="1700" b="0" dirty="0"/>
              <a:t>See: </a:t>
            </a:r>
            <a:r>
              <a:rPr lang="en-GB" sz="1700" b="0" dirty="0" err="1"/>
              <a:t>Wertsch</a:t>
            </a:r>
            <a:r>
              <a:rPr lang="en-GB" sz="1700" b="0" dirty="0"/>
              <a:t> J V &amp; Stone C A (1985) 'The concept of Internalization in Vygotsky's account of the genesis of higher mental functions' in </a:t>
            </a:r>
            <a:r>
              <a:rPr lang="en-GB" sz="1700" b="0" dirty="0" err="1"/>
              <a:t>Wertsch</a:t>
            </a:r>
            <a:r>
              <a:rPr lang="en-GB" sz="1700" b="0" dirty="0"/>
              <a:t> J V (</a:t>
            </a:r>
            <a:r>
              <a:rPr lang="en-GB" sz="1700" b="0" dirty="0" err="1"/>
              <a:t>ed</a:t>
            </a:r>
            <a:r>
              <a:rPr lang="en-GB" sz="1700" b="0" dirty="0"/>
              <a:t>) </a:t>
            </a:r>
            <a:r>
              <a:rPr lang="en-GB" sz="1700" b="0" i="1" dirty="0"/>
              <a:t>Culture, Communication, and Cognition: </a:t>
            </a:r>
            <a:r>
              <a:rPr lang="en-GB" sz="1700" b="0" i="1" dirty="0" err="1"/>
              <a:t>Vygotskian</a:t>
            </a:r>
            <a:r>
              <a:rPr lang="en-GB" sz="1700" b="0" i="1" dirty="0"/>
              <a:t> perspectives</a:t>
            </a:r>
            <a:r>
              <a:rPr lang="en-GB" sz="1700" b="0" dirty="0"/>
              <a:t>, Cambridge, Cambridge University Press, p. 162-179.</a:t>
            </a:r>
          </a:p>
          <a:p>
            <a:endParaRPr lang="en-GB" dirty="0"/>
          </a:p>
        </p:txBody>
      </p:sp>
    </p:spTree>
    <p:extLst>
      <p:ext uri="{BB962C8B-B14F-4D97-AF65-F5344CB8AC3E}">
        <p14:creationId xmlns:p14="http://schemas.microsoft.com/office/powerpoint/2010/main" val="333458004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Ragnar </a:t>
            </a:r>
            <a:r>
              <a:rPr lang="en-GB" dirty="0" err="1"/>
              <a:t>Rommetviet</a:t>
            </a:r>
            <a:endParaRPr lang="en-GB" dirty="0"/>
          </a:p>
        </p:txBody>
      </p:sp>
      <p:sp>
        <p:nvSpPr>
          <p:cNvPr id="3" name="Content Placeholder 2"/>
          <p:cNvSpPr>
            <a:spLocks noGrp="1"/>
          </p:cNvSpPr>
          <p:nvPr>
            <p:ph idx="1"/>
          </p:nvPr>
        </p:nvSpPr>
        <p:spPr/>
        <p:txBody>
          <a:bodyPr>
            <a:normAutofit fontScale="92500"/>
          </a:bodyPr>
          <a:lstStyle/>
          <a:p>
            <a:pPr marL="0" indent="0">
              <a:lnSpc>
                <a:spcPct val="150000"/>
              </a:lnSpc>
              <a:buNone/>
            </a:pPr>
            <a:r>
              <a:rPr lang="en-GB" b="0" i="1" dirty="0"/>
              <a:t>“Dialogue, as opposed to a dialogically formed social interaction, requires an intentional aspect – that is awareness that the social interaction being engaged in is a deliberate attempt to exchange differing viewpoints, with the aim of adequately expressing one’s own viewpoint and understanding the viewpoint of the Other. Dialogue, therefore, requires that at least two positions are represented, whether by individuals expressing their own view points or by institutions expressing the corporate viewpoint of their members and tradition”	</a:t>
            </a:r>
          </a:p>
          <a:p>
            <a:pPr marL="0" indent="0"/>
            <a:endParaRPr lang="en-GB" b="0" dirty="0"/>
          </a:p>
          <a:p>
            <a:pPr marL="0" indent="0">
              <a:buNone/>
            </a:pPr>
            <a:r>
              <a:rPr lang="en-GB" sz="1700" b="0" dirty="0" err="1"/>
              <a:t>Rommetveit</a:t>
            </a:r>
            <a:r>
              <a:rPr lang="en-GB" sz="1700" b="0" dirty="0"/>
              <a:t> R (1979) 'On the Architecture of Intersubjectivity' in </a:t>
            </a:r>
            <a:r>
              <a:rPr lang="en-GB" sz="1700" b="0" dirty="0" err="1"/>
              <a:t>Rommetveit</a:t>
            </a:r>
            <a:r>
              <a:rPr lang="en-GB" sz="1700" b="0" dirty="0"/>
              <a:t> R &amp; </a:t>
            </a:r>
            <a:r>
              <a:rPr lang="en-GB" sz="1700" b="0" dirty="0" err="1"/>
              <a:t>Blakar</a:t>
            </a:r>
            <a:r>
              <a:rPr lang="en-GB" sz="1700" b="0" dirty="0"/>
              <a:t> R M (eds) </a:t>
            </a:r>
            <a:r>
              <a:rPr lang="en-GB" sz="1700" b="0" i="1" dirty="0"/>
              <a:t>Studies of Language, Thought, and Verbal Communication</a:t>
            </a:r>
            <a:r>
              <a:rPr lang="en-GB" sz="1700" b="0" dirty="0"/>
              <a:t>, London, Academic Press, p. 94.</a:t>
            </a:r>
          </a:p>
          <a:p>
            <a:endParaRPr lang="en-GB" dirty="0"/>
          </a:p>
        </p:txBody>
      </p:sp>
    </p:spTree>
    <p:extLst>
      <p:ext uri="{BB962C8B-B14F-4D97-AF65-F5344CB8AC3E}">
        <p14:creationId xmlns:p14="http://schemas.microsoft.com/office/powerpoint/2010/main" val="387464784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314F4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5503C3-F02F-48CA-801C-6A41946C79F8}"/>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Philosophical Linguistic Approaches to Dialogue</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73589C7-AF34-4697-90C6-5F2097FEE836}"/>
              </a:ext>
            </a:extLst>
          </p:cNvPr>
          <p:cNvSpPr>
            <a:spLocks noGrp="1"/>
          </p:cNvSpPr>
          <p:nvPr>
            <p:ph sz="half" idx="1"/>
          </p:nvPr>
        </p:nvSpPr>
        <p:spPr>
          <a:xfrm>
            <a:off x="1024128" y="2286000"/>
            <a:ext cx="6007027" cy="4023360"/>
          </a:xfrm>
        </p:spPr>
        <p:txBody>
          <a:bodyPr vert="horz" lIns="45720" tIns="45720" rIns="45720" bIns="45720" rtlCol="0">
            <a:normAutofit/>
          </a:bodyPr>
          <a:lstStyle/>
          <a:p>
            <a:pPr marL="0" indent="0">
              <a:buNone/>
            </a:pPr>
            <a:r>
              <a:rPr lang="en-US" sz="1700" dirty="0">
                <a:solidFill>
                  <a:srgbClr val="FFFFFF"/>
                </a:solidFill>
              </a:rPr>
              <a:t>Given that the boundaries between instances of identity negotiation we undertake in everyday life are hardly clear or easily identifiable as separate instances, the identification of a particular instance of dialogue is problematic. </a:t>
            </a:r>
          </a:p>
          <a:p>
            <a:pPr marL="0" indent="0">
              <a:buNone/>
            </a:pPr>
            <a:endParaRPr lang="en-US" sz="1700" dirty="0">
              <a:solidFill>
                <a:srgbClr val="FFFFFF"/>
              </a:solidFill>
            </a:endParaRPr>
          </a:p>
          <a:p>
            <a:pPr marL="0" indent="0">
              <a:buNone/>
            </a:pPr>
            <a:r>
              <a:rPr lang="en-US" sz="1700" dirty="0">
                <a:solidFill>
                  <a:srgbClr val="FFFFFF"/>
                </a:solidFill>
              </a:rPr>
              <a:t>Rather, the dialogue we undertake is a process, a continuous flow of instances that together help us form some kind of narrative continuity to our identity - within which each instance of negotiation blends into the next.</a:t>
            </a:r>
          </a:p>
          <a:p>
            <a:pPr marL="0" indent="0">
              <a:buNone/>
            </a:pPr>
            <a:br>
              <a:rPr lang="en-US" sz="1700" dirty="0">
                <a:solidFill>
                  <a:srgbClr val="FFFFFF"/>
                </a:solidFill>
              </a:rPr>
            </a:br>
            <a:br>
              <a:rPr lang="en-US" sz="1700" dirty="0">
                <a:solidFill>
                  <a:srgbClr val="FFFFFF"/>
                </a:solidFill>
              </a:rPr>
            </a:br>
            <a:r>
              <a:rPr lang="en-US" sz="1700" dirty="0">
                <a:solidFill>
                  <a:srgbClr val="FFFFFF"/>
                </a:solidFill>
              </a:rPr>
              <a:t>Our living is a dialogical process between ourselves and others. </a:t>
            </a:r>
          </a:p>
          <a:p>
            <a:endParaRPr lang="en-US" sz="1700" dirty="0">
              <a:solidFill>
                <a:srgbClr val="FFFFFF"/>
              </a:solidFill>
            </a:endParaRPr>
          </a:p>
          <a:p>
            <a:endParaRPr lang="en-US" sz="1700" dirty="0">
              <a:solidFill>
                <a:srgbClr val="FFFFFF"/>
              </a:solidFill>
            </a:endParaRPr>
          </a:p>
        </p:txBody>
      </p:sp>
      <p:pic>
        <p:nvPicPr>
          <p:cNvPr id="6" name="Content Placeholder 5" descr="A group of people sitting at a table&#10;&#10;Description automatically generated">
            <a:extLst>
              <a:ext uri="{FF2B5EF4-FFF2-40B4-BE49-F238E27FC236}">
                <a16:creationId xmlns:a16="http://schemas.microsoft.com/office/drawing/2014/main" id="{647C00C7-0561-4EAD-822C-1B0CA5AD0593}"/>
              </a:ext>
            </a:extLst>
          </p:cNvPr>
          <p:cNvPicPr>
            <a:picLocks noGrp="1" noChangeAspect="1"/>
          </p:cNvPicPr>
          <p:nvPr>
            <p:ph sz="half" idx="2"/>
          </p:nvPr>
        </p:nvPicPr>
        <p:blipFill rotWithShape="1">
          <a:blip r:embed="rId3">
            <a:extLst>
              <a:ext uri="{28A0092B-C50C-407E-A947-70E740481C1C}">
                <a14:useLocalDpi xmlns:a14="http://schemas.microsoft.com/office/drawing/2010/main" val="0"/>
              </a:ext>
            </a:extLst>
          </a:blip>
          <a:srcRect l="24719" r="18621" b="2"/>
          <a:stretch/>
        </p:blipFill>
        <p:spPr>
          <a:xfrm>
            <a:off x="7552266" y="10"/>
            <a:ext cx="4639734" cy="6857990"/>
          </a:xfrm>
          <a:prstGeom prst="rect">
            <a:avLst/>
          </a:prstGeom>
        </p:spPr>
      </p:pic>
    </p:spTree>
    <p:extLst>
      <p:ext uri="{BB962C8B-B14F-4D97-AF65-F5344CB8AC3E}">
        <p14:creationId xmlns:p14="http://schemas.microsoft.com/office/powerpoint/2010/main" val="164160755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FC5CE6-8875-43B7-9CC4-FC2026981346}"/>
              </a:ext>
            </a:extLst>
          </p:cNvPr>
          <p:cNvSpPr>
            <a:spLocks noGrp="1"/>
          </p:cNvSpPr>
          <p:nvPr>
            <p:ph type="title"/>
          </p:nvPr>
        </p:nvSpPr>
        <p:spPr/>
        <p:txBody>
          <a:bodyPr/>
          <a:lstStyle/>
          <a:p>
            <a:r>
              <a:rPr lang="en-GB" dirty="0"/>
              <a:t>Readings</a:t>
            </a:r>
          </a:p>
        </p:txBody>
      </p:sp>
      <p:sp>
        <p:nvSpPr>
          <p:cNvPr id="3" name="Content Placeholder 2">
            <a:extLst>
              <a:ext uri="{FF2B5EF4-FFF2-40B4-BE49-F238E27FC236}">
                <a16:creationId xmlns:a16="http://schemas.microsoft.com/office/drawing/2014/main" id="{B40C5963-A2F9-4CA0-BDE4-6BC0F4BE75F1}"/>
              </a:ext>
            </a:extLst>
          </p:cNvPr>
          <p:cNvSpPr>
            <a:spLocks noGrp="1"/>
          </p:cNvSpPr>
          <p:nvPr>
            <p:ph sz="half" idx="1"/>
          </p:nvPr>
        </p:nvSpPr>
        <p:spPr/>
        <p:txBody>
          <a:bodyPr>
            <a:normAutofit/>
          </a:bodyPr>
          <a:lstStyle/>
          <a:p>
            <a:pPr marL="0" indent="0">
              <a:buNone/>
            </a:pPr>
            <a:r>
              <a:rPr lang="en-GB" dirty="0"/>
              <a:t>Clack, B. (1999). “Later Thoughts on Religion” In </a:t>
            </a:r>
            <a:r>
              <a:rPr lang="en-GB" i="1" dirty="0"/>
              <a:t>An Introduction to Wittgenstein's Philosophy of Religion,</a:t>
            </a:r>
            <a:r>
              <a:rPr lang="en-GB" dirty="0"/>
              <a:t> Edinburgh: Edinburgh University Press.</a:t>
            </a:r>
            <a:br>
              <a:rPr lang="en-GB" dirty="0"/>
            </a:br>
            <a:br>
              <a:rPr lang="en-GB" dirty="0"/>
            </a:br>
            <a:br>
              <a:rPr lang="en-GB" dirty="0"/>
            </a:br>
            <a:r>
              <a:rPr lang="en-GB" dirty="0"/>
              <a:t>Cannon, D. (1998). “Religious Taxonomy, Academia, and Interreligious Dialogue”, </a:t>
            </a:r>
            <a:r>
              <a:rPr lang="en-GB" i="1" dirty="0"/>
              <a:t>Buddhist-Christian Studies,</a:t>
            </a:r>
            <a:r>
              <a:rPr lang="en-GB" dirty="0"/>
              <a:t> Vol. 18, pp.115-122.</a:t>
            </a:r>
          </a:p>
          <a:p>
            <a:endParaRPr lang="en-GB" dirty="0"/>
          </a:p>
          <a:p>
            <a:endParaRPr lang="en-GB" dirty="0"/>
          </a:p>
        </p:txBody>
      </p:sp>
      <p:sp>
        <p:nvSpPr>
          <p:cNvPr id="4" name="Content Placeholder 3">
            <a:extLst>
              <a:ext uri="{FF2B5EF4-FFF2-40B4-BE49-F238E27FC236}">
                <a16:creationId xmlns:a16="http://schemas.microsoft.com/office/drawing/2014/main" id="{E709C9B8-B94F-4746-98DD-A396519E8D0A}"/>
              </a:ext>
            </a:extLst>
          </p:cNvPr>
          <p:cNvSpPr>
            <a:spLocks noGrp="1"/>
          </p:cNvSpPr>
          <p:nvPr>
            <p:ph sz="half" idx="2"/>
          </p:nvPr>
        </p:nvSpPr>
        <p:spPr/>
        <p:txBody>
          <a:bodyPr>
            <a:normAutofit/>
          </a:bodyPr>
          <a:lstStyle/>
          <a:p>
            <a:pPr marL="0" indent="0">
              <a:buNone/>
            </a:pPr>
            <a:r>
              <a:rPr lang="en-GB" dirty="0"/>
              <a:t>Ward, G. (2006). “The Future of Religion”, </a:t>
            </a:r>
            <a:r>
              <a:rPr lang="en-GB" i="1" dirty="0"/>
              <a:t>Journal of the American Academy of Religion</a:t>
            </a:r>
            <a:r>
              <a:rPr lang="en-GB" dirty="0"/>
              <a:t>, Vol. 74, No. 1, pp. 179-186.</a:t>
            </a:r>
            <a:br>
              <a:rPr lang="en-GB" dirty="0"/>
            </a:br>
            <a:br>
              <a:rPr lang="en-GB" dirty="0"/>
            </a:br>
            <a:br>
              <a:rPr lang="en-GB" dirty="0"/>
            </a:br>
            <a:r>
              <a:rPr lang="en-GB" dirty="0"/>
              <a:t>Ward, G. (2012). “Theology and Postmodernism: Is it all over?”, </a:t>
            </a:r>
            <a:r>
              <a:rPr lang="en-GB" i="1" dirty="0"/>
              <a:t>Journal of the American Academy of Religion</a:t>
            </a:r>
            <a:r>
              <a:rPr lang="en-GB" dirty="0"/>
              <a:t>, Vol. 80, No. 2, pp. 466-484.</a:t>
            </a:r>
          </a:p>
        </p:txBody>
      </p:sp>
    </p:spTree>
    <p:extLst>
      <p:ext uri="{BB962C8B-B14F-4D97-AF65-F5344CB8AC3E}">
        <p14:creationId xmlns:p14="http://schemas.microsoft.com/office/powerpoint/2010/main" val="221818498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TotalTime>
  <Words>2497</Words>
  <Application>Microsoft Office PowerPoint</Application>
  <PresentationFormat>Widescreen</PresentationFormat>
  <Paragraphs>114</Paragraphs>
  <Slides>30</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30</vt:i4>
      </vt:variant>
    </vt:vector>
  </HeadingPairs>
  <TitlesOfParts>
    <vt:vector size="35" baseType="lpstr">
      <vt:lpstr>Calibri</vt:lpstr>
      <vt:lpstr>Tw Cen MT</vt:lpstr>
      <vt:lpstr>Tw Cen MT Condensed</vt:lpstr>
      <vt:lpstr>Wingdings 3</vt:lpstr>
      <vt:lpstr>Integral</vt:lpstr>
      <vt:lpstr>Methods and Approaches in Interfaith Studies</vt:lpstr>
      <vt:lpstr>Definitions and Linguistic Approaches to Dialogue</vt:lpstr>
      <vt:lpstr>Revision</vt:lpstr>
      <vt:lpstr>Revision</vt:lpstr>
      <vt:lpstr>PowerPoint Presentation</vt:lpstr>
      <vt:lpstr>Religious Studies / Theology</vt:lpstr>
      <vt:lpstr>Religious Studies / Theology</vt:lpstr>
      <vt:lpstr>Religious Studies</vt:lpstr>
      <vt:lpstr>Theology</vt:lpstr>
      <vt:lpstr>Religious Studies / Theology</vt:lpstr>
      <vt:lpstr>Religious Studies / Theology</vt:lpstr>
      <vt:lpstr>Questions</vt:lpstr>
      <vt:lpstr>Interfaith / Inter-religious / Dialogue</vt:lpstr>
      <vt:lpstr>Interfaith / Inter-Religious / Dialogue</vt:lpstr>
      <vt:lpstr>Dialogue</vt:lpstr>
      <vt:lpstr>Modern conception of rationality</vt:lpstr>
      <vt:lpstr>Process of globalisation / Glocalisation</vt:lpstr>
      <vt:lpstr>Historical events                                     </vt:lpstr>
      <vt:lpstr>Post-modern turn from certainty</vt:lpstr>
      <vt:lpstr>Philosophical Linguistic Approaches to Dialogue</vt:lpstr>
      <vt:lpstr>Philosophical Linguistic Approaches to Dialogue</vt:lpstr>
      <vt:lpstr>Philosophical Linguistic Approaches to Dialogue</vt:lpstr>
      <vt:lpstr>Ludwig Wittgenstein</vt:lpstr>
      <vt:lpstr>Ludwig Wittgenstein</vt:lpstr>
      <vt:lpstr>Philosophical Linguistic Approaches to Dialogue</vt:lpstr>
      <vt:lpstr>Edda weigand</vt:lpstr>
      <vt:lpstr>Lev Vygotsky</vt:lpstr>
      <vt:lpstr>Ragnar Rommetviet</vt:lpstr>
      <vt:lpstr>Philosophical Linguistic Approaches to Dialogue</vt:lpstr>
      <vt:lpstr>Readings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Methods and Approaches in Interfaith Studies</dc:title>
  <dc:creator>John Smith</dc:creator>
  <cp:lastModifiedBy>John Smith</cp:lastModifiedBy>
  <cp:revision>2</cp:revision>
  <dcterms:created xsi:type="dcterms:W3CDTF">2020-05-17T11:33:13Z</dcterms:created>
  <dcterms:modified xsi:type="dcterms:W3CDTF">2020-05-17T11:48:43Z</dcterms:modified>
</cp:coreProperties>
</file>